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39"/>
  </p:notesMasterIdLst>
  <p:sldIdLst>
    <p:sldId id="293" r:id="rId5"/>
    <p:sldId id="258" r:id="rId6"/>
    <p:sldId id="294" r:id="rId7"/>
    <p:sldId id="260" r:id="rId8"/>
    <p:sldId id="261" r:id="rId9"/>
    <p:sldId id="295" r:id="rId10"/>
    <p:sldId id="263" r:id="rId11"/>
    <p:sldId id="264" r:id="rId12"/>
    <p:sldId id="265" r:id="rId13"/>
    <p:sldId id="29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7" r:id="rId36"/>
    <p:sldId id="289" r:id="rId37"/>
    <p:sldId id="29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20B44-C44B-40DF-9696-0FF6E89541C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4B65BF73-0995-46AB-B5ED-F40AFB3AFDA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Prototype</a:t>
          </a:r>
          <a:endParaRPr lang="nl-NL" sz="1000" dirty="0">
            <a:latin typeface="Calibri" pitchFamily="34" charset="0"/>
          </a:endParaRPr>
        </a:p>
      </dgm:t>
    </dgm:pt>
    <dgm:pt modelId="{F0563D43-AAA0-4920-AC7F-BE96E87857EA}" type="parTrans" cxnId="{03E9181B-96CD-4C8C-BCCE-15F066C7F828}">
      <dgm:prSet/>
      <dgm:spPr/>
      <dgm:t>
        <a:bodyPr/>
        <a:lstStyle/>
        <a:p>
          <a:endParaRPr lang="nl-NL"/>
        </a:p>
      </dgm:t>
    </dgm:pt>
    <dgm:pt modelId="{6519F64E-C935-4626-8268-E231EC14E17A}" type="sibTrans" cxnId="{03E9181B-96CD-4C8C-BCCE-15F066C7F82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CD032CF9-0248-46FE-A941-9493FBB3AF4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latin typeface="Calibri" pitchFamily="34" charset="0"/>
            </a:rPr>
            <a:t>Extend</a:t>
          </a:r>
          <a:endParaRPr lang="nl-NL" sz="1100" dirty="0">
            <a:latin typeface="Calibri" pitchFamily="34" charset="0"/>
          </a:endParaRPr>
        </a:p>
      </dgm:t>
    </dgm:pt>
    <dgm:pt modelId="{79081909-70C6-4404-B7D8-0B07CA23CC5B}" type="parTrans" cxnId="{FE8D5052-6267-4852-BC8B-32165E3E4AD7}">
      <dgm:prSet/>
      <dgm:spPr/>
      <dgm:t>
        <a:bodyPr/>
        <a:lstStyle/>
        <a:p>
          <a:endParaRPr lang="nl-NL"/>
        </a:p>
      </dgm:t>
    </dgm:pt>
    <dgm:pt modelId="{18B50B74-6D8A-42C1-A6F2-50CE854079F3}" type="sibTrans" cxnId="{FE8D5052-6267-4852-BC8B-32165E3E4AD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A8DA043D-EA80-45FA-8D90-52530092AA0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Consolidate</a:t>
          </a:r>
          <a:endParaRPr lang="nl-NL" sz="1000" dirty="0">
            <a:latin typeface="Calibri" pitchFamily="34" charset="0"/>
          </a:endParaRPr>
        </a:p>
      </dgm:t>
    </dgm:pt>
    <dgm:pt modelId="{AC8F0EA6-9E3E-4C46-91B5-21B27DD5FDE6}" type="parTrans" cxnId="{6D9ACF5F-8C51-4BCB-B644-9CB7F1B7207A}">
      <dgm:prSet/>
      <dgm:spPr/>
      <dgm:t>
        <a:bodyPr/>
        <a:lstStyle/>
        <a:p>
          <a:endParaRPr lang="nl-NL"/>
        </a:p>
      </dgm:t>
    </dgm:pt>
    <dgm:pt modelId="{E8D5B05C-1BD7-46BF-883A-8DECFAA75537}" type="sibTrans" cxnId="{6D9ACF5F-8C51-4BCB-B644-9CB7F1B7207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768F5B54-AF51-43C0-94A1-D37F89B7729B}" type="pres">
      <dgm:prSet presAssocID="{AE120B44-C44B-40DF-9696-0FF6E89541C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DFE3E23B-4AC9-41BF-8155-77531CAC8B0F}" type="pres">
      <dgm:prSet presAssocID="{4B65BF73-0995-46AB-B5ED-F40AFB3AFDAE}" presName="node" presStyleLbl="node1" presStyleIdx="0" presStyleCnt="3" custRadScaleRad="107814" custRadScaleInc="-57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1A0FEAB-466F-4843-966C-C381847A4952}" type="pres">
      <dgm:prSet presAssocID="{6519F64E-C935-4626-8268-E231EC14E17A}" presName="sibTrans" presStyleLbl="sibTrans2D1" presStyleIdx="0" presStyleCnt="3"/>
      <dgm:spPr/>
      <dgm:t>
        <a:bodyPr/>
        <a:lstStyle/>
        <a:p>
          <a:endParaRPr lang="nl-NL"/>
        </a:p>
      </dgm:t>
    </dgm:pt>
    <dgm:pt modelId="{D6C71BA4-B4A3-4DE5-A5C8-1094244F4BC4}" type="pres">
      <dgm:prSet presAssocID="{6519F64E-C935-4626-8268-E231EC14E17A}" presName="connectorText" presStyleLbl="sibTrans2D1" presStyleIdx="0" presStyleCnt="3"/>
      <dgm:spPr/>
      <dgm:t>
        <a:bodyPr/>
        <a:lstStyle/>
        <a:p>
          <a:endParaRPr lang="nl-NL"/>
        </a:p>
      </dgm:t>
    </dgm:pt>
    <dgm:pt modelId="{4AFE91CB-6480-4868-92CA-D7CAF3789266}" type="pres">
      <dgm:prSet presAssocID="{CD032CF9-0248-46FE-A941-9493FBB3AF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CC9ECF-DB8B-4273-A21D-46A6205C439C}" type="pres">
      <dgm:prSet presAssocID="{18B50B74-6D8A-42C1-A6F2-50CE854079F3}" presName="sibTrans" presStyleLbl="sibTrans2D1" presStyleIdx="1" presStyleCnt="3"/>
      <dgm:spPr/>
      <dgm:t>
        <a:bodyPr/>
        <a:lstStyle/>
        <a:p>
          <a:endParaRPr lang="nl-NL"/>
        </a:p>
      </dgm:t>
    </dgm:pt>
    <dgm:pt modelId="{AEA2C138-D159-4C45-9207-28955F23AC79}" type="pres">
      <dgm:prSet presAssocID="{18B50B74-6D8A-42C1-A6F2-50CE854079F3}" presName="connectorText" presStyleLbl="sibTrans2D1" presStyleIdx="1" presStyleCnt="3"/>
      <dgm:spPr/>
      <dgm:t>
        <a:bodyPr/>
        <a:lstStyle/>
        <a:p>
          <a:endParaRPr lang="nl-NL"/>
        </a:p>
      </dgm:t>
    </dgm:pt>
    <dgm:pt modelId="{C7B4E087-2625-4CC0-93C1-E7A6A33B1C31}" type="pres">
      <dgm:prSet presAssocID="{A8DA043D-EA80-45FA-8D90-52530092AA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A64AE21-9C95-4F21-88C2-8B41678A791A}" type="pres">
      <dgm:prSet presAssocID="{E8D5B05C-1BD7-46BF-883A-8DECFAA75537}" presName="sibTrans" presStyleLbl="sibTrans2D1" presStyleIdx="2" presStyleCnt="3"/>
      <dgm:spPr/>
      <dgm:t>
        <a:bodyPr/>
        <a:lstStyle/>
        <a:p>
          <a:endParaRPr lang="nl-NL"/>
        </a:p>
      </dgm:t>
    </dgm:pt>
    <dgm:pt modelId="{67F3A716-F4DE-4094-A95D-778F82E09EF9}" type="pres">
      <dgm:prSet presAssocID="{E8D5B05C-1BD7-46BF-883A-8DECFAA75537}" presName="connectorText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BC2812B0-5BE7-43F6-A8C1-8D8DB1699104}" type="presOf" srcId="{4B65BF73-0995-46AB-B5ED-F40AFB3AFDAE}" destId="{DFE3E23B-4AC9-41BF-8155-77531CAC8B0F}" srcOrd="0" destOrd="0" presId="urn:microsoft.com/office/officeart/2005/8/layout/cycle2"/>
    <dgm:cxn modelId="{047013B5-849E-4CF6-B433-131FE76BA9BC}" type="presOf" srcId="{18B50B74-6D8A-42C1-A6F2-50CE854079F3}" destId="{AEA2C138-D159-4C45-9207-28955F23AC79}" srcOrd="1" destOrd="0" presId="urn:microsoft.com/office/officeart/2005/8/layout/cycle2"/>
    <dgm:cxn modelId="{452AEA24-6121-4525-9F92-537497C0850B}" type="presOf" srcId="{E8D5B05C-1BD7-46BF-883A-8DECFAA75537}" destId="{67F3A716-F4DE-4094-A95D-778F82E09EF9}" srcOrd="1" destOrd="0" presId="urn:microsoft.com/office/officeart/2005/8/layout/cycle2"/>
    <dgm:cxn modelId="{FE8D5052-6267-4852-BC8B-32165E3E4AD7}" srcId="{AE120B44-C44B-40DF-9696-0FF6E89541C4}" destId="{CD032CF9-0248-46FE-A941-9493FBB3AF47}" srcOrd="1" destOrd="0" parTransId="{79081909-70C6-4404-B7D8-0B07CA23CC5B}" sibTransId="{18B50B74-6D8A-42C1-A6F2-50CE854079F3}"/>
    <dgm:cxn modelId="{8F6FCD7C-E461-49E6-B4D9-D4383E7DA2D3}" type="presOf" srcId="{6519F64E-C935-4626-8268-E231EC14E17A}" destId="{B1A0FEAB-466F-4843-966C-C381847A4952}" srcOrd="0" destOrd="0" presId="urn:microsoft.com/office/officeart/2005/8/layout/cycle2"/>
    <dgm:cxn modelId="{F0705E20-0F80-45AE-9836-670D3F290E09}" type="presOf" srcId="{18B50B74-6D8A-42C1-A6F2-50CE854079F3}" destId="{D2CC9ECF-DB8B-4273-A21D-46A6205C439C}" srcOrd="0" destOrd="0" presId="urn:microsoft.com/office/officeart/2005/8/layout/cycle2"/>
    <dgm:cxn modelId="{1ED3ADE8-5A2B-4B3B-A355-9049907F1325}" type="presOf" srcId="{E8D5B05C-1BD7-46BF-883A-8DECFAA75537}" destId="{8A64AE21-9C95-4F21-88C2-8B41678A791A}" srcOrd="0" destOrd="0" presId="urn:microsoft.com/office/officeart/2005/8/layout/cycle2"/>
    <dgm:cxn modelId="{110B9B7B-AF50-480E-8683-9DAD6E37A6C3}" type="presOf" srcId="{6519F64E-C935-4626-8268-E231EC14E17A}" destId="{D6C71BA4-B4A3-4DE5-A5C8-1094244F4BC4}" srcOrd="1" destOrd="0" presId="urn:microsoft.com/office/officeart/2005/8/layout/cycle2"/>
    <dgm:cxn modelId="{F5DADDDD-E939-4428-AADC-842F2D927F0C}" type="presOf" srcId="{A8DA043D-EA80-45FA-8D90-52530092AA0B}" destId="{C7B4E087-2625-4CC0-93C1-E7A6A33B1C31}" srcOrd="0" destOrd="0" presId="urn:microsoft.com/office/officeart/2005/8/layout/cycle2"/>
    <dgm:cxn modelId="{6D9ACF5F-8C51-4BCB-B644-9CB7F1B7207A}" srcId="{AE120B44-C44B-40DF-9696-0FF6E89541C4}" destId="{A8DA043D-EA80-45FA-8D90-52530092AA0B}" srcOrd="2" destOrd="0" parTransId="{AC8F0EA6-9E3E-4C46-91B5-21B27DD5FDE6}" sibTransId="{E8D5B05C-1BD7-46BF-883A-8DECFAA75537}"/>
    <dgm:cxn modelId="{03E9181B-96CD-4C8C-BCCE-15F066C7F828}" srcId="{AE120B44-C44B-40DF-9696-0FF6E89541C4}" destId="{4B65BF73-0995-46AB-B5ED-F40AFB3AFDAE}" srcOrd="0" destOrd="0" parTransId="{F0563D43-AAA0-4920-AC7F-BE96E87857EA}" sibTransId="{6519F64E-C935-4626-8268-E231EC14E17A}"/>
    <dgm:cxn modelId="{07C1070F-B411-4F99-9FC9-C1F7CA371A26}" type="presOf" srcId="{AE120B44-C44B-40DF-9696-0FF6E89541C4}" destId="{768F5B54-AF51-43C0-94A1-D37F89B7729B}" srcOrd="0" destOrd="0" presId="urn:microsoft.com/office/officeart/2005/8/layout/cycle2"/>
    <dgm:cxn modelId="{5154B032-A568-4174-8D2E-CCBA4DEF239D}" type="presOf" srcId="{CD032CF9-0248-46FE-A941-9493FBB3AF47}" destId="{4AFE91CB-6480-4868-92CA-D7CAF3789266}" srcOrd="0" destOrd="0" presId="urn:microsoft.com/office/officeart/2005/8/layout/cycle2"/>
    <dgm:cxn modelId="{1449482B-A7C7-4EEA-A9C3-87EBF765DA38}" type="presParOf" srcId="{768F5B54-AF51-43C0-94A1-D37F89B7729B}" destId="{DFE3E23B-4AC9-41BF-8155-77531CAC8B0F}" srcOrd="0" destOrd="0" presId="urn:microsoft.com/office/officeart/2005/8/layout/cycle2"/>
    <dgm:cxn modelId="{709087F5-3632-47B9-8ACE-5FDB11DD1C39}" type="presParOf" srcId="{768F5B54-AF51-43C0-94A1-D37F89B7729B}" destId="{B1A0FEAB-466F-4843-966C-C381847A4952}" srcOrd="1" destOrd="0" presId="urn:microsoft.com/office/officeart/2005/8/layout/cycle2"/>
    <dgm:cxn modelId="{0B439C61-AFCC-4808-9576-7A2FA5A2E641}" type="presParOf" srcId="{B1A0FEAB-466F-4843-966C-C381847A4952}" destId="{D6C71BA4-B4A3-4DE5-A5C8-1094244F4BC4}" srcOrd="0" destOrd="0" presId="urn:microsoft.com/office/officeart/2005/8/layout/cycle2"/>
    <dgm:cxn modelId="{29EAACCD-CBC7-4148-A640-B4C3D15CF42F}" type="presParOf" srcId="{768F5B54-AF51-43C0-94A1-D37F89B7729B}" destId="{4AFE91CB-6480-4868-92CA-D7CAF3789266}" srcOrd="2" destOrd="0" presId="urn:microsoft.com/office/officeart/2005/8/layout/cycle2"/>
    <dgm:cxn modelId="{6F5B6E02-25C9-4E4A-9B6F-4FD4AC2D266A}" type="presParOf" srcId="{768F5B54-AF51-43C0-94A1-D37F89B7729B}" destId="{D2CC9ECF-DB8B-4273-A21D-46A6205C439C}" srcOrd="3" destOrd="0" presId="urn:microsoft.com/office/officeart/2005/8/layout/cycle2"/>
    <dgm:cxn modelId="{FAAD4A95-590E-4C1B-B0BC-2BE63F957AB3}" type="presParOf" srcId="{D2CC9ECF-DB8B-4273-A21D-46A6205C439C}" destId="{AEA2C138-D159-4C45-9207-28955F23AC79}" srcOrd="0" destOrd="0" presId="urn:microsoft.com/office/officeart/2005/8/layout/cycle2"/>
    <dgm:cxn modelId="{8BAB540D-78D1-495E-A605-90564ED68200}" type="presParOf" srcId="{768F5B54-AF51-43C0-94A1-D37F89B7729B}" destId="{C7B4E087-2625-4CC0-93C1-E7A6A33B1C31}" srcOrd="4" destOrd="0" presId="urn:microsoft.com/office/officeart/2005/8/layout/cycle2"/>
    <dgm:cxn modelId="{C899DD22-FE58-445B-9DFE-893C52F11E26}" type="presParOf" srcId="{768F5B54-AF51-43C0-94A1-D37F89B7729B}" destId="{8A64AE21-9C95-4F21-88C2-8B41678A791A}" srcOrd="5" destOrd="0" presId="urn:microsoft.com/office/officeart/2005/8/layout/cycle2"/>
    <dgm:cxn modelId="{A4B18F31-AB76-4A58-92AF-1042100CB738}" type="presParOf" srcId="{8A64AE21-9C95-4F21-88C2-8B41678A791A}" destId="{67F3A716-F4DE-4094-A95D-778F82E09E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23B-4AC9-41BF-8155-77531CAC8B0F}">
      <dsp:nvSpPr>
        <dsp:cNvPr id="0" name=""/>
        <dsp:cNvSpPr/>
      </dsp:nvSpPr>
      <dsp:spPr>
        <a:xfrm>
          <a:off x="1216949" y="0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Prototype</a:t>
          </a:r>
          <a:endParaRPr lang="nl-NL" sz="1000" kern="1200" dirty="0">
            <a:latin typeface="Calibri" pitchFamily="34" charset="0"/>
          </a:endParaRPr>
        </a:p>
      </dsp:txBody>
      <dsp:txXfrm>
        <a:off x="1366751" y="149802"/>
        <a:ext cx="723307" cy="723307"/>
      </dsp:txXfrm>
    </dsp:sp>
    <dsp:sp modelId="{B1A0FEAB-466F-4843-966C-C381847A4952}">
      <dsp:nvSpPr>
        <dsp:cNvPr id="0" name=""/>
        <dsp:cNvSpPr/>
      </dsp:nvSpPr>
      <dsp:spPr>
        <a:xfrm rot="3589232">
          <a:off x="1974548" y="998066"/>
          <a:ext cx="274438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995019" y="1031526"/>
        <a:ext cx="192107" cy="207140"/>
      </dsp:txXfrm>
    </dsp:sp>
    <dsp:sp modelId="{4AFE91CB-6480-4868-92CA-D7CAF3789266}">
      <dsp:nvSpPr>
        <dsp:cNvPr id="0" name=""/>
        <dsp:cNvSpPr/>
      </dsp:nvSpPr>
      <dsp:spPr>
        <a:xfrm>
          <a:off x="1991484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 pitchFamily="34" charset="0"/>
            </a:rPr>
            <a:t>Extend</a:t>
          </a:r>
          <a:endParaRPr lang="nl-NL" sz="1100" kern="1200" dirty="0">
            <a:latin typeface="Calibri" pitchFamily="34" charset="0"/>
          </a:endParaRPr>
        </a:p>
      </dsp:txBody>
      <dsp:txXfrm>
        <a:off x="2141286" y="1481684"/>
        <a:ext cx="723307" cy="723307"/>
      </dsp:txXfrm>
    </dsp:sp>
    <dsp:sp modelId="{D2CC9ECF-DB8B-4273-A21D-46A6205C439C}">
      <dsp:nvSpPr>
        <dsp:cNvPr id="0" name=""/>
        <dsp:cNvSpPr/>
      </dsp:nvSpPr>
      <dsp:spPr>
        <a:xfrm rot="10800000">
          <a:off x="1605568" y="1670721"/>
          <a:ext cx="27271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10800000">
        <a:off x="1687382" y="1739767"/>
        <a:ext cx="190899" cy="207140"/>
      </dsp:txXfrm>
    </dsp:sp>
    <dsp:sp modelId="{C7B4E087-2625-4CC0-93C1-E7A6A33B1C31}">
      <dsp:nvSpPr>
        <dsp:cNvPr id="0" name=""/>
        <dsp:cNvSpPr/>
      </dsp:nvSpPr>
      <dsp:spPr>
        <a:xfrm>
          <a:off x="454019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Consolidate</a:t>
          </a:r>
          <a:endParaRPr lang="nl-NL" sz="1000" kern="1200" dirty="0">
            <a:latin typeface="Calibri" pitchFamily="34" charset="0"/>
          </a:endParaRPr>
        </a:p>
      </dsp:txBody>
      <dsp:txXfrm>
        <a:off x="603821" y="1481684"/>
        <a:ext cx="723307" cy="723307"/>
      </dsp:txXfrm>
    </dsp:sp>
    <dsp:sp modelId="{8A64AE21-9C95-4F21-88C2-8B41678A791A}">
      <dsp:nvSpPr>
        <dsp:cNvPr id="0" name=""/>
        <dsp:cNvSpPr/>
      </dsp:nvSpPr>
      <dsp:spPr>
        <a:xfrm rot="17988299">
          <a:off x="1207440" y="1011444"/>
          <a:ext cx="27136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227912" y="1115810"/>
        <a:ext cx="189954" cy="207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enchantment/docs/13Docs/13Jun_TechDebtLgSystems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/>
              <a:t>Rigidity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respond to market changes quickly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Huge effort required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Chain of changes required due  dependency chain. Propagation cost, average impact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Missed opportunities</a:t>
            </a:r>
          </a:p>
          <a:p>
            <a:pPr marL="211022" indent="-211022"/>
            <a:r>
              <a:rPr lang="en-US" sz="900" b="1" dirty="0"/>
              <a:t>Immobility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reuse parts of existing software for similar product. Common situation because companies  often have range of more or less similar products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isolate components 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due to excessive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Whole code base of existing product copied instead of just required parts. If happens often code base to maintained explodes and team size increases.</a:t>
            </a:r>
          </a:p>
          <a:p>
            <a:r>
              <a:rPr lang="en-US" sz="900" b="1" dirty="0"/>
              <a:t>Fragility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make change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Change one area break code in other place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Not understood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Schedule not predictable. Feature not delivered in time.</a:t>
            </a:r>
          </a:p>
          <a:p>
            <a:r>
              <a:rPr lang="en-US" sz="900" b="1" dirty="0"/>
              <a:t>Test ability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improve product reliability or </a:t>
            </a:r>
            <a:r>
              <a:rPr lang="en-US" sz="900" dirty="0" err="1"/>
              <a:t>refactor</a:t>
            </a:r>
            <a:r>
              <a:rPr lang="en-US" sz="900" dirty="0"/>
              <a:t> software design and need tests as a safety net. </a:t>
            </a:r>
            <a:r>
              <a:rPr lang="en-US" sz="900" dirty="0" err="1"/>
              <a:t>Testting</a:t>
            </a:r>
            <a:r>
              <a:rPr lang="en-US" sz="900" dirty="0"/>
              <a:t> is an enabling factor in agile.. </a:t>
            </a:r>
            <a:r>
              <a:rPr lang="en-US" sz="900" dirty="0" err="1"/>
              <a:t>Earrly</a:t>
            </a:r>
            <a:r>
              <a:rPr lang="en-US" sz="900" dirty="0"/>
              <a:t> integration.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test component individually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Cyclic dependencies and/or coupling via concrete classes instead of interface or abstract classes</a:t>
            </a:r>
          </a:p>
          <a:p>
            <a:pPr marL="211022" indent="-211022">
              <a:buFont typeface="Arial" pitchFamily="34" charset="0"/>
              <a:buChar char="•"/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91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Impact see </a:t>
            </a:r>
            <a:r>
              <a:rPr lang="en-US" dirty="0" smtClean="0">
                <a:hlinkClick r:id="rId3"/>
              </a:rPr>
              <a:t>http://www.incose.org/enchantment/docs/13Docs/13Jun_TechDebtLgSystems.pdf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87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10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79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9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6/16/2018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dsmsuite.github.io/" TargetMode="External"/><Relationship Id="rId3" Type="http://schemas.openxmlformats.org/officeDocument/2006/relationships/hyperlink" Target="https://www.jetbrains.com/idea/" TargetMode="External"/><Relationship Id="rId7" Type="http://schemas.openxmlformats.org/officeDocument/2006/relationships/hyperlink" Target="http://www.tom-carter.net/" TargetMode="External"/><Relationship Id="rId2" Type="http://schemas.openxmlformats.org/officeDocument/2006/relationships/hyperlink" Target="http://www.latt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rchitect.com/" TargetMode="External"/><Relationship Id="rId5" Type="http://schemas.openxmlformats.org/officeDocument/2006/relationships/hyperlink" Target="https://www.ndepend.com/" TargetMode="External"/><Relationship Id="rId4" Type="http://schemas.openxmlformats.org/officeDocument/2006/relationships/hyperlink" Target="https://www.cppdepend.com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 Structure Matrix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i="1" dirty="0">
                <a:solidFill>
                  <a:schemeClr val="bg1"/>
                </a:solidFill>
              </a:rPr>
              <a:t>your code as model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Johan van den Muijsenberg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Structure Matrix</a:t>
            </a:r>
          </a:p>
        </p:txBody>
      </p:sp>
    </p:spTree>
    <p:extLst>
      <p:ext uri="{BB962C8B-B14F-4D97-AF65-F5344CB8AC3E}">
        <p14:creationId xmlns:p14="http://schemas.microsoft.com/office/powerpoint/2010/main" val="213220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DSM Overview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760326" cy="4275138"/>
          </a:xfrm>
        </p:spPr>
        <p:txBody>
          <a:bodyPr/>
          <a:lstStyle/>
          <a:p>
            <a:r>
              <a:rPr lang="en-US" sz="2400" dirty="0"/>
              <a:t>Consists of two parts</a:t>
            </a:r>
          </a:p>
          <a:p>
            <a:pPr lvl="1"/>
            <a:r>
              <a:rPr lang="en-US" dirty="0"/>
              <a:t>Matrix to visualize dependencies </a:t>
            </a:r>
          </a:p>
          <a:p>
            <a:pPr lvl="1"/>
            <a:r>
              <a:rPr lang="en-US" dirty="0"/>
              <a:t>Algorithms which can be applied on the matrix</a:t>
            </a:r>
          </a:p>
          <a:p>
            <a:r>
              <a:rPr lang="en-US" sz="2400" dirty="0"/>
              <a:t>Can be used to manage dependencies any kind of system which has</a:t>
            </a:r>
          </a:p>
          <a:p>
            <a:pPr marL="708025" lvl="1" indent="-342900"/>
            <a:r>
              <a:rPr lang="en-US" dirty="0"/>
              <a:t>A hierarchy of elements </a:t>
            </a:r>
          </a:p>
          <a:p>
            <a:pPr marL="708025" lvl="1" indent="-342900"/>
            <a:r>
              <a:rPr lang="en-US" dirty="0"/>
              <a:t>Dependencies between elements</a:t>
            </a:r>
          </a:p>
          <a:p>
            <a:pPr marL="307975"/>
            <a:r>
              <a:rPr lang="en-US" sz="2400" dirty="0"/>
              <a:t>Has been used for very complex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6187260"/>
            <a:ext cx="269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Not drawn to avoid visual clutter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 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Definition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1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3690" y="2636912"/>
            <a:ext cx="205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collapsed DSM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hidden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47451" y="1600200"/>
            <a:ext cx="7345212" cy="2718412"/>
          </a:xfrm>
        </p:spPr>
        <p:txBody>
          <a:bodyPr/>
          <a:lstStyle/>
          <a:p>
            <a:r>
              <a:rPr lang="en-US" sz="2400" dirty="0"/>
              <a:t>Find actual layering by partitioning algorithms</a:t>
            </a:r>
          </a:p>
          <a:p>
            <a:pPr lvl="1"/>
            <a:r>
              <a:rPr lang="en-US" dirty="0"/>
              <a:t>Algorithm tries to get as much as possible dependencies below identity 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nl-NL" sz="2400" dirty="0" err="1"/>
              <a:t>Cost</a:t>
            </a:r>
            <a:r>
              <a:rPr lang="nl-NL" sz="2400" dirty="0"/>
              <a:t> Of </a:t>
            </a:r>
            <a:r>
              <a:rPr lang="nl-NL" sz="2400" dirty="0" smtClean="0"/>
              <a:t>Software </a:t>
            </a:r>
            <a:r>
              <a:rPr lang="nl-NL" sz="2400" dirty="0" err="1" smtClean="0"/>
              <a:t>Complexity</a:t>
            </a:r>
            <a:endParaRPr lang="nl-NL" sz="2400" dirty="0"/>
          </a:p>
          <a:p>
            <a:r>
              <a:rPr lang="nl-NL" sz="2400" dirty="0" err="1"/>
              <a:t>Reasons</a:t>
            </a:r>
            <a:r>
              <a:rPr lang="nl-NL" sz="2400" dirty="0"/>
              <a:t> we </a:t>
            </a:r>
            <a:r>
              <a:rPr lang="nl-NL" sz="2400" dirty="0" err="1"/>
              <a:t>fail</a:t>
            </a:r>
            <a:endParaRPr lang="nl-NL" sz="2400" dirty="0"/>
          </a:p>
          <a:p>
            <a:r>
              <a:rPr lang="en-US" sz="2400" dirty="0"/>
              <a:t>Design Structure Matrix</a:t>
            </a:r>
          </a:p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50978" y="1600200"/>
            <a:ext cx="7688527" cy="2718412"/>
          </a:xfrm>
        </p:spPr>
        <p:txBody>
          <a:bodyPr/>
          <a:lstStyle/>
          <a:p>
            <a:r>
              <a:rPr lang="en-US" sz="2400" dirty="0"/>
              <a:t>Found actual layering after applying partitioning algorithm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Layering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Strict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Relaxed</a:t>
            </a:r>
          </a:p>
        </p:txBody>
      </p:sp>
      <p:grpSp>
        <p:nvGrpSpPr>
          <p:cNvPr id="2" name="Group 40"/>
          <p:cNvGrpSpPr/>
          <p:nvPr/>
        </p:nvGrpSpPr>
        <p:grpSpPr>
          <a:xfrm>
            <a:off x="2578610" y="3095055"/>
            <a:ext cx="3838575" cy="1952625"/>
            <a:chOff x="2607183" y="3095053"/>
            <a:chExt cx="3838575" cy="1952625"/>
          </a:xfrm>
        </p:grpSpPr>
        <p:pic>
          <p:nvPicPr>
            <p:cNvPr id="7171" name="Picture 3" descr="d:\Users\Johan\Desktop\DSM\07_dsm_example_relaxed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7183" y="3095053"/>
              <a:ext cx="3838575" cy="1952625"/>
            </a:xfrm>
            <a:prstGeom prst="rect">
              <a:avLst/>
            </a:prstGeom>
            <a:noFill/>
          </p:spPr>
        </p:pic>
        <p:cxnSp>
          <p:nvCxnSpPr>
            <p:cNvPr id="23" name="Straight Connector 22"/>
            <p:cNvCxnSpPr/>
            <p:nvPr/>
          </p:nvCxnSpPr>
          <p:spPr>
            <a:xfrm flipV="1">
              <a:off x="4943564" y="5031664"/>
              <a:ext cx="1112040" cy="57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53088" y="3931527"/>
              <a:ext cx="2378" cy="1097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58223" y="4674477"/>
              <a:ext cx="6906" cy="372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79366" y="4288810"/>
              <a:ext cx="2462" cy="376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309964" y="3917239"/>
              <a:ext cx="7452" cy="373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67307" y="4665204"/>
              <a:ext cx="399738" cy="4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303129" y="4293105"/>
              <a:ext cx="380262" cy="9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50356" y="3917239"/>
              <a:ext cx="371823" cy="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Discovery Layering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14400" y="1600202"/>
            <a:ext cx="8280400" cy="922663"/>
          </a:xfrm>
        </p:spPr>
        <p:txBody>
          <a:bodyPr/>
          <a:lstStyle/>
          <a:p>
            <a:r>
              <a:rPr lang="en-US" sz="2400" dirty="0"/>
              <a:t>Discover public, internal and unused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49390"/>
            <a:ext cx="8128000" cy="4537075"/>
          </a:xfrm>
        </p:spPr>
        <p:txBody>
          <a:bodyPr/>
          <a:lstStyle/>
          <a:p>
            <a:r>
              <a:rPr lang="en-US" sz="2400" dirty="0"/>
              <a:t>Discover utility modules used in entire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9817" y="600310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777388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Usage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58915"/>
            <a:ext cx="8128000" cy="4537075"/>
          </a:xfrm>
        </p:spPr>
        <p:txBody>
          <a:bodyPr/>
          <a:lstStyle/>
          <a:p>
            <a:r>
              <a:rPr lang="en-US" sz="2400" dirty="0"/>
              <a:t>Discover modules with large change impact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8" y="358218"/>
            <a:ext cx="7885973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Discover Usage Patterns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90551" y="1400177"/>
            <a:ext cx="8332733" cy="21235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itchFamily="34" charset="0"/>
              </a:rPr>
              <a:t>System Cycle </a:t>
            </a:r>
          </a:p>
          <a:p>
            <a:pPr lvl="1"/>
            <a:r>
              <a:rPr lang="en-US" dirty="0">
                <a:latin typeface="Calibri" pitchFamily="34" charset="0"/>
              </a:rPr>
              <a:t>Cycles between classes in same module</a:t>
            </a:r>
          </a:p>
          <a:p>
            <a:r>
              <a:rPr lang="en-US" sz="2400" dirty="0">
                <a:latin typeface="Calibri" pitchFamily="34" charset="0"/>
              </a:rPr>
              <a:t>Intercomponent Cycle</a:t>
            </a:r>
          </a:p>
          <a:p>
            <a:pPr lvl="1"/>
            <a:r>
              <a:rPr lang="en-US" dirty="0">
                <a:latin typeface="Calibri" pitchFamily="34" charset="0"/>
              </a:rPr>
              <a:t>Cycles between classes in different modules</a:t>
            </a:r>
          </a:p>
          <a:p>
            <a:r>
              <a:rPr lang="en-US" sz="2400" dirty="0">
                <a:latin typeface="Calibri" pitchFamily="34" charset="0"/>
              </a:rPr>
              <a:t>Hierarchical Cycle</a:t>
            </a:r>
          </a:p>
          <a:p>
            <a:pPr lvl="1"/>
            <a:r>
              <a:rPr lang="en-US" dirty="0">
                <a:latin typeface="Calibri" pitchFamily="34" charset="0"/>
              </a:rPr>
              <a:t>Classes involved in cycle or creating cycle between modules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6710086" y="900050"/>
            <a:ext cx="1718872" cy="996215"/>
          </a:xfrm>
          <a:prstGeom prst="wedgeRoundRectCallout">
            <a:avLst>
              <a:gd name="adj1" fmla="val -71310"/>
              <a:gd name="adj2" fmla="val 6048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Cycles have negative impact on defect rate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Metrics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0075" y="1352552"/>
            <a:ext cx="8280400" cy="2123501"/>
          </a:xfrm>
        </p:spPr>
        <p:txBody>
          <a:bodyPr/>
          <a:lstStyle/>
          <a:p>
            <a:r>
              <a:rPr lang="en-US" sz="2400" dirty="0"/>
              <a:t>Fix </a:t>
            </a:r>
            <a:r>
              <a:rPr lang="en-US" sz="2400" dirty="0">
                <a:latin typeface="Calibri" pitchFamily="34" charset="0"/>
              </a:rPr>
              <a:t>hierarchical </a:t>
            </a:r>
            <a:r>
              <a:rPr lang="en-US" sz="2400" dirty="0"/>
              <a:t>cycle by moving element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8010" y="6075866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170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Refactored</a:t>
            </a:r>
            <a:r>
              <a:rPr lang="en-US" dirty="0"/>
              <a:t> DSM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71500" y="1390652"/>
            <a:ext cx="8280400" cy="2123501"/>
          </a:xfrm>
        </p:spPr>
        <p:txBody>
          <a:bodyPr/>
          <a:lstStyle/>
          <a:p>
            <a:r>
              <a:rPr lang="en-US" sz="2400" dirty="0"/>
              <a:t>Result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90550" y="1400177"/>
            <a:ext cx="7483366" cy="2123501"/>
          </a:xfrm>
        </p:spPr>
        <p:txBody>
          <a:bodyPr/>
          <a:lstStyle/>
          <a:p>
            <a:r>
              <a:rPr lang="en-US" dirty="0" smtClean="0">
                <a:ea typeface="ＭＳ Ｐゴシック" pitchFamily="62" charset="-128"/>
                <a:cs typeface="ＭＳ Ｐゴシック" pitchFamily="62" charset="-128"/>
              </a:rPr>
              <a:t>Can be used to visualize desired architecture.</a:t>
            </a:r>
          </a:p>
          <a:p>
            <a:r>
              <a:rPr lang="en-US" dirty="0" smtClean="0">
                <a:ea typeface="ＭＳ Ｐゴシック" pitchFamily="62" charset="-128"/>
                <a:cs typeface="ＭＳ Ｐゴシック" pitchFamily="62" charset="-128"/>
              </a:rPr>
              <a:t>Can </a:t>
            </a:r>
            <a:r>
              <a:rPr lang="en-US" dirty="0">
                <a:ea typeface="ＭＳ Ｐゴシック" pitchFamily="62" charset="-128"/>
                <a:cs typeface="ＭＳ Ｐゴシック" pitchFamily="62" charset="-128"/>
              </a:rPr>
              <a:t>be encoded using rules.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Communication</a:t>
            </a:r>
          </a:p>
        </p:txBody>
      </p:sp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Cost of Software </a:t>
            </a:r>
            <a:r>
              <a:rPr lang="en-US" dirty="0" smtClean="0">
                <a:solidFill>
                  <a:schemeClr val="bg1"/>
                </a:solidFill>
              </a:rPr>
              <a:t>Complexity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600200"/>
            <a:ext cx="7641021" cy="4275138"/>
          </a:xfrm>
        </p:spPr>
        <p:txBody>
          <a:bodyPr/>
          <a:lstStyle/>
          <a:p>
            <a:r>
              <a:rPr lang="en-US" sz="2400" dirty="0"/>
              <a:t>Discover the Architecture and Identify Issues with Interdependencies </a:t>
            </a:r>
          </a:p>
          <a:p>
            <a:pPr lvl="1"/>
            <a:r>
              <a:rPr lang="en-US" dirty="0"/>
              <a:t>DSM Analysis</a:t>
            </a:r>
          </a:p>
          <a:p>
            <a:r>
              <a:rPr lang="en-US" sz="2400" dirty="0"/>
              <a:t>Specify/Enforce Architectures</a:t>
            </a:r>
          </a:p>
          <a:p>
            <a:pPr lvl="1"/>
            <a:r>
              <a:rPr lang="en-US" dirty="0"/>
              <a:t>Layers, Components, Interfaces with Dependency Rules </a:t>
            </a:r>
          </a:p>
          <a:p>
            <a:r>
              <a:rPr lang="en-US" sz="2400" dirty="0"/>
              <a:t>Track, Measure and Report on Changes and Trends</a:t>
            </a:r>
          </a:p>
          <a:p>
            <a:pPr lvl="1"/>
            <a:r>
              <a:rPr lang="en-US" dirty="0"/>
              <a:t>Metrics</a:t>
            </a:r>
          </a:p>
          <a:p>
            <a:r>
              <a:rPr lang="en-US" sz="2400" smtClean="0"/>
              <a:t>Re-engineer/Refactor </a:t>
            </a:r>
            <a:endParaRPr lang="en-US" sz="2400" dirty="0"/>
          </a:p>
          <a:p>
            <a:pPr lvl="1"/>
            <a:r>
              <a:rPr lang="en-US" dirty="0"/>
              <a:t>Impact Analysis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Common Use Cases</a:t>
            </a:r>
          </a:p>
        </p:txBody>
      </p:sp>
    </p:spTree>
    <p:extLst>
      <p:ext uri="{BB962C8B-B14F-4D97-AF65-F5344CB8AC3E}">
        <p14:creationId xmlns:p14="http://schemas.microsoft.com/office/powerpoint/2010/main" val="41873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906072" cy="4853136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Lattix</a:t>
            </a:r>
            <a:r>
              <a:rPr lang="nl-NL" dirty="0"/>
              <a:t> DSM Tool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2"/>
              </a:rPr>
              <a:t>www.lattix.com</a:t>
            </a:r>
            <a:endParaRPr lang="nl-NL" sz="2800" dirty="0"/>
          </a:p>
          <a:p>
            <a:r>
              <a:rPr lang="nl-NL" dirty="0" err="1"/>
              <a:t>Intelij</a:t>
            </a:r>
            <a:r>
              <a:rPr lang="nl-NL" dirty="0"/>
              <a:t> IDEA Ultimate Java IDE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3"/>
              </a:rPr>
              <a:t>https://www.jetbrains.com/idea/</a:t>
            </a:r>
            <a:endParaRPr lang="nl-NL" sz="2800" dirty="0"/>
          </a:p>
          <a:p>
            <a:r>
              <a:rPr lang="nl-NL" dirty="0" err="1"/>
              <a:t>CppDepend</a:t>
            </a:r>
            <a:r>
              <a:rPr lang="nl-NL" dirty="0"/>
              <a:t>/</a:t>
            </a:r>
            <a:r>
              <a:rPr lang="nl-NL" dirty="0" err="1"/>
              <a:t>NDepend</a:t>
            </a:r>
            <a:r>
              <a:rPr lang="nl-NL" dirty="0"/>
              <a:t>/</a:t>
            </a:r>
            <a:r>
              <a:rPr lang="nl-NL" dirty="0" err="1"/>
              <a:t>JArchitect</a:t>
            </a:r>
            <a:r>
              <a:rPr lang="nl-NL" dirty="0"/>
              <a:t> (commercial)</a:t>
            </a:r>
          </a:p>
          <a:p>
            <a:pPr marL="914400" lvl="2" indent="0">
              <a:buNone/>
            </a:pPr>
            <a:r>
              <a:rPr lang="nl-NL" sz="2800" dirty="0">
                <a:hlinkClick r:id="rId4"/>
              </a:rPr>
              <a:t>https://www.cppdepend.com/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5"/>
              </a:rPr>
              <a:t>https://www.ndepend.com/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6"/>
              </a:rPr>
              <a:t>https://www.jarchitect.com/</a:t>
            </a:r>
            <a:endParaRPr lang="nl-NL" sz="2800" dirty="0"/>
          </a:p>
          <a:p>
            <a:r>
              <a:rPr lang="nl-NL" dirty="0"/>
              <a:t>Visual Studio DSM plug-in .NET (open source)</a:t>
            </a:r>
          </a:p>
          <a:p>
            <a:pPr marL="857250" lvl="2" indent="0">
              <a:buNone/>
            </a:pPr>
            <a:r>
              <a:rPr lang="nl-NL" sz="2800" dirty="0">
                <a:hlinkClick r:id="rId7"/>
              </a:rPr>
              <a:t>http://www.tom-carter.net/</a:t>
            </a:r>
            <a:endParaRPr lang="nl-NL" sz="2800" dirty="0"/>
          </a:p>
          <a:p>
            <a:r>
              <a:rPr lang="nl-NL" dirty="0" smtClean="0"/>
              <a:t>DSM Suite </a:t>
            </a:r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plugin</a:t>
            </a:r>
            <a:r>
              <a:rPr lang="nl-NL" dirty="0" smtClean="0"/>
              <a:t> </a:t>
            </a:r>
            <a:r>
              <a:rPr lang="nl-NL" dirty="0" err="1" smtClean="0"/>
              <a:t>above</a:t>
            </a:r>
            <a:r>
              <a:rPr lang="nl-NL" dirty="0"/>
              <a:t> (open source)</a:t>
            </a:r>
          </a:p>
          <a:p>
            <a:pPr marL="914400" lvl="2" indent="0">
              <a:buNone/>
            </a:pPr>
            <a:r>
              <a:rPr lang="nl-NL" sz="2800" dirty="0">
                <a:hlinkClick r:id="rId8"/>
              </a:rPr>
              <a:t>https://dsmsuite.github.io</a:t>
            </a:r>
            <a:r>
              <a:rPr lang="nl-NL" sz="2800" dirty="0" smtClean="0">
                <a:hlinkClick r:id="rId8"/>
              </a:rPr>
              <a:t>/</a:t>
            </a:r>
            <a:endParaRPr lang="nl-NL" sz="2800" dirty="0"/>
          </a:p>
          <a:p>
            <a:endParaRPr lang="nl-NL" sz="3400" dirty="0"/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41094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275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/>
          <a:lstStyle/>
          <a:p>
            <a:r>
              <a:rPr lang="en-US" sz="2400" dirty="0"/>
              <a:t>Is a powerful technique for analyzing, improving, and managing complex system architectures and dependencies</a:t>
            </a:r>
          </a:p>
          <a:p>
            <a:r>
              <a:rPr lang="en-US" sz="2400" dirty="0"/>
              <a:t>Can be adopted at any stage of the </a:t>
            </a:r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513504" cy="4275138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/>
              <a:t>Design Structure Matrix Methods and Applications</a:t>
            </a:r>
          </a:p>
          <a:p>
            <a:pPr lvl="1"/>
            <a:r>
              <a:rPr lang="en-US" sz="3800" dirty="0"/>
              <a:t>Steven D. </a:t>
            </a:r>
            <a:r>
              <a:rPr lang="en-US" sz="3800" dirty="0" err="1"/>
              <a:t>Eppinger</a:t>
            </a:r>
            <a:r>
              <a:rPr lang="en-US" sz="3800" dirty="0"/>
              <a:t> and Tyson R. Browning</a:t>
            </a:r>
          </a:p>
          <a:p>
            <a:pPr marL="457200" lvl="1" indent="0">
              <a:buNone/>
            </a:pPr>
            <a:endParaRPr lang="nl-NL" sz="3800" dirty="0"/>
          </a:p>
          <a:p>
            <a:pPr lvl="1"/>
            <a:endParaRPr lang="nl-NL" sz="3800" dirty="0"/>
          </a:p>
          <a:p>
            <a:pPr lvl="1"/>
            <a:endParaRPr lang="nl-NL" sz="3800" dirty="0"/>
          </a:p>
          <a:p>
            <a:pPr lvl="1"/>
            <a:endParaRPr lang="nl-NL" sz="3800" dirty="0"/>
          </a:p>
          <a:p>
            <a:pPr lvl="1"/>
            <a:endParaRPr lang="nl-NL" sz="3800" dirty="0"/>
          </a:p>
          <a:p>
            <a:r>
              <a:rPr lang="en-US" sz="3800" dirty="0"/>
              <a:t>www.dsmweb.org</a:t>
            </a:r>
          </a:p>
          <a:p>
            <a:pPr lvl="1"/>
            <a:r>
              <a:rPr lang="en-US" sz="3800" dirty="0"/>
              <a:t>General information on DSMs</a:t>
            </a:r>
          </a:p>
          <a:p>
            <a:r>
              <a:rPr lang="en-US" sz="3800" dirty="0"/>
              <a:t>Achieving Agility Through Architecture Visibility </a:t>
            </a:r>
          </a:p>
          <a:p>
            <a:pPr lvl="1"/>
            <a:r>
              <a:rPr lang="en-US" sz="3800" dirty="0"/>
              <a:t>Carl </a:t>
            </a:r>
            <a:r>
              <a:rPr lang="en-US" sz="3800" dirty="0" err="1"/>
              <a:t>Hinsman</a:t>
            </a:r>
            <a:r>
              <a:rPr lang="en-US" sz="3800" dirty="0"/>
              <a:t>, </a:t>
            </a:r>
            <a:r>
              <a:rPr lang="en-US" sz="3800" dirty="0" err="1"/>
              <a:t>Neeraj</a:t>
            </a:r>
            <a:r>
              <a:rPr lang="en-US" sz="3800" dirty="0"/>
              <a:t> </a:t>
            </a:r>
            <a:r>
              <a:rPr lang="en-US" sz="3800" dirty="0" err="1"/>
              <a:t>Sangal</a:t>
            </a:r>
            <a:r>
              <a:rPr lang="en-US" sz="3800" dirty="0"/>
              <a:t> and Judith Stafford</a:t>
            </a:r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http://mitpress.mit.edu/images/products/books/9780262017527-f3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9664" y="2352198"/>
            <a:ext cx="2026932" cy="242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4067944" y="2566643"/>
            <a:ext cx="2416944" cy="1067147"/>
          </a:xfrm>
          <a:prstGeom prst="wedgeRoundRectCallout">
            <a:avLst>
              <a:gd name="adj1" fmla="val 57012"/>
              <a:gd name="adj2" fmla="val -42121"/>
              <a:gd name="adj3" fmla="val 16667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Interesting if you want to explore use of DSM  for system or organization modeling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868144" y="5875338"/>
            <a:ext cx="2365474" cy="556964"/>
          </a:xfrm>
          <a:prstGeom prst="wedgeRoundRectCallout">
            <a:avLst>
              <a:gd name="adj1" fmla="val -53806"/>
              <a:gd name="adj2" fmla="val -84605"/>
              <a:gd name="adj3" fmla="val 16667"/>
            </a:avLst>
          </a:prstGeom>
          <a:solidFill>
            <a:schemeClr val="accent1"/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Excellent article on case study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119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 smtClean="0">
                <a:latin typeface="Calibri" pitchFamily="34" charset="0"/>
              </a:rPr>
              <a:t>Impact of Poor Software Dependencies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7" y="1304926"/>
            <a:ext cx="8114481" cy="5004395"/>
          </a:xfrm>
        </p:spPr>
        <p:txBody>
          <a:bodyPr/>
          <a:lstStyle/>
          <a:p>
            <a:r>
              <a:rPr lang="en-US" sz="2400" dirty="0"/>
              <a:t>Rigidity</a:t>
            </a:r>
          </a:p>
          <a:p>
            <a:pPr lvl="1"/>
            <a:r>
              <a:rPr lang="en-US" dirty="0"/>
              <a:t>Extra effort cascading changes due to chain of dependencies</a:t>
            </a:r>
          </a:p>
          <a:p>
            <a:r>
              <a:rPr lang="en-US" sz="2400" dirty="0"/>
              <a:t>Immobility</a:t>
            </a:r>
          </a:p>
          <a:p>
            <a:pPr lvl="1"/>
            <a:r>
              <a:rPr lang="en-US" dirty="0"/>
              <a:t>Can not isolate reusable parts due to excessive dependencies </a:t>
            </a:r>
          </a:p>
          <a:p>
            <a:r>
              <a:rPr lang="en-US" sz="2400" dirty="0"/>
              <a:t>Fragility</a:t>
            </a:r>
          </a:p>
          <a:p>
            <a:pPr lvl="1"/>
            <a:r>
              <a:rPr lang="en-US" dirty="0"/>
              <a:t>Frequent unexpected failures in other parts due to complex or implicit dependencies</a:t>
            </a:r>
          </a:p>
          <a:p>
            <a:r>
              <a:rPr lang="en-US" sz="2400" dirty="0"/>
              <a:t>Insufficient Testability</a:t>
            </a:r>
          </a:p>
          <a:p>
            <a:pPr lvl="1"/>
            <a:r>
              <a:rPr lang="en-US" dirty="0"/>
              <a:t>Can not unit test due to excessive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Cost of Software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8527056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Architectural complexity is expensive.</a:t>
            </a:r>
          </a:p>
          <a:p>
            <a:pPr lvl="1"/>
            <a:r>
              <a:rPr lang="en-US" dirty="0">
                <a:latin typeface="Calibri" pitchFamily="34" charset="0"/>
              </a:rPr>
              <a:t>8x more defects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50</a:t>
            </a:r>
            <a:r>
              <a:rPr lang="en-US" dirty="0">
                <a:latin typeface="Calibri" pitchFamily="34" charset="0"/>
              </a:rPr>
              <a:t>% lower productivity </a:t>
            </a:r>
          </a:p>
          <a:p>
            <a:pPr lvl="1"/>
            <a:r>
              <a:rPr lang="en-US" dirty="0">
                <a:latin typeface="Calibri" pitchFamily="34" charset="0"/>
              </a:rPr>
              <a:t>10x higher staff turnover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3476" y="5796263"/>
            <a:ext cx="7820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Technical Debt in Large Systems: Understanding the cost of software complexity - Dan Sturtevant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7" y="2147671"/>
            <a:ext cx="6810375" cy="2333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Reasons we fail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365128"/>
            <a:ext cx="7886700" cy="132556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-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Lack of awareness design principles</a:t>
            </a:r>
          </a:p>
          <a:p>
            <a:pPr lvl="1"/>
            <a:r>
              <a:rPr lang="en-US" dirty="0">
                <a:latin typeface="Calibri" pitchFamily="34" charset="0"/>
              </a:rPr>
              <a:t>Lack of training/coaching</a:t>
            </a:r>
          </a:p>
          <a:p>
            <a:r>
              <a:rPr lang="en-US" sz="2400" dirty="0">
                <a:latin typeface="Calibri" pitchFamily="34" charset="0"/>
              </a:rPr>
              <a:t>Project/human short term focus</a:t>
            </a:r>
          </a:p>
          <a:p>
            <a:pPr lvl="1"/>
            <a:r>
              <a:rPr lang="en-US" dirty="0">
                <a:latin typeface="Calibri" pitchFamily="34" charset="0"/>
              </a:rPr>
              <a:t>Consistent high project pressure will lead to accumulation of technical debt and will hurt productivity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1223379"/>
              </p:ext>
            </p:extLst>
          </p:nvPr>
        </p:nvGraphicFramePr>
        <p:xfrm>
          <a:off x="2483770" y="3717032"/>
          <a:ext cx="3468415" cy="235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7078" y="5336500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technical debt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55424" y="5331244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technical debt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16280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Insufficient software architecture definition</a:t>
            </a:r>
          </a:p>
          <a:p>
            <a:pPr lvl="1"/>
            <a:r>
              <a:rPr lang="en-US" sz="2000" dirty="0">
                <a:latin typeface="Calibri" pitchFamily="34" charset="0"/>
              </a:rPr>
              <a:t>In many cases architectural definition absent or provides insufficient guidance </a:t>
            </a:r>
          </a:p>
          <a:p>
            <a:pPr lvl="1"/>
            <a:r>
              <a:rPr lang="en-US" sz="2000" dirty="0">
                <a:latin typeface="Calibri" pitchFamily="34" charset="0"/>
              </a:rPr>
              <a:t>PowerPoint architecture</a:t>
            </a:r>
          </a:p>
          <a:p>
            <a:r>
              <a:rPr lang="en-US" sz="2400" dirty="0">
                <a:latin typeface="Calibri" pitchFamily="34" charset="0"/>
              </a:rPr>
              <a:t>Insufficient software architecture control</a:t>
            </a:r>
          </a:p>
          <a:p>
            <a:pPr lvl="1"/>
            <a:r>
              <a:rPr lang="en-US" sz="2000" dirty="0">
                <a:latin typeface="Calibri" pitchFamily="34" charset="0"/>
              </a:rPr>
              <a:t>No validation if implementation conforms architectural definition</a:t>
            </a:r>
          </a:p>
          <a:p>
            <a:r>
              <a:rPr lang="en-US" sz="2400" dirty="0">
                <a:latin typeface="Calibri" pitchFamily="34" charset="0"/>
              </a:rPr>
              <a:t>Developers can easily violate intended architecture</a:t>
            </a:r>
          </a:p>
          <a:p>
            <a:pPr lvl="1"/>
            <a:r>
              <a:rPr lang="en-US" sz="2000" dirty="0">
                <a:latin typeface="Calibri" pitchFamily="34" charset="0"/>
              </a:rPr>
              <a:t>By modifying source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UML not suitable for managing software architecture</a:t>
            </a:r>
          </a:p>
          <a:p>
            <a:pPr lvl="1"/>
            <a:r>
              <a:rPr lang="en-US" dirty="0">
                <a:latin typeface="Calibri" pitchFamily="34" charset="0"/>
              </a:rPr>
              <a:t>Difficult to keep in synch with code</a:t>
            </a:r>
          </a:p>
          <a:p>
            <a:pPr lvl="1"/>
            <a:r>
              <a:rPr lang="en-US" dirty="0">
                <a:latin typeface="Calibri" pitchFamily="34" charset="0"/>
              </a:rPr>
              <a:t>Easily overwhelmed by dependencies</a:t>
            </a:r>
          </a:p>
          <a:p>
            <a:pPr lvl="1"/>
            <a:r>
              <a:rPr lang="en-US" dirty="0">
                <a:latin typeface="Calibri" pitchFamily="34" charset="0"/>
              </a:rPr>
              <a:t>Dependencies in model not in any view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t-t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243823"/>
            <a:ext cx="4608512" cy="32025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086791" y="3761607"/>
            <a:ext cx="3276600" cy="838200"/>
          </a:xfrm>
          <a:prstGeom prst="wedgeRoundRectCallout">
            <a:avLst>
              <a:gd name="adj1" fmla="val -43283"/>
              <a:gd name="adj2" fmla="val 9444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90513" indent="-114300"/>
            <a:r>
              <a:rPr lang="en-US" sz="2000" dirty="0">
                <a:solidFill>
                  <a:schemeClr val="bg1"/>
                </a:solidFill>
              </a:rPr>
              <a:t>Hard to determine which dependencies are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44230AA109B4B9AE0EDC20F7AE5B0" ma:contentTypeVersion="4" ma:contentTypeDescription="Create a new document." ma:contentTypeScope="" ma:versionID="8910c982b3644291d74fbc933465314d">
  <xsd:schema xmlns:xsd="http://www.w3.org/2001/XMLSchema" xmlns:xs="http://www.w3.org/2001/XMLSchema" xmlns:p="http://schemas.microsoft.com/office/2006/metadata/properties" xmlns:ns2="a9297ea0-86da-458b-89f6-c4e5188ff50c" targetNamespace="http://schemas.microsoft.com/office/2006/metadata/properties" ma:root="true" ma:fieldsID="b15407d1dd68bbbf02a4f1b4b3d45f20" ns2:_="">
    <xsd:import namespace="a9297ea0-86da-458b-89f6-c4e5188ff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97ea0-86da-458b-89f6-c4e5188f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A4C4BA-C4E2-49A3-BE42-94063299439C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a9297ea0-86da-458b-89f6-c4e5188ff5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5E93601-4013-4475-BC91-C20FC8F0CA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AA29E7-2372-4FA9-88BA-E1F913534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97ea0-86da-458b-89f6-c4e5188f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1026</Words>
  <Application>Microsoft Office PowerPoint</Application>
  <PresentationFormat>On-screen Show (4:3)</PresentationFormat>
  <Paragraphs>225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ＭＳ Ｐゴシック</vt:lpstr>
      <vt:lpstr>Arial</vt:lpstr>
      <vt:lpstr>Calibri</vt:lpstr>
      <vt:lpstr>Calibri Light</vt:lpstr>
      <vt:lpstr>Office Theme</vt:lpstr>
      <vt:lpstr>Design Structure Matrix your code as model </vt:lpstr>
      <vt:lpstr>Agenda</vt:lpstr>
      <vt:lpstr>The Cost of Software Complexity</vt:lpstr>
      <vt:lpstr>Impact of Poor Software Dependencies</vt:lpstr>
      <vt:lpstr>Cost of Software Complexity</vt:lpstr>
      <vt:lpstr>Reasons we fail</vt:lpstr>
      <vt:lpstr>Reasons - Human</vt:lpstr>
      <vt:lpstr>Reasons – Architecture Control</vt:lpstr>
      <vt:lpstr>Reasons – Architecture Visualization</vt:lpstr>
      <vt:lpstr>Dependency Structure Matrix</vt:lpstr>
      <vt:lpstr>DSM Overview </vt:lpstr>
      <vt:lpstr>Example in UML </vt:lpstr>
      <vt:lpstr>Example in UML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9</cp:revision>
  <dcterms:created xsi:type="dcterms:W3CDTF">2017-11-01T06:47:22Z</dcterms:created>
  <dcterms:modified xsi:type="dcterms:W3CDTF">2018-06-16T19:20:00Z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0x010100D3D44230AA109B4B9AE0EDC20F7AE5B0</vt:lpwstr>
  </property>
</Properties>
</file>