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55"/>
  </p:notesMasterIdLst>
  <p:handoutMasterIdLst>
    <p:handoutMasterId r:id="rId5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42" r:id="rId19"/>
    <p:sldId id="344" r:id="rId20"/>
    <p:sldId id="393" r:id="rId21"/>
    <p:sldId id="394" r:id="rId22"/>
    <p:sldId id="39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91" r:id="rId31"/>
    <p:sldId id="392" r:id="rId32"/>
    <p:sldId id="390" r:id="rId33"/>
    <p:sldId id="365" r:id="rId34"/>
    <p:sldId id="283" r:id="rId35"/>
    <p:sldId id="284" r:id="rId36"/>
    <p:sldId id="356" r:id="rId37"/>
    <p:sldId id="294" r:id="rId38"/>
    <p:sldId id="361" r:id="rId39"/>
    <p:sldId id="295" r:id="rId40"/>
    <p:sldId id="296" r:id="rId41"/>
    <p:sldId id="302" r:id="rId42"/>
    <p:sldId id="297" r:id="rId43"/>
    <p:sldId id="303" r:id="rId44"/>
    <p:sldId id="298" r:id="rId45"/>
    <p:sldId id="299" r:id="rId46"/>
    <p:sldId id="301" r:id="rId47"/>
    <p:sldId id="300" r:id="rId48"/>
    <p:sldId id="381" r:id="rId49"/>
    <p:sldId id="382" r:id="rId50"/>
    <p:sldId id="388" r:id="rId51"/>
    <p:sldId id="358" r:id="rId52"/>
    <p:sldId id="359" r:id="rId53"/>
    <p:sldId id="3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20B44-C44B-40DF-9696-0FF6E89541C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4B65BF73-0995-46AB-B5ED-F40AFB3AFD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Prototype</a:t>
          </a:r>
          <a:endParaRPr lang="nl-NL" sz="1000" dirty="0">
            <a:latin typeface="Calibri" pitchFamily="34" charset="0"/>
          </a:endParaRPr>
        </a:p>
      </dgm:t>
    </dgm:pt>
    <dgm:pt modelId="{F0563D43-AAA0-4920-AC7F-BE96E87857EA}" type="parTrans" cxnId="{03E9181B-96CD-4C8C-BCCE-15F066C7F828}">
      <dgm:prSet/>
      <dgm:spPr/>
      <dgm:t>
        <a:bodyPr/>
        <a:lstStyle/>
        <a:p>
          <a:endParaRPr lang="nl-NL"/>
        </a:p>
      </dgm:t>
    </dgm:pt>
    <dgm:pt modelId="{6519F64E-C935-4626-8268-E231EC14E17A}" type="sibTrans" cxnId="{03E9181B-96CD-4C8C-BCCE-15F066C7F82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CD032CF9-0248-46FE-A941-9493FBB3AF4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latin typeface="Calibri" pitchFamily="34" charset="0"/>
            </a:rPr>
            <a:t>Extend</a:t>
          </a:r>
          <a:endParaRPr lang="nl-NL" sz="1100" dirty="0">
            <a:latin typeface="Calibri" pitchFamily="34" charset="0"/>
          </a:endParaRPr>
        </a:p>
      </dgm:t>
    </dgm:pt>
    <dgm:pt modelId="{79081909-70C6-4404-B7D8-0B07CA23CC5B}" type="parTrans" cxnId="{FE8D5052-6267-4852-BC8B-32165E3E4AD7}">
      <dgm:prSet/>
      <dgm:spPr/>
      <dgm:t>
        <a:bodyPr/>
        <a:lstStyle/>
        <a:p>
          <a:endParaRPr lang="nl-NL"/>
        </a:p>
      </dgm:t>
    </dgm:pt>
    <dgm:pt modelId="{18B50B74-6D8A-42C1-A6F2-50CE854079F3}" type="sibTrans" cxnId="{FE8D5052-6267-4852-BC8B-32165E3E4AD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A8DA043D-EA80-45FA-8D90-52530092AA0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Consolidate</a:t>
          </a:r>
          <a:endParaRPr lang="nl-NL" sz="1000" dirty="0">
            <a:latin typeface="Calibri" pitchFamily="34" charset="0"/>
          </a:endParaRPr>
        </a:p>
      </dgm:t>
    </dgm:pt>
    <dgm:pt modelId="{AC8F0EA6-9E3E-4C46-91B5-21B27DD5FDE6}" type="parTrans" cxnId="{6D9ACF5F-8C51-4BCB-B644-9CB7F1B7207A}">
      <dgm:prSet/>
      <dgm:spPr/>
      <dgm:t>
        <a:bodyPr/>
        <a:lstStyle/>
        <a:p>
          <a:endParaRPr lang="nl-NL"/>
        </a:p>
      </dgm:t>
    </dgm:pt>
    <dgm:pt modelId="{E8D5B05C-1BD7-46BF-883A-8DECFAA75537}" type="sibTrans" cxnId="{6D9ACF5F-8C51-4BCB-B644-9CB7F1B7207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768F5B54-AF51-43C0-94A1-D37F89B7729B}" type="pres">
      <dgm:prSet presAssocID="{AE120B44-C44B-40DF-9696-0FF6E89541C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DFE3E23B-4AC9-41BF-8155-77531CAC8B0F}" type="pres">
      <dgm:prSet presAssocID="{4B65BF73-0995-46AB-B5ED-F40AFB3AFDAE}" presName="node" presStyleLbl="node1" presStyleIdx="0" presStyleCnt="3" custRadScaleRad="107814" custRadScaleInc="-57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1A0FEAB-466F-4843-966C-C381847A4952}" type="pres">
      <dgm:prSet presAssocID="{6519F64E-C935-4626-8268-E231EC14E17A}" presName="sibTrans" presStyleLbl="sibTrans2D1" presStyleIdx="0" presStyleCnt="3"/>
      <dgm:spPr/>
      <dgm:t>
        <a:bodyPr/>
        <a:lstStyle/>
        <a:p>
          <a:endParaRPr lang="nl-NL"/>
        </a:p>
      </dgm:t>
    </dgm:pt>
    <dgm:pt modelId="{D6C71BA4-B4A3-4DE5-A5C8-1094244F4BC4}" type="pres">
      <dgm:prSet presAssocID="{6519F64E-C935-4626-8268-E231EC14E17A}" presName="connectorText" presStyleLbl="sibTrans2D1" presStyleIdx="0" presStyleCnt="3"/>
      <dgm:spPr/>
      <dgm:t>
        <a:bodyPr/>
        <a:lstStyle/>
        <a:p>
          <a:endParaRPr lang="nl-NL"/>
        </a:p>
      </dgm:t>
    </dgm:pt>
    <dgm:pt modelId="{4AFE91CB-6480-4868-92CA-D7CAF3789266}" type="pres">
      <dgm:prSet presAssocID="{CD032CF9-0248-46FE-A941-9493FBB3AF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CC9ECF-DB8B-4273-A21D-46A6205C439C}" type="pres">
      <dgm:prSet presAssocID="{18B50B74-6D8A-42C1-A6F2-50CE854079F3}" presName="sibTrans" presStyleLbl="sibTrans2D1" presStyleIdx="1" presStyleCnt="3"/>
      <dgm:spPr/>
      <dgm:t>
        <a:bodyPr/>
        <a:lstStyle/>
        <a:p>
          <a:endParaRPr lang="nl-NL"/>
        </a:p>
      </dgm:t>
    </dgm:pt>
    <dgm:pt modelId="{AEA2C138-D159-4C45-9207-28955F23AC79}" type="pres">
      <dgm:prSet presAssocID="{18B50B74-6D8A-42C1-A6F2-50CE854079F3}" presName="connectorText" presStyleLbl="sibTrans2D1" presStyleIdx="1" presStyleCnt="3"/>
      <dgm:spPr/>
      <dgm:t>
        <a:bodyPr/>
        <a:lstStyle/>
        <a:p>
          <a:endParaRPr lang="nl-NL"/>
        </a:p>
      </dgm:t>
    </dgm:pt>
    <dgm:pt modelId="{C7B4E087-2625-4CC0-93C1-E7A6A33B1C31}" type="pres">
      <dgm:prSet presAssocID="{A8DA043D-EA80-45FA-8D90-52530092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A64AE21-9C95-4F21-88C2-8B41678A791A}" type="pres">
      <dgm:prSet presAssocID="{E8D5B05C-1BD7-46BF-883A-8DECFAA75537}" presName="sibTrans" presStyleLbl="sibTrans2D1" presStyleIdx="2" presStyleCnt="3"/>
      <dgm:spPr/>
      <dgm:t>
        <a:bodyPr/>
        <a:lstStyle/>
        <a:p>
          <a:endParaRPr lang="nl-NL"/>
        </a:p>
      </dgm:t>
    </dgm:pt>
    <dgm:pt modelId="{67F3A716-F4DE-4094-A95D-778F82E09EF9}" type="pres">
      <dgm:prSet presAssocID="{E8D5B05C-1BD7-46BF-883A-8DECFAA75537}" presName="connectorText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BC2812B0-5BE7-43F6-A8C1-8D8DB1699104}" type="presOf" srcId="{4B65BF73-0995-46AB-B5ED-F40AFB3AFDAE}" destId="{DFE3E23B-4AC9-41BF-8155-77531CAC8B0F}" srcOrd="0" destOrd="0" presId="urn:microsoft.com/office/officeart/2005/8/layout/cycle2"/>
    <dgm:cxn modelId="{047013B5-849E-4CF6-B433-131FE76BA9BC}" type="presOf" srcId="{18B50B74-6D8A-42C1-A6F2-50CE854079F3}" destId="{AEA2C138-D159-4C45-9207-28955F23AC79}" srcOrd="1" destOrd="0" presId="urn:microsoft.com/office/officeart/2005/8/layout/cycle2"/>
    <dgm:cxn modelId="{452AEA24-6121-4525-9F92-537497C0850B}" type="presOf" srcId="{E8D5B05C-1BD7-46BF-883A-8DECFAA75537}" destId="{67F3A716-F4DE-4094-A95D-778F82E09EF9}" srcOrd="1" destOrd="0" presId="urn:microsoft.com/office/officeart/2005/8/layout/cycle2"/>
    <dgm:cxn modelId="{FE8D5052-6267-4852-BC8B-32165E3E4AD7}" srcId="{AE120B44-C44B-40DF-9696-0FF6E89541C4}" destId="{CD032CF9-0248-46FE-A941-9493FBB3AF47}" srcOrd="1" destOrd="0" parTransId="{79081909-70C6-4404-B7D8-0B07CA23CC5B}" sibTransId="{18B50B74-6D8A-42C1-A6F2-50CE854079F3}"/>
    <dgm:cxn modelId="{8F6FCD7C-E461-49E6-B4D9-D4383E7DA2D3}" type="presOf" srcId="{6519F64E-C935-4626-8268-E231EC14E17A}" destId="{B1A0FEAB-466F-4843-966C-C381847A4952}" srcOrd="0" destOrd="0" presId="urn:microsoft.com/office/officeart/2005/8/layout/cycle2"/>
    <dgm:cxn modelId="{F0705E20-0F80-45AE-9836-670D3F290E09}" type="presOf" srcId="{18B50B74-6D8A-42C1-A6F2-50CE854079F3}" destId="{D2CC9ECF-DB8B-4273-A21D-46A6205C439C}" srcOrd="0" destOrd="0" presId="urn:microsoft.com/office/officeart/2005/8/layout/cycle2"/>
    <dgm:cxn modelId="{1ED3ADE8-5A2B-4B3B-A355-9049907F1325}" type="presOf" srcId="{E8D5B05C-1BD7-46BF-883A-8DECFAA75537}" destId="{8A64AE21-9C95-4F21-88C2-8B41678A791A}" srcOrd="0" destOrd="0" presId="urn:microsoft.com/office/officeart/2005/8/layout/cycle2"/>
    <dgm:cxn modelId="{110B9B7B-AF50-480E-8683-9DAD6E37A6C3}" type="presOf" srcId="{6519F64E-C935-4626-8268-E231EC14E17A}" destId="{D6C71BA4-B4A3-4DE5-A5C8-1094244F4BC4}" srcOrd="1" destOrd="0" presId="urn:microsoft.com/office/officeart/2005/8/layout/cycle2"/>
    <dgm:cxn modelId="{F5DADDDD-E939-4428-AADC-842F2D927F0C}" type="presOf" srcId="{A8DA043D-EA80-45FA-8D90-52530092AA0B}" destId="{C7B4E087-2625-4CC0-93C1-E7A6A33B1C31}" srcOrd="0" destOrd="0" presId="urn:microsoft.com/office/officeart/2005/8/layout/cycle2"/>
    <dgm:cxn modelId="{6D9ACF5F-8C51-4BCB-B644-9CB7F1B7207A}" srcId="{AE120B44-C44B-40DF-9696-0FF6E89541C4}" destId="{A8DA043D-EA80-45FA-8D90-52530092AA0B}" srcOrd="2" destOrd="0" parTransId="{AC8F0EA6-9E3E-4C46-91B5-21B27DD5FDE6}" sibTransId="{E8D5B05C-1BD7-46BF-883A-8DECFAA75537}"/>
    <dgm:cxn modelId="{03E9181B-96CD-4C8C-BCCE-15F066C7F828}" srcId="{AE120B44-C44B-40DF-9696-0FF6E89541C4}" destId="{4B65BF73-0995-46AB-B5ED-F40AFB3AFDAE}" srcOrd="0" destOrd="0" parTransId="{F0563D43-AAA0-4920-AC7F-BE96E87857EA}" sibTransId="{6519F64E-C935-4626-8268-E231EC14E17A}"/>
    <dgm:cxn modelId="{07C1070F-B411-4F99-9FC9-C1F7CA371A26}" type="presOf" srcId="{AE120B44-C44B-40DF-9696-0FF6E89541C4}" destId="{768F5B54-AF51-43C0-94A1-D37F89B7729B}" srcOrd="0" destOrd="0" presId="urn:microsoft.com/office/officeart/2005/8/layout/cycle2"/>
    <dgm:cxn modelId="{5154B032-A568-4174-8D2E-CCBA4DEF239D}" type="presOf" srcId="{CD032CF9-0248-46FE-A941-9493FBB3AF47}" destId="{4AFE91CB-6480-4868-92CA-D7CAF3789266}" srcOrd="0" destOrd="0" presId="urn:microsoft.com/office/officeart/2005/8/layout/cycle2"/>
    <dgm:cxn modelId="{1449482B-A7C7-4EEA-A9C3-87EBF765DA38}" type="presParOf" srcId="{768F5B54-AF51-43C0-94A1-D37F89B7729B}" destId="{DFE3E23B-4AC9-41BF-8155-77531CAC8B0F}" srcOrd="0" destOrd="0" presId="urn:microsoft.com/office/officeart/2005/8/layout/cycle2"/>
    <dgm:cxn modelId="{709087F5-3632-47B9-8ACE-5FDB11DD1C39}" type="presParOf" srcId="{768F5B54-AF51-43C0-94A1-D37F89B7729B}" destId="{B1A0FEAB-466F-4843-966C-C381847A4952}" srcOrd="1" destOrd="0" presId="urn:microsoft.com/office/officeart/2005/8/layout/cycle2"/>
    <dgm:cxn modelId="{0B439C61-AFCC-4808-9576-7A2FA5A2E641}" type="presParOf" srcId="{B1A0FEAB-466F-4843-966C-C381847A4952}" destId="{D6C71BA4-B4A3-4DE5-A5C8-1094244F4BC4}" srcOrd="0" destOrd="0" presId="urn:microsoft.com/office/officeart/2005/8/layout/cycle2"/>
    <dgm:cxn modelId="{29EAACCD-CBC7-4148-A640-B4C3D15CF42F}" type="presParOf" srcId="{768F5B54-AF51-43C0-94A1-D37F89B7729B}" destId="{4AFE91CB-6480-4868-92CA-D7CAF3789266}" srcOrd="2" destOrd="0" presId="urn:microsoft.com/office/officeart/2005/8/layout/cycle2"/>
    <dgm:cxn modelId="{6F5B6E02-25C9-4E4A-9B6F-4FD4AC2D266A}" type="presParOf" srcId="{768F5B54-AF51-43C0-94A1-D37F89B7729B}" destId="{D2CC9ECF-DB8B-4273-A21D-46A6205C439C}" srcOrd="3" destOrd="0" presId="urn:microsoft.com/office/officeart/2005/8/layout/cycle2"/>
    <dgm:cxn modelId="{FAAD4A95-590E-4C1B-B0BC-2BE63F957AB3}" type="presParOf" srcId="{D2CC9ECF-DB8B-4273-A21D-46A6205C439C}" destId="{AEA2C138-D159-4C45-9207-28955F23AC79}" srcOrd="0" destOrd="0" presId="urn:microsoft.com/office/officeart/2005/8/layout/cycle2"/>
    <dgm:cxn modelId="{8BAB540D-78D1-495E-A605-90564ED68200}" type="presParOf" srcId="{768F5B54-AF51-43C0-94A1-D37F89B7729B}" destId="{C7B4E087-2625-4CC0-93C1-E7A6A33B1C31}" srcOrd="4" destOrd="0" presId="urn:microsoft.com/office/officeart/2005/8/layout/cycle2"/>
    <dgm:cxn modelId="{C899DD22-FE58-445B-9DFE-893C52F11E26}" type="presParOf" srcId="{768F5B54-AF51-43C0-94A1-D37F89B7729B}" destId="{8A64AE21-9C95-4F21-88C2-8B41678A791A}" srcOrd="5" destOrd="0" presId="urn:microsoft.com/office/officeart/2005/8/layout/cycle2"/>
    <dgm:cxn modelId="{A4B18F31-AB76-4A58-92AF-1042100CB738}" type="presParOf" srcId="{8A64AE21-9C95-4F21-88C2-8B41678A791A}" destId="{67F3A716-F4DE-4094-A95D-778F82E09E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2E2FF-6EE0-4CC9-8B64-60B9DD22828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BED00-7AE8-4AF3-97A5-2DED0A4EA5AB}">
      <dgm:prSet phldrT="[Text]"/>
      <dgm:spPr/>
      <dgm:t>
        <a:bodyPr/>
        <a:lstStyle/>
        <a:p>
          <a:r>
            <a:rPr lang="en-US" dirty="0" smtClean="0"/>
            <a:t>Create DSM</a:t>
          </a:r>
          <a:endParaRPr lang="en-US" dirty="0"/>
        </a:p>
      </dgm:t>
    </dgm:pt>
    <dgm:pt modelId="{6EF09E5C-A477-44E3-A497-0D9C0B40B233}" type="parTrans" cxnId="{1976425A-F407-4319-BE51-5C1CA53B821B}">
      <dgm:prSet/>
      <dgm:spPr/>
      <dgm:t>
        <a:bodyPr/>
        <a:lstStyle/>
        <a:p>
          <a:endParaRPr lang="en-US"/>
        </a:p>
      </dgm:t>
    </dgm:pt>
    <dgm:pt modelId="{CFF45203-B2A0-4D81-87D7-1FF8C93F91A4}" type="sibTrans" cxnId="{1976425A-F407-4319-BE51-5C1CA53B821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C60F52D-D235-4797-865D-BD135AD6E58F}">
      <dgm:prSet phldrT="[Text]"/>
      <dgm:spPr/>
      <dgm:t>
        <a:bodyPr/>
        <a:lstStyle/>
        <a:p>
          <a:r>
            <a:rPr lang="en-US" dirty="0" smtClean="0"/>
            <a:t>Transform DSM</a:t>
          </a:r>
          <a:endParaRPr lang="en-US" dirty="0"/>
        </a:p>
      </dgm:t>
    </dgm:pt>
    <dgm:pt modelId="{B9581AA7-2986-4C19-955A-3664DACA7AFA}" type="parTrans" cxnId="{D9FE8C3F-160D-4023-9F5E-EEDF8AB7D1DD}">
      <dgm:prSet/>
      <dgm:spPr/>
      <dgm:t>
        <a:bodyPr/>
        <a:lstStyle/>
        <a:p>
          <a:endParaRPr lang="en-US"/>
        </a:p>
      </dgm:t>
    </dgm:pt>
    <dgm:pt modelId="{03FDB3AA-E197-4A2C-9B18-D1353C42C3B5}" type="sibTrans" cxnId="{D9FE8C3F-160D-4023-9F5E-EEDF8AB7D1DD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9214227-07A3-43CC-AC5F-214545248A02}">
      <dgm:prSet phldrT="[Text]"/>
      <dgm:spPr/>
      <dgm:t>
        <a:bodyPr/>
        <a:lstStyle/>
        <a:p>
          <a:r>
            <a:rPr lang="en-US" dirty="0" smtClean="0"/>
            <a:t>Establish Rules</a:t>
          </a:r>
          <a:endParaRPr lang="en-US" dirty="0"/>
        </a:p>
      </dgm:t>
    </dgm:pt>
    <dgm:pt modelId="{AD0724E7-8A78-401C-8ABB-133E567C56CA}" type="parTrans" cxnId="{5CC077DF-2BF6-4E40-B0D8-3735028FC524}">
      <dgm:prSet/>
      <dgm:spPr/>
      <dgm:t>
        <a:bodyPr/>
        <a:lstStyle/>
        <a:p>
          <a:endParaRPr lang="en-US"/>
        </a:p>
      </dgm:t>
    </dgm:pt>
    <dgm:pt modelId="{971F5920-6958-4A7D-8FF7-B50A0D8FFCDF}" type="sibTrans" cxnId="{5CC077DF-2BF6-4E40-B0D8-3735028FC524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41C393F-D24A-4C50-9337-DAD92803981A}">
      <dgm:prSet phldrT="[Text]"/>
      <dgm:spPr/>
      <dgm:t>
        <a:bodyPr/>
        <a:lstStyle/>
        <a:p>
          <a:r>
            <a:rPr lang="en-US" dirty="0" smtClean="0"/>
            <a:t>Modify Code</a:t>
          </a:r>
          <a:endParaRPr lang="en-US" dirty="0"/>
        </a:p>
      </dgm:t>
    </dgm:pt>
    <dgm:pt modelId="{0E456E98-567E-4E48-9F04-394AD9D215FF}" type="parTrans" cxnId="{B64F8487-6120-4717-A6EA-A7A4B1E90A99}">
      <dgm:prSet/>
      <dgm:spPr/>
      <dgm:t>
        <a:bodyPr/>
        <a:lstStyle/>
        <a:p>
          <a:endParaRPr lang="en-US"/>
        </a:p>
      </dgm:t>
    </dgm:pt>
    <dgm:pt modelId="{331B188B-630F-4C64-9153-A0E19C45E07D}" type="sibTrans" cxnId="{B64F8487-6120-4717-A6EA-A7A4B1E90A9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DEBC105-9EAB-43A0-B471-5A25AEABAD09}" type="pres">
      <dgm:prSet presAssocID="{A3F2E2FF-6EE0-4CC9-8B64-60B9DD2282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13CEA-F826-4316-9D70-D2D4CEC2BD48}" type="pres">
      <dgm:prSet presAssocID="{DC8BED00-7AE8-4AF3-97A5-2DED0A4EA5AB}" presName="dummy" presStyleCnt="0"/>
      <dgm:spPr/>
    </dgm:pt>
    <dgm:pt modelId="{60681897-3AC8-487A-A20D-25AACBF2C5F8}" type="pres">
      <dgm:prSet presAssocID="{DC8BED00-7AE8-4AF3-97A5-2DED0A4EA5A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2607F-422D-4C2B-A7D6-27CFED6D233E}" type="pres">
      <dgm:prSet presAssocID="{CFF45203-B2A0-4D81-87D7-1FF8C93F91A4}" presName="sibTrans" presStyleLbl="node1" presStyleIdx="0" presStyleCnt="4"/>
      <dgm:spPr/>
      <dgm:t>
        <a:bodyPr/>
        <a:lstStyle/>
        <a:p>
          <a:endParaRPr lang="en-US"/>
        </a:p>
      </dgm:t>
    </dgm:pt>
    <dgm:pt modelId="{BF5370EA-7217-4F4C-BEE9-74BBCA050330}" type="pres">
      <dgm:prSet presAssocID="{0C60F52D-D235-4797-865D-BD135AD6E58F}" presName="dummy" presStyleCnt="0"/>
      <dgm:spPr/>
    </dgm:pt>
    <dgm:pt modelId="{9F096210-9BE0-4969-A38C-99B8DE40F2F5}" type="pres">
      <dgm:prSet presAssocID="{0C60F52D-D235-4797-865D-BD135AD6E58F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40C44-C24E-412E-8571-6374A5EE3353}" type="pres">
      <dgm:prSet presAssocID="{03FDB3AA-E197-4A2C-9B18-D1353C42C3B5}" presName="sibTrans" presStyleLbl="node1" presStyleIdx="1" presStyleCnt="4"/>
      <dgm:spPr/>
      <dgm:t>
        <a:bodyPr/>
        <a:lstStyle/>
        <a:p>
          <a:endParaRPr lang="en-US"/>
        </a:p>
      </dgm:t>
    </dgm:pt>
    <dgm:pt modelId="{A58A30D3-A908-44AE-A22C-94A9E7C3FCF3}" type="pres">
      <dgm:prSet presAssocID="{39214227-07A3-43CC-AC5F-214545248A02}" presName="dummy" presStyleCnt="0"/>
      <dgm:spPr/>
    </dgm:pt>
    <dgm:pt modelId="{612EC0F2-8822-480A-A729-07FBB92BD154}" type="pres">
      <dgm:prSet presAssocID="{39214227-07A3-43CC-AC5F-214545248A0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90E9B-85BC-438F-877B-4DB84C603FCC}" type="pres">
      <dgm:prSet presAssocID="{971F5920-6958-4A7D-8FF7-B50A0D8FFCDF}" presName="sibTrans" presStyleLbl="node1" presStyleIdx="2" presStyleCnt="4"/>
      <dgm:spPr/>
      <dgm:t>
        <a:bodyPr/>
        <a:lstStyle/>
        <a:p>
          <a:endParaRPr lang="en-US"/>
        </a:p>
      </dgm:t>
    </dgm:pt>
    <dgm:pt modelId="{317A9EA5-2465-40DB-9010-5BF450F9E55C}" type="pres">
      <dgm:prSet presAssocID="{741C393F-D24A-4C50-9337-DAD92803981A}" presName="dummy" presStyleCnt="0"/>
      <dgm:spPr/>
    </dgm:pt>
    <dgm:pt modelId="{5900A10D-02F7-42EF-9634-F267009F570F}" type="pres">
      <dgm:prSet presAssocID="{741C393F-D24A-4C50-9337-DAD92803981A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97A5A-29AB-45B8-8C70-E8E2C2E19932}" type="pres">
      <dgm:prSet presAssocID="{331B188B-630F-4C64-9153-A0E19C45E07D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7A3460F-6CF7-43B5-8690-6297CF33DB83}" type="presOf" srcId="{CFF45203-B2A0-4D81-87D7-1FF8C93F91A4}" destId="{9D62607F-422D-4C2B-A7D6-27CFED6D233E}" srcOrd="0" destOrd="0" presId="urn:microsoft.com/office/officeart/2005/8/layout/cycle1"/>
    <dgm:cxn modelId="{4DF080AE-B1CE-43A9-B001-7BE8068E8AF7}" type="presOf" srcId="{39214227-07A3-43CC-AC5F-214545248A02}" destId="{612EC0F2-8822-480A-A729-07FBB92BD154}" srcOrd="0" destOrd="0" presId="urn:microsoft.com/office/officeart/2005/8/layout/cycle1"/>
    <dgm:cxn modelId="{D9FE8C3F-160D-4023-9F5E-EEDF8AB7D1DD}" srcId="{A3F2E2FF-6EE0-4CC9-8B64-60B9DD228286}" destId="{0C60F52D-D235-4797-865D-BD135AD6E58F}" srcOrd="1" destOrd="0" parTransId="{B9581AA7-2986-4C19-955A-3664DACA7AFA}" sibTransId="{03FDB3AA-E197-4A2C-9B18-D1353C42C3B5}"/>
    <dgm:cxn modelId="{1976425A-F407-4319-BE51-5C1CA53B821B}" srcId="{A3F2E2FF-6EE0-4CC9-8B64-60B9DD228286}" destId="{DC8BED00-7AE8-4AF3-97A5-2DED0A4EA5AB}" srcOrd="0" destOrd="0" parTransId="{6EF09E5C-A477-44E3-A497-0D9C0B40B233}" sibTransId="{CFF45203-B2A0-4D81-87D7-1FF8C93F91A4}"/>
    <dgm:cxn modelId="{5CC077DF-2BF6-4E40-B0D8-3735028FC524}" srcId="{A3F2E2FF-6EE0-4CC9-8B64-60B9DD228286}" destId="{39214227-07A3-43CC-AC5F-214545248A02}" srcOrd="2" destOrd="0" parTransId="{AD0724E7-8A78-401C-8ABB-133E567C56CA}" sibTransId="{971F5920-6958-4A7D-8FF7-B50A0D8FFCDF}"/>
    <dgm:cxn modelId="{B64F8487-6120-4717-A6EA-A7A4B1E90A99}" srcId="{A3F2E2FF-6EE0-4CC9-8B64-60B9DD228286}" destId="{741C393F-D24A-4C50-9337-DAD92803981A}" srcOrd="3" destOrd="0" parTransId="{0E456E98-567E-4E48-9F04-394AD9D215FF}" sibTransId="{331B188B-630F-4C64-9153-A0E19C45E07D}"/>
    <dgm:cxn modelId="{EEB41933-27BD-412C-948D-78E5AFB51F38}" type="presOf" srcId="{0C60F52D-D235-4797-865D-BD135AD6E58F}" destId="{9F096210-9BE0-4969-A38C-99B8DE40F2F5}" srcOrd="0" destOrd="0" presId="urn:microsoft.com/office/officeart/2005/8/layout/cycle1"/>
    <dgm:cxn modelId="{81E81FE8-CED9-4CB7-9125-1B50234CD2D3}" type="presOf" srcId="{971F5920-6958-4A7D-8FF7-B50A0D8FFCDF}" destId="{6B690E9B-85BC-438F-877B-4DB84C603FCC}" srcOrd="0" destOrd="0" presId="urn:microsoft.com/office/officeart/2005/8/layout/cycle1"/>
    <dgm:cxn modelId="{826E5440-3674-49CE-BF7C-E2456C1A34F7}" type="presOf" srcId="{A3F2E2FF-6EE0-4CC9-8B64-60B9DD228286}" destId="{ADEBC105-9EAB-43A0-B471-5A25AEABAD09}" srcOrd="0" destOrd="0" presId="urn:microsoft.com/office/officeart/2005/8/layout/cycle1"/>
    <dgm:cxn modelId="{D6863AF9-04A4-47D3-8ABA-5CCCD7F5A7AB}" type="presOf" srcId="{03FDB3AA-E197-4A2C-9B18-D1353C42C3B5}" destId="{87640C44-C24E-412E-8571-6374A5EE3353}" srcOrd="0" destOrd="0" presId="urn:microsoft.com/office/officeart/2005/8/layout/cycle1"/>
    <dgm:cxn modelId="{14595F1B-1A1A-43EC-8F54-D0A118216AFC}" type="presOf" srcId="{741C393F-D24A-4C50-9337-DAD92803981A}" destId="{5900A10D-02F7-42EF-9634-F267009F570F}" srcOrd="0" destOrd="0" presId="urn:microsoft.com/office/officeart/2005/8/layout/cycle1"/>
    <dgm:cxn modelId="{305CECB1-105A-4047-9D4A-0678D1F6EE26}" type="presOf" srcId="{331B188B-630F-4C64-9153-A0E19C45E07D}" destId="{00797A5A-29AB-45B8-8C70-E8E2C2E19932}" srcOrd="0" destOrd="0" presId="urn:microsoft.com/office/officeart/2005/8/layout/cycle1"/>
    <dgm:cxn modelId="{88EC8DD0-C628-4A1A-AC86-DC358FD9FE2F}" type="presOf" srcId="{DC8BED00-7AE8-4AF3-97A5-2DED0A4EA5AB}" destId="{60681897-3AC8-487A-A20D-25AACBF2C5F8}" srcOrd="0" destOrd="0" presId="urn:microsoft.com/office/officeart/2005/8/layout/cycle1"/>
    <dgm:cxn modelId="{3C22BC02-E065-4963-9B2B-D301ED8CABCC}" type="presParOf" srcId="{ADEBC105-9EAB-43A0-B471-5A25AEABAD09}" destId="{FB113CEA-F826-4316-9D70-D2D4CEC2BD48}" srcOrd="0" destOrd="0" presId="urn:microsoft.com/office/officeart/2005/8/layout/cycle1"/>
    <dgm:cxn modelId="{9BDC87A8-9DB4-4D3C-998B-DFD33253B3B9}" type="presParOf" srcId="{ADEBC105-9EAB-43A0-B471-5A25AEABAD09}" destId="{60681897-3AC8-487A-A20D-25AACBF2C5F8}" srcOrd="1" destOrd="0" presId="urn:microsoft.com/office/officeart/2005/8/layout/cycle1"/>
    <dgm:cxn modelId="{77A0F74F-54E8-4AB9-8A78-8DEFC09D3672}" type="presParOf" srcId="{ADEBC105-9EAB-43A0-B471-5A25AEABAD09}" destId="{9D62607F-422D-4C2B-A7D6-27CFED6D233E}" srcOrd="2" destOrd="0" presId="urn:microsoft.com/office/officeart/2005/8/layout/cycle1"/>
    <dgm:cxn modelId="{12F95A86-581A-4498-81BF-D21D28E20BB1}" type="presParOf" srcId="{ADEBC105-9EAB-43A0-B471-5A25AEABAD09}" destId="{BF5370EA-7217-4F4C-BEE9-74BBCA050330}" srcOrd="3" destOrd="0" presId="urn:microsoft.com/office/officeart/2005/8/layout/cycle1"/>
    <dgm:cxn modelId="{F40B5B6C-3CA9-4A5C-9281-BAE3CBA888C7}" type="presParOf" srcId="{ADEBC105-9EAB-43A0-B471-5A25AEABAD09}" destId="{9F096210-9BE0-4969-A38C-99B8DE40F2F5}" srcOrd="4" destOrd="0" presId="urn:microsoft.com/office/officeart/2005/8/layout/cycle1"/>
    <dgm:cxn modelId="{DF1AEB8C-6E29-4130-9577-6F4AB3D0F98B}" type="presParOf" srcId="{ADEBC105-9EAB-43A0-B471-5A25AEABAD09}" destId="{87640C44-C24E-412E-8571-6374A5EE3353}" srcOrd="5" destOrd="0" presId="urn:microsoft.com/office/officeart/2005/8/layout/cycle1"/>
    <dgm:cxn modelId="{32C6AFBD-24EE-42CE-96EC-441431A871F5}" type="presParOf" srcId="{ADEBC105-9EAB-43A0-B471-5A25AEABAD09}" destId="{A58A30D3-A908-44AE-A22C-94A9E7C3FCF3}" srcOrd="6" destOrd="0" presId="urn:microsoft.com/office/officeart/2005/8/layout/cycle1"/>
    <dgm:cxn modelId="{1E3A6077-A461-4AB2-B4FC-EA967703ED15}" type="presParOf" srcId="{ADEBC105-9EAB-43A0-B471-5A25AEABAD09}" destId="{612EC0F2-8822-480A-A729-07FBB92BD154}" srcOrd="7" destOrd="0" presId="urn:microsoft.com/office/officeart/2005/8/layout/cycle1"/>
    <dgm:cxn modelId="{270D0560-8A05-4CA6-B2F4-99F9D43560D1}" type="presParOf" srcId="{ADEBC105-9EAB-43A0-B471-5A25AEABAD09}" destId="{6B690E9B-85BC-438F-877B-4DB84C603FCC}" srcOrd="8" destOrd="0" presId="urn:microsoft.com/office/officeart/2005/8/layout/cycle1"/>
    <dgm:cxn modelId="{343C2EA6-9335-4E79-BB14-9C25D420B550}" type="presParOf" srcId="{ADEBC105-9EAB-43A0-B471-5A25AEABAD09}" destId="{317A9EA5-2465-40DB-9010-5BF450F9E55C}" srcOrd="9" destOrd="0" presId="urn:microsoft.com/office/officeart/2005/8/layout/cycle1"/>
    <dgm:cxn modelId="{A72FC23E-9DE5-4376-B31C-E784CFCF46DE}" type="presParOf" srcId="{ADEBC105-9EAB-43A0-B471-5A25AEABAD09}" destId="{5900A10D-02F7-42EF-9634-F267009F570F}" srcOrd="10" destOrd="0" presId="urn:microsoft.com/office/officeart/2005/8/layout/cycle1"/>
    <dgm:cxn modelId="{A76916E7-C40A-4188-890E-2A9688F8B269}" type="presParOf" srcId="{ADEBC105-9EAB-43A0-B471-5A25AEABAD09}" destId="{00797A5A-29AB-45B8-8C70-E8E2C2E19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23B-4AC9-41BF-8155-77531CAC8B0F}">
      <dsp:nvSpPr>
        <dsp:cNvPr id="0" name=""/>
        <dsp:cNvSpPr/>
      </dsp:nvSpPr>
      <dsp:spPr>
        <a:xfrm>
          <a:off x="1216949" y="0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Prototype</a:t>
          </a:r>
          <a:endParaRPr lang="nl-NL" sz="1000" kern="1200" dirty="0">
            <a:latin typeface="Calibri" pitchFamily="34" charset="0"/>
          </a:endParaRPr>
        </a:p>
      </dsp:txBody>
      <dsp:txXfrm>
        <a:off x="1366751" y="149802"/>
        <a:ext cx="723307" cy="723307"/>
      </dsp:txXfrm>
    </dsp:sp>
    <dsp:sp modelId="{B1A0FEAB-466F-4843-966C-C381847A4952}">
      <dsp:nvSpPr>
        <dsp:cNvPr id="0" name=""/>
        <dsp:cNvSpPr/>
      </dsp:nvSpPr>
      <dsp:spPr>
        <a:xfrm rot="3589232">
          <a:off x="1974548" y="998066"/>
          <a:ext cx="274438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995019" y="1031526"/>
        <a:ext cx="192107" cy="207140"/>
      </dsp:txXfrm>
    </dsp:sp>
    <dsp:sp modelId="{4AFE91CB-6480-4868-92CA-D7CAF3789266}">
      <dsp:nvSpPr>
        <dsp:cNvPr id="0" name=""/>
        <dsp:cNvSpPr/>
      </dsp:nvSpPr>
      <dsp:spPr>
        <a:xfrm>
          <a:off x="1991484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 pitchFamily="34" charset="0"/>
            </a:rPr>
            <a:t>Extend</a:t>
          </a:r>
          <a:endParaRPr lang="nl-NL" sz="1100" kern="1200" dirty="0">
            <a:latin typeface="Calibri" pitchFamily="34" charset="0"/>
          </a:endParaRPr>
        </a:p>
      </dsp:txBody>
      <dsp:txXfrm>
        <a:off x="2141286" y="1481684"/>
        <a:ext cx="723307" cy="723307"/>
      </dsp:txXfrm>
    </dsp:sp>
    <dsp:sp modelId="{D2CC9ECF-DB8B-4273-A21D-46A6205C439C}">
      <dsp:nvSpPr>
        <dsp:cNvPr id="0" name=""/>
        <dsp:cNvSpPr/>
      </dsp:nvSpPr>
      <dsp:spPr>
        <a:xfrm rot="10800000">
          <a:off x="1605568" y="1670721"/>
          <a:ext cx="27271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1687382" y="1739767"/>
        <a:ext cx="190899" cy="207140"/>
      </dsp:txXfrm>
    </dsp:sp>
    <dsp:sp modelId="{C7B4E087-2625-4CC0-93C1-E7A6A33B1C31}">
      <dsp:nvSpPr>
        <dsp:cNvPr id="0" name=""/>
        <dsp:cNvSpPr/>
      </dsp:nvSpPr>
      <dsp:spPr>
        <a:xfrm>
          <a:off x="454019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Consolidate</a:t>
          </a:r>
          <a:endParaRPr lang="nl-NL" sz="1000" kern="1200" dirty="0">
            <a:latin typeface="Calibri" pitchFamily="34" charset="0"/>
          </a:endParaRPr>
        </a:p>
      </dsp:txBody>
      <dsp:txXfrm>
        <a:off x="603821" y="1481684"/>
        <a:ext cx="723307" cy="723307"/>
      </dsp:txXfrm>
    </dsp:sp>
    <dsp:sp modelId="{8A64AE21-9C95-4F21-88C2-8B41678A791A}">
      <dsp:nvSpPr>
        <dsp:cNvPr id="0" name=""/>
        <dsp:cNvSpPr/>
      </dsp:nvSpPr>
      <dsp:spPr>
        <a:xfrm rot="17988299">
          <a:off x="1207440" y="1011444"/>
          <a:ext cx="27136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227912" y="1115810"/>
        <a:ext cx="189954" cy="207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81897-3AC8-487A-A20D-25AACBF2C5F8}">
      <dsp:nvSpPr>
        <dsp:cNvPr id="0" name=""/>
        <dsp:cNvSpPr/>
      </dsp:nvSpPr>
      <dsp:spPr>
        <a:xfrm>
          <a:off x="3551358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DSM</a:t>
          </a:r>
          <a:endParaRPr lang="en-US" sz="2600" kern="1200" dirty="0"/>
        </a:p>
      </dsp:txBody>
      <dsp:txXfrm>
        <a:off x="3551358" y="90962"/>
        <a:ext cx="1437679" cy="1437679"/>
      </dsp:txXfrm>
    </dsp:sp>
    <dsp:sp modelId="{9D62607F-422D-4C2B-A7D6-27CFED6D233E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96210-9BE0-4969-A38C-99B8DE40F2F5}">
      <dsp:nvSpPr>
        <dsp:cNvPr id="0" name=""/>
        <dsp:cNvSpPr/>
      </dsp:nvSpPr>
      <dsp:spPr>
        <a:xfrm>
          <a:off x="3551358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Transform DSM</a:t>
          </a:r>
          <a:endParaRPr lang="en-US" sz="2600" kern="1200" dirty="0"/>
        </a:p>
      </dsp:txBody>
      <dsp:txXfrm>
        <a:off x="3551358" y="2535358"/>
        <a:ext cx="1437679" cy="1437679"/>
      </dsp:txXfrm>
    </dsp:sp>
    <dsp:sp modelId="{87640C44-C24E-412E-8571-6374A5EE3353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C0F2-8822-480A-A729-07FBB92BD154}">
      <dsp:nvSpPr>
        <dsp:cNvPr id="0" name=""/>
        <dsp:cNvSpPr/>
      </dsp:nvSpPr>
      <dsp:spPr>
        <a:xfrm>
          <a:off x="1106962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Establish Rules</a:t>
          </a:r>
          <a:endParaRPr lang="en-US" sz="2600" kern="1200" dirty="0"/>
        </a:p>
      </dsp:txBody>
      <dsp:txXfrm>
        <a:off x="1106962" y="2535358"/>
        <a:ext cx="1437679" cy="1437679"/>
      </dsp:txXfrm>
    </dsp:sp>
    <dsp:sp modelId="{6B690E9B-85BC-438F-877B-4DB84C603FCC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A10D-02F7-42EF-9634-F267009F570F}">
      <dsp:nvSpPr>
        <dsp:cNvPr id="0" name=""/>
        <dsp:cNvSpPr/>
      </dsp:nvSpPr>
      <dsp:spPr>
        <a:xfrm>
          <a:off x="1106962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Modify Code</a:t>
          </a:r>
          <a:endParaRPr lang="en-US" sz="2600" kern="1200" dirty="0"/>
        </a:p>
      </dsp:txBody>
      <dsp:txXfrm>
        <a:off x="1106962" y="90962"/>
        <a:ext cx="1437679" cy="1437679"/>
      </dsp:txXfrm>
    </dsp:sp>
    <dsp:sp modelId="{00797A5A-29AB-45B8-8C70-E8E2C2E19932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E72C-4CDD-46F5-9BC7-6D08628D9994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4AE3C-4F42-4BC9-8888-FBDBEDBC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8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enchantment/docs/13Docs/13Jun_TechDebtLgSystems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8AA3-6E4C-44FA-9700-E655C7202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1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Impact see </a:t>
            </a:r>
            <a:r>
              <a:rPr lang="en-US" dirty="0" smtClean="0">
                <a:hlinkClick r:id="rId3"/>
              </a:rPr>
              <a:t>http://www.incose.org/enchantment/docs/13Docs/13Jun_TechDebtLgSystems.pdf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87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10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7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9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3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9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0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6010148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1 November 2017</a:t>
            </a:r>
            <a:endParaRPr lang="en-US" sz="1600" dirty="0" smtClean="0">
              <a:solidFill>
                <a:srgbClr val="FFFFFF"/>
              </a:solidFill>
              <a:latin typeface="+mn-lt"/>
            </a:endParaRP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85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smsuite.github.io/" TargetMode="External"/><Relationship Id="rId3" Type="http://schemas.openxmlformats.org/officeDocument/2006/relationships/hyperlink" Target="https://www.jetbrains.com/idea/" TargetMode="External"/><Relationship Id="rId7" Type="http://schemas.openxmlformats.org/officeDocument/2006/relationships/hyperlink" Target="http://www.tom-carter.net/" TargetMode="External"/><Relationship Id="rId2" Type="http://schemas.openxmlformats.org/officeDocument/2006/relationships/hyperlink" Target="http://www.latt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rchitect.com/" TargetMode="External"/><Relationship Id="rId5" Type="http://schemas.openxmlformats.org/officeDocument/2006/relationships/hyperlink" Target="https://www.ndepend.com/" TargetMode="External"/><Relationship Id="rId4" Type="http://schemas.openxmlformats.org/officeDocument/2006/relationships/hyperlink" Target="https://www.cppdepend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Structure Matrix</a:t>
            </a: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your code as model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28000" y="4661340"/>
            <a:ext cx="4320000" cy="252000"/>
          </a:xfrm>
        </p:spPr>
        <p:txBody>
          <a:bodyPr/>
          <a:lstStyle/>
          <a:p>
            <a:r>
              <a:rPr lang="en-US" dirty="0" smtClean="0"/>
              <a:t>Johan van den </a:t>
            </a:r>
            <a:r>
              <a:rPr lang="en-US" dirty="0" err="1" smtClean="0"/>
              <a:t>Muijsenberg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8000" y="4931991"/>
            <a:ext cx="4320000" cy="25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Structure </a:t>
            </a:r>
            <a:r>
              <a:rPr lang="en-US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682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DSM Overview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760326" cy="4275138"/>
          </a:xfrm>
        </p:spPr>
        <p:txBody>
          <a:bodyPr/>
          <a:lstStyle/>
          <a:p>
            <a:r>
              <a:rPr lang="en-US" sz="2400" dirty="0"/>
              <a:t>Consists of two parts</a:t>
            </a:r>
          </a:p>
          <a:p>
            <a:pPr lvl="1"/>
            <a:r>
              <a:rPr lang="en-US" dirty="0"/>
              <a:t>Matrix to visualize dependencies </a:t>
            </a:r>
          </a:p>
          <a:p>
            <a:pPr lvl="1"/>
            <a:r>
              <a:rPr lang="en-US" dirty="0"/>
              <a:t>Algorithms which can be applied on the matrix</a:t>
            </a:r>
          </a:p>
          <a:p>
            <a:r>
              <a:rPr lang="en-US" sz="2400" dirty="0"/>
              <a:t>Can be used to manage dependencies any kind of system which has</a:t>
            </a:r>
          </a:p>
          <a:p>
            <a:pPr marL="708025" lvl="1" indent="-342900"/>
            <a:r>
              <a:rPr lang="en-US" dirty="0"/>
              <a:t>A hierarchy of elements </a:t>
            </a:r>
          </a:p>
          <a:p>
            <a:pPr marL="708025" lvl="1" indent="-342900"/>
            <a:r>
              <a:rPr lang="en-US" dirty="0"/>
              <a:t>Dependencies between elements</a:t>
            </a:r>
          </a:p>
          <a:p>
            <a:pPr marL="307975"/>
            <a:r>
              <a:rPr lang="en-US" sz="2400" dirty="0"/>
              <a:t>Has been used for very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6187260"/>
            <a:ext cx="269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Not drawn to avoid visual clutter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 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600" y="1216800"/>
            <a:ext cx="6025547" cy="4714493"/>
          </a:xfrm>
          <a:prstGeom prst="rect">
            <a:avLst/>
          </a:prstGeom>
          <a:noFill/>
        </p:spPr>
      </p:pic>
      <p:sp>
        <p:nvSpPr>
          <p:cNvPr id="17" name="Rounded Rectangular Callout 16"/>
          <p:cNvSpPr/>
          <p:nvPr/>
        </p:nvSpPr>
        <p:spPr>
          <a:xfrm>
            <a:off x="236852" y="5986676"/>
            <a:ext cx="1266669" cy="612648"/>
          </a:xfrm>
          <a:prstGeom prst="wedgeRoundRectCallout">
            <a:avLst>
              <a:gd name="adj1" fmla="val 39622"/>
              <a:gd name="adj2" fmla="val -9928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417294" y="2824139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815993" y="1550532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252026" y="273138"/>
            <a:ext cx="2211533" cy="612648"/>
          </a:xfrm>
          <a:prstGeom prst="wedgeRoundRectCallout">
            <a:avLst>
              <a:gd name="adj1" fmla="val -61742"/>
              <a:gd name="adj2" fmla="val 11892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Same </a:t>
            </a:r>
            <a:r>
              <a:rPr lang="en-US" sz="1400" dirty="0">
                <a:solidFill>
                  <a:schemeClr val="bg1"/>
                </a:solidFill>
              </a:rPr>
              <a:t>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858986" y="4492104"/>
            <a:ext cx="1365858" cy="612648"/>
          </a:xfrm>
          <a:prstGeom prst="wedgeRoundRectCallout">
            <a:avLst>
              <a:gd name="adj1" fmla="val -57632"/>
              <a:gd name="adj2" fmla="val -17095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Dependency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589020" y="3608070"/>
            <a:ext cx="251460" cy="251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Elements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4" grpId="0" animBg="1"/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600" y="1268762"/>
            <a:ext cx="6025547" cy="4714493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2285959" y="6167921"/>
            <a:ext cx="1266669" cy="612648"/>
          </a:xfrm>
          <a:prstGeom prst="wedgeRoundRectCallout">
            <a:avLst>
              <a:gd name="adj1" fmla="val 19776"/>
              <a:gd name="adj2" fmla="val -13225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0350" y="5455921"/>
            <a:ext cx="4394443" cy="262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98389" y="598325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Usage – Who uses A2 ?</a:t>
            </a:r>
            <a:r>
              <a:rPr lang="en-US" sz="3600" dirty="0">
                <a:latin typeface="Calibri" pitchFamily="34" charset="0"/>
              </a:rPr>
              <a:t/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45476" y="2914650"/>
            <a:ext cx="0" cy="2475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5093381" y="6167921"/>
            <a:ext cx="1266669" cy="612648"/>
          </a:xfrm>
          <a:prstGeom prst="wedgeRoundRectCallout">
            <a:avLst>
              <a:gd name="adj1" fmla="val -94138"/>
              <a:gd name="adj2" fmla="val -13403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689670" y="6146086"/>
            <a:ext cx="1266669" cy="612648"/>
          </a:xfrm>
          <a:prstGeom prst="wedgeRoundRectCallout">
            <a:avLst>
              <a:gd name="adj1" fmla="val -30413"/>
              <a:gd name="adj2" fmla="val -12941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P4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2435" y="1976438"/>
            <a:ext cx="176990" cy="5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97509" y="2128838"/>
            <a:ext cx="7458" cy="32617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74164" y="3424238"/>
            <a:ext cx="12111" cy="1967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94810" y="3276574"/>
            <a:ext cx="1428194" cy="3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1288" y="2751819"/>
            <a:ext cx="9249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4929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846" y="1216511"/>
            <a:ext cx="6025547" cy="4714493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7499970" y="3965511"/>
            <a:ext cx="1266669" cy="612648"/>
          </a:xfrm>
          <a:prstGeom prst="wedgeRoundRectCallout">
            <a:avLst>
              <a:gd name="adj1" fmla="val -100540"/>
              <a:gd name="adj2" fmla="val -51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D</a:t>
            </a:r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83828" y="1555568"/>
            <a:ext cx="239486" cy="4375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1838" y="5897029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6" y="358218"/>
            <a:ext cx="8004627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Usage – What does A2 use ?</a:t>
            </a:r>
            <a:r>
              <a:rPr lang="en-US" sz="3600" dirty="0">
                <a:latin typeface="Calibri" pitchFamily="34" charset="0"/>
              </a:rPr>
              <a:t/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03571" y="5124450"/>
            <a:ext cx="0" cy="377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7499971" y="1124072"/>
            <a:ext cx="1266669" cy="612648"/>
          </a:xfrm>
          <a:prstGeom prst="wedgeRoundRectCallout">
            <a:avLst>
              <a:gd name="adj1" fmla="val -102603"/>
              <a:gd name="adj2" fmla="val 4684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  <a:r>
              <a:rPr lang="en-US" sz="1400" dirty="0" smtClean="0">
                <a:solidFill>
                  <a:schemeClr val="bg1"/>
                </a:solidFill>
              </a:rPr>
              <a:t>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U3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7499971" y="2268471"/>
            <a:ext cx="1266669" cy="612648"/>
          </a:xfrm>
          <a:prstGeom prst="wedgeRoundRectCallout">
            <a:avLst>
              <a:gd name="adj1" fmla="val -103290"/>
              <a:gd name="adj2" fmla="val -6118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U1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911379" y="5041195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7499970" y="5049903"/>
            <a:ext cx="1266669" cy="612648"/>
          </a:xfrm>
          <a:prstGeom prst="wedgeRoundRectCallout">
            <a:avLst>
              <a:gd name="adj1" fmla="val -100540"/>
              <a:gd name="adj2" fmla="val -51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03571" y="4157665"/>
            <a:ext cx="0" cy="695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03571" y="2328864"/>
            <a:ext cx="0" cy="1509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03571" y="1809750"/>
            <a:ext cx="0" cy="195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11378" y="3965511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11377" y="2172907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11376" y="1665292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29747" y="5498684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1021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0" grpId="0" animBg="1"/>
      <p:bldP spid="2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73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1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0014" y="1597100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690" y="2636912"/>
            <a:ext cx="205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collapsed DSM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1835698" y="1597100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66021" y="1803534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</a:t>
            </a:r>
            <a:r>
              <a:rPr lang="en-US" sz="1400" dirty="0" smtClean="0">
                <a:solidFill>
                  <a:schemeClr val="bg1"/>
                </a:solidFill>
              </a:rPr>
              <a:t>Application to Utility elements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nl-NL" sz="2400" dirty="0" err="1" smtClean="0"/>
              <a:t>Introduction</a:t>
            </a:r>
            <a:endParaRPr lang="nl-NL" sz="2400" dirty="0"/>
          </a:p>
          <a:p>
            <a:r>
              <a:rPr lang="en-US" sz="2400" dirty="0" smtClean="0"/>
              <a:t>DSM overview</a:t>
            </a:r>
          </a:p>
          <a:p>
            <a:r>
              <a:rPr lang="en-US" sz="2400" dirty="0" smtClean="0"/>
              <a:t>DSM tooling</a:t>
            </a:r>
            <a:endParaRPr lang="en-US" sz="2400" dirty="0"/>
          </a:p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47451" y="1600200"/>
            <a:ext cx="7345212" cy="2718412"/>
          </a:xfrm>
        </p:spPr>
        <p:txBody>
          <a:bodyPr/>
          <a:lstStyle/>
          <a:p>
            <a:r>
              <a:rPr lang="en-US" sz="2400" dirty="0"/>
              <a:t>Find actual layering by partitioning algorithms</a:t>
            </a:r>
          </a:p>
          <a:p>
            <a:pPr lvl="1"/>
            <a:r>
              <a:rPr lang="en-US" dirty="0"/>
              <a:t>Algorithm tries to get as much as possible dependencies below identity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</a:t>
            </a:r>
            <a:r>
              <a:rPr lang="en-US" sz="3600" dirty="0" smtClean="0">
                <a:latin typeface="Calibri" pitchFamily="34" charset="0"/>
              </a:rPr>
              <a:t>Architectural Discovery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50978" y="1600200"/>
            <a:ext cx="7688527" cy="2718412"/>
          </a:xfrm>
        </p:spPr>
        <p:txBody>
          <a:bodyPr/>
          <a:lstStyle/>
          <a:p>
            <a:r>
              <a:rPr lang="en-US" sz="2400" dirty="0" smtClean="0"/>
              <a:t>Found </a:t>
            </a:r>
            <a:r>
              <a:rPr lang="en-US" sz="2400" dirty="0"/>
              <a:t>actual layering after applying partitioning algorithm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Cycles </a:t>
            </a:r>
            <a:r>
              <a:rPr lang="en-US" sz="1400" dirty="0">
                <a:solidFill>
                  <a:schemeClr val="bg1"/>
                </a:solidFill>
              </a:rPr>
              <a:t>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Strict</a:t>
            </a:r>
          </a:p>
        </p:txBody>
      </p:sp>
      <p:pic>
        <p:nvPicPr>
          <p:cNvPr id="1027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928501" y="3932866"/>
            <a:ext cx="1110352" cy="1110624"/>
            <a:chOff x="4928501" y="3932866"/>
            <a:chExt cx="1110352" cy="1110624"/>
          </a:xfrm>
        </p:grpSpPr>
        <p:sp>
          <p:nvSpPr>
            <p:cNvPr id="7" name="Rectangle 6"/>
            <p:cNvSpPr/>
            <p:nvPr/>
          </p:nvSpPr>
          <p:spPr>
            <a:xfrm>
              <a:off x="4928501" y="3932866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5" y="4302233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9" y="4674263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Relaxed</a:t>
            </a:r>
          </a:p>
        </p:txBody>
      </p:sp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5055"/>
            <a:ext cx="3838575" cy="1952625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914991" y="3917241"/>
            <a:ext cx="1123481" cy="1129590"/>
            <a:chOff x="4914991" y="3917241"/>
            <a:chExt cx="1123481" cy="112959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914991" y="5031666"/>
              <a:ext cx="1112040" cy="57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24515" y="3931529"/>
              <a:ext cx="2378" cy="1097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29650" y="4674479"/>
              <a:ext cx="6906" cy="372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50793" y="4288812"/>
              <a:ext cx="2462" cy="376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81391" y="3917241"/>
              <a:ext cx="7452" cy="373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38734" y="4665206"/>
              <a:ext cx="399738" cy="4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274556" y="4293107"/>
              <a:ext cx="380262" cy="9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21783" y="3917241"/>
              <a:ext cx="371823" cy="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14400" y="1600202"/>
            <a:ext cx="8280400" cy="922663"/>
          </a:xfrm>
        </p:spPr>
        <p:txBody>
          <a:bodyPr/>
          <a:lstStyle/>
          <a:p>
            <a:r>
              <a:rPr lang="en-US" sz="2400" dirty="0"/>
              <a:t>Discover public, internal and unused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0" y="3351890"/>
            <a:ext cx="1608945" cy="941881"/>
          </a:xfrm>
          <a:prstGeom prst="wedgeRoundRectCallout">
            <a:avLst>
              <a:gd name="adj1" fmla="val -125962"/>
              <a:gd name="adj2" fmla="val -2998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94211" y="2281669"/>
            <a:ext cx="1608945" cy="941881"/>
          </a:xfrm>
          <a:prstGeom prst="wedgeRoundRectCallout">
            <a:avLst>
              <a:gd name="adj1" fmla="val -79610"/>
              <a:gd name="adj2" fmla="val 4247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Not </a:t>
            </a:r>
            <a:r>
              <a:rPr lang="en-US" sz="1400" dirty="0" smtClean="0">
                <a:solidFill>
                  <a:schemeClr val="bg1"/>
                </a:solidFill>
              </a:rPr>
              <a:t>used or top element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Intended public </a:t>
            </a:r>
            <a:r>
              <a:rPr lang="en-US" sz="14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83" y="4107656"/>
            <a:ext cx="365542" cy="110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7324513" y="4651855"/>
            <a:ext cx="1608945" cy="941881"/>
          </a:xfrm>
          <a:prstGeom prst="wedgeRoundRectCallout">
            <a:avLst>
              <a:gd name="adj1" fmla="val -74224"/>
              <a:gd name="adj2" fmla="val -4039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Accidental public </a:t>
            </a:r>
            <a:r>
              <a:rPr lang="en-US" sz="1400" dirty="0">
                <a:solidFill>
                  <a:schemeClr val="bg1"/>
                </a:solidFill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Users\Johan\Desktop\DSM\10_dsm_example_bus_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042" y="2022531"/>
            <a:ext cx="5646848" cy="399288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412112" y="5676457"/>
            <a:ext cx="2610315" cy="32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49390"/>
            <a:ext cx="8128000" cy="4537075"/>
          </a:xfrm>
        </p:spPr>
        <p:txBody>
          <a:bodyPr/>
          <a:lstStyle/>
          <a:p>
            <a:r>
              <a:rPr lang="en-US" sz="2400" dirty="0"/>
              <a:t>Discover utility modules used in entire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9817" y="600310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777388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Users\Johan\Desktop\DSM\11_dsm_example_change_propagator_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801" y="2054079"/>
            <a:ext cx="5650992" cy="3995928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3413529" y="2472278"/>
            <a:ext cx="3583263" cy="3572865"/>
            <a:chOff x="3413529" y="2472278"/>
            <a:chExt cx="3583263" cy="3572865"/>
          </a:xfrm>
        </p:grpSpPr>
        <p:sp>
          <p:nvSpPr>
            <p:cNvPr id="12" name="Rectangle 11"/>
            <p:cNvSpPr/>
            <p:nvPr/>
          </p:nvSpPr>
          <p:spPr>
            <a:xfrm>
              <a:off x="6329589" y="2472278"/>
              <a:ext cx="328128" cy="35728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3529" y="5388415"/>
              <a:ext cx="3583263" cy="3183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58915"/>
            <a:ext cx="8128000" cy="4537075"/>
          </a:xfrm>
        </p:spPr>
        <p:txBody>
          <a:bodyPr/>
          <a:lstStyle/>
          <a:p>
            <a:r>
              <a:rPr lang="en-US" sz="2400" dirty="0"/>
              <a:t>Discover modules with large change impact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8" y="358218"/>
            <a:ext cx="7885973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90550" y="1400177"/>
            <a:ext cx="7483366" cy="2123501"/>
          </a:xfrm>
        </p:spPr>
        <p:txBody>
          <a:bodyPr>
            <a:noAutofit/>
          </a:bodyPr>
          <a:lstStyle/>
          <a:p>
            <a:r>
              <a:rPr lang="en-US" sz="2400" dirty="0">
                <a:ea typeface="ＭＳ Ｐゴシック" pitchFamily="62" charset="-128"/>
                <a:cs typeface="ＭＳ Ｐゴシック" pitchFamily="62" charset="-128"/>
              </a:rPr>
              <a:t>When </a:t>
            </a:r>
            <a:r>
              <a:rPr lang="en-US" sz="2400" dirty="0" smtClean="0">
                <a:ea typeface="ＭＳ Ｐゴシック" pitchFamily="62" charset="-128"/>
                <a:cs typeface="ＭＳ Ｐゴシック" pitchFamily="62" charset="-128"/>
              </a:rPr>
              <a:t>names </a:t>
            </a:r>
            <a:r>
              <a:rPr lang="en-US" sz="2400" dirty="0">
                <a:ea typeface="ＭＳ Ｐゴシック" pitchFamily="62" charset="-128"/>
                <a:cs typeface="ＭＳ Ｐゴシック" pitchFamily="62" charset="-128"/>
              </a:rPr>
              <a:t>reflects </a:t>
            </a:r>
            <a:r>
              <a:rPr lang="en-US" sz="2400" dirty="0" smtClean="0">
                <a:ea typeface="ＭＳ Ｐゴシック" pitchFamily="62" charset="-128"/>
                <a:cs typeface="ＭＳ Ｐゴシック" pitchFamily="62" charset="-128"/>
              </a:rPr>
              <a:t>problem domain</a:t>
            </a:r>
            <a:endParaRPr lang="en-US" sz="2400" dirty="0">
              <a:ea typeface="ＭＳ Ｐゴシック" pitchFamily="62" charset="-128"/>
              <a:cs typeface="ＭＳ Ｐゴシック" pitchFamily="62" charset="-128"/>
            </a:endParaRPr>
          </a:p>
          <a:p>
            <a:pPr lvl="1"/>
            <a:r>
              <a:rPr lang="en-US" dirty="0">
                <a:ea typeface="ＭＳ Ｐゴシック" pitchFamily="62" charset="-128"/>
                <a:cs typeface="ＭＳ Ｐゴシック" pitchFamily="62" charset="-128"/>
              </a:rPr>
              <a:t>It allows reasoning about software using domain knowledge</a:t>
            </a:r>
          </a:p>
          <a:p>
            <a:r>
              <a:rPr lang="en-US" sz="2400" dirty="0">
                <a:ea typeface="ＭＳ Ｐゴシック" pitchFamily="62" charset="-128"/>
              </a:rPr>
              <a:t>Allows define dependency rules</a:t>
            </a:r>
          </a:p>
          <a:p>
            <a:pPr lvl="1"/>
            <a:r>
              <a:rPr lang="en-US" dirty="0">
                <a:ea typeface="ＭＳ Ｐゴシック" pitchFamily="62" charset="-128"/>
              </a:rPr>
              <a:t>In the form of ‘can use’ and ‘can not use’ dependency rules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6954" y="3817924"/>
            <a:ext cx="3838575" cy="1952625"/>
            <a:chOff x="2578610" y="3099818"/>
            <a:chExt cx="3838575" cy="1952625"/>
          </a:xfrm>
        </p:grpSpPr>
        <p:pic>
          <p:nvPicPr>
            <p:cNvPr id="5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10" y="3099818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928501" y="3932866"/>
              <a:ext cx="362640" cy="38196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7165" y="4302233"/>
              <a:ext cx="374976" cy="37930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42703" y="4674263"/>
              <a:ext cx="1096150" cy="36922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8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 bwMode="auto">
          <a:xfrm>
            <a:off x="4858444" y="2084829"/>
            <a:ext cx="2733848" cy="1465465"/>
          </a:xfrm>
          <a:prstGeom prst="cloud">
            <a:avLst/>
          </a:prstGeom>
          <a:solidFill>
            <a:srgbClr val="00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Software Architecture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6113" y="5500464"/>
            <a:ext cx="2933700" cy="952502"/>
          </a:xfrm>
          <a:prstGeom prst="wedgeRoundRectCallout">
            <a:avLst>
              <a:gd name="adj1" fmla="val 99607"/>
              <a:gd name="adj2" fmla="val -3034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 err="1">
                <a:solidFill>
                  <a:schemeClr val="bg1"/>
                </a:solidFill>
                <a:latin typeface="Arial" pitchFamily="34" charset="0"/>
              </a:rPr>
              <a:t>Source</a:t>
            </a:r>
            <a:r>
              <a:rPr lang="nl-NL" sz="1400" dirty="0">
                <a:solidFill>
                  <a:schemeClr val="bg1"/>
                </a:solidFill>
                <a:latin typeface="Arial" pitchFamily="34" charset="0"/>
              </a:rPr>
              <a:t> code </a:t>
            </a:r>
            <a:r>
              <a:rPr lang="nl-NL" sz="1400" dirty="0" err="1">
                <a:solidFill>
                  <a:schemeClr val="bg1"/>
                </a:solidFill>
                <a:latin typeface="Arial" pitchFamily="34" charset="0"/>
              </a:rPr>
              <a:t>implementation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6113" y="2327566"/>
            <a:ext cx="2952749" cy="742951"/>
          </a:xfrm>
          <a:prstGeom prst="wedgeRoundRectCallout">
            <a:avLst>
              <a:gd name="adj1" fmla="val 86039"/>
              <a:gd name="adj2" fmla="val 605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</a:rPr>
              <a:t>Describes only key elements/concepts and decisions</a:t>
            </a:r>
            <a:endParaRPr lang="en-US" sz="14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2645" y="4065294"/>
            <a:ext cx="19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Gap</a:t>
            </a:r>
            <a:endParaRPr lang="en-US" sz="1800" dirty="0"/>
          </a:p>
        </p:txBody>
      </p:sp>
      <p:sp>
        <p:nvSpPr>
          <p:cNvPr id="11" name="Up-Down Arrow 10"/>
          <p:cNvSpPr/>
          <p:nvPr/>
        </p:nvSpPr>
        <p:spPr bwMode="auto">
          <a:xfrm>
            <a:off x="5984471" y="3693818"/>
            <a:ext cx="484632" cy="1457325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42950" y="4120890"/>
            <a:ext cx="2933700" cy="952502"/>
          </a:xfrm>
          <a:prstGeom prst="wedgeRoundRectCallout">
            <a:avLst>
              <a:gd name="adj1" fmla="val 124555"/>
              <a:gd name="adj2" fmla="val 9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Use DSM to capture elements and relations in detail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5310967" y="5377554"/>
            <a:ext cx="2079047" cy="99830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0550" y="1400177"/>
            <a:ext cx="7483366" cy="2123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Fills gap between conceptual architecture and source code.</a:t>
            </a:r>
          </a:p>
        </p:txBody>
      </p:sp>
    </p:spTree>
    <p:extLst>
      <p:ext uri="{BB962C8B-B14F-4D97-AF65-F5344CB8AC3E}">
        <p14:creationId xmlns:p14="http://schemas.microsoft.com/office/powerpoint/2010/main" val="4515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09700"/>
            <a:ext cx="8042313" cy="4275138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Level Refactoring (Fowler)</a:t>
            </a:r>
          </a:p>
          <a:p>
            <a:pPr lvl="1"/>
            <a:r>
              <a:rPr lang="en-US" dirty="0"/>
              <a:t>Limited Scope/Risk/Effort, IDE support</a:t>
            </a:r>
          </a:p>
          <a:p>
            <a:r>
              <a:rPr lang="en-US" dirty="0" smtClean="0"/>
              <a:t>Architecture </a:t>
            </a:r>
            <a:r>
              <a:rPr lang="en-US" dirty="0"/>
              <a:t>Level Refactoring</a:t>
            </a:r>
          </a:p>
          <a:p>
            <a:pPr lvl="1"/>
            <a:r>
              <a:rPr lang="en-US" dirty="0"/>
              <a:t>Large Scope/Risk/Effort</a:t>
            </a:r>
          </a:p>
          <a:p>
            <a:pPr lvl="1"/>
            <a:r>
              <a:rPr lang="en-US" dirty="0"/>
              <a:t>Need tools to understand</a:t>
            </a:r>
          </a:p>
          <a:p>
            <a:pPr lvl="2"/>
            <a:r>
              <a:rPr lang="en-US" dirty="0"/>
              <a:t>Dependency structure</a:t>
            </a:r>
          </a:p>
          <a:p>
            <a:pPr lvl="2"/>
            <a:r>
              <a:rPr lang="en-US" dirty="0"/>
              <a:t>Impact of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965738" y="3846195"/>
            <a:ext cx="3568662" cy="1396366"/>
          </a:xfrm>
          <a:prstGeom prst="wedgeRoundRectCallout">
            <a:avLst>
              <a:gd name="adj1" fmla="val -68701"/>
              <a:gd name="adj2" fmla="val -4691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The </a:t>
            </a:r>
            <a:r>
              <a:rPr lang="en-US" sz="1400" dirty="0">
                <a:solidFill>
                  <a:schemeClr val="bg1"/>
                </a:solidFill>
              </a:rPr>
              <a:t>implemented architecture does often not conform to the intended architecture.  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Use DSM to increase reliability impact analysis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  <p:extLst>
      <p:ext uri="{BB962C8B-B14F-4D97-AF65-F5344CB8AC3E}">
        <p14:creationId xmlns:p14="http://schemas.microsoft.com/office/powerpoint/2010/main" val="26403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cost of software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1" y="1400177"/>
            <a:ext cx="8332733" cy="2123501"/>
          </a:xfrm>
        </p:spPr>
        <p:txBody>
          <a:bodyPr>
            <a:noAutofit/>
          </a:bodyPr>
          <a:lstStyle/>
          <a:p>
            <a:r>
              <a:rPr lang="en-US" sz="2400" dirty="0"/>
              <a:t>System </a:t>
            </a:r>
            <a:r>
              <a:rPr lang="en-US" sz="2400" dirty="0" smtClean="0"/>
              <a:t>Cyclicality – Cycle between elements</a:t>
            </a:r>
          </a:p>
          <a:p>
            <a:pPr lvl="1"/>
            <a:r>
              <a:rPr lang="en-US" dirty="0" smtClean="0"/>
              <a:t>Fix by changing elements (John </a:t>
            </a:r>
            <a:r>
              <a:rPr lang="en-US" dirty="0" err="1" smtClean="0"/>
              <a:t>Laxos</a:t>
            </a:r>
            <a:r>
              <a:rPr lang="en-US" dirty="0" smtClean="0"/>
              <a:t> – </a:t>
            </a:r>
            <a:r>
              <a:rPr lang="en-US" dirty="0" err="1" smtClean="0"/>
              <a:t>Levelization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Hierarchical Cyclicality – Cycle caused by wrong packaging</a:t>
            </a:r>
            <a:endParaRPr lang="en-US" sz="2400" dirty="0"/>
          </a:p>
          <a:p>
            <a:pPr lvl="1"/>
            <a:r>
              <a:rPr lang="en-US" dirty="0" smtClean="0"/>
              <a:t>Fix by moving elements</a:t>
            </a:r>
            <a:endParaRPr lang="en-US" dirty="0"/>
          </a:p>
        </p:txBody>
      </p:sp>
      <p:pic>
        <p:nvPicPr>
          <p:cNvPr id="17" name="Picture 2" descr="D:\Users\Johan\My Work\Projects\Bits and Chips 2012\Presentation\Resources\15-DSM Cycles\1_system_cycl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9933" y="3287158"/>
            <a:ext cx="3648738" cy="2660094"/>
          </a:xfrm>
          <a:prstGeom prst="rect">
            <a:avLst/>
          </a:prstGeom>
          <a:noFill/>
        </p:spPr>
      </p:pic>
      <p:pic>
        <p:nvPicPr>
          <p:cNvPr id="20" name="Picture 4" descr="D:\Users\Johan\My Work\Projects\Bits and Chips 2012\Presentation\Resources\15-DSM Cycles\3_hierachical_cycle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70426" y="3287158"/>
            <a:ext cx="3648739" cy="2660094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19252" y="594725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72722" y="594399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47875" y="3508709"/>
            <a:ext cx="595313" cy="599436"/>
            <a:chOff x="2047875" y="3508709"/>
            <a:chExt cx="595313" cy="599436"/>
          </a:xfrm>
        </p:grpSpPr>
        <p:sp>
          <p:nvSpPr>
            <p:cNvPr id="12" name="Rectangle 11"/>
            <p:cNvSpPr/>
            <p:nvPr/>
          </p:nvSpPr>
          <p:spPr>
            <a:xfrm>
              <a:off x="2357438" y="3508709"/>
              <a:ext cx="285750" cy="2921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875" y="3800823"/>
              <a:ext cx="309563" cy="3073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1137" y="3805172"/>
            <a:ext cx="2116449" cy="2138826"/>
            <a:chOff x="5918349" y="3808427"/>
            <a:chExt cx="2116449" cy="2138826"/>
          </a:xfrm>
        </p:grpSpPr>
        <p:sp>
          <p:nvSpPr>
            <p:cNvPr id="27" name="Rectangle 26"/>
            <p:cNvSpPr/>
            <p:nvPr/>
          </p:nvSpPr>
          <p:spPr>
            <a:xfrm>
              <a:off x="7749048" y="3808427"/>
              <a:ext cx="285750" cy="2921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18349" y="5638999"/>
              <a:ext cx="291952" cy="3082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0551" y="6405140"/>
            <a:ext cx="668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 err="1"/>
              <a:t>CppCon</a:t>
            </a:r>
            <a:r>
              <a:rPr lang="en-US" sz="1400" dirty="0"/>
              <a:t> 2016: John </a:t>
            </a:r>
            <a:r>
              <a:rPr lang="en-US" sz="1400" dirty="0" err="1"/>
              <a:t>Lakos</a:t>
            </a:r>
            <a:r>
              <a:rPr lang="en-US" sz="1400" dirty="0"/>
              <a:t> “Advanced </a:t>
            </a:r>
            <a:r>
              <a:rPr lang="en-US" sz="1400" dirty="0" err="1"/>
              <a:t>Levelization</a:t>
            </a:r>
            <a:r>
              <a:rPr lang="en-US" sz="1400" dirty="0"/>
              <a:t> Techniques (YouTube)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096922" y="4305487"/>
            <a:ext cx="1608945" cy="941881"/>
          </a:xfrm>
          <a:prstGeom prst="wedgeRoundRectCallout">
            <a:avLst>
              <a:gd name="adj1" fmla="val -41158"/>
              <a:gd name="adj2" fmla="val -359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A1 -&gt; A2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A2 -&gt; A1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076183" y="4262897"/>
            <a:ext cx="1608945" cy="941881"/>
          </a:xfrm>
          <a:prstGeom prst="wedgeRoundRectCallout">
            <a:avLst>
              <a:gd name="adj1" fmla="val -36508"/>
              <a:gd name="adj2" fmla="val 3109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A1 -&gt; C3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2 -&gt; A2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0075" y="1352552"/>
            <a:ext cx="8280400" cy="2123501"/>
          </a:xfrm>
        </p:spPr>
        <p:txBody>
          <a:bodyPr/>
          <a:lstStyle/>
          <a:p>
            <a:r>
              <a:rPr lang="en-US" sz="2400" dirty="0"/>
              <a:t>Fix </a:t>
            </a:r>
            <a:r>
              <a:rPr lang="en-US" sz="2400" dirty="0">
                <a:latin typeface="Calibri" pitchFamily="34" charset="0"/>
              </a:rPr>
              <a:t>hierarchical </a:t>
            </a:r>
            <a:r>
              <a:rPr lang="en-US" sz="2400" dirty="0"/>
              <a:t>cycle by moving 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8010" y="6075866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Refactored</a:t>
            </a:r>
            <a:r>
              <a:rPr lang="en-US" dirty="0"/>
              <a:t> DSM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1500" y="1390652"/>
            <a:ext cx="8280400" cy="2123501"/>
          </a:xfrm>
        </p:spPr>
        <p:txBody>
          <a:bodyPr/>
          <a:lstStyle/>
          <a:p>
            <a:r>
              <a:rPr lang="en-US" sz="2400" dirty="0"/>
              <a:t>Result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2" y="1400177"/>
            <a:ext cx="8231232" cy="1343023"/>
          </a:xfrm>
        </p:spPr>
        <p:txBody>
          <a:bodyPr>
            <a:noAutofit/>
          </a:bodyPr>
          <a:lstStyle/>
          <a:p>
            <a:r>
              <a:rPr lang="en-US" sz="2400" dirty="0" smtClean="0"/>
              <a:t>Number of cycles (System and Hierarchical Cycles)</a:t>
            </a:r>
          </a:p>
          <a:p>
            <a:r>
              <a:rPr lang="en-US" sz="2400" dirty="0" smtClean="0"/>
              <a:t>Expected relative defect rate and productivity (Sturtevant)</a:t>
            </a:r>
          </a:p>
          <a:p>
            <a:r>
              <a:rPr lang="en-US" sz="2400" dirty="0" smtClean="0"/>
              <a:t>Violation Ratio against defined rules (Maki)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VR </a:t>
            </a:r>
            <a:r>
              <a:rPr lang="en-US" sz="1800" dirty="0"/>
              <a:t>= (number of access violations)/(number of </a:t>
            </a:r>
            <a:r>
              <a:rPr lang="en-US" sz="1800" dirty="0" smtClean="0"/>
              <a:t>total accesses</a:t>
            </a:r>
            <a:r>
              <a:rPr lang="en-US" sz="1800" dirty="0"/>
              <a:t>) × 100 [%]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0" y="3501113"/>
            <a:ext cx="3306437" cy="2460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730" y="6027851"/>
            <a:ext cx="82110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Technical Debt in Large Systems: Understanding the cost of software complexity - Dan </a:t>
            </a:r>
            <a:r>
              <a:rPr lang="en-US" sz="1400" dirty="0" smtClean="0"/>
              <a:t>Sturtevant</a:t>
            </a:r>
          </a:p>
          <a:p>
            <a:r>
              <a:rPr lang="en-US" sz="1400" dirty="0"/>
              <a:t>Source: Architecture migration using DSM in a large scale software project - Takashi Maki, </a:t>
            </a:r>
            <a:r>
              <a:rPr lang="en-US" sz="1400" dirty="0" smtClean="0"/>
              <a:t>Ricoh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DSM Tooling</a:t>
            </a:r>
          </a:p>
        </p:txBody>
      </p:sp>
    </p:spTree>
    <p:extLst>
      <p:ext uri="{BB962C8B-B14F-4D97-AF65-F5344CB8AC3E}">
        <p14:creationId xmlns:p14="http://schemas.microsoft.com/office/powerpoint/2010/main" val="41497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06072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Lattix</a:t>
            </a:r>
            <a:r>
              <a:rPr lang="nl-NL" dirty="0"/>
              <a:t> DSM Tool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2"/>
              </a:rPr>
              <a:t>www.lattix.com</a:t>
            </a:r>
            <a:endParaRPr lang="nl-NL" sz="2800" dirty="0"/>
          </a:p>
          <a:p>
            <a:r>
              <a:rPr lang="nl-NL" dirty="0" err="1"/>
              <a:t>Intelij</a:t>
            </a:r>
            <a:r>
              <a:rPr lang="nl-NL" dirty="0"/>
              <a:t> IDEA Ultimate Java IDE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3"/>
              </a:rPr>
              <a:t>https://www.jetbrains.com/idea/</a:t>
            </a:r>
            <a:endParaRPr lang="nl-NL" sz="2800" dirty="0"/>
          </a:p>
          <a:p>
            <a:r>
              <a:rPr lang="nl-NL" dirty="0" err="1"/>
              <a:t>CppDepend</a:t>
            </a:r>
            <a:r>
              <a:rPr lang="nl-NL" dirty="0"/>
              <a:t>/</a:t>
            </a:r>
            <a:r>
              <a:rPr lang="nl-NL" dirty="0" err="1"/>
              <a:t>NDepend</a:t>
            </a:r>
            <a:r>
              <a:rPr lang="nl-NL" dirty="0"/>
              <a:t>/</a:t>
            </a:r>
            <a:r>
              <a:rPr lang="nl-NL" dirty="0" err="1"/>
              <a:t>JArchitect</a:t>
            </a:r>
            <a:r>
              <a:rPr lang="nl-NL" dirty="0"/>
              <a:t> (commercial)</a:t>
            </a:r>
          </a:p>
          <a:p>
            <a:pPr marL="914400" lvl="2" indent="0">
              <a:buNone/>
            </a:pPr>
            <a:r>
              <a:rPr lang="nl-NL" sz="2800" dirty="0">
                <a:hlinkClick r:id="rId4"/>
              </a:rPr>
              <a:t>https://www.cppdepend.com/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5"/>
              </a:rPr>
              <a:t>https://www.ndepend.com/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6"/>
              </a:rPr>
              <a:t>https://www.jarchitect.com/</a:t>
            </a:r>
            <a:endParaRPr lang="nl-NL" sz="2800" dirty="0"/>
          </a:p>
          <a:p>
            <a:r>
              <a:rPr lang="nl-NL" dirty="0"/>
              <a:t>Visual Studio DSM plug-in .NET (open source)</a:t>
            </a:r>
          </a:p>
          <a:p>
            <a:pPr marL="857250" lvl="2" indent="0">
              <a:buNone/>
            </a:pPr>
            <a:r>
              <a:rPr lang="nl-NL" sz="2800" dirty="0">
                <a:hlinkClick r:id="rId7"/>
              </a:rPr>
              <a:t>http://www.tom-carter.net/</a:t>
            </a:r>
            <a:endParaRPr lang="nl-NL" sz="2800" dirty="0"/>
          </a:p>
          <a:p>
            <a:r>
              <a:rPr lang="nl-NL" dirty="0" smtClean="0"/>
              <a:t>DSM Suite C++, Java, .NET, UML (open source)</a:t>
            </a:r>
            <a:endParaRPr lang="nl-NL" dirty="0"/>
          </a:p>
          <a:p>
            <a:pPr marL="914400" lvl="2" indent="0">
              <a:buNone/>
            </a:pPr>
            <a:r>
              <a:rPr lang="nl-NL" sz="2800" dirty="0">
                <a:hlinkClick r:id="rId8"/>
              </a:rPr>
              <a:t>https://dsmsuite.github.io</a:t>
            </a:r>
            <a:r>
              <a:rPr lang="nl-NL" sz="2800" dirty="0" smtClean="0">
                <a:hlinkClick r:id="rId8"/>
              </a:rPr>
              <a:t>/</a:t>
            </a:r>
            <a:r>
              <a:rPr lang="nl-NL" sz="2800" dirty="0" smtClean="0"/>
              <a:t> </a:t>
            </a:r>
            <a:endParaRPr lang="nl-NL" sz="2800" dirty="0"/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Tooling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offer a free solution and thereby significantly lowering the threshold for applying DSMs.</a:t>
            </a:r>
          </a:p>
          <a:p>
            <a:r>
              <a:rPr lang="en-US" sz="2400" dirty="0"/>
              <a:t>To support a number of well known programming languages and environments.</a:t>
            </a:r>
          </a:p>
          <a:p>
            <a:r>
              <a:rPr lang="en-US" sz="2400" dirty="0"/>
              <a:t>To allow for easy extension to support other programming languages and environments.</a:t>
            </a:r>
          </a:p>
          <a:p>
            <a:r>
              <a:rPr lang="en-US" sz="2400" dirty="0"/>
              <a:t>To allow integration into a continuous integration build chain.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Suite - Goals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Suite - Overview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1026" name="Picture 2" descr="Technical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" y="1246643"/>
            <a:ext cx="8940480" cy="45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DSI File Format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4" name="Picture 2" descr="DSI XSD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13" y="1438275"/>
            <a:ext cx="4288651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3580188" cy="51620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Defines elements and their relations</a:t>
            </a:r>
          </a:p>
          <a:p>
            <a:r>
              <a:rPr lang="en-US" sz="2400" dirty="0" smtClean="0"/>
              <a:t>Element names are unique.</a:t>
            </a:r>
          </a:p>
          <a:p>
            <a:r>
              <a:rPr lang="en-US" sz="2400" dirty="0" smtClean="0"/>
              <a:t>Element names are dot separated names similar to namespaces.</a:t>
            </a:r>
          </a:p>
          <a:p>
            <a:r>
              <a:rPr lang="en-US" sz="2400" dirty="0" smtClean="0"/>
              <a:t>The dot separated parts represent a hierarchy.</a:t>
            </a:r>
          </a:p>
          <a:p>
            <a:pPr lvl="1"/>
            <a:r>
              <a:rPr lang="en-US" dirty="0" smtClean="0"/>
              <a:t>Application.A2</a:t>
            </a:r>
          </a:p>
          <a:p>
            <a:pPr lvl="1"/>
            <a:r>
              <a:rPr lang="en-US" dirty="0" smtClean="0"/>
              <a:t>Utility.U1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38275"/>
            <a:ext cx="8113395" cy="5197656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xtracts </a:t>
            </a:r>
            <a:r>
              <a:rPr lang="en-US" sz="2400" dirty="0"/>
              <a:t>information </a:t>
            </a:r>
            <a:r>
              <a:rPr lang="en-US" sz="2400" dirty="0" smtClean="0"/>
              <a:t>from </a:t>
            </a:r>
            <a:r>
              <a:rPr lang="en-US" sz="2400" dirty="0"/>
              <a:t>source, binaries or other data. </a:t>
            </a:r>
            <a:endParaRPr lang="en-US" sz="2400" dirty="0" smtClean="0"/>
          </a:p>
          <a:p>
            <a:r>
              <a:rPr lang="en-US" sz="2400" dirty="0" smtClean="0"/>
              <a:t>Exports </a:t>
            </a:r>
            <a:r>
              <a:rPr lang="en-US" sz="2400" dirty="0"/>
              <a:t>this information to a DSI file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few standard analyzers are provided. </a:t>
            </a: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Analyzer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 smtClean="0">
                <a:latin typeface="Calibri" pitchFamily="34" charset="0"/>
              </a:rPr>
              <a:t>Impact of Poor Software Dependencies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7" y="1304926"/>
            <a:ext cx="8114481" cy="5004395"/>
          </a:xfrm>
        </p:spPr>
        <p:txBody>
          <a:bodyPr/>
          <a:lstStyle/>
          <a:p>
            <a:r>
              <a:rPr lang="en-US" sz="2400" dirty="0"/>
              <a:t>Rigidity</a:t>
            </a:r>
          </a:p>
          <a:p>
            <a:pPr lvl="1"/>
            <a:r>
              <a:rPr lang="en-US" dirty="0"/>
              <a:t>Extra effort cascading changes due to chain of dependencies</a:t>
            </a:r>
          </a:p>
          <a:p>
            <a:r>
              <a:rPr lang="en-US" sz="2400" dirty="0"/>
              <a:t>Immobility</a:t>
            </a:r>
          </a:p>
          <a:p>
            <a:pPr lvl="1"/>
            <a:r>
              <a:rPr lang="en-US" dirty="0"/>
              <a:t>Can not isolate reusable parts due to excessive dependencies </a:t>
            </a:r>
          </a:p>
          <a:p>
            <a:r>
              <a:rPr lang="en-US" sz="2400" dirty="0"/>
              <a:t>Fragility</a:t>
            </a:r>
          </a:p>
          <a:p>
            <a:pPr lvl="1"/>
            <a:r>
              <a:rPr lang="en-US" dirty="0"/>
              <a:t>Frequent unexpected failures in other parts due to complex or implicit dependencies</a:t>
            </a:r>
          </a:p>
          <a:p>
            <a:r>
              <a:rPr lang="en-US" sz="2400" dirty="0"/>
              <a:t>Insufficient Testability</a:t>
            </a:r>
          </a:p>
          <a:p>
            <a:pPr lvl="1"/>
            <a:r>
              <a:rPr lang="en-US" dirty="0"/>
              <a:t>Can not unit test due to excessive dependencies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966" y="6226629"/>
            <a:ext cx="1512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Uncle Bob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Supported Analyzers</a:t>
            </a:r>
            <a:endParaRPr lang="en-US" sz="36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5809"/>
              </p:ext>
            </p:extLst>
          </p:nvPr>
        </p:nvGraphicFramePr>
        <p:xfrm>
          <a:off x="522512" y="1397000"/>
          <a:ext cx="8116391" cy="452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608">
                  <a:extLst>
                    <a:ext uri="{9D8B030D-6E8A-4147-A177-3AD203B41FA5}">
                      <a16:colId xmlns:a16="http://schemas.microsoft.com/office/drawing/2014/main" val="982048184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499476032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711596477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247874779"/>
                    </a:ext>
                  </a:extLst>
                </a:gridCol>
              </a:tblGrid>
              <a:tr h="341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41036"/>
                  </a:ext>
                </a:extLst>
              </a:tr>
              <a:tr h="341083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includes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20640"/>
                  </a:ext>
                </a:extLst>
              </a:tr>
              <a:tr h="588719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31193"/>
                  </a:ext>
                </a:extLst>
              </a:tr>
              <a:tr h="841027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  <a:p>
                      <a:r>
                        <a:rPr lang="en-US" dirty="0" smtClean="0"/>
                        <a:t>(uses </a:t>
                      </a:r>
                      <a:r>
                        <a:rPr lang="en-US" dirty="0" err="1" smtClean="0"/>
                        <a:t>Jdeps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dependencies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06137"/>
                  </a:ext>
                </a:extLst>
              </a:tr>
              <a:tr h="841027"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Directories or Solution</a:t>
                      </a:r>
                      <a:r>
                        <a:rPr lang="en-US" baseline="0" dirty="0" smtClean="0"/>
                        <a:t>/Project Folders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references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 includes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99168"/>
                  </a:ext>
                </a:extLst>
              </a:tr>
              <a:tr h="3410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Sparx</a:t>
                      </a:r>
                      <a:r>
                        <a:rPr lang="en-US" baseline="0" dirty="0" smtClean="0"/>
                        <a:t> 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</a:t>
                      </a:r>
                    </a:p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</a:t>
                      </a:r>
                    </a:p>
                    <a:p>
                      <a:r>
                        <a:rPr lang="en-US" dirty="0" smtClean="0"/>
                        <a:t>connector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695"/>
                  </a:ext>
                </a:extLst>
              </a:tr>
              <a:tr h="6821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(experimental)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9022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1" y="5987672"/>
            <a:ext cx="8638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If none of the provided analyzers suites your needs, it is possible to write your own analyzer as long as its writes the result to a DSI file.</a:t>
            </a:r>
          </a:p>
        </p:txBody>
      </p:sp>
    </p:spTree>
    <p:extLst>
      <p:ext uri="{BB962C8B-B14F-4D97-AF65-F5344CB8AC3E}">
        <p14:creationId xmlns:p14="http://schemas.microsoft.com/office/powerpoint/2010/main" val="27962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transformations </a:t>
            </a:r>
            <a:r>
              <a:rPr lang="en-US" sz="2400" dirty="0"/>
              <a:t>on the DSI file. </a:t>
            </a:r>
            <a:endParaRPr lang="en-US" sz="2400" dirty="0" smtClean="0"/>
          </a:p>
          <a:p>
            <a:r>
              <a:rPr lang="en-US" sz="2400" dirty="0" smtClean="0"/>
              <a:t>Examples:</a:t>
            </a:r>
            <a:endParaRPr lang="en-US" sz="2400" dirty="0"/>
          </a:p>
          <a:p>
            <a:pPr lvl="1"/>
            <a:r>
              <a:rPr lang="en-US" dirty="0"/>
              <a:t>Add transitive relations e.g. for C++ not only direct includes, but also indirect includes.</a:t>
            </a:r>
          </a:p>
          <a:p>
            <a:pPr lvl="1"/>
            <a:r>
              <a:rPr lang="en-US" dirty="0" smtClean="0"/>
              <a:t>Move elements </a:t>
            </a:r>
            <a:r>
              <a:rPr lang="en-US" dirty="0"/>
              <a:t>hierarchy. This feature can be used </a:t>
            </a:r>
            <a:r>
              <a:rPr lang="en-US" dirty="0" smtClean="0"/>
              <a:t>to:</a:t>
            </a:r>
          </a:p>
          <a:p>
            <a:pPr lvl="2"/>
            <a:r>
              <a:rPr lang="en-US" sz="2400" dirty="0" smtClean="0"/>
              <a:t>Provide a better perspective (e.g. split test and product architecture) </a:t>
            </a:r>
          </a:p>
          <a:p>
            <a:pPr lvl="2"/>
            <a:r>
              <a:rPr lang="en-US" sz="2400" dirty="0" smtClean="0"/>
              <a:t>For analysis of a potential architectural refactoring.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- Transformer</a:t>
            </a:r>
          </a:p>
        </p:txBody>
      </p:sp>
    </p:spTree>
    <p:extLst>
      <p:ext uri="{BB962C8B-B14F-4D97-AF65-F5344CB8AC3E}">
        <p14:creationId xmlns:p14="http://schemas.microsoft.com/office/powerpoint/2010/main" val="13192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Uses DSI file as input and builds DSM file.</a:t>
            </a:r>
            <a:endParaRPr lang="en-US" sz="2400" dirty="0"/>
          </a:p>
          <a:p>
            <a:pPr lvl="1"/>
            <a:r>
              <a:rPr lang="en-US" dirty="0" smtClean="0"/>
              <a:t>Retrieves the elements.</a:t>
            </a:r>
          </a:p>
          <a:p>
            <a:pPr lvl="1"/>
            <a:r>
              <a:rPr lang="en-US" dirty="0" smtClean="0"/>
              <a:t>Builds the element hierarchy.</a:t>
            </a:r>
            <a:endParaRPr lang="en-US" dirty="0"/>
          </a:p>
          <a:p>
            <a:pPr lvl="1"/>
            <a:r>
              <a:rPr lang="en-US" dirty="0"/>
              <a:t>Retrieves the relations between the </a:t>
            </a:r>
            <a:r>
              <a:rPr lang="en-US" dirty="0" smtClean="0"/>
              <a:t>elements.</a:t>
            </a:r>
            <a:endParaRPr lang="en-US" dirty="0"/>
          </a:p>
          <a:p>
            <a:pPr lvl="1"/>
            <a:r>
              <a:rPr lang="en-US" dirty="0"/>
              <a:t>Calculates the derived dependency weights for all cells.</a:t>
            </a:r>
          </a:p>
          <a:p>
            <a:pPr lvl="1"/>
            <a:r>
              <a:rPr lang="en-US" dirty="0"/>
              <a:t>Flags cyclic relations, so the can </a:t>
            </a:r>
            <a:r>
              <a:rPr lang="en-US" dirty="0" smtClean="0"/>
              <a:t>emphasized </a:t>
            </a:r>
            <a:r>
              <a:rPr lang="en-US" dirty="0"/>
              <a:t>in the DSM.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future it might also evaluate dependency rules to verify that the code conforms to the defined architecture.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Builder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8217898" cy="5093154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Opening </a:t>
            </a:r>
            <a:r>
              <a:rPr lang="en-US" sz="2400" dirty="0"/>
              <a:t>DSM file</a:t>
            </a:r>
          </a:p>
          <a:p>
            <a:r>
              <a:rPr lang="en-US" sz="2400" dirty="0"/>
              <a:t>Modifying the DSM file</a:t>
            </a:r>
          </a:p>
          <a:p>
            <a:pPr lvl="1"/>
            <a:r>
              <a:rPr lang="en-US" dirty="0"/>
              <a:t>Move elements up or down</a:t>
            </a:r>
          </a:p>
          <a:p>
            <a:pPr lvl="1"/>
            <a:r>
              <a:rPr lang="en-US" dirty="0"/>
              <a:t>Partition a section of the DSM model</a:t>
            </a:r>
          </a:p>
          <a:p>
            <a:pPr lvl="1"/>
            <a:r>
              <a:rPr lang="en-US" dirty="0"/>
              <a:t>Saving the changes in the DSM file</a:t>
            </a:r>
          </a:p>
          <a:p>
            <a:r>
              <a:rPr lang="en-US" sz="2400" dirty="0"/>
              <a:t>Changing the view of the DSM</a:t>
            </a:r>
          </a:p>
          <a:p>
            <a:pPr lvl="1"/>
            <a:r>
              <a:rPr lang="en-US" dirty="0"/>
              <a:t>Change the zoom level</a:t>
            </a:r>
          </a:p>
          <a:p>
            <a:pPr lvl="1"/>
            <a:r>
              <a:rPr lang="en-US" dirty="0"/>
              <a:t>Highlight cyclic dependencies on or off</a:t>
            </a:r>
          </a:p>
          <a:p>
            <a:r>
              <a:rPr lang="en-US" sz="2400" dirty="0"/>
              <a:t>Reporting</a:t>
            </a:r>
          </a:p>
          <a:p>
            <a:pPr lvl="1"/>
            <a:r>
              <a:rPr lang="en-US" dirty="0"/>
              <a:t>Report all cyclic dependencies</a:t>
            </a:r>
          </a:p>
          <a:p>
            <a:pPr lvl="1"/>
            <a:r>
              <a:rPr lang="en-US" dirty="0"/>
              <a:t>Report all dependency between two elements by selecting a cell and right clicking 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Viewer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Viewer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3074" name="Picture 2" descr="DSM vie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3" y="1008274"/>
            <a:ext cx="6749144" cy="54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 migration using </a:t>
            </a:r>
            <a:r>
              <a:rPr lang="en-US" dirty="0" smtClean="0"/>
              <a:t>DSM</a:t>
            </a:r>
          </a:p>
        </p:txBody>
      </p:sp>
    </p:spTree>
    <p:extLst>
      <p:ext uri="{BB962C8B-B14F-4D97-AF65-F5344CB8AC3E}">
        <p14:creationId xmlns:p14="http://schemas.microsoft.com/office/powerpoint/2010/main" val="25513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199"/>
            <a:ext cx="7647707" cy="4700847"/>
          </a:xfrm>
        </p:spPr>
        <p:txBody>
          <a:bodyPr>
            <a:normAutofit/>
          </a:bodyPr>
          <a:lstStyle/>
          <a:p>
            <a:r>
              <a:rPr lang="en-US" sz="2400" dirty="0"/>
              <a:t>It is essential to determine the appropriate architecture </a:t>
            </a:r>
            <a:r>
              <a:rPr lang="en-US" sz="2400" dirty="0" smtClean="0"/>
              <a:t>and </a:t>
            </a:r>
            <a:r>
              <a:rPr lang="en-US" sz="2400" dirty="0"/>
              <a:t>maintain conformance.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projects with a long life cycle, changes in the architecture cannot be avoided owing to changes in requirements and technologies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Continuous and planned refactoring is thus essential to lengthen the life of </a:t>
            </a:r>
            <a:r>
              <a:rPr lang="en-US" sz="2400" dirty="0" smtClean="0"/>
              <a:t>the architecture.</a:t>
            </a:r>
          </a:p>
          <a:p>
            <a:r>
              <a:rPr lang="en-US" sz="2400" dirty="0" smtClean="0"/>
              <a:t>Architecture </a:t>
            </a:r>
            <a:r>
              <a:rPr lang="en-US" sz="2400" dirty="0"/>
              <a:t>migration using the source code of products from the former architecture to the new </a:t>
            </a:r>
            <a:r>
              <a:rPr lang="en-US" sz="2400" dirty="0" smtClean="0"/>
              <a:t>architecture using DSM to ensure product continuity.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Introduction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068" y="6369607"/>
            <a:ext cx="7622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Architecture </a:t>
            </a:r>
            <a:r>
              <a:rPr lang="en-US" sz="1400" dirty="0"/>
              <a:t>migration using DSM in a large scale software </a:t>
            </a:r>
            <a:r>
              <a:rPr lang="en-US" sz="1400" dirty="0" smtClean="0"/>
              <a:t>project, Takashi </a:t>
            </a:r>
            <a:r>
              <a:rPr lang="en-US" sz="1400" dirty="0"/>
              <a:t>Maki, Ricoh</a:t>
            </a:r>
          </a:p>
        </p:txBody>
      </p:sp>
    </p:spTree>
    <p:extLst>
      <p:ext uri="{BB962C8B-B14F-4D97-AF65-F5344CB8AC3E}">
        <p14:creationId xmlns:p14="http://schemas.microsoft.com/office/powerpoint/2010/main" val="18044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369187" y="1105931"/>
            <a:ext cx="2622777" cy="918636"/>
          </a:xfrm>
          <a:prstGeom prst="wedgeRoundRectCallout">
            <a:avLst>
              <a:gd name="adj1" fmla="val -55595"/>
              <a:gd name="adj2" fmla="val 102420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71500" indent="-114300"/>
            <a:r>
              <a:rPr lang="en-US" sz="1400" dirty="0">
                <a:solidFill>
                  <a:schemeClr val="bg1"/>
                </a:solidFill>
              </a:rPr>
              <a:t>Extract dependencies from codebases,  databases, models…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6369186" y="5521982"/>
            <a:ext cx="2622777" cy="918636"/>
          </a:xfrm>
          <a:prstGeom prst="wedgeRoundRectCallout">
            <a:avLst>
              <a:gd name="adj1" fmla="val -56229"/>
              <a:gd name="adj2" fmla="val -119280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11175" indent="-282575"/>
            <a:r>
              <a:rPr lang="en-US" sz="1400" dirty="0">
                <a:solidFill>
                  <a:schemeClr val="bg1"/>
                </a:solidFill>
              </a:rPr>
              <a:t>Align structure with needs Requirements, </a:t>
            </a:r>
            <a:r>
              <a:rPr lang="en-US" sz="1400" dirty="0" smtClean="0">
                <a:solidFill>
                  <a:schemeClr val="bg1"/>
                </a:solidFill>
              </a:rPr>
              <a:t>Technology, Organizational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52035" y="5616938"/>
            <a:ext cx="2622777" cy="823680"/>
          </a:xfrm>
          <a:prstGeom prst="wedgeRoundRectCallout">
            <a:avLst>
              <a:gd name="adj1" fmla="val 56428"/>
              <a:gd name="adj2" fmla="val -130568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71500" indent="-171450"/>
            <a:endParaRPr lang="en-US" sz="1400" dirty="0" smtClean="0">
              <a:solidFill>
                <a:schemeClr val="bg1"/>
              </a:solidFill>
            </a:endParaRPr>
          </a:p>
          <a:p>
            <a:pPr marL="571500" indent="-171450"/>
            <a:r>
              <a:rPr lang="en-US" sz="1400" dirty="0" smtClean="0">
                <a:solidFill>
                  <a:schemeClr val="bg1"/>
                </a:solidFill>
              </a:rPr>
              <a:t>Check conformance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52036" y="1105931"/>
            <a:ext cx="2622777" cy="918636"/>
          </a:xfrm>
          <a:prstGeom prst="wedgeRoundRectCallout">
            <a:avLst>
              <a:gd name="adj1" fmla="val 55969"/>
              <a:gd name="adj2" fmla="val 93371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571500" indent="-114300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hange source code by developer or automated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Process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94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200"/>
            <a:ext cx="7722522" cy="5025044"/>
          </a:xfrm>
        </p:spPr>
        <p:txBody>
          <a:bodyPr>
            <a:normAutofit/>
          </a:bodyPr>
          <a:lstStyle/>
          <a:p>
            <a:r>
              <a:rPr lang="en-US" sz="2400" dirty="0"/>
              <a:t>Can be adopted at any stage of the project</a:t>
            </a:r>
          </a:p>
          <a:p>
            <a:pPr lvl="1"/>
            <a:r>
              <a:rPr lang="en-US" dirty="0"/>
              <a:t>Specify/Enforce Architectures: Layers, Components, Interfaces with Dependency Rules </a:t>
            </a:r>
          </a:p>
          <a:p>
            <a:pPr lvl="1"/>
            <a:r>
              <a:rPr lang="en-US" dirty="0" smtClean="0"/>
              <a:t>Track</a:t>
            </a:r>
            <a:r>
              <a:rPr lang="en-US" dirty="0"/>
              <a:t>, Measure and Report on Changes and </a:t>
            </a:r>
            <a:r>
              <a:rPr lang="en-US" dirty="0" smtClean="0"/>
              <a:t>Trends: Metrics</a:t>
            </a:r>
          </a:p>
          <a:p>
            <a:pPr lvl="1"/>
            <a:r>
              <a:rPr lang="en-US" dirty="0"/>
              <a:t>Architectural Discovery: Identify structure existing code base </a:t>
            </a:r>
          </a:p>
          <a:p>
            <a:pPr lvl="1"/>
            <a:r>
              <a:rPr lang="en-US" dirty="0" smtClean="0"/>
              <a:t>Re-engineer/Refactor: Impact </a:t>
            </a:r>
            <a:r>
              <a:rPr lang="en-US" dirty="0"/>
              <a:t>Analysis </a:t>
            </a:r>
            <a:endParaRPr lang="en-US" dirty="0" smtClean="0"/>
          </a:p>
          <a:p>
            <a:r>
              <a:rPr lang="en-US" sz="2400" dirty="0" smtClean="0"/>
              <a:t>Can be applied at multiple levels</a:t>
            </a:r>
          </a:p>
          <a:p>
            <a:pPr lvl="1"/>
            <a:r>
              <a:rPr lang="en-US" dirty="0" smtClean="0"/>
              <a:t>Architecture, Component and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Summary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Cost of Software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8527056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Architectural complexity is expensive.</a:t>
            </a:r>
          </a:p>
          <a:p>
            <a:pPr lvl="1"/>
            <a:r>
              <a:rPr lang="en-US" dirty="0">
                <a:latin typeface="Calibri" pitchFamily="34" charset="0"/>
              </a:rPr>
              <a:t>8x more defects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50</a:t>
            </a:r>
            <a:r>
              <a:rPr lang="en-US" dirty="0">
                <a:latin typeface="Calibri" pitchFamily="34" charset="0"/>
              </a:rPr>
              <a:t>% lower productivity </a:t>
            </a:r>
          </a:p>
          <a:p>
            <a:pPr lvl="1"/>
            <a:r>
              <a:rPr lang="en-US" dirty="0">
                <a:latin typeface="Calibri" pitchFamily="34" charset="0"/>
              </a:rPr>
              <a:t>10x higher staff turnover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229" y="6268920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Technical Debt in Large Systems: Understanding the cost of software complexity - Dan Sturtevant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7" y="2147671"/>
            <a:ext cx="6810375" cy="233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15397" cy="4182291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Achieving </a:t>
            </a:r>
            <a:r>
              <a:rPr lang="en-US" sz="4400" dirty="0"/>
              <a:t>Agility Through Architecture Visibility </a:t>
            </a:r>
          </a:p>
          <a:p>
            <a:pPr lvl="1"/>
            <a:r>
              <a:rPr lang="en-US" sz="4400" dirty="0"/>
              <a:t>Carl </a:t>
            </a:r>
            <a:r>
              <a:rPr lang="en-US" sz="4400" dirty="0" err="1"/>
              <a:t>Hinsman</a:t>
            </a:r>
            <a:r>
              <a:rPr lang="en-US" sz="4400" dirty="0"/>
              <a:t>, </a:t>
            </a:r>
            <a:r>
              <a:rPr lang="en-US" sz="4400" dirty="0" err="1"/>
              <a:t>Neeraj</a:t>
            </a:r>
            <a:r>
              <a:rPr lang="en-US" sz="4400" dirty="0"/>
              <a:t> </a:t>
            </a:r>
            <a:r>
              <a:rPr lang="en-US" sz="4400" dirty="0" err="1"/>
              <a:t>Sangal</a:t>
            </a:r>
            <a:r>
              <a:rPr lang="en-US" sz="4400" dirty="0"/>
              <a:t> and Judith </a:t>
            </a:r>
            <a:r>
              <a:rPr lang="en-US" sz="4400" dirty="0" smtClean="0"/>
              <a:t>Stafford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rchitecture </a:t>
            </a:r>
            <a:r>
              <a:rPr lang="en-US" sz="4400" dirty="0"/>
              <a:t>migration using </a:t>
            </a:r>
            <a:r>
              <a:rPr lang="en-US" sz="4400" dirty="0" smtClean="0"/>
              <a:t>DSM </a:t>
            </a:r>
            <a:r>
              <a:rPr lang="en-US" sz="4400" dirty="0"/>
              <a:t>in a large </a:t>
            </a:r>
            <a:r>
              <a:rPr lang="en-US" sz="4400" dirty="0" smtClean="0"/>
              <a:t>scale </a:t>
            </a:r>
            <a:r>
              <a:rPr lang="en-US" sz="4400" dirty="0"/>
              <a:t>software project</a:t>
            </a:r>
          </a:p>
          <a:p>
            <a:pPr lvl="1"/>
            <a:r>
              <a:rPr lang="en-US" sz="4400" dirty="0" smtClean="0"/>
              <a:t>Takashi </a:t>
            </a:r>
            <a:r>
              <a:rPr lang="en-US" sz="4400" dirty="0"/>
              <a:t>M</a:t>
            </a:r>
            <a:r>
              <a:rPr lang="en-US" sz="4400" dirty="0" smtClean="0"/>
              <a:t>aki</a:t>
            </a:r>
            <a:r>
              <a:rPr lang="en-US" sz="4400" dirty="0"/>
              <a:t>, </a:t>
            </a:r>
            <a:r>
              <a:rPr lang="en-US" sz="4400" dirty="0" smtClean="0"/>
              <a:t>Ricoh</a:t>
            </a:r>
          </a:p>
          <a:p>
            <a:r>
              <a:rPr lang="en-US" sz="4400" dirty="0"/>
              <a:t>Design Structure Matrix Methods and Applications</a:t>
            </a:r>
          </a:p>
          <a:p>
            <a:pPr lvl="1"/>
            <a:r>
              <a:rPr lang="en-US" sz="4400" dirty="0"/>
              <a:t>Steven D. </a:t>
            </a:r>
            <a:r>
              <a:rPr lang="en-US" sz="4400" dirty="0" err="1"/>
              <a:t>Eppinger</a:t>
            </a:r>
            <a:r>
              <a:rPr lang="en-US" sz="4400" dirty="0"/>
              <a:t> and Tyson R. </a:t>
            </a:r>
            <a:r>
              <a:rPr lang="en-US" sz="4400" dirty="0" smtClean="0"/>
              <a:t>Browning</a:t>
            </a:r>
            <a:endParaRPr lang="en-US" sz="4400" dirty="0"/>
          </a:p>
          <a:p>
            <a:r>
              <a:rPr lang="en-US" sz="4400" dirty="0"/>
              <a:t>www.dsmweb.org</a:t>
            </a:r>
          </a:p>
          <a:p>
            <a:pPr lvl="1"/>
            <a:r>
              <a:rPr lang="en-US" sz="4400" dirty="0"/>
              <a:t>General information on DSMs</a:t>
            </a:r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mitpress.mit.edu/images/products/books/9780262017527-f3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218" y="3979974"/>
            <a:ext cx="2098576" cy="269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1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Reasons we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365128"/>
            <a:ext cx="7886700" cy="132556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-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Lack of awareness design principles</a:t>
            </a:r>
          </a:p>
          <a:p>
            <a:pPr lvl="1"/>
            <a:r>
              <a:rPr lang="en-US" dirty="0">
                <a:latin typeface="Calibri" pitchFamily="34" charset="0"/>
              </a:rPr>
              <a:t>Lack of training/coaching</a:t>
            </a:r>
          </a:p>
          <a:p>
            <a:r>
              <a:rPr lang="en-US" sz="2400" dirty="0">
                <a:latin typeface="Calibri" pitchFamily="34" charset="0"/>
              </a:rPr>
              <a:t>Project/human short term focus</a:t>
            </a:r>
          </a:p>
          <a:p>
            <a:pPr lvl="1"/>
            <a:r>
              <a:rPr lang="en-US" dirty="0">
                <a:latin typeface="Calibri" pitchFamily="34" charset="0"/>
              </a:rPr>
              <a:t>Consistent high project pressure will lead to accumulation of technical debt and will hurt productivity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1223379"/>
              </p:ext>
            </p:extLst>
          </p:nvPr>
        </p:nvGraphicFramePr>
        <p:xfrm>
          <a:off x="2483770" y="3717032"/>
          <a:ext cx="3468415" cy="235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7078" y="5336500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technical debt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55424" y="5331244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technical debt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16280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Insufficient software architecture definition</a:t>
            </a:r>
          </a:p>
          <a:p>
            <a:pPr lvl="1"/>
            <a:r>
              <a:rPr lang="en-US" dirty="0">
                <a:latin typeface="Calibri" pitchFamily="34" charset="0"/>
              </a:rPr>
              <a:t>In many cases architectural definition absent or provides insufficient guidance </a:t>
            </a:r>
          </a:p>
          <a:p>
            <a:pPr lvl="1"/>
            <a:r>
              <a:rPr lang="en-US" dirty="0">
                <a:latin typeface="Calibri" pitchFamily="34" charset="0"/>
              </a:rPr>
              <a:t>PowerPoint architecture</a:t>
            </a:r>
          </a:p>
          <a:p>
            <a:r>
              <a:rPr lang="en-US" sz="2400" dirty="0">
                <a:latin typeface="Calibri" pitchFamily="34" charset="0"/>
              </a:rPr>
              <a:t>Insufficient software architecture control</a:t>
            </a:r>
          </a:p>
          <a:p>
            <a:pPr lvl="1"/>
            <a:r>
              <a:rPr lang="en-US" dirty="0">
                <a:latin typeface="Calibri" pitchFamily="34" charset="0"/>
              </a:rPr>
              <a:t>No validation if implementation conforms architectural definition</a:t>
            </a:r>
          </a:p>
          <a:p>
            <a:r>
              <a:rPr lang="en-US" sz="2400" dirty="0">
                <a:latin typeface="Calibri" pitchFamily="34" charset="0"/>
              </a:rPr>
              <a:t>Developers can easily violate intended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By modifying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UML not suitable for managing software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Difficult to keep in synch with code</a:t>
            </a:r>
          </a:p>
          <a:p>
            <a:pPr lvl="1"/>
            <a:r>
              <a:rPr lang="en-US" dirty="0">
                <a:latin typeface="Calibri" pitchFamily="34" charset="0"/>
              </a:rPr>
              <a:t>Easily overwhelmed by dependencies</a:t>
            </a:r>
          </a:p>
          <a:p>
            <a:pPr lvl="1"/>
            <a:r>
              <a:rPr lang="en-US" dirty="0">
                <a:latin typeface="Calibri" pitchFamily="34" charset="0"/>
              </a:rPr>
              <a:t>Dependencies in model not in any view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t-t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243823"/>
            <a:ext cx="4608512" cy="32025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086791" y="3761607"/>
            <a:ext cx="3276600" cy="838200"/>
          </a:xfrm>
          <a:prstGeom prst="wedgeRoundRectCallout">
            <a:avLst>
              <a:gd name="adj1" fmla="val -43283"/>
              <a:gd name="adj2" fmla="val 944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90513" indent="-114300"/>
            <a:r>
              <a:rPr lang="en-US" sz="2000" dirty="0">
                <a:solidFill>
                  <a:schemeClr val="bg1"/>
                </a:solidFill>
              </a:rPr>
              <a:t>Hard to determine which dependencies are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44230AA109B4B9AE0EDC20F7AE5B0" ma:contentTypeVersion="5" ma:contentTypeDescription="Create a new document." ma:contentTypeScope="" ma:versionID="c18f2d3c2b7f9b2114783e13732501ae">
  <xsd:schema xmlns:xsd="http://www.w3.org/2001/XMLSchema" xmlns:xs="http://www.w3.org/2001/XMLSchema" xmlns:p="http://schemas.microsoft.com/office/2006/metadata/properties" xmlns:ns2="a9297ea0-86da-458b-89f6-c4e5188ff50c" targetNamespace="http://schemas.microsoft.com/office/2006/metadata/properties" ma:root="true" ma:fieldsID="71acc067a28f114a01065c64e841ff54" ns2:_="">
    <xsd:import namespace="a9297ea0-86da-458b-89f6-c4e5188ff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97ea0-86da-458b-89f6-c4e5188f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9095B-1828-487A-B322-E077F56B0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97ea0-86da-458b-89f6-c4e5188f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A4C4BA-C4E2-49A3-BE42-94063299439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a9297ea0-86da-458b-89f6-c4e5188ff50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E93601-4013-4475-BC91-C20FC8F0CA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</TotalTime>
  <Words>2002</Words>
  <Application>Microsoft Office PowerPoint</Application>
  <PresentationFormat>On-screen Show (4:3)</PresentationFormat>
  <Paragraphs>380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Impact of Poor Software Dependencies</vt:lpstr>
      <vt:lpstr>Cost of Software Complexity</vt:lpstr>
      <vt:lpstr>PowerPoint Presentation</vt:lpstr>
      <vt:lpstr>Reasons - Human</vt:lpstr>
      <vt:lpstr>Reasons – Architecture Control</vt:lpstr>
      <vt:lpstr>Reasons – Architecture Visualization</vt:lpstr>
      <vt:lpstr>PowerPoint Presentation</vt:lpstr>
      <vt:lpstr>DSM Overview </vt:lpstr>
      <vt:lpstr>Example in UML </vt:lpstr>
      <vt:lpstr>Example in UML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126</cp:revision>
  <dcterms:created xsi:type="dcterms:W3CDTF">2017-11-01T06:47:22Z</dcterms:created>
  <dcterms:modified xsi:type="dcterms:W3CDTF">2018-12-14T05:22:42Z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0x010100D3D44230AA109B4B9AE0EDC20F7AE5B0</vt:lpwstr>
  </property>
</Properties>
</file>