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23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4" r:id="rId2"/>
    <p:sldMasterId id="2147483656" r:id="rId3"/>
  </p:sldMasterIdLst>
  <p:notesMasterIdLst>
    <p:notesMasterId r:id="rId40"/>
  </p:notesMasterIdLst>
  <p:sldIdLst>
    <p:sldId id="256" r:id="rId4"/>
    <p:sldId id="257" r:id="rId5"/>
    <p:sldId id="258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8" r:id="rId17"/>
    <p:sldId id="299" r:id="rId18"/>
    <p:sldId id="300" r:id="rId19"/>
    <p:sldId id="274" r:id="rId20"/>
    <p:sldId id="302" r:id="rId21"/>
    <p:sldId id="301" r:id="rId22"/>
    <p:sldId id="303" r:id="rId23"/>
    <p:sldId id="276" r:id="rId24"/>
    <p:sldId id="304" r:id="rId25"/>
    <p:sldId id="275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4" r:id="rId34"/>
    <p:sldId id="313" r:id="rId35"/>
    <p:sldId id="315" r:id="rId36"/>
    <p:sldId id="316" r:id="rId37"/>
    <p:sldId id="286" r:id="rId38"/>
    <p:sldId id="317" r:id="rId39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é Spanjaard" initials="" lastIdx="0" clrIdx="0"/>
  <p:cmAuthor id="1" name="TU/e" initials="" lastIdx="1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5181" autoAdjust="0"/>
    <p:restoredTop sz="88810" autoAdjust="0"/>
  </p:normalViewPr>
  <p:slideViewPr>
    <p:cSldViewPr>
      <p:cViewPr varScale="1">
        <p:scale>
          <a:sx n="81" d="100"/>
          <a:sy n="81" d="100"/>
        </p:scale>
        <p:origin x="-152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6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resentatie%20KWR\Output\measurements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resentatie%20KWR\Output\measurements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GB"/>
  <c:chart>
    <c:title>
      <c:tx>
        <c:rich>
          <a:bodyPr/>
          <a:lstStyle/>
          <a:p>
            <a:pPr>
              <a:defRPr/>
            </a:pPr>
            <a:r>
              <a:rPr lang="en-US"/>
              <a:t>Prepare 1</a:t>
            </a:r>
          </a:p>
        </c:rich>
      </c:tx>
      <c:layout/>
    </c:title>
    <c:plotArea>
      <c:layout>
        <c:manualLayout>
          <c:layoutTarget val="inner"/>
          <c:xMode val="edge"/>
          <c:yMode val="edge"/>
          <c:x val="0.14505494505494509"/>
          <c:y val="8.6342229199372067E-2"/>
          <c:w val="0.82087912087912085"/>
          <c:h val="0.77551020408163207"/>
        </c:manualLayout>
      </c:layout>
      <c:barChart>
        <c:barDir val="bar"/>
        <c:grouping val="stacked"/>
        <c:ser>
          <c:idx val="0"/>
          <c:order val="0"/>
          <c:tx>
            <c:strRef>
              <c:f>'Chart Input'!$A$2</c:f>
              <c:strCache>
                <c:ptCount val="1"/>
                <c:pt idx="0">
                  <c:v>Prepare 1</c:v>
                </c:pt>
              </c:strCache>
            </c:strRef>
          </c:tx>
          <c:dLbls>
            <c:numFmt formatCode="\(0.000\ &quot;ms&quot;\)" sourceLinked="0"/>
            <c:showVal val="1"/>
            <c:showSerName val="1"/>
            <c:separator>
</c:separator>
          </c:dLbls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Input'!$B$2:$D$2</c:f>
              <c:numCache>
                <c:formatCode>General</c:formatCode>
                <c:ptCount val="3"/>
                <c:pt idx="0">
                  <c:v>5734.299</c:v>
                </c:pt>
              </c:numCache>
            </c:numRef>
          </c:val>
        </c:ser>
        <c:ser>
          <c:idx val="1"/>
          <c:order val="1"/>
          <c:tx>
            <c:strRef>
              <c:f>'Chart Input'!$A$3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Input'!$B$3:$D$3</c:f>
              <c:numCache>
                <c:formatCode>General</c:formatCode>
                <c:ptCount val="3"/>
                <c:pt idx="1">
                  <c:v>0.22300000000000009</c:v>
                </c:pt>
              </c:numCache>
            </c:numRef>
          </c:val>
        </c:ser>
        <c:ser>
          <c:idx val="2"/>
          <c:order val="2"/>
          <c:tx>
            <c:strRef>
              <c:f>'Chart Input'!$A$4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Input'!$B$4:$D$4</c:f>
              <c:numCache>
                <c:formatCode>General</c:formatCode>
                <c:ptCount val="3"/>
                <c:pt idx="1">
                  <c:v>0.81799999999999995</c:v>
                </c:pt>
              </c:numCache>
            </c:numRef>
          </c:val>
        </c:ser>
        <c:ser>
          <c:idx val="3"/>
          <c:order val="3"/>
          <c:tx>
            <c:strRef>
              <c:f>'Chart Input'!$A$5</c:f>
              <c:strCache>
                <c:ptCount val="1"/>
                <c:pt idx="0">
                  <c:v>Prepare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Input'!$B$5:$D$5</c:f>
              <c:numCache>
                <c:formatCode>General</c:formatCode>
                <c:ptCount val="3"/>
                <c:pt idx="1">
                  <c:v>3.206</c:v>
                </c:pt>
              </c:numCache>
            </c:numRef>
          </c:val>
        </c:ser>
        <c:ser>
          <c:idx val="4"/>
          <c:order val="4"/>
          <c:tx>
            <c:strRef>
              <c:f>'Chart Input'!$A$6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Input'!$B$6:$D$6</c:f>
              <c:numCache>
                <c:formatCode>General</c:formatCode>
                <c:ptCount val="3"/>
                <c:pt idx="2">
                  <c:v>9.7119999999999997</c:v>
                </c:pt>
              </c:numCache>
            </c:numRef>
          </c:val>
        </c:ser>
        <c:ser>
          <c:idx val="5"/>
          <c:order val="5"/>
          <c:tx>
            <c:strRef>
              <c:f>'Chart Input'!$A$7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Input'!$B$7:$D$7</c:f>
              <c:numCache>
                <c:formatCode>General</c:formatCode>
                <c:ptCount val="3"/>
                <c:pt idx="2">
                  <c:v>5.85</c:v>
                </c:pt>
              </c:numCache>
            </c:numRef>
          </c:val>
        </c:ser>
        <c:ser>
          <c:idx val="6"/>
          <c:order val="6"/>
          <c:tx>
            <c:strRef>
              <c:f>'Chart Input'!$A$8</c:f>
              <c:strCache>
                <c:ptCount val="1"/>
                <c:pt idx="0">
                  <c:v>XrayIpService Prepare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Input'!$B$8:$D$8</c:f>
              <c:numCache>
                <c:formatCode>General</c:formatCode>
                <c:ptCount val="3"/>
                <c:pt idx="2">
                  <c:v>20.213999999999999</c:v>
                </c:pt>
              </c:numCache>
            </c:numRef>
          </c:val>
        </c:ser>
        <c:ser>
          <c:idx val="7"/>
          <c:order val="7"/>
          <c:tx>
            <c:strRef>
              <c:f>'Chart Input'!$A$9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  <a:ln>
              <a:solidFill>
                <a:schemeClr val="tx2"/>
              </a:solidFill>
              <a:prstDash val="lgDash"/>
            </a:ln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Input'!$B$9:$D$9</c:f>
              <c:numCache>
                <c:formatCode>General</c:formatCode>
                <c:ptCount val="3"/>
                <c:pt idx="2">
                  <c:v>2325.183</c:v>
                </c:pt>
              </c:numCache>
            </c:numRef>
          </c:val>
        </c:ser>
        <c:ser>
          <c:idx val="8"/>
          <c:order val="8"/>
          <c:tx>
            <c:strRef>
              <c:f>'Chart Input'!$A$10</c:f>
              <c:strCache>
                <c:ptCount val="1"/>
                <c:pt idx="0">
                  <c:v>IP Unprepare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Input'!$B$10:$D$10</c:f>
              <c:numCache>
                <c:formatCode>General</c:formatCode>
                <c:ptCount val="3"/>
                <c:pt idx="2">
                  <c:v>238.584</c:v>
                </c:pt>
              </c:numCache>
            </c:numRef>
          </c:val>
        </c:ser>
        <c:ser>
          <c:idx val="9"/>
          <c:order val="9"/>
          <c:tx>
            <c:strRef>
              <c:f>'Chart Input'!$A$11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Input'!$B$11:$D$11</c:f>
              <c:numCache>
                <c:formatCode>General</c:formatCode>
                <c:ptCount val="3"/>
                <c:pt idx="2">
                  <c:v>8.3660000000000068</c:v>
                </c:pt>
              </c:numCache>
            </c:numRef>
          </c:val>
        </c:ser>
        <c:ser>
          <c:idx val="10"/>
          <c:order val="10"/>
          <c:tx>
            <c:strRef>
              <c:f>'Chart Input'!$A$12</c:f>
              <c:strCache>
                <c:ptCount val="1"/>
                <c:pt idx="0">
                  <c:v>IP PrepareForAcquisition</c:v>
                </c:pt>
              </c:strCache>
            </c:strRef>
          </c:tx>
          <c:dLbls>
            <c:numFmt formatCode="\(0.000\ &quot;ms&quot;\)" sourceLinked="0"/>
            <c:showVal val="1"/>
            <c:showSerName val="1"/>
            <c:separator>
</c:separator>
          </c:dLbls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Input'!$B$12:$D$12</c:f>
              <c:numCache>
                <c:formatCode>General</c:formatCode>
                <c:ptCount val="3"/>
                <c:pt idx="2">
                  <c:v>3125.0549999999998</c:v>
                </c:pt>
              </c:numCache>
            </c:numRef>
          </c:val>
        </c:ser>
        <c:ser>
          <c:idx val="11"/>
          <c:order val="11"/>
          <c:tx>
            <c:strRef>
              <c:f>'Chart Input'!$A$13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Input'!$B$1:$D$1</c:f>
              <c:strCache>
                <c:ptCount val="3"/>
                <c:pt idx="0">
                  <c:v>Scenario</c:v>
                </c:pt>
                <c:pt idx="1">
                  <c:v>Acquisition.Service</c:v>
                </c:pt>
                <c:pt idx="2">
                  <c:v>XRayIPService</c:v>
                </c:pt>
              </c:strCache>
            </c:strRef>
          </c:cat>
          <c:val>
            <c:numRef>
              <c:f>'Chart Input'!$B$13:$D$13</c:f>
              <c:numCache>
                <c:formatCode>General</c:formatCode>
                <c:ptCount val="3"/>
                <c:pt idx="2">
                  <c:v>1.0269999999999988</c:v>
                </c:pt>
              </c:numCache>
            </c:numRef>
          </c:val>
        </c:ser>
        <c:gapWidth val="20"/>
        <c:overlap val="100"/>
        <c:axId val="95760768"/>
        <c:axId val="95762304"/>
      </c:barChart>
      <c:catAx>
        <c:axId val="95760768"/>
        <c:scaling>
          <c:orientation val="minMax"/>
        </c:scaling>
        <c:axPos val="l"/>
        <c:majorGridlines/>
        <c:numFmt formatCode="General" sourceLinked="1"/>
        <c:tickLblPos val="nextTo"/>
        <c:crossAx val="95762304"/>
        <c:crosses val="autoZero"/>
        <c:auto val="1"/>
        <c:lblAlgn val="ctr"/>
        <c:lblOffset val="100"/>
      </c:catAx>
      <c:valAx>
        <c:axId val="95762304"/>
        <c:scaling>
          <c:orientation val="minMax"/>
        </c:scaling>
        <c:axPos val="b"/>
        <c:min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Start: 2010/02/18 10:23:23:568772
End:   2010/02/18 10:23:29:303071</a:t>
                </a:r>
              </a:p>
            </c:rich>
          </c:tx>
          <c:layout>
            <c:manualLayout>
              <c:xMode val="edge"/>
              <c:yMode val="edge"/>
              <c:x val="5.4656706373241914E-3"/>
              <c:y val="0.91971503562054835"/>
            </c:manualLayout>
          </c:layout>
        </c:title>
        <c:numFmt formatCode="General" sourceLinked="1"/>
        <c:tickLblPos val="nextTo"/>
        <c:crossAx val="95760768"/>
        <c:crosses val="autoZero"/>
        <c:crossBetween val="between"/>
      </c:valAx>
    </c:plotArea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GB"/>
  <c:chart>
    <c:title>
      <c:tx>
        <c:rich>
          <a:bodyPr/>
          <a:lstStyle/>
          <a:p>
            <a:pPr>
              <a:defRPr/>
            </a:pPr>
            <a:r>
              <a:rPr lang="en-US"/>
              <a:t>Prepare 1</a:t>
            </a:r>
          </a:p>
        </c:rich>
      </c:tx>
    </c:title>
    <c:plotArea>
      <c:layout>
        <c:manualLayout>
          <c:layoutTarget val="inner"/>
          <c:xMode val="edge"/>
          <c:yMode val="edge"/>
          <c:x val="0.12417582417582419"/>
          <c:y val="8.6206896551724227E-2"/>
          <c:w val="0.84175824175824177"/>
          <c:h val="0.77586206896551724"/>
        </c:manualLayout>
      </c:layout>
      <c:barChart>
        <c:barDir val="bar"/>
        <c:grouping val="stacked"/>
        <c:ser>
          <c:idx val="0"/>
          <c:order val="0"/>
          <c:tx>
            <c:strRef>
              <c:f>'Chart Input'!$A$2</c:f>
              <c:strCache>
                <c:ptCount val="1"/>
                <c:pt idx="0">
                  <c:v>Prepare 1 [185]</c:v>
                </c:pt>
              </c:strCache>
            </c:strRef>
          </c:tx>
          <c:dLbls>
            <c:numFmt formatCode="\(0.000\ &quot;ms&quot;\)" sourceLinked="0"/>
            <c:showVal val="1"/>
            <c:showSerName val="1"/>
            <c:separator>
</c:separator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Input'!$B$2:$I$2</c:f>
              <c:numCache>
                <c:formatCode>General</c:formatCode>
                <c:ptCount val="8"/>
                <c:pt idx="0">
                  <c:v>5734.299</c:v>
                </c:pt>
              </c:numCache>
            </c:numRef>
          </c:val>
        </c:ser>
        <c:ser>
          <c:idx val="1"/>
          <c:order val="1"/>
          <c:tx>
            <c:strRef>
              <c:f>'Chart Input'!$A$3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Input'!$B$3:$I$3</c:f>
              <c:numCache>
                <c:formatCode>General</c:formatCode>
                <c:ptCount val="8"/>
                <c:pt idx="1">
                  <c:v>0.17900000000000013</c:v>
                </c:pt>
              </c:numCache>
            </c:numRef>
          </c:val>
        </c:ser>
        <c:ser>
          <c:idx val="2"/>
          <c:order val="2"/>
          <c:tx>
            <c:strRef>
              <c:f>'Chart Input'!$A$4</c:f>
              <c:strCache>
                <c:ptCount val="1"/>
                <c:pt idx="0">
                  <c:v>[34]</c:v>
                </c:pt>
              </c:strCache>
            </c:strRef>
          </c:tx>
          <c:spPr>
            <a:noFill/>
            <a:ln>
              <a:solidFill>
                <a:srgbClr val="000000"/>
              </a:solidFill>
              <a:prstDash val="lgDash"/>
            </a:ln>
          </c:spPr>
          <c:dLbls>
            <c:numFmt formatCode="\(0.000\ &quot;ms&quot;\)" sourceLinked="0"/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Input'!$B$4:$I$4</c:f>
              <c:numCache>
                <c:formatCode>General</c:formatCode>
                <c:ptCount val="8"/>
                <c:pt idx="1">
                  <c:v>5733.7930000000006</c:v>
                </c:pt>
              </c:numCache>
            </c:numRef>
          </c:val>
        </c:ser>
        <c:ser>
          <c:idx val="3"/>
          <c:order val="3"/>
          <c:tx>
            <c:strRef>
              <c:f>'Chart Input'!$A$5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Input'!$B$5:$I$5</c:f>
              <c:numCache>
                <c:formatCode>General</c:formatCode>
                <c:ptCount val="8"/>
                <c:pt idx="2">
                  <c:v>0.223</c:v>
                </c:pt>
              </c:numCache>
            </c:numRef>
          </c:val>
        </c:ser>
        <c:ser>
          <c:idx val="4"/>
          <c:order val="4"/>
          <c:tx>
            <c:strRef>
              <c:f>'Chart Input'!$A$6</c:f>
              <c:strCache>
                <c:ptCount val="1"/>
                <c:pt idx="0">
                  <c:v>[3]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Input'!$B$6:$I$6</c:f>
              <c:numCache>
                <c:formatCode>General</c:formatCode>
                <c:ptCount val="8"/>
                <c:pt idx="2">
                  <c:v>0.81799999999999995</c:v>
                </c:pt>
              </c:numCache>
            </c:numRef>
          </c:val>
        </c:ser>
        <c:ser>
          <c:idx val="5"/>
          <c:order val="5"/>
          <c:tx>
            <c:strRef>
              <c:f>'Chart Input'!$A$7</c:f>
              <c:strCache>
                <c:ptCount val="1"/>
                <c:pt idx="0">
                  <c:v>Prepare [6]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Input'!$B$7:$I$7</c:f>
              <c:numCache>
                <c:formatCode>General</c:formatCode>
                <c:ptCount val="8"/>
                <c:pt idx="2">
                  <c:v>3.206</c:v>
                </c:pt>
              </c:numCache>
            </c:numRef>
          </c:val>
        </c:ser>
        <c:ser>
          <c:idx val="6"/>
          <c:order val="6"/>
          <c:tx>
            <c:strRef>
              <c:f>'Chart Input'!$A$8</c:f>
              <c:strCache>
                <c:ptCount val="1"/>
                <c:pt idx="0">
                  <c:v>[3]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Input'!$B$8:$I$8</c:f>
              <c:numCache>
                <c:formatCode>General</c:formatCode>
                <c:ptCount val="8"/>
                <c:pt idx="2">
                  <c:v>11.774000000000001</c:v>
                </c:pt>
              </c:numCache>
            </c:numRef>
          </c:val>
        </c:ser>
        <c:ser>
          <c:idx val="7"/>
          <c:order val="7"/>
          <c:tx>
            <c:strRef>
              <c:f>'Chart Input'!$A$9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Input'!$B$9:$I$9</c:f>
              <c:numCache>
                <c:formatCode>General</c:formatCode>
                <c:ptCount val="8"/>
                <c:pt idx="3">
                  <c:v>9.7119999999999997</c:v>
                </c:pt>
              </c:numCache>
            </c:numRef>
          </c:val>
        </c:ser>
        <c:ser>
          <c:idx val="8"/>
          <c:order val="8"/>
          <c:tx>
            <c:strRef>
              <c:f>'Chart Input'!$A$10</c:f>
              <c:strCache>
                <c:ptCount val="1"/>
                <c:pt idx="0">
                  <c:v>[4]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Input'!$B$10:$I$10</c:f>
              <c:numCache>
                <c:formatCode>General</c:formatCode>
                <c:ptCount val="8"/>
                <c:pt idx="3">
                  <c:v>5.85</c:v>
                </c:pt>
              </c:numCache>
            </c:numRef>
          </c:val>
        </c:ser>
        <c:ser>
          <c:idx val="9"/>
          <c:order val="9"/>
          <c:tx>
            <c:strRef>
              <c:f>'Chart Input'!$A$11</c:f>
              <c:strCache>
                <c:ptCount val="1"/>
                <c:pt idx="0">
                  <c:v>XrayIpService Prepare [0]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Input'!$B$11:$I$11</c:f>
              <c:numCache>
                <c:formatCode>General</c:formatCode>
                <c:ptCount val="8"/>
                <c:pt idx="3">
                  <c:v>20.213999999999999</c:v>
                </c:pt>
              </c:numCache>
            </c:numRef>
          </c:val>
        </c:ser>
        <c:ser>
          <c:idx val="10"/>
          <c:order val="10"/>
          <c:tx>
            <c:strRef>
              <c:f>'Chart Input'!$A$12</c:f>
              <c:strCache>
                <c:ptCount val="1"/>
                <c:pt idx="0">
                  <c:v>[7]</c:v>
                </c:pt>
              </c:strCache>
            </c:strRef>
          </c:tx>
          <c:spPr>
            <a:noFill/>
            <a:ln>
              <a:solidFill>
                <a:srgbClr val="000000"/>
              </a:solidFill>
              <a:prstDash val="lgDash"/>
            </a:ln>
          </c:spPr>
          <c:dLbls>
            <c:numFmt formatCode="\(0.000\ &quot;ms&quot;\)" sourceLinked="0"/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Input'!$B$12:$I$12</c:f>
              <c:numCache>
                <c:formatCode>General</c:formatCode>
                <c:ptCount val="8"/>
                <c:pt idx="3">
                  <c:v>2325.183</c:v>
                </c:pt>
              </c:numCache>
            </c:numRef>
          </c:val>
        </c:ser>
        <c:ser>
          <c:idx val="11"/>
          <c:order val="11"/>
          <c:tx>
            <c:strRef>
              <c:f>'Chart Input'!$A$13</c:f>
              <c:strCache>
                <c:ptCount val="1"/>
                <c:pt idx="0">
                  <c:v>IP Unprepare [0]</c:v>
                </c:pt>
              </c:strCache>
            </c:strRef>
          </c:tx>
          <c:dLbls>
            <c:txPr>
              <a:bodyPr rot="-5400000" vert="horz"/>
              <a:lstStyle/>
              <a:p>
                <a:pPr>
                  <a:defRPr/>
                </a:pPr>
                <a:endParaRPr lang="en-US"/>
              </a:p>
            </c:txPr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Input'!$B$13:$I$13</c:f>
              <c:numCache>
                <c:formatCode>General</c:formatCode>
                <c:ptCount val="8"/>
                <c:pt idx="3">
                  <c:v>238.584</c:v>
                </c:pt>
              </c:numCache>
            </c:numRef>
          </c:val>
        </c:ser>
        <c:ser>
          <c:idx val="12"/>
          <c:order val="12"/>
          <c:tx>
            <c:strRef>
              <c:f>'Chart Input'!$A$14</c:f>
              <c:strCache>
                <c:ptCount val="1"/>
                <c:pt idx="0">
                  <c:v>[2]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Input'!$B$14:$I$14</c:f>
              <c:numCache>
                <c:formatCode>General</c:formatCode>
                <c:ptCount val="8"/>
                <c:pt idx="3">
                  <c:v>8.3660000000000068</c:v>
                </c:pt>
              </c:numCache>
            </c:numRef>
          </c:val>
        </c:ser>
        <c:ser>
          <c:idx val="13"/>
          <c:order val="13"/>
          <c:tx>
            <c:strRef>
              <c:f>'Chart Input'!$A$15</c:f>
              <c:strCache>
                <c:ptCount val="1"/>
                <c:pt idx="0">
                  <c:v>IP PrepareForAcquisition [8]</c:v>
                </c:pt>
              </c:strCache>
            </c:strRef>
          </c:tx>
          <c:dLbls>
            <c:numFmt formatCode="\(0.000\ &quot;ms&quot;\)" sourceLinked="0"/>
            <c:showVal val="1"/>
            <c:showSerName val="1"/>
            <c:separator>
</c:separator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Input'!$B$15:$I$15</c:f>
              <c:numCache>
                <c:formatCode>General</c:formatCode>
                <c:ptCount val="8"/>
                <c:pt idx="3">
                  <c:v>3125.0549999999998</c:v>
                </c:pt>
              </c:numCache>
            </c:numRef>
          </c:val>
        </c:ser>
        <c:ser>
          <c:idx val="14"/>
          <c:order val="14"/>
          <c:tx>
            <c:strRef>
              <c:f>'Chart Input'!$A$16</c:f>
              <c:strCache>
                <c:ptCount val="1"/>
                <c:pt idx="0">
                  <c:v>[3]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Input'!$B$16:$I$16</c:f>
              <c:numCache>
                <c:formatCode>General</c:formatCode>
                <c:ptCount val="8"/>
                <c:pt idx="3">
                  <c:v>1.0269999999999988</c:v>
                </c:pt>
              </c:numCache>
            </c:numRef>
          </c:val>
        </c:ser>
        <c:ser>
          <c:idx val="15"/>
          <c:order val="15"/>
          <c:tx>
            <c:strRef>
              <c:f>'Chart Input'!$A$17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Input'!$B$17:$I$17</c:f>
              <c:numCache>
                <c:formatCode>General</c:formatCode>
                <c:ptCount val="8"/>
                <c:pt idx="4">
                  <c:v>74.001000000000005</c:v>
                </c:pt>
              </c:numCache>
            </c:numRef>
          </c:val>
        </c:ser>
        <c:ser>
          <c:idx val="16"/>
          <c:order val="16"/>
          <c:tx>
            <c:strRef>
              <c:f>'Chart Input'!$A$18</c:f>
              <c:strCache>
                <c:ptCount val="1"/>
                <c:pt idx="0">
                  <c:v>[0]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Input'!$B$18:$I$18</c:f>
              <c:numCache>
                <c:formatCode>General</c:formatCode>
                <c:ptCount val="8"/>
                <c:pt idx="4">
                  <c:v>0</c:v>
                </c:pt>
              </c:numCache>
            </c:numRef>
          </c:val>
        </c:ser>
        <c:ser>
          <c:idx val="17"/>
          <c:order val="17"/>
          <c:tx>
            <c:strRef>
              <c:f>'Chart Input'!$A$19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Input'!$B$19:$I$19</c:f>
              <c:numCache>
                <c:formatCode>General</c:formatCode>
                <c:ptCount val="8"/>
                <c:pt idx="5">
                  <c:v>80.924999999999997</c:v>
                </c:pt>
              </c:numCache>
            </c:numRef>
          </c:val>
        </c:ser>
        <c:ser>
          <c:idx val="18"/>
          <c:order val="18"/>
          <c:tx>
            <c:strRef>
              <c:f>'Chart Input'!$A$20</c:f>
              <c:strCache>
                <c:ptCount val="1"/>
                <c:pt idx="0">
                  <c:v>[94]</c:v>
                </c:pt>
              </c:strCache>
            </c:strRef>
          </c:tx>
          <c:spPr>
            <a:noFill/>
            <a:ln>
              <a:solidFill>
                <a:srgbClr val="000000"/>
              </a:solidFill>
              <a:prstDash val="lgDash"/>
            </a:ln>
          </c:spPr>
          <c:dLbls>
            <c:numFmt formatCode="\(0.000\ &quot;ms&quot;\)" sourceLinked="0"/>
            <c:showSerName val="1"/>
          </c:dLbls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Input'!$B$20:$I$20</c:f>
              <c:numCache>
                <c:formatCode>General</c:formatCode>
                <c:ptCount val="8"/>
                <c:pt idx="5">
                  <c:v>2276.5479999999998</c:v>
                </c:pt>
              </c:numCache>
            </c:numRef>
          </c:val>
        </c:ser>
        <c:ser>
          <c:idx val="19"/>
          <c:order val="19"/>
          <c:tx>
            <c:strRef>
              <c:f>'Chart Input'!$A$21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Input'!$B$21:$I$21</c:f>
              <c:numCache>
                <c:formatCode>General</c:formatCode>
                <c:ptCount val="8"/>
                <c:pt idx="6">
                  <c:v>1960.557</c:v>
                </c:pt>
              </c:numCache>
            </c:numRef>
          </c:val>
        </c:ser>
        <c:ser>
          <c:idx val="20"/>
          <c:order val="20"/>
          <c:tx>
            <c:strRef>
              <c:f>'Chart Input'!$A$22</c:f>
              <c:strCache>
                <c:ptCount val="1"/>
                <c:pt idx="0">
                  <c:v>[0]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Input'!$B$22:$I$22</c:f>
              <c:numCache>
                <c:formatCode>General</c:formatCode>
                <c:ptCount val="8"/>
                <c:pt idx="6">
                  <c:v>0</c:v>
                </c:pt>
              </c:numCache>
            </c:numRef>
          </c:val>
        </c:ser>
        <c:ser>
          <c:idx val="21"/>
          <c:order val="21"/>
          <c:tx>
            <c:strRef>
              <c:f>'Chart Input'!$A$23</c:f>
              <c:strCache>
                <c:ptCount val="1"/>
                <c:pt idx="0">
                  <c:v>empty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Input'!$B$23:$I$23</c:f>
              <c:numCache>
                <c:formatCode>General</c:formatCode>
                <c:ptCount val="8"/>
                <c:pt idx="7">
                  <c:v>2601.6799999999998</c:v>
                </c:pt>
              </c:numCache>
            </c:numRef>
          </c:val>
        </c:ser>
        <c:ser>
          <c:idx val="22"/>
          <c:order val="22"/>
          <c:tx>
            <c:strRef>
              <c:f>'Chart Input'!$A$24</c:f>
              <c:strCache>
                <c:ptCount val="1"/>
                <c:pt idx="0">
                  <c:v>[1]</c:v>
                </c:pt>
              </c:strCache>
            </c:strRef>
          </c:tx>
          <c:spPr>
            <a:noFill/>
          </c:spPr>
          <c:cat>
            <c:strRef>
              <c:f>'Chart Input'!$B$1:$I$1</c:f>
              <c:strCache>
                <c:ptCount val="8"/>
                <c:pt idx="0">
                  <c:v>Scenario</c:v>
                </c:pt>
                <c:pt idx="1">
                  <c:v>BEC</c:v>
                </c:pt>
                <c:pt idx="2">
                  <c:v>Acquisition</c:v>
                </c:pt>
                <c:pt idx="3">
                  <c:v>XRayIPService</c:v>
                </c:pt>
                <c:pt idx="4">
                  <c:v>UIDeviceService</c:v>
                </c:pt>
                <c:pt idx="5">
                  <c:v>Viewing</c:v>
                </c:pt>
                <c:pt idx="6">
                  <c:v>Philips</c:v>
                </c:pt>
                <c:pt idx="7">
                  <c:v>Drive</c:v>
                </c:pt>
              </c:strCache>
            </c:strRef>
          </c:cat>
          <c:val>
            <c:numRef>
              <c:f>'Chart Input'!$B$24:$I$24</c:f>
              <c:numCache>
                <c:formatCode>General</c:formatCode>
                <c:ptCount val="8"/>
                <c:pt idx="7">
                  <c:v>4.7560000000000002</c:v>
                </c:pt>
              </c:numCache>
            </c:numRef>
          </c:val>
        </c:ser>
        <c:gapWidth val="20"/>
        <c:overlap val="100"/>
        <c:axId val="69188608"/>
        <c:axId val="69202688"/>
      </c:barChart>
      <c:catAx>
        <c:axId val="69188608"/>
        <c:scaling>
          <c:orientation val="minMax"/>
        </c:scaling>
        <c:axPos val="l"/>
        <c:majorGridlines/>
        <c:numFmt formatCode="General" sourceLinked="1"/>
        <c:tickLblPos val="nextTo"/>
        <c:crossAx val="69202688"/>
        <c:crosses val="autoZero"/>
        <c:auto val="1"/>
        <c:lblAlgn val="ctr"/>
        <c:lblOffset val="100"/>
      </c:catAx>
      <c:valAx>
        <c:axId val="69202688"/>
        <c:scaling>
          <c:orientation val="minMax"/>
        </c:scaling>
        <c:axPos val="b"/>
        <c:minorGridlines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r>
                  <a:rPr lang="en-US"/>
                  <a:t>Start: 2010/02/18 10:23:23:568772
End:   2010/02/18 10:23:29:303071</a:t>
                </a:r>
              </a:p>
            </c:rich>
          </c:tx>
          <c:layout>
            <c:manualLayout>
              <c:xMode val="edge"/>
              <c:yMode val="edge"/>
              <c:x val="5.4569535000550734E-3"/>
              <c:y val="0.91976369724944262"/>
            </c:manualLayout>
          </c:layout>
        </c:title>
        <c:numFmt formatCode="General" sourceLinked="1"/>
        <c:tickLblPos val="nextTo"/>
        <c:crossAx val="69188608"/>
        <c:crosses val="autoZero"/>
        <c:crossBetween val="between"/>
      </c:valAx>
    </c:plotArea>
    <c:plotVisOnly val="1"/>
    <c:dispBlanksAs val="gap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FA07088-366C-48E4-9E4E-E3C7CEAA82FD}" type="slidenum">
              <a:rPr lang="nl-NL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/>
              <a:t>Intro </a:t>
            </a:r>
            <a:r>
              <a:rPr lang="en-US" dirty="0" err="1" smtClean="0"/>
              <a:t>presentatie</a:t>
            </a:r>
            <a:r>
              <a:rPr lang="en-US" dirty="0" smtClean="0"/>
              <a:t>, intro master project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philips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0</a:t>
            </a:fld>
            <a:endParaRPr lang="nl-NL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Problem</a:t>
            </a:r>
            <a:r>
              <a:rPr lang="en-US" baseline="0" dirty="0" smtClean="0"/>
              <a:t> description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9</a:t>
            </a:fld>
            <a:endParaRPr lang="nl-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Example</a:t>
            </a:r>
            <a:r>
              <a:rPr lang="en-US" baseline="0" dirty="0" smtClean="0"/>
              <a:t> of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10</a:t>
            </a:fld>
            <a:endParaRPr lang="nl-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Second</a:t>
            </a:r>
            <a:r>
              <a:rPr lang="en-US" baseline="0" dirty="0" smtClean="0"/>
              <a:t> problem (performance)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11</a:t>
            </a:fld>
            <a:endParaRPr lang="nl-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Example use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12</a:t>
            </a:fld>
            <a:endParaRPr lang="nl-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THE</a:t>
            </a:r>
            <a:r>
              <a:rPr lang="en-US" baseline="0" dirty="0" smtClean="0"/>
              <a:t>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13</a:t>
            </a:fld>
            <a:endParaRPr lang="nl-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What are both</a:t>
            </a:r>
            <a:r>
              <a:rPr lang="en-US" baseline="0" dirty="0" smtClean="0"/>
              <a:t> research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14</a:t>
            </a:fld>
            <a:endParaRPr lang="nl-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Statische</a:t>
            </a:r>
            <a:r>
              <a:rPr lang="en-US" baseline="0" dirty="0" smtClean="0"/>
              <a:t> technique: </a:t>
            </a:r>
            <a:r>
              <a:rPr lang="en-US" dirty="0" smtClean="0"/>
              <a:t>DSM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15</a:t>
            </a:fld>
            <a:endParaRPr lang="nl-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Rules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bex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16</a:t>
            </a:fld>
            <a:endParaRPr lang="nl-NL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17</a:t>
            </a:fld>
            <a:endParaRPr lang="nl-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&gt;&gt;Found issues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18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</a:t>
            </a:r>
            <a:r>
              <a:rPr lang="en-US" dirty="0" err="1" smtClean="0"/>
              <a:t>Volgende</a:t>
            </a:r>
            <a:r>
              <a:rPr lang="en-US" dirty="0" smtClean="0"/>
              <a:t> slide is </a:t>
            </a:r>
            <a:r>
              <a:rPr lang="en-US" dirty="0" err="1" smtClean="0"/>
              <a:t>organogram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Dynamic</a:t>
            </a:r>
            <a:r>
              <a:rPr lang="en-US" baseline="0" dirty="0" smtClean="0"/>
              <a:t>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19</a:t>
            </a:fld>
            <a:endParaRPr lang="nl-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cont’d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20</a:t>
            </a:fld>
            <a:endParaRPr lang="nl-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1</a:t>
            </a:r>
            <a:r>
              <a:rPr lang="en-US" baseline="30000" dirty="0" smtClean="0"/>
              <a:t>st</a:t>
            </a:r>
            <a:r>
              <a:rPr lang="en-US" dirty="0" smtClean="0"/>
              <a:t> </a:t>
            </a:r>
            <a:r>
              <a:rPr lang="en-US" dirty="0" err="1" smtClean="0"/>
              <a:t>subQ</a:t>
            </a:r>
            <a:r>
              <a:rPr lang="en-US" dirty="0" smtClean="0"/>
              <a:t> </a:t>
            </a:r>
            <a:r>
              <a:rPr lang="en-US" dirty="0" err="1" smtClean="0"/>
              <a:t>LoD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21</a:t>
            </a:fld>
            <a:endParaRPr lang="nl-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Measuering</a:t>
            </a:r>
            <a:r>
              <a:rPr lang="en-US" baseline="0" dirty="0" smtClean="0"/>
              <a:t>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22</a:t>
            </a:fld>
            <a:endParaRPr lang="nl-NL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Debug traces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23</a:t>
            </a:fld>
            <a:endParaRPr lang="nl-N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24</a:t>
            </a:fld>
            <a:endParaRPr lang="nl-NL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25</a:t>
            </a:fld>
            <a:endParaRPr lang="nl-NL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26</a:t>
            </a:fld>
            <a:endParaRPr lang="nl-NL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27</a:t>
            </a:fld>
            <a:endParaRPr lang="nl-NL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28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</a:t>
            </a:r>
            <a:r>
              <a:rPr lang="en-US" dirty="0" err="1" smtClean="0"/>
              <a:t>Volgende</a:t>
            </a:r>
            <a:r>
              <a:rPr lang="en-US" dirty="0" smtClean="0"/>
              <a:t> slide </a:t>
            </a:r>
            <a:r>
              <a:rPr lang="en-US" dirty="0" err="1" smtClean="0"/>
              <a:t>apparaat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29</a:t>
            </a:fld>
            <a:endParaRPr lang="nl-NL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31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</a:t>
            </a:r>
            <a:r>
              <a:rPr lang="en-US" dirty="0" err="1" smtClean="0"/>
              <a:t>voor</a:t>
            </a:r>
            <a:r>
              <a:rPr lang="en-US" baseline="0" dirty="0" smtClean="0"/>
              <a:t> cardiovascular</a:t>
            </a:r>
          </a:p>
          <a:p>
            <a:r>
              <a:rPr lang="en-US" baseline="0" dirty="0" err="1" smtClean="0"/>
              <a:t>Vetel</a:t>
            </a:r>
            <a:r>
              <a:rPr lang="en-US" baseline="0" dirty="0" smtClean="0"/>
              <a:t> over catheter door </a:t>
            </a:r>
            <a:r>
              <a:rPr lang="en-US" baseline="0" dirty="0" err="1" smtClean="0"/>
              <a:t>bloedvat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&gt;&gt; CXA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</a:t>
            </a:r>
            <a:r>
              <a:rPr lang="en-US" dirty="0" err="1" smtClean="0"/>
              <a:t>Bex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PII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Design PII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Design </a:t>
            </a:r>
            <a:r>
              <a:rPr lang="en-US" dirty="0" err="1" smtClean="0"/>
              <a:t>BeX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7</a:t>
            </a:fld>
            <a:endParaRPr lang="nl-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&gt;&gt;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A07088-366C-48E4-9E4E-E3C7CEAA82FD}" type="slidenum">
              <a:rPr lang="nl-NL" smtClean="0"/>
              <a:pPr/>
              <a:t>8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343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343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2" name="Picture 16" descr="blue phot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25" y="1125538"/>
            <a:ext cx="3571875" cy="4133850"/>
          </a:xfrm>
          <a:prstGeom prst="rect">
            <a:avLst/>
          </a:prstGeom>
          <a:noFill/>
        </p:spPr>
      </p:pic>
      <p:pic>
        <p:nvPicPr>
          <p:cNvPr id="50191" name="Picture 15" descr="blue 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0825" cy="6854825"/>
          </a:xfrm>
          <a:prstGeom prst="rect">
            <a:avLst/>
          </a:prstGeom>
          <a:noFill/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/ </a:t>
            </a:r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64BE1E25-267E-4871-AE85-BAD16F26740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C67E48-0EFC-43F0-965F-5E246ABBA316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/>
              <a:t>/ </a:t>
            </a:r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838C7E1-547D-460E-9B11-89B9972B76A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3876D9C-9D4B-4165-B1D7-5E3C939BD31A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38E6CA94-89B9-4741-AF80-607915120BCF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BB08C6D-8DF0-4210-A675-7FF093F6BD3F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8C34FD67-C35D-4C43-AE6E-509B4373517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4A154B4F-5B5D-4BE3-BCF5-24274175D597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F6F5C7B-342E-42CD-9501-C6A5E74DA28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AF6E9D4-05A4-4E95-8616-79DF665FD50E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228EFDA-7E9C-4B50-A85A-9393EA032FFD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F21B707-6E92-4286-9190-E3317737B2AA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54B9F290-3936-43F8-AC04-BCA65ADF6008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0E26F4-3627-431E-9D9E-87E8919ED14C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20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2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A5053332-FA0D-4CE8-8E45-74621A3AE30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D02419D-7A48-48BE-A7A0-26AA38EFAC68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0B2D674-A91F-45F7-B2A8-7EB7F7A7500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DD082C9-D280-40A7-951C-583E813D8F59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9F18DF7-93B9-4947-BB5D-059736C40DC9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35E9658-3BC2-403A-9B7D-97FF4ACFD657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188" y="1619250"/>
            <a:ext cx="5616575" cy="1470025"/>
          </a:xfr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</a:p>
        </p:txBody>
      </p:sp>
      <p:sp>
        <p:nvSpPr>
          <p:cNvPr id="2201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nl-NL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21C5C0B-D52B-4731-AA0B-FC139CD54EF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934FD53-962E-4E3F-A892-4ED9B8B00B4D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F7EED282-AA96-4BE8-BA6A-249DBC35E185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4890012-4F97-46C3-ADC2-6DF43BF77122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19537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600200"/>
            <a:ext cx="3921125" cy="4138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27E9F684-F01D-4D82-B2E8-93FF1C8AC89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F95BE3F-5A7E-43A0-8C63-6E1224690944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1D32EE4D-4F4D-4894-98AA-92EFC14FDED4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6C33790-70F5-4717-9642-2F07911706AE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7F1A79D8-9E17-4270-867F-9A623E80C99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6ACAA191-CEE2-47D0-ADF7-73169C7A877A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E1B82A1D-A3A1-4991-9261-C05A7E8FC54E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B92FCC37-38ED-4078-BAFF-79034A43EDB4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93BFBE07-4F5D-4F68-A2CC-1EA785C235E0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065EEE78-4D7E-4AD7-96F1-81B524C6EDB3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77C1114-E13F-4B31-B9E9-C3521AC22C8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6F12149-B46A-4F08-A884-F0A6580D3B5E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0D16142C-4F22-4545-A140-63A8B17FC1FB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C491CB5-A913-40D0-B5A1-B45D2224EBEF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215900"/>
            <a:ext cx="2005012" cy="5522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215900"/>
            <a:ext cx="5867400" cy="5522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dirty="0" smtClean="0"/>
              <a:t>/ 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PAGE </a:t>
            </a:r>
            <a:fld id="{416746AB-6033-46D4-B7A4-50A06EE77A26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01EEE0C-486B-4AC9-B634-BAB480BDD616}" type="datetime1">
              <a:rPr lang="nl-NL"/>
              <a:pPr/>
              <a:t>2-10-2013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713" y="1600200"/>
            <a:ext cx="3921125" cy="3959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dt" sz="half" idx="11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12" name="Slide Number Placeholder 1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70" name="Picture 18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9"/>
            <a:ext cx="2035158" cy="16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smtClean="0"/>
              <a:t> &amp; Engineering</a:t>
            </a:r>
            <a:endParaRPr lang="nl-NL" dirty="0"/>
          </a:p>
        </p:txBody>
      </p:sp>
      <p:pic>
        <p:nvPicPr>
          <p:cNvPr id="23562" name="Picture 10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pic>
        <p:nvPicPr>
          <p:cNvPr id="23564" name="Picture 12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23566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4650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 smtClean="0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5D7B4EE3-78E9-48FD-A286-90845F434BCC}" type="datetime1">
              <a:rPr lang="nl-NL"/>
              <a:pPr/>
              <a:t>2-10-2013</a:t>
            </a:fld>
            <a:endParaRPr lang="nl-NL" dirty="0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9"/>
            <a:ext cx="757268" cy="166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 dirty="0" smtClean="0"/>
              <a:t>PAGE </a:t>
            </a:r>
            <a:fld id="{8C56C011-3633-4D36-B09B-C2288389EACB}" type="slidenum">
              <a:rPr lang="nl-NL" smtClean="0"/>
              <a:pPr/>
              <a:t>‹#›</a:t>
            </a:fld>
            <a:r>
              <a:rPr lang="nl-NL" dirty="0" smtClean="0"/>
              <a:t> of 35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6575" indent="-2667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09625" indent="-2651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90613" indent="-2794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71" name="Picture 19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pic>
        <p:nvPicPr>
          <p:cNvPr id="49161" name="Picture 9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sp>
        <p:nvSpPr>
          <p:cNvPr id="4915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 dirty="0"/>
              <a:t>/ </a:t>
            </a:r>
            <a:r>
              <a:rPr lang="nl-NL" dirty="0" smtClean="0"/>
              <a:t>Computer </a:t>
            </a:r>
            <a:r>
              <a:rPr lang="nl-NL" dirty="0" err="1" smtClean="0"/>
              <a:t>Science</a:t>
            </a:r>
            <a:r>
              <a:rPr lang="nl-NL" dirty="0" smtClean="0"/>
              <a:t> &amp; Engineering</a:t>
            </a:r>
            <a:endParaRPr lang="nl-NL" dirty="0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BD6F2EB1-CF34-4577-A418-3D377B8DE3E8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49163" name="Picture 11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68A11D40-4291-4C28-A348-E8DA9C6922F7}" type="datetime1">
              <a:rPr lang="nl-NL"/>
              <a:pPr/>
              <a:t>2-10-2013</a:t>
            </a:fld>
            <a:endParaRPr lang="nl-NL"/>
          </a:p>
        </p:txBody>
      </p:sp>
      <p:sp>
        <p:nvSpPr>
          <p:cNvPr id="4916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49" name="Picture 13" descr="blue ba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982075" cy="1295400"/>
          </a:xfrm>
          <a:prstGeom prst="rect">
            <a:avLst/>
          </a:prstGeom>
          <a:noFill/>
        </p:spPr>
      </p:pic>
      <p:pic>
        <p:nvPicPr>
          <p:cNvPr id="219138" name="Picture 2" descr="date bar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019925" y="6408738"/>
            <a:ext cx="2124075" cy="447675"/>
          </a:xfrm>
          <a:prstGeom prst="rect">
            <a:avLst/>
          </a:prstGeom>
          <a:noFill/>
        </p:spPr>
      </p:pic>
      <p:sp>
        <p:nvSpPr>
          <p:cNvPr id="21914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15900"/>
            <a:ext cx="8024812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title style</a:t>
            </a:r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3598862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nl-NL"/>
              <a:t>/ name of department</a:t>
            </a:r>
          </a:p>
        </p:txBody>
      </p:sp>
      <p:sp>
        <p:nvSpPr>
          <p:cNvPr id="2191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548438"/>
            <a:ext cx="609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r>
              <a:rPr lang="nl-NL"/>
              <a:t>PAGE </a:t>
            </a:r>
            <a:fld id="{8E73384F-11F8-4C45-9F4C-ACBFECFA7232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219143" name="Picture 7" descr="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602413" y="5978525"/>
            <a:ext cx="2030412" cy="431800"/>
          </a:xfrm>
          <a:prstGeom prst="rect">
            <a:avLst/>
          </a:prstGeom>
          <a:noFill/>
        </p:spPr>
      </p:pic>
      <p:sp>
        <p:nvSpPr>
          <p:cNvPr id="21914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27925" y="6548438"/>
            <a:ext cx="6477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tx2"/>
                </a:solidFill>
              </a:defRPr>
            </a:lvl1pPr>
          </a:lstStyle>
          <a:p>
            <a:fld id="{DE09056D-EE13-457B-BF9D-CD7368148127}" type="datetime1">
              <a:rPr lang="nl-NL"/>
              <a:pPr/>
              <a:t>2-10-2013</a:t>
            </a:fld>
            <a:endParaRPr lang="nl-NL"/>
          </a:p>
        </p:txBody>
      </p:sp>
      <p:sp>
        <p:nvSpPr>
          <p:cNvPr id="21914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93062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34988" indent="-265113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</a:defRPr>
      </a:lvl2pPr>
      <a:lvl3pPr marL="814388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3pPr>
      <a:lvl4pPr marL="1069975" indent="-2540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4pPr>
      <a:lvl5pPr marL="13493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5pPr>
      <a:lvl6pPr marL="18065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Analysis </a:t>
            </a:r>
            <a:br>
              <a:rPr lang="en-US" dirty="0" smtClean="0"/>
            </a:br>
            <a:r>
              <a:rPr lang="en-US" dirty="0" smtClean="0"/>
              <a:t>at Philips Healthcare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err="1" smtClean="0"/>
              <a:t>MSc</a:t>
            </a:r>
            <a:r>
              <a:rPr lang="en-US" dirty="0" smtClean="0"/>
              <a:t> Project </a:t>
            </a:r>
            <a:r>
              <a:rPr lang="en-US" dirty="0" err="1" smtClean="0"/>
              <a:t>Matthijs</a:t>
            </a:r>
            <a:r>
              <a:rPr lang="en-US" dirty="0" smtClean="0"/>
              <a:t> </a:t>
            </a:r>
            <a:r>
              <a:rPr lang="en-US" dirty="0" err="1" smtClean="0"/>
              <a:t>Wessels</a:t>
            </a:r>
            <a:endParaRPr lang="en-US" dirty="0" smtClean="0"/>
          </a:p>
          <a:p>
            <a:r>
              <a:rPr lang="en-US" dirty="0" smtClean="0"/>
              <a:t>01/09/2009 – 01/05/2010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BeX</a:t>
            </a:r>
            <a:r>
              <a:rPr lang="en-US" dirty="0" smtClean="0"/>
              <a:t> continued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</a:t>
            </a:r>
          </a:p>
          <a:p>
            <a:pPr lvl="1"/>
            <a:r>
              <a:rPr lang="en-US" dirty="0" smtClean="0"/>
              <a:t>Groups components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3504" y="1857364"/>
            <a:ext cx="309562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development phase</a:t>
            </a:r>
          </a:p>
          <a:p>
            <a:pPr lvl="1"/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Implementation drifts away from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BeX</a:t>
            </a:r>
            <a:r>
              <a:rPr lang="en-US" dirty="0" smtClean="0"/>
              <a:t> design specifies dependencies</a:t>
            </a:r>
          </a:p>
          <a:p>
            <a:pPr lvl="1"/>
            <a:r>
              <a:rPr lang="en-US" dirty="0" smtClean="0"/>
              <a:t>Unit A allowed to depend of Unit B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smtClean="0"/>
              <a:t>A uses functionality of B</a:t>
            </a:r>
          </a:p>
          <a:p>
            <a:pPr lvl="1"/>
            <a:r>
              <a:rPr lang="en-US" dirty="0" smtClean="0"/>
              <a:t>If B changes, A might break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57818" y="3286124"/>
            <a:ext cx="2924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5720" y="4143380"/>
            <a:ext cx="34385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Medical sector =&gt; Quality is important</a:t>
            </a:r>
          </a:p>
          <a:p>
            <a:r>
              <a:rPr lang="en-US" dirty="0" smtClean="0"/>
              <a:t>Slow system != quality </a:t>
            </a:r>
          </a:p>
          <a:p>
            <a:endParaRPr lang="en-US" dirty="0" smtClean="0"/>
          </a:p>
          <a:p>
            <a:r>
              <a:rPr lang="en-US" dirty="0" err="1" smtClean="0"/>
              <a:t>BeX</a:t>
            </a:r>
            <a:r>
              <a:rPr lang="en-US" dirty="0" smtClean="0"/>
              <a:t> requirements</a:t>
            </a:r>
          </a:p>
          <a:p>
            <a:pPr lvl="1"/>
            <a:r>
              <a:rPr lang="en-US" dirty="0" smtClean="0"/>
              <a:t>Performance use cases</a:t>
            </a:r>
          </a:p>
          <a:p>
            <a:pPr lvl="2"/>
            <a:r>
              <a:rPr lang="en-US" dirty="0" smtClean="0"/>
              <a:t>Not ordinary use case</a:t>
            </a:r>
          </a:p>
          <a:p>
            <a:pPr lvl="2"/>
            <a:r>
              <a:rPr lang="en-US" dirty="0" smtClean="0"/>
              <a:t>No user interaction in between</a:t>
            </a:r>
          </a:p>
          <a:p>
            <a:pPr lvl="2"/>
            <a:r>
              <a:rPr lang="en-US" dirty="0" smtClean="0"/>
              <a:t>Usually starts with user action</a:t>
            </a:r>
          </a:p>
          <a:p>
            <a:pPr lvl="2"/>
            <a:r>
              <a:rPr lang="en-US" dirty="0" smtClean="0"/>
              <a:t>Usually end with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Doctor presses pedal</a:t>
            </a:r>
          </a:p>
          <a:p>
            <a:r>
              <a:rPr lang="en-US" dirty="0" smtClean="0"/>
              <a:t>X-Ray turns on</a:t>
            </a:r>
          </a:p>
          <a:p>
            <a:r>
              <a:rPr lang="en-US" dirty="0" smtClean="0"/>
              <a:t>Back-end receives images</a:t>
            </a:r>
          </a:p>
          <a:p>
            <a:r>
              <a:rPr lang="en-US" dirty="0" smtClean="0"/>
              <a:t>Screen shows images</a:t>
            </a:r>
          </a:p>
          <a:p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4419600" y="1676400"/>
            <a:ext cx="2924175" cy="2887663"/>
            <a:chOff x="4419600" y="1676400"/>
            <a:chExt cx="2924175" cy="2887663"/>
          </a:xfrm>
        </p:grpSpPr>
        <p:pic>
          <p:nvPicPr>
            <p:cNvPr id="10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1676400"/>
              <a:ext cx="1295400" cy="98901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8" descr="http://static.howstuffworks.com/gif/death-star-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2286000"/>
              <a:ext cx="990600" cy="720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2" descr="http://www.overclock.net/attachments/case-mods-general-discussion/20865d1141053150-dell-xps-400-case-suggestions-xps400-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7400" y="2743200"/>
              <a:ext cx="679450" cy="914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3" name="Picture 14" descr="http://www.medical.philips.com/pwc_hc/main/shared/Assets/Images/InterventionalXray/Product/pg_int.xray_main_en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9000"/>
              <a:ext cx="1247775" cy="11350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case A takes too long!</a:t>
            </a:r>
          </a:p>
          <a:p>
            <a:endParaRPr lang="en-US" dirty="0" smtClean="0"/>
          </a:p>
          <a:p>
            <a:r>
              <a:rPr lang="en-US" dirty="0" smtClean="0"/>
              <a:t>Where to look?</a:t>
            </a:r>
          </a:p>
          <a:p>
            <a:pPr lvl="1"/>
            <a:r>
              <a:rPr lang="en-US" dirty="0" smtClean="0"/>
              <a:t>Use profiler</a:t>
            </a:r>
          </a:p>
          <a:p>
            <a:pPr lvl="1"/>
            <a:r>
              <a:rPr lang="en-US" dirty="0" smtClean="0"/>
              <a:t>Use debug traces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What methods for dependency checking are available for Philips?</a:t>
            </a:r>
          </a:p>
          <a:p>
            <a:endParaRPr lang="en-US" dirty="0" smtClean="0"/>
          </a:p>
          <a:p>
            <a:pPr lvl="0"/>
            <a:r>
              <a:rPr lang="en-US" dirty="0" smtClean="0"/>
              <a:t>How can we get insight in the execution and timing of a use case?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Structure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</a:t>
            </a:r>
          </a:p>
          <a:p>
            <a:pPr lvl="1"/>
            <a:r>
              <a:rPr lang="en-US" dirty="0" smtClean="0"/>
              <a:t>Dependency checking</a:t>
            </a:r>
          </a:p>
          <a:p>
            <a:pPr lvl="1"/>
            <a:r>
              <a:rPr lang="en-US" dirty="0" smtClean="0"/>
              <a:t>Dependency weights</a:t>
            </a:r>
          </a:p>
          <a:p>
            <a:pPr lvl="1"/>
            <a:r>
              <a:rPr lang="en-US" dirty="0" smtClean="0"/>
              <a:t>Easily incorporate hierarchy</a:t>
            </a:r>
          </a:p>
          <a:p>
            <a:pPr lvl="1"/>
            <a:r>
              <a:rPr lang="en-US" dirty="0" smtClean="0"/>
              <a:t>Highlighting violations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irect usag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3504" y="2786058"/>
            <a:ext cx="3790957" cy="30284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rules in </a:t>
            </a:r>
            <a:r>
              <a:rPr lang="en-US" dirty="0" err="1" smtClean="0"/>
              <a:t>BeX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Between units</a:t>
            </a:r>
          </a:p>
          <a:p>
            <a:pPr lvl="1"/>
            <a:r>
              <a:rPr lang="en-US" dirty="0" smtClean="0"/>
              <a:t>Through public interfaces</a:t>
            </a:r>
          </a:p>
          <a:p>
            <a:pPr lvl="1"/>
            <a:r>
              <a:rPr lang="en-US" dirty="0" smtClean="0"/>
              <a:t>Between specified units</a:t>
            </a:r>
          </a:p>
          <a:p>
            <a:r>
              <a:rPr lang="en-US" dirty="0" smtClean="0"/>
              <a:t>Within units</a:t>
            </a:r>
          </a:p>
          <a:p>
            <a:pPr lvl="1"/>
            <a:r>
              <a:rPr lang="en-US" dirty="0" smtClean="0"/>
              <a:t>Through public or </a:t>
            </a:r>
          </a:p>
          <a:p>
            <a:pPr lvl="1">
              <a:buNone/>
            </a:pPr>
            <a:r>
              <a:rPr lang="en-US" dirty="0" smtClean="0"/>
              <a:t>	private interfaces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3143248"/>
            <a:ext cx="29241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Reviewed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NDepend</a:t>
            </a:r>
            <a:endParaRPr lang="en-US" dirty="0" smtClean="0"/>
          </a:p>
          <a:p>
            <a:pPr lvl="1"/>
            <a:r>
              <a:rPr lang="en-US" dirty="0" smtClean="0"/>
              <a:t>Commercial tool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.NET Reflector</a:t>
            </a:r>
          </a:p>
          <a:p>
            <a:pPr lvl="1"/>
            <a:r>
              <a:rPr lang="en-US" dirty="0" smtClean="0"/>
              <a:t>Open source tool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Lattix</a:t>
            </a:r>
            <a:endParaRPr lang="en-US" dirty="0" smtClean="0"/>
          </a:p>
          <a:p>
            <a:pPr lvl="1"/>
            <a:r>
              <a:rPr lang="en-US" dirty="0" smtClean="0"/>
              <a:t>Commercial tool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428736"/>
            <a:ext cx="7994650" cy="450059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725487" lvl="1" indent="-457200"/>
            <a:r>
              <a:rPr lang="en-US" dirty="0" smtClean="0"/>
              <a:t>Philips</a:t>
            </a:r>
          </a:p>
          <a:p>
            <a:pPr marL="725487" lvl="1" indent="-457200"/>
            <a:r>
              <a:rPr lang="en-US" dirty="0" smtClean="0"/>
              <a:t>Problem description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Static analysis</a:t>
            </a:r>
          </a:p>
          <a:p>
            <a:pPr marL="725487" lvl="1" indent="-457200"/>
            <a:r>
              <a:rPr lang="en-US" dirty="0" smtClean="0"/>
              <a:t>Techniques</a:t>
            </a:r>
          </a:p>
          <a:p>
            <a:pPr marL="725487" lvl="1" indent="-457200"/>
            <a:r>
              <a:rPr lang="en-US" dirty="0" smtClean="0"/>
              <a:t>Survey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 analysis</a:t>
            </a:r>
          </a:p>
          <a:p>
            <a:pPr marL="725487" lvl="1" indent="-457200"/>
            <a:r>
              <a:rPr lang="en-US" dirty="0" smtClean="0"/>
              <a:t>Desired data</a:t>
            </a:r>
          </a:p>
          <a:p>
            <a:pPr marL="725487" lvl="1" indent="-457200"/>
            <a:r>
              <a:rPr lang="en-US" dirty="0" smtClean="0"/>
              <a:t>Acquiring data</a:t>
            </a:r>
          </a:p>
          <a:p>
            <a:pPr marL="725487" lvl="1" indent="-457200"/>
            <a:r>
              <a:rPr lang="en-US" dirty="0" smtClean="0"/>
              <a:t>Visualizing data</a:t>
            </a:r>
          </a:p>
          <a:p>
            <a:pPr marL="725487" lvl="1" indent="-457200"/>
            <a:r>
              <a:rPr lang="en-US" dirty="0" smtClean="0"/>
              <a:t>Verification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Conclusion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Non specified dependencies</a:t>
            </a:r>
          </a:p>
          <a:p>
            <a:pPr lvl="1"/>
            <a:r>
              <a:rPr lang="en-US" dirty="0" smtClean="0"/>
              <a:t>Dependencies through private interfaces</a:t>
            </a:r>
          </a:p>
          <a:p>
            <a:pPr lvl="1"/>
            <a:r>
              <a:rPr lang="en-US" dirty="0" smtClean="0"/>
              <a:t>Direct dependencies</a:t>
            </a:r>
          </a:p>
          <a:p>
            <a:pPr lvl="1"/>
            <a:r>
              <a:rPr lang="en-US" dirty="0" smtClean="0"/>
              <a:t>Dependencies on private PII interfaces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unit usag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57620" y="2071678"/>
            <a:ext cx="4948245" cy="3071834"/>
          </a:xfrm>
          <a:prstGeom prst="rect">
            <a:avLst/>
          </a:prstGeom>
        </p:spPr>
      </p:pic>
      <p:pic>
        <p:nvPicPr>
          <p:cNvPr id="9" name="Picture 8" descr="private interface usage.png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00298" y="2428868"/>
            <a:ext cx="5610225" cy="3676650"/>
          </a:xfrm>
          <a:prstGeom prst="rect">
            <a:avLst/>
          </a:prstGeom>
        </p:spPr>
      </p:pic>
      <p:pic>
        <p:nvPicPr>
          <p:cNvPr id="10" name="Picture 9" descr="direct usage.png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5984" y="2786058"/>
            <a:ext cx="5581650" cy="3913715"/>
          </a:xfrm>
          <a:prstGeom prst="rect">
            <a:avLst/>
          </a:prstGeom>
        </p:spPr>
      </p:pic>
      <p:pic>
        <p:nvPicPr>
          <p:cNvPr id="11" name="Picture 10" descr="DSM BeX-PII.png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5786" y="928670"/>
            <a:ext cx="7000924" cy="5500725"/>
          </a:xfrm>
          <a:prstGeom prst="rect">
            <a:avLst/>
          </a:prstGeom>
        </p:spPr>
      </p:pic>
      <p:pic>
        <p:nvPicPr>
          <p:cNvPr id="12" name="Picture 11" descr="DSM BeX-PII.png"/>
          <p:cNvPicPr/>
          <p:nvPr/>
        </p:nvPicPr>
        <p:blipFill>
          <a:blip r:embed="rId7" cstate="print"/>
          <a:srcRect t="94727" r="22605"/>
          <a:stretch>
            <a:fillRect/>
          </a:stretch>
        </p:blipFill>
        <p:spPr>
          <a:xfrm>
            <a:off x="71438" y="3929066"/>
            <a:ext cx="9001156" cy="487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0"/>
            <a:r>
              <a:rPr lang="en-US" dirty="0" smtClean="0"/>
              <a:t>How can we get insight in the execution and timing of a use case?</a:t>
            </a:r>
          </a:p>
          <a:p>
            <a:endParaRPr lang="en-US" dirty="0" smtClean="0"/>
          </a:p>
          <a:p>
            <a:r>
              <a:rPr lang="en-US" dirty="0" smtClean="0"/>
              <a:t>Problem</a:t>
            </a:r>
          </a:p>
          <a:p>
            <a:pPr lvl="1"/>
            <a:r>
              <a:rPr lang="en-US" dirty="0" smtClean="0"/>
              <a:t>Profiler and debug trace are too low level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858016" y="3143248"/>
            <a:ext cx="1638291" cy="1928826"/>
            <a:chOff x="4419600" y="1676400"/>
            <a:chExt cx="2924175" cy="2887663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1676400"/>
              <a:ext cx="1295400" cy="98901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8" descr="http://static.howstuffworks.com/gif/death-star-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2286000"/>
              <a:ext cx="990600" cy="720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2" descr="http://www.overclock.net/attachments/case-mods-general-discussion/20865d1141053150-dell-xps-400-case-suggestions-xps400-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7400" y="2743200"/>
              <a:ext cx="679450" cy="914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4" descr="http://www.medical.philips.com/pwc_hc/main/shared/Assets/Images/InterventionalXray/Product/pg_int.xray_main_en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9000"/>
              <a:ext cx="1247775" cy="11350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 (recap)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0"/>
            <a:r>
              <a:rPr lang="en-US" dirty="0" smtClean="0"/>
              <a:t>How can we get insight in the execution and timing of a use case?</a:t>
            </a:r>
          </a:p>
          <a:p>
            <a:endParaRPr lang="en-US" dirty="0" smtClean="0"/>
          </a:p>
          <a:p>
            <a:r>
              <a:rPr lang="en-US" dirty="0" smtClean="0"/>
              <a:t>Sub questions</a:t>
            </a:r>
          </a:p>
          <a:p>
            <a:pPr lvl="1"/>
            <a:r>
              <a:rPr lang="en-US" dirty="0" smtClean="0"/>
              <a:t>What level of detail?</a:t>
            </a:r>
          </a:p>
          <a:p>
            <a:pPr lvl="1"/>
            <a:r>
              <a:rPr lang="en-US" dirty="0" smtClean="0"/>
              <a:t>How to measure?</a:t>
            </a:r>
          </a:p>
          <a:p>
            <a:pPr lvl="1"/>
            <a:r>
              <a:rPr lang="en-US" dirty="0" smtClean="0"/>
              <a:t>How to visualize?</a:t>
            </a:r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858016" y="3143248"/>
            <a:ext cx="1638291" cy="1928826"/>
            <a:chOff x="4419600" y="1676400"/>
            <a:chExt cx="2924175" cy="2887663"/>
          </a:xfrm>
        </p:grpSpPr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419600" y="1676400"/>
              <a:ext cx="1295400" cy="98901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8" descr="http://static.howstuffworks.com/gif/death-star-7.jp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257800" y="2286000"/>
              <a:ext cx="990600" cy="72072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2" descr="http://www.overclock.net/attachments/case-mods-general-discussion/20865d1141053150-dell-xps-400-case-suggestions-xps400-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67400" y="2743200"/>
              <a:ext cx="679450" cy="9144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2" name="Picture 14" descr="http://www.medical.philips.com/pwc_hc/main/shared/Assets/Images/InterventionalXray/Product/pg_int.xray_main_en.jp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96000" y="3429000"/>
              <a:ext cx="1247775" cy="113506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of detail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r>
              <a:rPr lang="en-US" dirty="0" smtClean="0"/>
              <a:t>Activity diagrams</a:t>
            </a:r>
          </a:p>
          <a:p>
            <a:pPr lvl="1"/>
            <a:r>
              <a:rPr lang="en-US" dirty="0" smtClean="0"/>
              <a:t>Specified in the design</a:t>
            </a:r>
          </a:p>
          <a:p>
            <a:pPr lvl="1"/>
            <a:r>
              <a:rPr lang="en-US" dirty="0" smtClean="0"/>
              <a:t>Decomposes a use case in activities</a:t>
            </a:r>
          </a:p>
          <a:p>
            <a:pPr lvl="1"/>
            <a:r>
              <a:rPr lang="en-US" dirty="0" smtClean="0"/>
              <a:t>Maps activities to units</a:t>
            </a:r>
          </a:p>
          <a:p>
            <a:pPr lvl="2"/>
            <a:r>
              <a:rPr lang="en-US" dirty="0" smtClean="0"/>
              <a:t>Load patient data</a:t>
            </a:r>
          </a:p>
          <a:p>
            <a:pPr lvl="2"/>
            <a:r>
              <a:rPr lang="en-US" dirty="0" smtClean="0"/>
              <a:t>Prepare image pipelines</a:t>
            </a:r>
          </a:p>
          <a:p>
            <a:pPr lvl="2"/>
            <a:r>
              <a:rPr lang="en-US" dirty="0" smtClean="0"/>
              <a:t>etc.</a:t>
            </a:r>
          </a:p>
          <a:p>
            <a:pPr lvl="1"/>
            <a:r>
              <a:rPr lang="en-US" dirty="0" smtClean="0"/>
              <a:t>Assigns time budgets to activities</a:t>
            </a:r>
          </a:p>
          <a:p>
            <a:pPr lvl="1"/>
            <a:r>
              <a:rPr lang="en-US" dirty="0" smtClean="0"/>
              <a:t>Provides partial order</a:t>
            </a:r>
          </a:p>
          <a:p>
            <a:pPr lvl="1"/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0826" y="1428736"/>
            <a:ext cx="2224093" cy="445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Existing techniques based on function traces</a:t>
            </a:r>
          </a:p>
          <a:p>
            <a:pPr lvl="2"/>
            <a:r>
              <a:rPr lang="en-US" dirty="0" smtClean="0"/>
              <a:t>“Feature-level Phase Detection for Execution Trace”</a:t>
            </a:r>
          </a:p>
          <a:p>
            <a:pPr lvl="2">
              <a:buNone/>
            </a:pPr>
            <a:r>
              <a:rPr lang="en-US" dirty="0" smtClean="0"/>
              <a:t>	(Watanabe et al)</a:t>
            </a:r>
          </a:p>
          <a:p>
            <a:pPr lvl="2"/>
            <a:r>
              <a:rPr lang="en-US" dirty="0" smtClean="0"/>
              <a:t>“Locating Features in Source Code” (</a:t>
            </a:r>
            <a:r>
              <a:rPr lang="en-US" dirty="0" err="1" smtClean="0"/>
              <a:t>Eisenbarth</a:t>
            </a:r>
            <a:r>
              <a:rPr lang="en-US" dirty="0" smtClean="0"/>
              <a:t> et al)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Too invasive for timing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traces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PII mechanism for tracing</a:t>
            </a:r>
          </a:p>
          <a:p>
            <a:pPr lvl="1"/>
            <a:r>
              <a:rPr lang="en-US" dirty="0" smtClean="0"/>
              <a:t>Split up in categories</a:t>
            </a:r>
          </a:p>
          <a:p>
            <a:pPr lvl="1"/>
            <a:r>
              <a:rPr lang="en-US" dirty="0" smtClean="0"/>
              <a:t>One category remains on ‘in the field’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 r="444" b="49151"/>
          <a:stretch>
            <a:fillRect/>
          </a:stretch>
        </p:blipFill>
        <p:spPr bwMode="auto">
          <a:xfrm>
            <a:off x="1428728" y="3000372"/>
            <a:ext cx="7462863" cy="285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58133" r="444" b="49151"/>
          <a:stretch>
            <a:fillRect/>
          </a:stretch>
        </p:blipFill>
        <p:spPr bwMode="auto">
          <a:xfrm>
            <a:off x="5643570" y="2857496"/>
            <a:ext cx="3105145" cy="285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Manually instrument the code</a:t>
            </a:r>
          </a:p>
          <a:p>
            <a:pPr lvl="2"/>
            <a:r>
              <a:rPr lang="en-US" dirty="0" smtClean="0"/>
              <a:t>Requires manual labor</a:t>
            </a:r>
          </a:p>
          <a:p>
            <a:pPr lvl="1"/>
            <a:r>
              <a:rPr lang="en-US" dirty="0" smtClean="0"/>
              <a:t>Automatically interpret existing trace</a:t>
            </a:r>
          </a:p>
          <a:p>
            <a:pPr lvl="2"/>
            <a:r>
              <a:rPr lang="en-US" dirty="0" smtClean="0"/>
              <a:t>Requires complex algorithm</a:t>
            </a:r>
          </a:p>
          <a:p>
            <a:pPr lvl="2"/>
            <a:r>
              <a:rPr lang="en-US" dirty="0" smtClean="0"/>
              <a:t>Possibly inaccurate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Relatively small amount </a:t>
            </a:r>
          </a:p>
          <a:p>
            <a:pPr lvl="1">
              <a:buNone/>
            </a:pPr>
            <a:r>
              <a:rPr lang="en-US" dirty="0" smtClean="0"/>
              <a:t>	of inserted traces.</a:t>
            </a:r>
          </a:p>
          <a:p>
            <a:pPr lvl="2"/>
            <a:r>
              <a:rPr lang="en-US" dirty="0" smtClean="0"/>
              <a:t>Manual = feasible </a:t>
            </a:r>
          </a:p>
          <a:p>
            <a:pPr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 l="58133" r="444" b="49151"/>
          <a:stretch>
            <a:fillRect/>
          </a:stretch>
        </p:blipFill>
        <p:spPr bwMode="auto">
          <a:xfrm>
            <a:off x="1928794" y="3357562"/>
            <a:ext cx="3105145" cy="28575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Define guidelines</a:t>
            </a:r>
          </a:p>
          <a:p>
            <a:pPr lvl="2"/>
            <a:r>
              <a:rPr lang="en-US" dirty="0" smtClean="0"/>
              <a:t>Used by developers</a:t>
            </a:r>
          </a:p>
          <a:p>
            <a:pPr lvl="2"/>
            <a:r>
              <a:rPr lang="en-US" dirty="0" smtClean="0"/>
              <a:t>First define an activity diagram</a:t>
            </a:r>
          </a:p>
          <a:p>
            <a:pPr lvl="2"/>
            <a:r>
              <a:rPr lang="en-US" dirty="0" smtClean="0"/>
              <a:t>Insert trace statements for activity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1428736"/>
            <a:ext cx="2224093" cy="445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Requirements</a:t>
            </a:r>
          </a:p>
          <a:p>
            <a:pPr lvl="2"/>
            <a:r>
              <a:rPr lang="en-US" dirty="0" smtClean="0"/>
              <a:t>Show length of activities</a:t>
            </a:r>
          </a:p>
          <a:p>
            <a:pPr lvl="2"/>
            <a:r>
              <a:rPr lang="en-US" dirty="0" smtClean="0"/>
              <a:t>Draw focus to problem areas</a:t>
            </a:r>
          </a:p>
          <a:p>
            <a:pPr lvl="2"/>
            <a:r>
              <a:rPr lang="en-US" dirty="0" smtClean="0"/>
              <a:t>Localize problem areas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596" y="3929066"/>
            <a:ext cx="5581650" cy="20193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00826" y="1428736"/>
            <a:ext cx="2224093" cy="445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Make prototype</a:t>
            </a:r>
          </a:p>
          <a:p>
            <a:pPr lvl="1"/>
            <a:r>
              <a:rPr lang="en-US" dirty="0" smtClean="0"/>
              <a:t>Apply in </a:t>
            </a:r>
            <a:r>
              <a:rPr lang="en-US" dirty="0" err="1" smtClean="0"/>
              <a:t>BeX</a:t>
            </a:r>
            <a:endParaRPr lang="en-US" dirty="0" smtClean="0"/>
          </a:p>
          <a:p>
            <a:pPr lvl="1"/>
            <a:r>
              <a:rPr lang="en-US" dirty="0" smtClean="0"/>
              <a:t>Gather feedback</a:t>
            </a:r>
          </a:p>
          <a:p>
            <a:pPr lvl="1"/>
            <a:r>
              <a:rPr lang="en-US" dirty="0" smtClean="0"/>
              <a:t>Introduce to other business units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1538" y="1457341"/>
            <a:ext cx="65817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188" y="1600200"/>
            <a:ext cx="7994650" cy="4043378"/>
          </a:xfrm>
        </p:spPr>
        <p:txBody>
          <a:bodyPr/>
          <a:lstStyle/>
          <a:p>
            <a:pPr lvl="1"/>
            <a:r>
              <a:rPr lang="en-US" dirty="0" smtClean="0"/>
              <a:t>Positive points</a:t>
            </a:r>
          </a:p>
          <a:p>
            <a:pPr lvl="2"/>
            <a:r>
              <a:rPr lang="en-US" dirty="0" smtClean="0"/>
              <a:t>Problems can be localized (to units)</a:t>
            </a:r>
          </a:p>
          <a:p>
            <a:pPr lvl="2"/>
            <a:r>
              <a:rPr lang="en-US" dirty="0" smtClean="0"/>
              <a:t>Easy instrumentation 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Negative points</a:t>
            </a:r>
          </a:p>
          <a:p>
            <a:pPr lvl="2"/>
            <a:r>
              <a:rPr lang="en-US" dirty="0" smtClean="0"/>
              <a:t>Possible to forget an activity</a:t>
            </a:r>
          </a:p>
          <a:p>
            <a:pPr lvl="2"/>
            <a:r>
              <a:rPr lang="en-US" dirty="0" smtClean="0"/>
              <a:t>Difficult to distinguish </a:t>
            </a:r>
          </a:p>
          <a:p>
            <a:pPr lvl="2">
              <a:buNone/>
            </a:pPr>
            <a:r>
              <a:rPr lang="en-US" dirty="0" smtClean="0"/>
              <a:t>	working from waiting</a:t>
            </a:r>
          </a:p>
          <a:p>
            <a:pPr lvl="1"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388" y="1428736"/>
            <a:ext cx="2357454" cy="44570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6643702" y="3071810"/>
            <a:ext cx="714380" cy="10715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6465107" y="3607595"/>
            <a:ext cx="1071570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Difficulties</a:t>
            </a:r>
          </a:p>
          <a:p>
            <a:pPr lvl="1"/>
            <a:r>
              <a:rPr lang="en-US" dirty="0" smtClean="0"/>
              <a:t>Unidentifiable ‘holes’</a:t>
            </a:r>
          </a:p>
          <a:p>
            <a:pPr lvl="2"/>
            <a:r>
              <a:rPr lang="en-US" dirty="0" smtClean="0"/>
              <a:t>E.g. new functionality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Working or waiting?</a:t>
            </a:r>
          </a:p>
          <a:p>
            <a:pPr lvl="2"/>
            <a:r>
              <a:rPr lang="en-US" dirty="0" smtClean="0"/>
              <a:t>E.g. synchronous call</a:t>
            </a:r>
          </a:p>
          <a:p>
            <a:pPr lvl="2"/>
            <a:endParaRPr lang="en-US" dirty="0" smtClean="0"/>
          </a:p>
          <a:p>
            <a:endParaRPr lang="en-US" dirty="0"/>
          </a:p>
        </p:txBody>
      </p:sp>
      <p:grpSp>
        <p:nvGrpSpPr>
          <p:cNvPr id="9" name="Group 11"/>
          <p:cNvGrpSpPr/>
          <p:nvPr/>
        </p:nvGrpSpPr>
        <p:grpSpPr>
          <a:xfrm>
            <a:off x="4000496" y="1571612"/>
            <a:ext cx="4500594" cy="1643074"/>
            <a:chOff x="4071934" y="3214686"/>
            <a:chExt cx="4500594" cy="1643074"/>
          </a:xfrm>
        </p:grpSpPr>
        <p:pic>
          <p:nvPicPr>
            <p:cNvPr id="7" name="Picture 1"/>
            <p:cNvPicPr>
              <a:picLocks noChangeAspect="1" noChangeArrowheads="1"/>
            </p:cNvPicPr>
            <p:nvPr/>
          </p:nvPicPr>
          <p:blipFill>
            <a:blip r:embed="rId2" cstate="print"/>
            <a:srcRect l="2018" t="40090" r="56611" b="24445"/>
            <a:stretch>
              <a:fillRect/>
            </a:stretch>
          </p:blipFill>
          <p:spPr bwMode="auto">
            <a:xfrm>
              <a:off x="5643570" y="3214686"/>
              <a:ext cx="2928958" cy="1643074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Left Brace 7"/>
            <p:cNvSpPr/>
            <p:nvPr/>
          </p:nvSpPr>
          <p:spPr>
            <a:xfrm rot="5400000">
              <a:off x="7411660" y="3732612"/>
              <a:ext cx="285751" cy="821537"/>
            </a:xfrm>
            <a:prstGeom prst="leftBrace">
              <a:avLst>
                <a:gd name="adj1" fmla="val 9741"/>
                <a:gd name="adj2" fmla="val 50000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endCxn id="8" idx="1"/>
            </p:cNvCxnSpPr>
            <p:nvPr/>
          </p:nvCxnSpPr>
          <p:spPr>
            <a:xfrm>
              <a:off x="4071934" y="3857628"/>
              <a:ext cx="3482601" cy="142877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2" cstate="print"/>
          <a:srcRect l="29262" t="44716" r="38448" b="12109"/>
          <a:stretch>
            <a:fillRect/>
          </a:stretch>
        </p:blipFill>
        <p:spPr bwMode="auto">
          <a:xfrm>
            <a:off x="6000760" y="3429000"/>
            <a:ext cx="2286016" cy="2000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Left Brace 13"/>
          <p:cNvSpPr/>
          <p:nvPr/>
        </p:nvSpPr>
        <p:spPr>
          <a:xfrm>
            <a:off x="6143636" y="3500438"/>
            <a:ext cx="285751" cy="1035851"/>
          </a:xfrm>
          <a:prstGeom prst="leftBrace">
            <a:avLst>
              <a:gd name="adj1" fmla="val 9741"/>
              <a:gd name="adj2" fmla="val 50000"/>
            </a:avLst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endCxn id="14" idx="1"/>
          </p:cNvCxnSpPr>
          <p:nvPr/>
        </p:nvCxnSpPr>
        <p:spPr>
          <a:xfrm>
            <a:off x="3929058" y="3429000"/>
            <a:ext cx="2214578" cy="589364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2" cstate="print"/>
          <a:srcRect r="4141" b="3125"/>
          <a:stretch>
            <a:fillRect/>
          </a:stretch>
        </p:blipFill>
        <p:spPr bwMode="auto">
          <a:xfrm>
            <a:off x="1071538" y="1214422"/>
            <a:ext cx="7218663" cy="47739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72" y="1643050"/>
            <a:ext cx="7994650" cy="3959225"/>
          </a:xfrm>
        </p:spPr>
        <p:txBody>
          <a:bodyPr/>
          <a:lstStyle/>
          <a:p>
            <a:pPr lvl="1"/>
            <a:r>
              <a:rPr lang="en-US" dirty="0" smtClean="0"/>
              <a:t>Count traces</a:t>
            </a:r>
          </a:p>
          <a:p>
            <a:pPr lvl="1"/>
            <a:r>
              <a:rPr lang="en-US" dirty="0" smtClean="0"/>
              <a:t>Group per unit</a:t>
            </a:r>
          </a:p>
          <a:p>
            <a:pPr lvl="1"/>
            <a:r>
              <a:rPr lang="en-US" dirty="0" smtClean="0"/>
              <a:t>Display per interval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6643702" y="3071810"/>
            <a:ext cx="714380" cy="107157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 r="9349" b="8046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Chart 16"/>
          <p:cNvGraphicFramePr>
            <a:graphicFrameLocks noGrp="1"/>
          </p:cNvGraphicFramePr>
          <p:nvPr/>
        </p:nvGraphicFramePr>
        <p:xfrm>
          <a:off x="214282" y="1571612"/>
          <a:ext cx="8786874" cy="4676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 dirty="0" smtClean="0"/>
          </a:p>
          <a:p>
            <a:endParaRPr lang="en-US" dirty="0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238125" y="1357298"/>
          <a:ext cx="8667750" cy="5110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Dependency checking</a:t>
            </a:r>
          </a:p>
          <a:p>
            <a:pPr lvl="1"/>
            <a:r>
              <a:rPr lang="en-US" dirty="0" smtClean="0"/>
              <a:t>Custom hierarchy important</a:t>
            </a:r>
          </a:p>
          <a:p>
            <a:pPr lvl="1"/>
            <a:r>
              <a:rPr lang="en-US" dirty="0" err="1" smtClean="0"/>
              <a:t>Lattix</a:t>
            </a:r>
            <a:r>
              <a:rPr lang="en-US" dirty="0" smtClean="0"/>
              <a:t> best choice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Measure activities per unit</a:t>
            </a:r>
          </a:p>
          <a:p>
            <a:pPr lvl="1"/>
            <a:r>
              <a:rPr lang="en-US" dirty="0" smtClean="0"/>
              <a:t>Measure manually inserted trace statements</a:t>
            </a:r>
          </a:p>
          <a:p>
            <a:pPr lvl="1"/>
            <a:r>
              <a:rPr lang="en-US" dirty="0" smtClean="0"/>
              <a:t>Show in a bar diagram mapping on a time line</a:t>
            </a:r>
          </a:p>
          <a:p>
            <a:pPr lvl="1"/>
            <a:r>
              <a:rPr lang="en-US" dirty="0" smtClean="0"/>
              <a:t>Add extra information to help identify errors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72132" y="2071678"/>
            <a:ext cx="1581137" cy="100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irect usage.pn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16" y="1428736"/>
            <a:ext cx="1862131" cy="14287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6" y="1571612"/>
            <a:ext cx="1709729" cy="323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72396" y="3929066"/>
            <a:ext cx="798164" cy="1599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/>
          <a:srcRect r="444" b="49151"/>
          <a:stretch>
            <a:fillRect/>
          </a:stretch>
        </p:blipFill>
        <p:spPr bwMode="auto">
          <a:xfrm>
            <a:off x="3643306" y="5357826"/>
            <a:ext cx="2319327" cy="888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28794" y="5429264"/>
            <a:ext cx="2003095" cy="724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more info</a:t>
            </a:r>
          </a:p>
          <a:p>
            <a:pPr lvl="1"/>
            <a:r>
              <a:rPr lang="en-US" dirty="0" smtClean="0"/>
              <a:t>Mix with CPU, Disc I/O</a:t>
            </a:r>
          </a:p>
          <a:p>
            <a:r>
              <a:rPr lang="en-US" dirty="0" smtClean="0"/>
              <a:t>Use statistics over multiple measurements</a:t>
            </a:r>
          </a:p>
          <a:p>
            <a:pPr lvl="1"/>
            <a:r>
              <a:rPr lang="en-US" dirty="0" smtClean="0"/>
              <a:t>Get averages</a:t>
            </a:r>
          </a:p>
          <a:p>
            <a:pPr lvl="1"/>
            <a:r>
              <a:rPr lang="en-US" dirty="0" smtClean="0"/>
              <a:t>Find outliers</a:t>
            </a:r>
          </a:p>
          <a:p>
            <a:r>
              <a:rPr lang="en-US" dirty="0" smtClean="0"/>
              <a:t>Add interactivity</a:t>
            </a:r>
          </a:p>
          <a:p>
            <a:pPr lvl="1"/>
            <a:r>
              <a:rPr lang="en-US" dirty="0" smtClean="0"/>
              <a:t>Allow zooming to different levels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43888" y="6548439"/>
            <a:ext cx="757268" cy="166710"/>
          </a:xfrm>
          <a:prstGeom prst="rect">
            <a:avLst/>
          </a:prstGeom>
        </p:spPr>
        <p:txBody>
          <a:bodyPr/>
          <a:lstStyle/>
          <a:p>
            <a:r>
              <a:rPr lang="nl-NL" smtClean="0"/>
              <a:t>PAGE </a:t>
            </a:r>
            <a:fld id="{37A7C4BE-272C-44D6-9932-B1001777AF9C}" type="slidenum">
              <a:rPr lang="nl-NL" smtClean="0"/>
              <a:pPr/>
              <a:t>35</a:t>
            </a:fld>
            <a:endParaRPr lang="nl-NL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invasive surgery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3" descr="AlluraFD20_FS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286116" y="2000240"/>
            <a:ext cx="5214974" cy="3911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4" descr="graphics illustrations medical man"/>
          <p:cNvPicPr>
            <a:picLocks noChangeAspect="1" noChangeArrowheads="1"/>
          </p:cNvPicPr>
          <p:nvPr/>
        </p:nvPicPr>
        <p:blipFill>
          <a:blip r:embed="rId5" cstate="print"/>
          <a:srcRect r="54369"/>
          <a:stretch>
            <a:fillRect/>
          </a:stretch>
        </p:blipFill>
        <p:spPr bwMode="auto">
          <a:xfrm>
            <a:off x="642910" y="2071678"/>
            <a:ext cx="1785950" cy="42719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6562" name="Picture 2" descr="http://www.swansea-tr.wales.nhs.uk/cardiac/angi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7554" y="1357298"/>
            <a:ext cx="4876800" cy="48768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CXA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0298" y="1643050"/>
            <a:ext cx="4091001" cy="4091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6" descr="http://t1.gstatic.com/images?q=tbn:iL3J8b-4fd2CKM:http://www.currys.co.uk/product/500/FO/917533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3" y="1571613"/>
            <a:ext cx="1238250" cy="1190625"/>
          </a:xfrm>
          <a:prstGeom prst="rect">
            <a:avLst/>
          </a:prstGeom>
          <a:noFill/>
        </p:spPr>
      </p:pic>
      <p:pic>
        <p:nvPicPr>
          <p:cNvPr id="14" name="Picture 8" descr="http://www.medical.philips.com/pwc_hc/main/shared/Assets/Images/Refurbished/CV/NA/sd_Allura_Xper_FD10_01_en.jpg"/>
          <p:cNvPicPr>
            <a:picLocks noChangeAspect="1" noChangeArrowheads="1"/>
          </p:cNvPicPr>
          <p:nvPr/>
        </p:nvPicPr>
        <p:blipFill>
          <a:blip r:embed="rId6" cstate="print"/>
          <a:srcRect l="16667" r="20833"/>
          <a:stretch>
            <a:fillRect/>
          </a:stretch>
        </p:blipFill>
        <p:spPr bwMode="auto">
          <a:xfrm>
            <a:off x="1357291" y="3143249"/>
            <a:ext cx="107157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 X-ray</a:t>
            </a:r>
          </a:p>
          <a:p>
            <a:pPr lvl="1"/>
            <a:r>
              <a:rPr lang="en-US" dirty="0" smtClean="0"/>
              <a:t>patient administration</a:t>
            </a:r>
          </a:p>
          <a:p>
            <a:pPr lvl="1"/>
            <a:r>
              <a:rPr lang="en-US" dirty="0" smtClean="0"/>
              <a:t>connectivity to hospital information systems</a:t>
            </a:r>
          </a:p>
          <a:p>
            <a:pPr lvl="1"/>
            <a:r>
              <a:rPr lang="en-US" dirty="0" smtClean="0"/>
              <a:t>graphical user interfaces </a:t>
            </a:r>
          </a:p>
          <a:p>
            <a:pPr lvl="1"/>
            <a:r>
              <a:rPr lang="en-US" dirty="0" smtClean="0"/>
              <a:t>imaging applications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Based on PII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Philips Informatics Infrastructure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1" name="Content Placeholder 4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US" dirty="0" smtClean="0"/>
              <a:t>Allow re-use</a:t>
            </a:r>
          </a:p>
          <a:p>
            <a:pPr lvl="1"/>
            <a:r>
              <a:rPr lang="en-US" dirty="0" smtClean="0"/>
              <a:t>Global look-and-feel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Before: Provide common components</a:t>
            </a:r>
          </a:p>
          <a:p>
            <a:r>
              <a:rPr lang="en-US" dirty="0" smtClean="0"/>
              <a:t>Now: Provide almost-finished 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PII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Building blocks</a:t>
            </a:r>
          </a:p>
          <a:p>
            <a:pPr lvl="1"/>
            <a:r>
              <a:rPr lang="en-US" dirty="0" smtClean="0"/>
              <a:t>Well defined interfaces</a:t>
            </a:r>
          </a:p>
          <a:p>
            <a:r>
              <a:rPr lang="en-US" dirty="0" smtClean="0"/>
              <a:t>Protocol</a:t>
            </a:r>
          </a:p>
          <a:p>
            <a:pPr lvl="1"/>
            <a:r>
              <a:rPr lang="en-US" dirty="0" smtClean="0"/>
              <a:t>XML file</a:t>
            </a:r>
          </a:p>
          <a:p>
            <a:pPr lvl="1"/>
            <a:r>
              <a:rPr lang="en-US" dirty="0" smtClean="0"/>
              <a:t>Connects components </a:t>
            </a:r>
          </a:p>
          <a:p>
            <a:pPr lvl="1">
              <a:buNone/>
            </a:pPr>
            <a:r>
              <a:rPr lang="en-US" dirty="0" smtClean="0"/>
              <a:t>	through their interfaces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27" y="2090753"/>
            <a:ext cx="355282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</a:t>
            </a:r>
            <a:r>
              <a:rPr lang="en-US" dirty="0" err="1" smtClean="0"/>
              <a:t>BeX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6429396"/>
            <a:ext cx="46005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on PII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62352" y="1357298"/>
            <a:ext cx="50673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tandard blue">
  <a:themeElements>
    <a:clrScheme name="Blue transparant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transpara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transparant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 photo">
  <a:themeElements>
    <a:clrScheme name="Blue photo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phot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photo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 bullets">
  <a:themeElements>
    <a:clrScheme name="Blue bullets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Blue bulle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 bullets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TUe standard blue</Template>
  <TotalTime>1805</TotalTime>
  <Words>744</Words>
  <Application>Microsoft Office PowerPoint</Application>
  <PresentationFormat>On-screen Show (4:3)</PresentationFormat>
  <Paragraphs>299</Paragraphs>
  <Slides>36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TUe standard blue</vt:lpstr>
      <vt:lpstr>Blue photo</vt:lpstr>
      <vt:lpstr>Blue bullets</vt:lpstr>
      <vt:lpstr>Software Analysis  at Philips Healthcare</vt:lpstr>
      <vt:lpstr>Content</vt:lpstr>
      <vt:lpstr>Organization</vt:lpstr>
      <vt:lpstr>Minimum invasive surgery</vt:lpstr>
      <vt:lpstr>CXA Architecture</vt:lpstr>
      <vt:lpstr>BeX</vt:lpstr>
      <vt:lpstr>Philips Informatics Infrastructure</vt:lpstr>
      <vt:lpstr>Design PII</vt:lpstr>
      <vt:lpstr>Design BeX</vt:lpstr>
      <vt:lpstr>Design BeX continued</vt:lpstr>
      <vt:lpstr>Problem description</vt:lpstr>
      <vt:lpstr>Example</vt:lpstr>
      <vt:lpstr>Performance</vt:lpstr>
      <vt:lpstr>Example use case</vt:lpstr>
      <vt:lpstr>Problem</vt:lpstr>
      <vt:lpstr>Research questions</vt:lpstr>
      <vt:lpstr>Dependency Structure Matrix</vt:lpstr>
      <vt:lpstr>Dependency rules in BeX</vt:lpstr>
      <vt:lpstr>Reviewed tools</vt:lpstr>
      <vt:lpstr>Found issues</vt:lpstr>
      <vt:lpstr>Dynamic analysis (recap)</vt:lpstr>
      <vt:lpstr>Dynamic analysis (recap)</vt:lpstr>
      <vt:lpstr>Level of detail</vt:lpstr>
      <vt:lpstr>Measuring the data</vt:lpstr>
      <vt:lpstr>Debug traces</vt:lpstr>
      <vt:lpstr>Instrumentation</vt:lpstr>
      <vt:lpstr>Guidelines</vt:lpstr>
      <vt:lpstr>Visualization</vt:lpstr>
      <vt:lpstr>Verification approach</vt:lpstr>
      <vt:lpstr>Verification results</vt:lpstr>
      <vt:lpstr>Examples</vt:lpstr>
      <vt:lpstr>Trace counting</vt:lpstr>
      <vt:lpstr>Example</vt:lpstr>
      <vt:lpstr>Example continued</vt:lpstr>
      <vt:lpstr>Conclusions</vt:lpstr>
      <vt:lpstr>Further work</vt:lpstr>
    </vt:vector>
  </TitlesOfParts>
  <Company>TUe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Analysis at Philips Healthcare</dc:title>
  <dc:creator>Matthijs Wessels</dc:creator>
  <dc:description>Design by Volle Kracht_x000d_
Template by Orange Pepper BV_x000d_
Copyright 2008</dc:description>
  <cp:lastModifiedBy>Johan van den Muijsenberg</cp:lastModifiedBy>
  <cp:revision>178</cp:revision>
  <dcterms:created xsi:type="dcterms:W3CDTF">2009-11-10T19:40:38Z</dcterms:created>
  <dcterms:modified xsi:type="dcterms:W3CDTF">2013-10-02T08:29:28Z</dcterms:modified>
</cp:coreProperties>
</file>