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3" r:id="rId7"/>
    <p:sldId id="264" r:id="rId8"/>
    <p:sldId id="265" r:id="rId9"/>
    <p:sldId id="269" r:id="rId10"/>
    <p:sldId id="270" r:id="rId11"/>
    <p:sldId id="271" r:id="rId12"/>
    <p:sldId id="258" r:id="rId13"/>
    <p:sldId id="268" r:id="rId14"/>
    <p:sldId id="283" r:id="rId15"/>
    <p:sldId id="273" r:id="rId16"/>
    <p:sldId id="274" r:id="rId17"/>
    <p:sldId id="275" r:id="rId18"/>
    <p:sldId id="272" r:id="rId19"/>
    <p:sldId id="277" r:id="rId20"/>
    <p:sldId id="276" r:id="rId21"/>
    <p:sldId id="279" r:id="rId22"/>
    <p:sldId id="280" r:id="rId23"/>
    <p:sldId id="261" r:id="rId24"/>
    <p:sldId id="278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6E8B-F63A-4E99-AFB7-4D0EE22D0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AF69F-494B-4BF6-90F9-A6354D14F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277D0-E032-4937-BE62-CDC127AF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E46C-C76F-4873-8A10-DB2FEA512281}" type="datetimeFigureOut">
              <a:rPr lang="en-US" smtClean="0"/>
              <a:t>2021-01-11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3040D-0C0C-40D9-AFF3-54D8EFFF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67AFD-8EDF-47B7-89B5-6F08E0FA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E308-6ED5-464E-9715-2F821AF743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0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4438-AB4A-4352-9509-4AE52B95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24B5B-135A-4D13-B528-A4F582333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73590-B110-4CC9-A078-7CAFD336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E46C-C76F-4873-8A10-DB2FEA512281}" type="datetimeFigureOut">
              <a:rPr lang="en-US" smtClean="0"/>
              <a:t>2021-01-11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F3DD-C82E-4C4A-9EBF-284EDB40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76310-5C91-4AD8-B379-ACEF1C23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E308-6ED5-464E-9715-2F821AF743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0EF7A-37E9-4EDB-8530-B3CB02363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A97C5-81B2-4F55-B488-BB5E77D6E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22F1A-CB8A-4F5C-8765-6CBEA5C9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E46C-C76F-4873-8A10-DB2FEA512281}" type="datetimeFigureOut">
              <a:rPr lang="en-US" smtClean="0"/>
              <a:t>2021-01-11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664AF-47B5-471D-8FBA-6DFF8545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E59F-698F-47E7-BD0E-7EBE2851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E308-6ED5-464E-9715-2F821AF743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4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8745-516F-4984-AADC-C2B44186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88545-D3AC-4CCC-9B5C-ECEC9146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5FBCA-A3D9-47FF-BA74-A3350746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E46C-C76F-4873-8A10-DB2FEA512281}" type="datetimeFigureOut">
              <a:rPr lang="en-US" smtClean="0"/>
              <a:t>2021-01-11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0F8B2-0BEA-4B35-8BAF-13659C8C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A61CB-AF99-4436-8A05-0E0E8B3E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E308-6ED5-464E-9715-2F821AF743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1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AADC-528A-4B6C-8858-EEBC8141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353F9-CEA0-48B9-8A58-B69266F00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2185D-B43C-494C-96DF-551E6627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E46C-C76F-4873-8A10-DB2FEA512281}" type="datetimeFigureOut">
              <a:rPr lang="en-US" smtClean="0"/>
              <a:t>2021-01-11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CAA73-07D0-4798-A3A9-BB026E2C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1885F-0A60-436C-9D39-D07A863D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E308-6ED5-464E-9715-2F821AF743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9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9763-79C9-45F8-A55C-C270160F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DD33-C349-4F78-B221-52A3B6D5C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31595-7C5B-458D-A785-163F23D67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B554C-5C18-4B35-8D1D-53045F0A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E46C-C76F-4873-8A10-DB2FEA512281}" type="datetimeFigureOut">
              <a:rPr lang="en-US" smtClean="0"/>
              <a:t>2021-01-11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433A1-29CD-41E4-B9E7-F36A5CA3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1BE47-01E7-4F29-8CE3-44A52426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E308-6ED5-464E-9715-2F821AF743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4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4F8B-5E56-40C6-8C57-81A6695D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55DF-B5EA-49A0-9540-530022D7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4673E-C21F-4603-9E74-846D764E3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AC948-95DD-4BAB-AE5C-C65EB3697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10A79-7D2E-43BA-9193-DBB48563C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C4EF9-2DEC-4D80-A9CD-D71BD89F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E46C-C76F-4873-8A10-DB2FEA512281}" type="datetimeFigureOut">
              <a:rPr lang="en-US" smtClean="0"/>
              <a:t>2021-01-11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2D7E5-0AAE-4331-98EC-92549D12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851B6-F83F-43F7-823C-DA4ED274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E308-6ED5-464E-9715-2F821AF743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5004-02AB-4D10-9374-BD97584B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E8F21-D431-4435-B176-AC9382A4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E46C-C76F-4873-8A10-DB2FEA512281}" type="datetimeFigureOut">
              <a:rPr lang="en-US" smtClean="0"/>
              <a:t>2021-01-11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8FA7F-A397-44A0-A30F-C3DDABB4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4670-6C72-4C56-A260-B612FFDD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E308-6ED5-464E-9715-2F821AF743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2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CA87C-0654-4E4C-9430-2D6553F8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E46C-C76F-4873-8A10-DB2FEA512281}" type="datetimeFigureOut">
              <a:rPr lang="en-US" smtClean="0"/>
              <a:t>2021-01-11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C40AA-15C5-4DAE-A0E0-16FF0CA2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6789F-F290-4C14-A622-A35A34FC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E308-6ED5-464E-9715-2F821AF743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4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BFA9-EA4E-4E5F-A83B-555D53EB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BDEE-0B4A-431C-B827-CCC3B8846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34D79-5728-4809-8C61-56ED16EAD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9C6D0-2A83-4965-B053-637C6606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E46C-C76F-4873-8A10-DB2FEA512281}" type="datetimeFigureOut">
              <a:rPr lang="en-US" smtClean="0"/>
              <a:t>2021-01-11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7CC4C-F0B7-41A1-80B8-A8E755CC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65DB3-1A70-4D27-85B2-245982A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E308-6ED5-464E-9715-2F821AF743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8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5BEC-71FB-4851-8A4B-7A610789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4FDC1-1E24-4F99-9FFC-6E6BEA292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199B6-2351-4B82-9660-94CCB514F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F9DDD-2CE1-4743-A85D-6CB59FEE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E46C-C76F-4873-8A10-DB2FEA512281}" type="datetimeFigureOut">
              <a:rPr lang="en-US" smtClean="0"/>
              <a:t>2021-01-11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96839-EE72-4EE5-8B26-A01214E7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835AB-0EAE-4E3C-A90F-74C63C89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E308-6ED5-464E-9715-2F821AF743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8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C113D-5F48-4748-AB79-1BD0444C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0AE6F-B7C7-4BD1-8290-21A3E0D56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22AAE-E38E-4BBB-BD68-5D0FE9B5C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0E46C-C76F-4873-8A10-DB2FEA512281}" type="datetimeFigureOut">
              <a:rPr lang="en-US" smtClean="0"/>
              <a:t>2021-01-11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842A-0F16-43BD-A011-EC7973AF1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0D292-B18D-4C20-AAF6-85F2E4BF8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E308-6ED5-464E-9715-2F821AF743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5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covid19czechia/" TargetMode="External"/><Relationship Id="rId2" Type="http://schemas.openxmlformats.org/officeDocument/2006/relationships/hyperlink" Target="https://onemocneni-aktualne.mzcr.cz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covid19sweden/" TargetMode="External"/><Relationship Id="rId2" Type="http://schemas.openxmlformats.org/officeDocument/2006/relationships/hyperlink" Target="https://scb.se/om-scb/nyheter-och-pressmeddelanden/overdodligheten-fortsatter-att-sjunka-efter-toppen-i-apri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pl/web/koronawirus/pliki-archiwalne-wojewodztwa" TargetMode="External"/><Relationship Id="rId2" Type="http://schemas.openxmlformats.org/officeDocument/2006/relationships/hyperlink" Target="https://twitter.com/MZ_GOV_P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pypi.org/project/covid19poland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48">
            <a:extLst>
              <a:ext uri="{FF2B5EF4-FFF2-40B4-BE49-F238E27FC236}">
                <a16:creationId xmlns:a16="http://schemas.microsoft.com/office/drawing/2014/main" id="{61B2441C-7AFE-43A7-87FE-3356A8078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50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4" name="Freeform: Shape 52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F340F-113C-4F9A-87EE-7C765936D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086" y="2452526"/>
            <a:ext cx="4877571" cy="1952947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Visualizing COVID19 data from different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1FB20-FF1E-4C9D-8F42-B7B2D86F5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9907" y="4104633"/>
            <a:ext cx="2442690" cy="915772"/>
          </a:xfrm>
          <a:noFill/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80808"/>
                </a:solidFill>
              </a:rPr>
              <a:t>Martin Bene</a:t>
            </a:r>
            <a:r>
              <a:rPr lang="cs-CZ" sz="2000" b="1" dirty="0">
                <a:solidFill>
                  <a:srgbClr val="080808"/>
                </a:solidFill>
              </a:rPr>
              <a:t>š</a:t>
            </a:r>
            <a:endParaRPr lang="en-US" sz="2000" b="1" dirty="0">
              <a:solidFill>
                <a:srgbClr val="080808"/>
              </a:solidFill>
            </a:endParaRPr>
          </a:p>
        </p:txBody>
      </p:sp>
      <p:sp>
        <p:nvSpPr>
          <p:cNvPr id="75" name="Rectangle 54">
            <a:extLst>
              <a:ext uri="{FF2B5EF4-FFF2-40B4-BE49-F238E27FC236}">
                <a16:creationId xmlns:a16="http://schemas.microsoft.com/office/drawing/2014/main" id="{EEF31B1A-1BB2-47DE-B18A-424413A9D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72051" y="1189367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B9FDBB0E-6648-40FA-8EA9-F5E39D798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599177" y="136151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58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51582" y="-621194"/>
            <a:ext cx="2495927" cy="1767670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Rectangle 60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36578" y="419910"/>
            <a:ext cx="1130961" cy="113096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Rectangle 62">
            <a:extLst>
              <a:ext uri="{FF2B5EF4-FFF2-40B4-BE49-F238E27FC236}">
                <a16:creationId xmlns:a16="http://schemas.microsoft.com/office/drawing/2014/main" id="{3D9E8922-1B3D-4020-A05C-C539C0C5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35024" y="4167722"/>
            <a:ext cx="1079965" cy="107996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Rectangle 64">
            <a:extLst>
              <a:ext uri="{FF2B5EF4-FFF2-40B4-BE49-F238E27FC236}">
                <a16:creationId xmlns:a16="http://schemas.microsoft.com/office/drawing/2014/main" id="{A8064EBB-920B-4259-AC3A-6F286FAF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011922" y="4095164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Rectangle 66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5097" y="3345077"/>
            <a:ext cx="1316404" cy="131640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17113" y="4226109"/>
            <a:ext cx="586534" cy="58653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241090" y="5965012"/>
            <a:ext cx="696678" cy="6966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5870" y="5837885"/>
            <a:ext cx="2055357" cy="102767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5B513A8C-94D0-4DEC-A049-02177F33C61B}"/>
              </a:ext>
            </a:extLst>
          </p:cNvPr>
          <p:cNvSpPr txBox="1">
            <a:spLocks/>
          </p:cNvSpPr>
          <p:nvPr/>
        </p:nvSpPr>
        <p:spPr>
          <a:xfrm>
            <a:off x="1412222" y="4719641"/>
            <a:ext cx="3678060" cy="91577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80808"/>
                </a:solidFill>
              </a:rPr>
              <a:t>Supervisor: Krzysztof </a:t>
            </a:r>
            <a:r>
              <a:rPr lang="en-US" sz="1400" b="1" dirty="0" err="1">
                <a:solidFill>
                  <a:srgbClr val="080808"/>
                </a:solidFill>
              </a:rPr>
              <a:t>Bartoszek</a:t>
            </a:r>
            <a:endParaRPr lang="en-US" sz="1400" dirty="0">
              <a:solidFill>
                <a:srgbClr val="080808"/>
              </a:solidFill>
            </a:endParaRPr>
          </a:p>
          <a:p>
            <a:r>
              <a:rPr lang="cs-CZ" sz="1400" dirty="0">
                <a:solidFill>
                  <a:srgbClr val="080808"/>
                </a:solidFill>
              </a:rPr>
              <a:t>732A76 Research Project</a:t>
            </a:r>
          </a:p>
          <a:p>
            <a:r>
              <a:rPr lang="cs-CZ" sz="1400" dirty="0">
                <a:solidFill>
                  <a:srgbClr val="080808"/>
                </a:solidFill>
              </a:rPr>
              <a:t>2020-01-12</a:t>
            </a:r>
            <a:endParaRPr lang="en-US" sz="14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106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DD21-24CA-43E4-9302-1154FCE6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Region statistics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F7F1E5D-B531-4DAF-BF7D-CA76E03E5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2189"/>
            <a:ext cx="5188135" cy="3273272"/>
          </a:xfrm>
        </p:spPr>
      </p:pic>
      <p:pic>
        <p:nvPicPr>
          <p:cNvPr id="15" name="Picture 14" descr="Timeline&#10;&#10;Description automatically generated with low confidence">
            <a:extLst>
              <a:ext uri="{FF2B5EF4-FFF2-40B4-BE49-F238E27FC236}">
                <a16:creationId xmlns:a16="http://schemas.microsoft.com/office/drawing/2014/main" id="{2E461AEC-567B-4308-843C-76B302C25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14" y="2125422"/>
            <a:ext cx="5436986" cy="22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2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D802-419E-4C5A-8375-88761860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statistics</a:t>
            </a:r>
          </a:p>
        </p:txBody>
      </p:sp>
      <p:pic>
        <p:nvPicPr>
          <p:cNvPr id="4" name="Picture 3" descr="Diagram, table&#10;&#10;Description automatically generated with medium confidence">
            <a:extLst>
              <a:ext uri="{FF2B5EF4-FFF2-40B4-BE49-F238E27FC236}">
                <a16:creationId xmlns:a16="http://schemas.microsoft.com/office/drawing/2014/main" id="{8DDA1C3B-3AB0-476F-8E84-BA235C3EF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16" y="3189982"/>
            <a:ext cx="4879883" cy="2298338"/>
          </a:xfrm>
          <a:prstGeom prst="rect">
            <a:avLst/>
          </a:prstGeom>
        </p:spPr>
      </p:pic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D0DE4461-E174-4189-815D-99671745E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84" y="3168138"/>
            <a:ext cx="5041445" cy="2146811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23DBC87-5DF0-4AAF-876B-EDCA4E105F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9" t="10266" r="5056" b="17137"/>
          <a:stretch/>
        </p:blipFill>
        <p:spPr>
          <a:xfrm>
            <a:off x="6389909" y="1982940"/>
            <a:ext cx="3687541" cy="819454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FE97428-BDCF-4754-8F21-E812B3C12F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3" t="13513" b="11183"/>
          <a:stretch/>
        </p:blipFill>
        <p:spPr>
          <a:xfrm>
            <a:off x="835117" y="2114550"/>
            <a:ext cx="3901059" cy="7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7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EE9D-8370-4B8C-9E82-F4D15E32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Regional 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F0F1-8ACD-47E8-B53C-7FAE6BD8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Hypothesis: Close regions might form outbreak clusters.</a:t>
            </a:r>
          </a:p>
          <a:p>
            <a:r>
              <a:rPr lang="cs-CZ" dirty="0"/>
              <a:t>What are close regions?</a:t>
            </a:r>
          </a:p>
          <a:p>
            <a:pPr lvl="1"/>
            <a:r>
              <a:rPr lang="cs-CZ" dirty="0"/>
              <a:t>Close by distance</a:t>
            </a:r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 lvl="1"/>
            <a:r>
              <a:rPr lang="cs-CZ" dirty="0"/>
              <a:t>Close by number of common neighbors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r>
              <a:rPr lang="cs-CZ" dirty="0"/>
              <a:t>Both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BAF1EE0-698B-4688-AEE1-0D493684BF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7" t="14769" b="-1"/>
          <a:stretch/>
        </p:blipFill>
        <p:spPr>
          <a:xfrm>
            <a:off x="2946400" y="3095626"/>
            <a:ext cx="4985125" cy="832734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D7574EB8-16A4-46EB-BD1A-BE0A7155D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77" y="4310565"/>
            <a:ext cx="5584398" cy="108161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7D0AB5A3-2815-4336-A295-0B86D21B7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60" y="5622510"/>
            <a:ext cx="6310807" cy="93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3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37F4-15A3-469E-9F54-10F56C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Regional comparison: location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9387605-2C28-4205-B7DF-03B73DBA6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62" y="1514475"/>
            <a:ext cx="5543476" cy="4978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D34D89-0E88-4276-9CEF-E43E04E8C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474" y="1690688"/>
            <a:ext cx="42826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00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BE2C-A074-42FE-B8B5-2376F0F0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Czekanowski diagram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CF9BCCB-30A9-4D4A-B2FA-067B70985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25" y="1690688"/>
            <a:ext cx="5878549" cy="4691063"/>
          </a:xfrm>
        </p:spPr>
      </p:pic>
    </p:spTree>
    <p:extLst>
      <p:ext uri="{BB962C8B-B14F-4D97-AF65-F5344CB8AC3E}">
        <p14:creationId xmlns:p14="http://schemas.microsoft.com/office/powerpoint/2010/main" val="3108893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28C0-0ACC-487A-9DBA-05576FCC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Czekanowski</a:t>
            </a:r>
            <a:r>
              <a:rPr lang="en-US" dirty="0"/>
              <a:t> diagram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1B62B4A-6E00-4A8C-A22C-E4F7CCAF6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3150"/>
            <a:ext cx="5522108" cy="3309938"/>
          </a:xfr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E2CAAD4A-04EF-413A-9472-9172028191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/>
          <a:stretch/>
        </p:blipFill>
        <p:spPr>
          <a:xfrm>
            <a:off x="7128197" y="3155134"/>
            <a:ext cx="4225603" cy="11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1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E867-13EE-442E-B08B-46358705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193B721-7E4C-4CC3-9579-30F10D8B8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57" y="1690688"/>
            <a:ext cx="5680538" cy="4633913"/>
          </a:xfrm>
        </p:spPr>
      </p:pic>
    </p:spTree>
    <p:extLst>
      <p:ext uri="{BB962C8B-B14F-4D97-AF65-F5344CB8AC3E}">
        <p14:creationId xmlns:p14="http://schemas.microsoft.com/office/powerpoint/2010/main" val="195036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6E47-13F2-4634-9B57-00442E42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Time Warping</a:t>
            </a:r>
          </a:p>
        </p:txBody>
      </p:sp>
      <p:pic>
        <p:nvPicPr>
          <p:cNvPr id="9" name="Content Placeholder 8" descr="Histogram&#10;&#10;Description automatically generated">
            <a:extLst>
              <a:ext uri="{FF2B5EF4-FFF2-40B4-BE49-F238E27FC236}">
                <a16:creationId xmlns:a16="http://schemas.microsoft.com/office/drawing/2014/main" id="{43A26FAE-6196-49D4-8867-FF6F32898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3" y="1500187"/>
            <a:ext cx="5457825" cy="4548188"/>
          </a:xfr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0FA9F7DA-C1B3-4921-86CE-5F1EEB451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464468"/>
            <a:ext cx="55435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1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49DB-D99C-4DEE-A148-A69A03B8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64D1C-C7D1-4A77-95A1-8CFB08AC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Dynamic Time Warping (DTW)</a:t>
            </a:r>
          </a:p>
          <a:p>
            <a:pPr lvl="1"/>
            <a:r>
              <a:rPr lang="en-US" dirty="0"/>
              <a:t>RBF kernel</a:t>
            </a:r>
          </a:p>
          <a:p>
            <a:pPr lvl="1"/>
            <a:r>
              <a:rPr lang="en-US" dirty="0" err="1"/>
              <a:t>Czekanowski</a:t>
            </a:r>
            <a:r>
              <a:rPr lang="en-US" dirty="0"/>
              <a:t> diagram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AAD7220-9962-427C-80A6-1D31E6B69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394" y="2807494"/>
            <a:ext cx="501647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90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89C9-C541-4EF1-88E3-777CCAB8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0741EEC7-7FE8-4302-8A90-CA1387C9A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716113"/>
            <a:ext cx="6408024" cy="542577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367C90-CEBF-4C9E-827A-1E7D24593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91891"/>
            <a:ext cx="4219576" cy="2207819"/>
          </a:xfrm>
        </p:spPr>
      </p:pic>
    </p:spTree>
    <p:extLst>
      <p:ext uri="{BB962C8B-B14F-4D97-AF65-F5344CB8AC3E}">
        <p14:creationId xmlns:p14="http://schemas.microsoft.com/office/powerpoint/2010/main" val="349864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D2DE-6AB0-48E9-9D7A-5F6DC61A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6143-34BF-4B9B-925F-6E1190880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Download</a:t>
            </a:r>
            <a:r>
              <a:rPr lang="en-US" dirty="0"/>
              <a:t> </a:t>
            </a:r>
            <a:r>
              <a:rPr lang="cs-CZ" dirty="0"/>
              <a:t>mortalit</a:t>
            </a:r>
            <a:r>
              <a:rPr lang="en-US" dirty="0"/>
              <a:t>y, </a:t>
            </a:r>
            <a:r>
              <a:rPr lang="cs-CZ" dirty="0"/>
              <a:t>population</a:t>
            </a:r>
            <a:r>
              <a:rPr lang="en-US" dirty="0"/>
              <a:t> and </a:t>
            </a:r>
            <a:r>
              <a:rPr lang="cs-CZ" dirty="0"/>
              <a:t>COVID19 death data.</a:t>
            </a:r>
            <a:endParaRPr lang="en-US" dirty="0"/>
          </a:p>
          <a:p>
            <a:r>
              <a:rPr lang="cs-CZ" dirty="0"/>
              <a:t>Design similarity measure for administrative divisions.</a:t>
            </a:r>
          </a:p>
          <a:p>
            <a:pPr lvl="1"/>
            <a:r>
              <a:rPr lang="cs-CZ" dirty="0"/>
              <a:t>What features are used?</a:t>
            </a:r>
          </a:p>
          <a:p>
            <a:pPr lvl="1"/>
            <a:r>
              <a:rPr lang="cs-CZ" dirty="0"/>
              <a:t>Are regions of Czechia, Poland and Sweden comparable?</a:t>
            </a:r>
          </a:p>
          <a:p>
            <a:pPr lvl="1"/>
            <a:r>
              <a:rPr lang="cs-CZ" dirty="0"/>
              <a:t>Clusters? Outliers?</a:t>
            </a:r>
          </a:p>
          <a:p>
            <a:r>
              <a:rPr lang="cs-CZ" dirty="0"/>
              <a:t>Design similarity measure for the COVID19 deaths data.</a:t>
            </a:r>
          </a:p>
          <a:p>
            <a:pPr lvl="1"/>
            <a:r>
              <a:rPr lang="cs-CZ" dirty="0"/>
              <a:t>Use the metric to make regional comparison.</a:t>
            </a:r>
          </a:p>
          <a:p>
            <a:pPr lvl="1"/>
            <a:r>
              <a:rPr lang="cs-CZ" dirty="0"/>
              <a:t>Clusters? Outliers?</a:t>
            </a:r>
          </a:p>
          <a:p>
            <a:pPr lvl="1"/>
            <a:r>
              <a:rPr lang="cs-CZ" dirty="0"/>
              <a:t>Explain the observations</a:t>
            </a:r>
          </a:p>
        </p:txBody>
      </p:sp>
    </p:spTree>
    <p:extLst>
      <p:ext uri="{BB962C8B-B14F-4D97-AF65-F5344CB8AC3E}">
        <p14:creationId xmlns:p14="http://schemas.microsoft.com/office/powerpoint/2010/main" val="1684460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E9A4-3F08-4CCC-B5FA-A08176AF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322F6FD-6619-4ECD-8771-4287D0A67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72" y="1690688"/>
            <a:ext cx="3273648" cy="4351338"/>
          </a:xfr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F2A985AC-E168-4172-996E-F646C21EB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23" y="888207"/>
            <a:ext cx="2616155" cy="508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7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3446-72DA-434A-832D-7DBD7729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18C00EFA-A279-4EBF-BEB4-2E52D8C10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650" y="638065"/>
            <a:ext cx="4432950" cy="5581869"/>
          </a:xfrm>
        </p:spPr>
      </p:pic>
    </p:spTree>
    <p:extLst>
      <p:ext uri="{BB962C8B-B14F-4D97-AF65-F5344CB8AC3E}">
        <p14:creationId xmlns:p14="http://schemas.microsoft.com/office/powerpoint/2010/main" val="385590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CEF7-D320-4C70-91BE-999A6678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r>
              <a:rPr lang="cs-CZ" dirty="0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1F2C3-156D-47B4-BA09-610FB46ED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yields reasonable results.</a:t>
            </a:r>
          </a:p>
          <a:p>
            <a:r>
              <a:rPr lang="en-US" dirty="0"/>
              <a:t>Parameter values (kernel width) </a:t>
            </a:r>
            <a:r>
              <a:rPr lang="cs-CZ" dirty="0"/>
              <a:t>are</a:t>
            </a:r>
            <a:r>
              <a:rPr lang="en-US" dirty="0"/>
              <a:t> crucial.</a:t>
            </a:r>
          </a:p>
          <a:p>
            <a:r>
              <a:rPr lang="en-US" dirty="0"/>
              <a:t>Close regions sometimes do form infection clusters.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30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4BA2-ECA1-45BF-8061-84730E6A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Weekday-independent deaths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0EC141-7131-409D-BD8C-23160D234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711" y="1410812"/>
            <a:ext cx="4256814" cy="962958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6D16D47-CAE1-494C-9021-3A0197E6F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21" y="2373770"/>
            <a:ext cx="6220103" cy="410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6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7400-EEE3-4E9B-8D11-3028BB65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BE49899-D26A-411F-99C3-2A1D6C2A2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30" y="788994"/>
            <a:ext cx="7208939" cy="5703881"/>
          </a:xfrm>
        </p:spPr>
      </p:pic>
    </p:spTree>
    <p:extLst>
      <p:ext uri="{BB962C8B-B14F-4D97-AF65-F5344CB8AC3E}">
        <p14:creationId xmlns:p14="http://schemas.microsoft.com/office/powerpoint/2010/main" val="2796437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B2441C-7AFE-43A7-87FE-3356A8078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44145-8A13-432A-98DD-1266D4E7C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168" y="2566429"/>
            <a:ext cx="4522099" cy="1952947"/>
          </a:xfrm>
          <a:noFill/>
        </p:spPr>
        <p:txBody>
          <a:bodyPr anchor="ctr">
            <a:normAutofit/>
          </a:bodyPr>
          <a:lstStyle/>
          <a:p>
            <a:r>
              <a:rPr lang="en-US" sz="3300" dirty="0">
                <a:solidFill>
                  <a:srgbClr val="080808"/>
                </a:solidFill>
              </a:rPr>
              <a:t>Thank you for attention!</a:t>
            </a:r>
            <a:br>
              <a:rPr lang="cs-CZ" sz="3300" dirty="0">
                <a:solidFill>
                  <a:srgbClr val="080808"/>
                </a:solidFill>
              </a:rPr>
            </a:br>
            <a:r>
              <a:rPr lang="en-US" sz="2500" i="1" dirty="0">
                <a:solidFill>
                  <a:srgbClr val="080808"/>
                </a:solidFill>
              </a:rPr>
              <a:t>D</a:t>
            </a:r>
            <a:r>
              <a:rPr lang="cs-CZ" sz="2500" i="1" dirty="0">
                <a:solidFill>
                  <a:srgbClr val="080808"/>
                </a:solidFill>
              </a:rPr>
              <a:t>ěkuji za pozornost!</a:t>
            </a:r>
            <a:br>
              <a:rPr lang="en-US" sz="2500" i="1" dirty="0">
                <a:solidFill>
                  <a:srgbClr val="080808"/>
                </a:solidFill>
              </a:rPr>
            </a:br>
            <a:r>
              <a:rPr lang="en-US" sz="2500" i="1" dirty="0" err="1">
                <a:solidFill>
                  <a:srgbClr val="080808"/>
                </a:solidFill>
              </a:rPr>
              <a:t>Dziękuję</a:t>
            </a:r>
            <a:r>
              <a:rPr lang="en-US" sz="2500" i="1" dirty="0">
                <a:solidFill>
                  <a:srgbClr val="080808"/>
                </a:solidFill>
              </a:rPr>
              <a:t> za </a:t>
            </a:r>
            <a:r>
              <a:rPr lang="en-US" sz="2500" i="1" dirty="0" err="1">
                <a:solidFill>
                  <a:srgbClr val="080808"/>
                </a:solidFill>
              </a:rPr>
              <a:t>uwagę</a:t>
            </a:r>
            <a:r>
              <a:rPr lang="en-US" sz="2500" i="1" dirty="0">
                <a:solidFill>
                  <a:srgbClr val="080808"/>
                </a:solidFill>
              </a:rPr>
              <a:t>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F31B1A-1BB2-47DE-B18A-424413A9D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72051" y="1189367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DBB0E-6648-40FA-8EA9-F5E39D798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599177" y="136151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51582" y="-621194"/>
            <a:ext cx="2495927" cy="1767670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36578" y="419910"/>
            <a:ext cx="1130961" cy="113096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9E8922-1B3D-4020-A05C-C539C0C5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35024" y="4167722"/>
            <a:ext cx="1079965" cy="107996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064EBB-920B-4259-AC3A-6F286FAF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011922" y="4095164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5097" y="3345077"/>
            <a:ext cx="1316404" cy="131640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17113" y="4226109"/>
            <a:ext cx="586534" cy="58653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241090" y="5965012"/>
            <a:ext cx="696678" cy="6966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5870" y="5837885"/>
            <a:ext cx="2055357" cy="102767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7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871C-41F0-49F2-BC48-9DA7BC69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Administrative divisions</a:t>
            </a:r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DCDA4B4C-A72F-48F1-9A53-B69FD7D0A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05" y="1862947"/>
            <a:ext cx="5788970" cy="4351338"/>
          </a:xfr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17F76666-69D1-4B37-8313-48A8719F9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511" y="541589"/>
            <a:ext cx="3334847" cy="577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5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ADBB-AD6C-4374-90CD-10382366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Administrative divisions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FF9C473-07CC-4B2E-A81D-8F8F38B87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93" y="1573240"/>
            <a:ext cx="5846014" cy="4919635"/>
          </a:xfrm>
        </p:spPr>
      </p:pic>
    </p:spTree>
    <p:extLst>
      <p:ext uri="{BB962C8B-B14F-4D97-AF65-F5344CB8AC3E}">
        <p14:creationId xmlns:p14="http://schemas.microsoft.com/office/powerpoint/2010/main" val="181566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7380-6B16-4CE4-AEBE-25F07343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Data: Czechia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50E5B-971B-449D-B5FC-B9AEFB1F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https://onemocneni-aktualne.mzcr.cz/</a:t>
            </a:r>
            <a:endParaRPr lang="cs-CZ" dirty="0"/>
          </a:p>
          <a:p>
            <a:r>
              <a:rPr lang="en-US" dirty="0"/>
              <a:t>D</a:t>
            </a:r>
            <a:r>
              <a:rPr lang="cs-CZ" dirty="0"/>
              <a:t>eath</a:t>
            </a:r>
            <a:r>
              <a:rPr lang="en-US" dirty="0"/>
              <a:t> cases with</a:t>
            </a:r>
            <a:r>
              <a:rPr lang="cs-CZ" dirty="0"/>
              <a:t> date, sex, age, region (LAU-1)</a:t>
            </a:r>
          </a:p>
          <a:p>
            <a:r>
              <a:rPr lang="cs-CZ" dirty="0"/>
              <a:t>CSV format</a:t>
            </a:r>
          </a:p>
          <a:p>
            <a:r>
              <a:rPr lang="cs-CZ" dirty="0"/>
              <a:t>Python package </a:t>
            </a:r>
            <a:r>
              <a:rPr lang="cs-CZ" dirty="0">
                <a:hlinkClick r:id="rId3"/>
              </a:rPr>
              <a:t>covid19czechia</a:t>
            </a:r>
            <a:endParaRPr lang="cs-CZ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A6336B-5CA8-46B2-BA16-71B81ECC6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49" y="681037"/>
            <a:ext cx="6035352" cy="117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6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593B-A202-40A2-B053-EC7E652E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Data: Sweden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059B-8F7F-4F15-A801-58BE80FC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https://scb.se/om-scb/nyheter-och-pressmeddelanden/overdodligheten-fortsatter-att-sjunka-efter-toppen-i-april/</a:t>
            </a:r>
            <a:endParaRPr lang="cs-CZ" dirty="0"/>
          </a:p>
          <a:p>
            <a:r>
              <a:rPr lang="cs-CZ" dirty="0"/>
              <a:t>Weekly counts by region (NUTS-3)</a:t>
            </a:r>
          </a:p>
          <a:p>
            <a:r>
              <a:rPr lang="cs-CZ" dirty="0"/>
              <a:t>XLSX format</a:t>
            </a:r>
          </a:p>
          <a:p>
            <a:r>
              <a:rPr lang="cs-CZ" dirty="0"/>
              <a:t>Python package </a:t>
            </a:r>
            <a:r>
              <a:rPr lang="cs-CZ" dirty="0">
                <a:hlinkClick r:id="rId3"/>
              </a:rPr>
              <a:t>covid19sweden</a:t>
            </a:r>
            <a:endParaRPr lang="cs-CZ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7C2E49-4D71-43BF-B5AF-51DF1A181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5421" y="681037"/>
            <a:ext cx="5878379" cy="1144588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C49A359C-6B9F-42F3-B930-6ACDE6502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4944602"/>
            <a:ext cx="5993459" cy="8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2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CB77-0697-4629-B89C-6BA32E60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Data: Poland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17EF-869E-4E51-BBE8-7FA498780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https://twitter.com/MZ_GOV_PL</a:t>
            </a:r>
            <a:endParaRPr lang="cs-CZ" dirty="0"/>
          </a:p>
          <a:p>
            <a:pPr lvl="1"/>
            <a:r>
              <a:rPr lang="cs-CZ" dirty="0"/>
              <a:t>RegEx parsing the tweets</a:t>
            </a:r>
          </a:p>
          <a:p>
            <a:pPr lvl="1"/>
            <a:r>
              <a:rPr lang="cs-CZ" dirty="0"/>
              <a:t>Data between 2020-03-12 and 2020-10-09 = by region, gender, age</a:t>
            </a:r>
          </a:p>
          <a:p>
            <a:pPr lvl="1"/>
            <a:r>
              <a:rPr lang="cs-CZ" dirty="0"/>
              <a:t>Data between 2020-10-10 and 2020-11-23 = overall country counts</a:t>
            </a:r>
          </a:p>
          <a:p>
            <a:r>
              <a:rPr lang="cs-CZ" dirty="0">
                <a:hlinkClick r:id="rId3"/>
              </a:rPr>
              <a:t>https://www.gov.pl/web/koronawirus/pliki-archiwalne-wojewodztwa</a:t>
            </a:r>
            <a:endParaRPr lang="cs-CZ" dirty="0"/>
          </a:p>
          <a:p>
            <a:pPr lvl="1"/>
            <a:r>
              <a:rPr lang="cs-CZ" dirty="0"/>
              <a:t>Data after 2020-11-24 = overall regional counts</a:t>
            </a:r>
          </a:p>
          <a:p>
            <a:pPr lvl="1"/>
            <a:r>
              <a:rPr lang="cs-CZ" dirty="0"/>
              <a:t>CSV</a:t>
            </a:r>
          </a:p>
          <a:p>
            <a:r>
              <a:rPr lang="cs-CZ" dirty="0"/>
              <a:t>Python package </a:t>
            </a:r>
            <a:r>
              <a:rPr lang="cs-CZ" dirty="0">
                <a:hlinkClick r:id="rId4"/>
              </a:rPr>
              <a:t>covid19poland</a:t>
            </a:r>
            <a:endParaRPr lang="en-US" dirty="0"/>
          </a:p>
        </p:txBody>
      </p:sp>
      <p:pic>
        <p:nvPicPr>
          <p:cNvPr id="6" name="Picture 5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7A840CB3-F465-424B-A2EA-E4FCEE5DB0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3" y="681037"/>
            <a:ext cx="5894037" cy="11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9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8A2D-41DF-40FD-AFDB-2DAD0D1B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 distribution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A7EC2B2-31EA-4A07-9746-3782AD6E8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608" y="1825625"/>
            <a:ext cx="5390784" cy="4351338"/>
          </a:xfrm>
        </p:spPr>
      </p:pic>
    </p:spTree>
    <p:extLst>
      <p:ext uri="{BB962C8B-B14F-4D97-AF65-F5344CB8AC3E}">
        <p14:creationId xmlns:p14="http://schemas.microsoft.com/office/powerpoint/2010/main" val="208814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6A81-05FE-4E2B-AA86-D7384580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Region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7AA1-36E9-45F4-B66F-4E542BC5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Population, area</a:t>
            </a:r>
          </a:p>
          <a:p>
            <a:r>
              <a:rPr lang="en-US" dirty="0">
                <a:sym typeface="Wingdings" panose="05000000000000000000" pitchFamily="2" charset="2"/>
              </a:rPr>
              <a:t>Population d</a:t>
            </a:r>
            <a:r>
              <a:rPr lang="cs-CZ" dirty="0"/>
              <a:t>ensity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4390448-6C17-4D31-AEED-3354A34D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5" y="681037"/>
            <a:ext cx="4619625" cy="484225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353754F-9687-4A3E-B47E-F58B34236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82" y="3019424"/>
            <a:ext cx="4404489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5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312</Words>
  <Application>Microsoft Office PowerPoint</Application>
  <PresentationFormat>Widescreen</PresentationFormat>
  <Paragraphs>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Visualizing COVID19 data from different countries</vt:lpstr>
      <vt:lpstr>Goals</vt:lpstr>
      <vt:lpstr>Administrative divisions</vt:lpstr>
      <vt:lpstr>Administrative divisions</vt:lpstr>
      <vt:lpstr>Data: Czechia</vt:lpstr>
      <vt:lpstr>Data: Sweden</vt:lpstr>
      <vt:lpstr>Data: Poland</vt:lpstr>
      <vt:lpstr>Age distribution</vt:lpstr>
      <vt:lpstr>Region statistics</vt:lpstr>
      <vt:lpstr>Region statistics</vt:lpstr>
      <vt:lpstr>Regional statistics</vt:lpstr>
      <vt:lpstr>Regional comparison</vt:lpstr>
      <vt:lpstr>Regional comparison: location</vt:lpstr>
      <vt:lpstr>Czekanowski diagram</vt:lpstr>
      <vt:lpstr>Czekanowski diagram</vt:lpstr>
      <vt:lpstr>Smoothing</vt:lpstr>
      <vt:lpstr>Dynamic Time Warping</vt:lpstr>
      <vt:lpstr>Epidemic comparison</vt:lpstr>
      <vt:lpstr>Results</vt:lpstr>
      <vt:lpstr>Results</vt:lpstr>
      <vt:lpstr>Results</vt:lpstr>
      <vt:lpstr>Conclusions</vt:lpstr>
      <vt:lpstr>Weekday-independent deaths</vt:lpstr>
      <vt:lpstr>PowerPoint Presentation</vt:lpstr>
      <vt:lpstr>Thank you for attention! Děkuji za pozornost! Dziękuję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COVID19 data from different countries</dc:title>
  <dc:creator>Martin Beneš</dc:creator>
  <cp:lastModifiedBy>Martin Beneš</cp:lastModifiedBy>
  <cp:revision>3</cp:revision>
  <dcterms:created xsi:type="dcterms:W3CDTF">2021-01-11T22:14:50Z</dcterms:created>
  <dcterms:modified xsi:type="dcterms:W3CDTF">2021-01-11T22:36:58Z</dcterms:modified>
</cp:coreProperties>
</file>