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Lst>
  <p:notesMasterIdLst>
    <p:notesMasterId r:id="rId34"/>
  </p:notesMasterIdLst>
  <p:sldIdLst>
    <p:sldId id="256" r:id="rId4"/>
    <p:sldId id="258" r:id="rId5"/>
    <p:sldId id="277" r:id="rId6"/>
    <p:sldId id="278" r:id="rId7"/>
    <p:sldId id="279" r:id="rId8"/>
    <p:sldId id="280" r:id="rId9"/>
    <p:sldId id="281" r:id="rId10"/>
    <p:sldId id="282" r:id="rId11"/>
    <p:sldId id="283" r:id="rId12"/>
    <p:sldId id="284" r:id="rId13"/>
    <p:sldId id="317" r:id="rId14"/>
    <p:sldId id="285" r:id="rId15"/>
    <p:sldId id="286" r:id="rId16"/>
    <p:sldId id="309" r:id="rId17"/>
    <p:sldId id="310" r:id="rId18"/>
    <p:sldId id="311" r:id="rId19"/>
    <p:sldId id="312" r:id="rId20"/>
    <p:sldId id="313" r:id="rId21"/>
    <p:sldId id="314" r:id="rId22"/>
    <p:sldId id="315" r:id="rId23"/>
    <p:sldId id="316" r:id="rId24"/>
    <p:sldId id="290" r:id="rId25"/>
    <p:sldId id="289" r:id="rId26"/>
    <p:sldId id="319" r:id="rId27"/>
    <p:sldId id="320" r:id="rId28"/>
    <p:sldId id="274" r:id="rId29"/>
    <p:sldId id="318" r:id="rId30"/>
    <p:sldId id="275" r:id="rId31"/>
    <p:sldId id="303" r:id="rId32"/>
    <p:sldId id="276" r:id="rId3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4660"/>
  </p:normalViewPr>
  <p:slideViewPr>
    <p:cSldViewPr>
      <p:cViewPr varScale="1">
        <p:scale>
          <a:sx n="75" d="100"/>
          <a:sy n="75" d="100"/>
        </p:scale>
        <p:origin x="1206"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9/11/2024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9338A615-0547-4F1A-A997-7A948382E819}" type="datetime1">
              <a:rPr lang="en-US" smtClean="0"/>
              <a:t>9/11/2024</a:t>
            </a:fld>
            <a:endParaRPr lang="en-US" dirty="0"/>
          </a:p>
        </p:txBody>
      </p:sp>
      <p:sp>
        <p:nvSpPr>
          <p:cNvPr id="2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Key Financial Statements and FSA</a:t>
            </a:r>
            <a:endParaRPr lang="en-US" dirty="0"/>
          </a:p>
        </p:txBody>
      </p:sp>
      <p:sp>
        <p:nvSpPr>
          <p:cNvPr id="2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993EBCBB-7716-4BBC-9FD5-0F7392D9C859}" type="datetime1">
              <a:rPr lang="en-US" smtClean="0"/>
              <a:t>9/11/2024</a:t>
            </a:fld>
            <a:endParaRPr lang="en-US" dirty="0"/>
          </a:p>
        </p:txBody>
      </p:sp>
      <p:sp>
        <p:nvSpPr>
          <p:cNvPr id="16"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Key Financial Statements and FSA</a:t>
            </a:r>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EEC2B710-89CF-4A7F-99A8-E7F3FFE1C156}" type="datetime1">
              <a:rPr lang="en-US" smtClean="0"/>
              <a:t>9/11/2024</a:t>
            </a:fld>
            <a:endParaRPr lang="en-US" dirty="0"/>
          </a:p>
        </p:txBody>
      </p:sp>
      <p:sp>
        <p:nvSpPr>
          <p:cNvPr id="1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Key Financial Statements and FSA</a:t>
            </a:r>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2D70EE5C-C272-4C30-9232-3BF43ED81782}" type="datetime1">
              <a:rPr lang="en-US" smtClean="0"/>
              <a:t>9/11/2024</a:t>
            </a:fld>
            <a:endParaRPr lang="en-US" dirty="0"/>
          </a:p>
        </p:txBody>
      </p:sp>
      <p:sp>
        <p:nvSpPr>
          <p:cNvPr id="15"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Key Financial Statements and FSA</a:t>
            </a:r>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ABFE-53CE-4CD1-BF03-53BCD0F8AD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82F4BC-7801-444D-A887-A16E0BC4C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AEA25-F387-4131-9007-EEB5877AA226}"/>
              </a:ext>
            </a:extLst>
          </p:cNvPr>
          <p:cNvSpPr>
            <a:spLocks noGrp="1"/>
          </p:cNvSpPr>
          <p:nvPr>
            <p:ph type="dt" sz="half" idx="10"/>
          </p:nvPr>
        </p:nvSpPr>
        <p:spPr/>
        <p:txBody>
          <a:bodyPr/>
          <a:lstStyle/>
          <a:p>
            <a:fld id="{7906EC7B-3982-45B7-B21F-7A5632FD45B1}" type="datetimeFigureOut">
              <a:rPr lang="en-IN" smtClean="0"/>
              <a:t>11-09-2024</a:t>
            </a:fld>
            <a:endParaRPr lang="en-IN"/>
          </a:p>
        </p:txBody>
      </p:sp>
      <p:sp>
        <p:nvSpPr>
          <p:cNvPr id="5" name="Footer Placeholder 4">
            <a:extLst>
              <a:ext uri="{FF2B5EF4-FFF2-40B4-BE49-F238E27FC236}">
                <a16:creationId xmlns:a16="http://schemas.microsoft.com/office/drawing/2014/main" id="{32D44237-35FC-4A80-9234-1016B255C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05854-F6F0-483A-A19C-22F5A656B6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36834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C0178140-B475-496D-B832-249882CBACA3}" type="datetime1">
              <a:rPr lang="en-US" smtClean="0"/>
              <a:t>9/11/2024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Key Financial Statements and FSA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 id="2147483661" r:id="rId7"/>
  </p:sldLayoutIdLst>
  <p:transition spd="slow">
    <p:wipe/>
  </p:transition>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oneycontrol.com/india/stockpricequote/personal-care/hindustanunilever/HU"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21STUhQ-iP0&amp;ab_channel=ThePlainBage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562600"/>
            <a:ext cx="6019800" cy="533400"/>
          </a:xfrm>
        </p:spPr>
        <p:txBody>
          <a:bodyPr/>
          <a:lstStyle/>
          <a:p>
            <a:r>
              <a:rPr lang="en-IN" b="1" dirty="0" err="1"/>
              <a:t>Dr.</a:t>
            </a:r>
            <a:r>
              <a:rPr lang="en-IN" b="1" dirty="0"/>
              <a:t> Sarveshwar Kumar Inani</a:t>
            </a:r>
          </a:p>
          <a:p>
            <a:r>
              <a:rPr lang="en-IN" dirty="0"/>
              <a:t>sarveshwarinani@wilp.bits-pilani.ac.in</a:t>
            </a:r>
          </a:p>
        </p:txBody>
      </p:sp>
      <p:sp>
        <p:nvSpPr>
          <p:cNvPr id="3" name="Title 2"/>
          <p:cNvSpPr>
            <a:spLocks noGrp="1"/>
          </p:cNvSpPr>
          <p:nvPr>
            <p:ph type="title"/>
          </p:nvPr>
        </p:nvSpPr>
        <p:spPr/>
        <p:txBody>
          <a:bodyPr/>
          <a:lstStyle/>
          <a:p>
            <a:r>
              <a:rPr lang="en-IN" dirty="0"/>
              <a:t>Financial Management</a:t>
            </a:r>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BC50D-F2D0-4B1F-9DC9-42468D0F6FA8}"/>
              </a:ext>
            </a:extLst>
          </p:cNvPr>
          <p:cNvSpPr>
            <a:spLocks noGrp="1"/>
          </p:cNvSpPr>
          <p:nvPr>
            <p:ph sz="quarter" idx="10"/>
          </p:nvPr>
        </p:nvSpPr>
        <p:spPr/>
        <p:txBody>
          <a:bodyPr/>
          <a:lstStyle/>
          <a:p>
            <a:r>
              <a:rPr lang="en-IN" dirty="0"/>
              <a:t>Cash Flow Statement Format</a:t>
            </a:r>
          </a:p>
        </p:txBody>
      </p:sp>
      <p:sp>
        <p:nvSpPr>
          <p:cNvPr id="4" name="Date Placeholder 3">
            <a:extLst>
              <a:ext uri="{FF2B5EF4-FFF2-40B4-BE49-F238E27FC236}">
                <a16:creationId xmlns:a16="http://schemas.microsoft.com/office/drawing/2014/main" id="{ECAFF662-432F-4695-9AD8-B9EC2E3A451C}"/>
              </a:ext>
            </a:extLst>
          </p:cNvPr>
          <p:cNvSpPr>
            <a:spLocks noGrp="1"/>
          </p:cNvSpPr>
          <p:nvPr>
            <p:ph type="dt" sz="half" idx="2"/>
          </p:nvPr>
        </p:nvSpPr>
        <p:spPr/>
        <p:txBody>
          <a:bodyPr/>
          <a:lstStyle/>
          <a:p>
            <a:fld id="{C784C8D9-CD39-4372-9D3F-D1B2E29D7045}" type="datetime1">
              <a:rPr lang="en-US" smtClean="0"/>
              <a:t>9/11/2024</a:t>
            </a:fld>
            <a:endParaRPr lang="en-US" dirty="0"/>
          </a:p>
        </p:txBody>
      </p:sp>
      <p:graphicFrame>
        <p:nvGraphicFramePr>
          <p:cNvPr id="7" name="Table 6">
            <a:extLst>
              <a:ext uri="{FF2B5EF4-FFF2-40B4-BE49-F238E27FC236}">
                <a16:creationId xmlns:a16="http://schemas.microsoft.com/office/drawing/2014/main" id="{CD67250C-2366-4B52-A9B3-32C60D27A97D}"/>
              </a:ext>
            </a:extLst>
          </p:cNvPr>
          <p:cNvGraphicFramePr>
            <a:graphicFrameLocks noGrp="1"/>
          </p:cNvGraphicFramePr>
          <p:nvPr>
            <p:extLst>
              <p:ext uri="{D42A27DB-BD31-4B8C-83A1-F6EECF244321}">
                <p14:modId xmlns:p14="http://schemas.microsoft.com/office/powerpoint/2010/main" val="3429544074"/>
              </p:ext>
            </p:extLst>
          </p:nvPr>
        </p:nvGraphicFramePr>
        <p:xfrm>
          <a:off x="304800" y="1524000"/>
          <a:ext cx="8534400" cy="481337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981981084"/>
                    </a:ext>
                  </a:extLst>
                </a:gridCol>
                <a:gridCol w="5867400">
                  <a:extLst>
                    <a:ext uri="{9D8B030D-6E8A-4147-A177-3AD203B41FA5}">
                      <a16:colId xmlns:a16="http://schemas.microsoft.com/office/drawing/2014/main" val="2644764899"/>
                    </a:ext>
                  </a:extLst>
                </a:gridCol>
                <a:gridCol w="990600">
                  <a:extLst>
                    <a:ext uri="{9D8B030D-6E8A-4147-A177-3AD203B41FA5}">
                      <a16:colId xmlns:a16="http://schemas.microsoft.com/office/drawing/2014/main" val="1284373535"/>
                    </a:ext>
                  </a:extLst>
                </a:gridCol>
                <a:gridCol w="990600">
                  <a:extLst>
                    <a:ext uri="{9D8B030D-6E8A-4147-A177-3AD203B41FA5}">
                      <a16:colId xmlns:a16="http://schemas.microsoft.com/office/drawing/2014/main" val="4267451480"/>
                    </a:ext>
                  </a:extLst>
                </a:gridCol>
              </a:tblGrid>
              <a:tr h="395005">
                <a:tc>
                  <a:txBody>
                    <a:bodyPr/>
                    <a:lstStyle/>
                    <a:p>
                      <a:pPr algn="ctr"/>
                      <a:r>
                        <a:rPr lang="en-IN" dirty="0"/>
                        <a:t>SN</a:t>
                      </a:r>
                    </a:p>
                  </a:txBody>
                  <a:tcPr/>
                </a:tc>
                <a:tc>
                  <a:txBody>
                    <a:bodyPr/>
                    <a:lstStyle/>
                    <a:p>
                      <a:pPr algn="ctr"/>
                      <a:r>
                        <a:rPr lang="en-IN" dirty="0"/>
                        <a:t>Particulars</a:t>
                      </a:r>
                    </a:p>
                  </a:txBody>
                  <a:tcPr/>
                </a:tc>
                <a:tc>
                  <a:txBody>
                    <a:bodyPr/>
                    <a:lstStyle/>
                    <a:p>
                      <a:pPr algn="ctr"/>
                      <a:r>
                        <a:rPr lang="en-IN" dirty="0"/>
                        <a:t>Amount</a:t>
                      </a:r>
                    </a:p>
                  </a:txBody>
                  <a:tcPr/>
                </a:tc>
                <a:tc>
                  <a:txBody>
                    <a:bodyPr/>
                    <a:lstStyle/>
                    <a:p>
                      <a:pPr algn="ctr"/>
                      <a:r>
                        <a:rPr lang="en-IN" dirty="0"/>
                        <a:t>Amount</a:t>
                      </a:r>
                    </a:p>
                  </a:txBody>
                  <a:tcPr/>
                </a:tc>
                <a:extLst>
                  <a:ext uri="{0D108BD9-81ED-4DB2-BD59-A6C34878D82A}">
                    <a16:rowId xmlns:a16="http://schemas.microsoft.com/office/drawing/2014/main" val="188943403"/>
                  </a:ext>
                </a:extLst>
              </a:tr>
              <a:tr h="706341">
                <a:tc>
                  <a:txBody>
                    <a:bodyPr/>
                    <a:lstStyle/>
                    <a:p>
                      <a:r>
                        <a:rPr lang="en-IN" dirty="0"/>
                        <a:t>(a)</a:t>
                      </a:r>
                    </a:p>
                  </a:txBody>
                  <a:tcPr/>
                </a:tc>
                <a:tc>
                  <a:txBody>
                    <a:bodyPr/>
                    <a:lstStyle/>
                    <a:p>
                      <a:r>
                        <a:rPr lang="en-IN" dirty="0"/>
                        <a:t>Cash Flow from Operating Activities</a:t>
                      </a:r>
                    </a:p>
                    <a:p>
                      <a:pPr lvl="1"/>
                      <a:r>
                        <a:rPr lang="en-IN" dirty="0"/>
                        <a:t>List of individual inflows and outflows</a:t>
                      </a:r>
                    </a:p>
                    <a:p>
                      <a:r>
                        <a:rPr lang="en-IN" dirty="0"/>
                        <a:t>Net cash provided by/used in Operating Activities</a:t>
                      </a:r>
                    </a:p>
                  </a:txBody>
                  <a:tcPr/>
                </a:tc>
                <a:tc>
                  <a:txBody>
                    <a:bodyPr/>
                    <a:lstStyle/>
                    <a:p>
                      <a:endParaRPr lang="en-IN" dirty="0"/>
                    </a:p>
                    <a:p>
                      <a:r>
                        <a:rPr lang="en-IN" dirty="0"/>
                        <a:t>XXXX</a:t>
                      </a:r>
                    </a:p>
                    <a:p>
                      <a:endParaRPr lang="en-IN" dirty="0"/>
                    </a:p>
                  </a:txBody>
                  <a:tcPr/>
                </a:tc>
                <a:tc>
                  <a:txBody>
                    <a:bodyPr/>
                    <a:lstStyle/>
                    <a:p>
                      <a:endParaRPr lang="en-IN" dirty="0"/>
                    </a:p>
                    <a:p>
                      <a:endParaRPr lang="en-IN" dirty="0"/>
                    </a:p>
                    <a:p>
                      <a:r>
                        <a:rPr lang="en-IN" dirty="0"/>
                        <a:t>XXXX</a:t>
                      </a:r>
                    </a:p>
                  </a:txBody>
                  <a:tcPr/>
                </a:tc>
                <a:extLst>
                  <a:ext uri="{0D108BD9-81ED-4DB2-BD59-A6C34878D82A}">
                    <a16:rowId xmlns:a16="http://schemas.microsoft.com/office/drawing/2014/main" val="491735445"/>
                  </a:ext>
                </a:extLst>
              </a:tr>
              <a:tr h="706341">
                <a:tc>
                  <a:txBody>
                    <a:bodyPr/>
                    <a:lstStyle/>
                    <a:p>
                      <a:r>
                        <a:rPr lang="en-IN" dirty="0"/>
                        <a:t>(b)</a:t>
                      </a:r>
                    </a:p>
                  </a:txBody>
                  <a:tcPr/>
                </a:tc>
                <a:tc>
                  <a:txBody>
                    <a:bodyPr/>
                    <a:lstStyle/>
                    <a:p>
                      <a:r>
                        <a:rPr lang="en-IN" dirty="0"/>
                        <a:t>Cash Flow from Investing Activities</a:t>
                      </a:r>
                    </a:p>
                    <a:p>
                      <a:pPr lvl="1"/>
                      <a:r>
                        <a:rPr lang="en-IN" dirty="0"/>
                        <a:t>List of individual inflows and outflows</a:t>
                      </a:r>
                    </a:p>
                    <a:p>
                      <a:r>
                        <a:rPr lang="en-IN" dirty="0"/>
                        <a:t>Net cash provided by/used in Investing Activities</a:t>
                      </a:r>
                    </a:p>
                  </a:txBody>
                  <a:tcPr/>
                </a:tc>
                <a:tc>
                  <a:txBody>
                    <a:bodyPr/>
                    <a:lstStyle/>
                    <a:p>
                      <a:endParaRPr lang="en-IN" dirty="0"/>
                    </a:p>
                    <a:p>
                      <a:r>
                        <a:rPr lang="en-IN" dirty="0"/>
                        <a:t>XXXX</a:t>
                      </a:r>
                    </a:p>
                  </a:txBody>
                  <a:tcPr/>
                </a:tc>
                <a:tc>
                  <a:txBody>
                    <a:bodyPr/>
                    <a:lstStyle/>
                    <a:p>
                      <a:endParaRPr lang="en-IN" dirty="0"/>
                    </a:p>
                    <a:p>
                      <a:endParaRPr lang="en-IN" dirty="0"/>
                    </a:p>
                    <a:p>
                      <a:r>
                        <a:rPr lang="en-IN" dirty="0"/>
                        <a:t>XXXX</a:t>
                      </a:r>
                    </a:p>
                  </a:txBody>
                  <a:tcPr/>
                </a:tc>
                <a:extLst>
                  <a:ext uri="{0D108BD9-81ED-4DB2-BD59-A6C34878D82A}">
                    <a16:rowId xmlns:a16="http://schemas.microsoft.com/office/drawing/2014/main" val="2223887465"/>
                  </a:ext>
                </a:extLst>
              </a:tr>
              <a:tr h="706341">
                <a:tc>
                  <a:txBody>
                    <a:bodyPr/>
                    <a:lstStyle/>
                    <a:p>
                      <a:r>
                        <a:rPr lang="en-IN" dirty="0"/>
                        <a:t>(c)</a:t>
                      </a:r>
                    </a:p>
                  </a:txBody>
                  <a:tcPr/>
                </a:tc>
                <a:tc>
                  <a:txBody>
                    <a:bodyPr/>
                    <a:lstStyle/>
                    <a:p>
                      <a:r>
                        <a:rPr lang="en-IN" dirty="0"/>
                        <a:t>Cash Flow from Financing Activities</a:t>
                      </a:r>
                    </a:p>
                    <a:p>
                      <a:pPr lvl="1"/>
                      <a:r>
                        <a:rPr lang="en-IN" dirty="0"/>
                        <a:t>List of individual inflows and outflows</a:t>
                      </a:r>
                    </a:p>
                    <a:p>
                      <a:r>
                        <a:rPr lang="en-IN" dirty="0"/>
                        <a:t>Net cash provided by/used in Financing Activities</a:t>
                      </a:r>
                    </a:p>
                  </a:txBody>
                  <a:tcPr/>
                </a:tc>
                <a:tc>
                  <a:txBody>
                    <a:bodyPr/>
                    <a:lstStyle/>
                    <a:p>
                      <a:endParaRPr lang="en-IN" dirty="0"/>
                    </a:p>
                    <a:p>
                      <a:r>
                        <a:rPr lang="en-IN" dirty="0"/>
                        <a:t>XXXX</a:t>
                      </a:r>
                    </a:p>
                    <a:p>
                      <a:endParaRPr lang="en-IN" dirty="0"/>
                    </a:p>
                  </a:txBody>
                  <a:tcPr/>
                </a:tc>
                <a:tc>
                  <a:txBody>
                    <a:bodyPr/>
                    <a:lstStyle/>
                    <a:p>
                      <a:endParaRPr lang="en-IN" dirty="0"/>
                    </a:p>
                    <a:p>
                      <a:endParaRPr lang="en-IN" dirty="0"/>
                    </a:p>
                    <a:p>
                      <a:r>
                        <a:rPr lang="en-IN" dirty="0"/>
                        <a:t>XXXX</a:t>
                      </a:r>
                    </a:p>
                  </a:txBody>
                  <a:tcPr/>
                </a:tc>
                <a:extLst>
                  <a:ext uri="{0D108BD9-81ED-4DB2-BD59-A6C34878D82A}">
                    <a16:rowId xmlns:a16="http://schemas.microsoft.com/office/drawing/2014/main" val="974845701"/>
                  </a:ext>
                </a:extLst>
              </a:tr>
              <a:tr h="395005">
                <a:tc>
                  <a:txBody>
                    <a:bodyPr/>
                    <a:lstStyle/>
                    <a:p>
                      <a:r>
                        <a:rPr lang="en-IN" b="1" dirty="0"/>
                        <a: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Net increase/decrease in cash (</a:t>
                      </a:r>
                      <a:r>
                        <a:rPr lang="en-IN" b="1" dirty="0" err="1"/>
                        <a:t>a+b+c</a:t>
                      </a:r>
                      <a:r>
                        <a:rPr lang="en-IN" b="1" dirty="0"/>
                        <a:t>)</a:t>
                      </a:r>
                    </a:p>
                  </a:txBody>
                  <a:tcPr/>
                </a:tc>
                <a:tc>
                  <a:txBody>
                    <a:bodyPr/>
                    <a:lstStyle/>
                    <a:p>
                      <a:endParaRPr lang="en-IN" b="1"/>
                    </a:p>
                  </a:txBody>
                  <a:tcPr/>
                </a:tc>
                <a:tc>
                  <a:txBody>
                    <a:bodyPr/>
                    <a:lstStyle/>
                    <a:p>
                      <a:r>
                        <a:rPr lang="en-IN" b="1" dirty="0"/>
                        <a:t>XXXX</a:t>
                      </a:r>
                    </a:p>
                  </a:txBody>
                  <a:tcPr/>
                </a:tc>
                <a:extLst>
                  <a:ext uri="{0D108BD9-81ED-4DB2-BD59-A6C34878D82A}">
                    <a16:rowId xmlns:a16="http://schemas.microsoft.com/office/drawing/2014/main" val="2051206868"/>
                  </a:ext>
                </a:extLst>
              </a:tr>
              <a:tr h="494438">
                <a:tc>
                  <a:txBody>
                    <a:bodyPr/>
                    <a:lstStyle/>
                    <a:p>
                      <a:r>
                        <a:rPr lang="en-IN" dirty="0"/>
                        <a:t>(e)</a:t>
                      </a:r>
                    </a:p>
                    <a:p>
                      <a:r>
                        <a:rPr lang="en-IN" dirty="0"/>
                        <a:t>(f)</a:t>
                      </a:r>
                    </a:p>
                  </a:txBody>
                  <a:tcPr/>
                </a:tc>
                <a:tc>
                  <a:txBody>
                    <a:bodyPr/>
                    <a:lstStyle/>
                    <a:p>
                      <a:pPr lvl="0"/>
                      <a:r>
                        <a:rPr lang="en-IN" b="1" dirty="0"/>
                        <a:t>Cash and cash equivalents, beginning of period</a:t>
                      </a:r>
                    </a:p>
                    <a:p>
                      <a:pPr lvl="0"/>
                      <a:r>
                        <a:rPr lang="en-IN" b="1" dirty="0"/>
                        <a:t>Cash and cash equivalents, end of period (</a:t>
                      </a:r>
                      <a:r>
                        <a:rPr lang="en-IN" b="1" dirty="0" err="1"/>
                        <a:t>d+e</a:t>
                      </a:r>
                      <a:r>
                        <a:rPr lang="en-IN" b="1" dirty="0"/>
                        <a:t>)</a:t>
                      </a:r>
                    </a:p>
                  </a:txBody>
                  <a:tcPr/>
                </a:tc>
                <a:tc>
                  <a:txBody>
                    <a:bodyPr/>
                    <a:lstStyle/>
                    <a:p>
                      <a:endParaRPr lang="en-IN" b="1" dirty="0"/>
                    </a:p>
                  </a:txBody>
                  <a:tcPr/>
                </a:tc>
                <a:tc>
                  <a:txBody>
                    <a:bodyPr/>
                    <a:lstStyle/>
                    <a:p>
                      <a:r>
                        <a:rPr lang="en-IN" b="1" dirty="0"/>
                        <a:t>XXXX</a:t>
                      </a:r>
                    </a:p>
                    <a:p>
                      <a:r>
                        <a:rPr lang="en-IN" b="1" dirty="0"/>
                        <a:t>XXXX</a:t>
                      </a:r>
                    </a:p>
                  </a:txBody>
                  <a:tcPr/>
                </a:tc>
                <a:extLst>
                  <a:ext uri="{0D108BD9-81ED-4DB2-BD59-A6C34878D82A}">
                    <a16:rowId xmlns:a16="http://schemas.microsoft.com/office/drawing/2014/main" val="3537025343"/>
                  </a:ext>
                </a:extLst>
              </a:tr>
              <a:tr h="494438">
                <a:tc>
                  <a:txBody>
                    <a:bodyPr/>
                    <a:lstStyle/>
                    <a:p>
                      <a:endParaRPr lang="en-IN" dirty="0"/>
                    </a:p>
                  </a:txBody>
                  <a:tcPr/>
                </a:tc>
                <a:tc>
                  <a:txBody>
                    <a:bodyPr/>
                    <a:lstStyle/>
                    <a:p>
                      <a:r>
                        <a:rPr lang="en-IN" dirty="0"/>
                        <a:t>Schedule of non-cash investing and financing activities</a:t>
                      </a:r>
                    </a:p>
                    <a:p>
                      <a:pPr lvl="1"/>
                      <a:r>
                        <a:rPr lang="en-IN" dirty="0"/>
                        <a:t>List of individual transactions</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02733183"/>
                  </a:ext>
                </a:extLst>
              </a:tr>
            </a:tbl>
          </a:graphicData>
        </a:graphic>
      </p:graphicFrame>
      <p:sp>
        <p:nvSpPr>
          <p:cNvPr id="2" name="Footer Placeholder 1">
            <a:extLst>
              <a:ext uri="{FF2B5EF4-FFF2-40B4-BE49-F238E27FC236}">
                <a16:creationId xmlns:a16="http://schemas.microsoft.com/office/drawing/2014/main" id="{D870043A-3FA1-40F4-B1BB-BFD4881E051E}"/>
              </a:ext>
            </a:extLst>
          </p:cNvPr>
          <p:cNvSpPr>
            <a:spLocks noGrp="1"/>
          </p:cNvSpPr>
          <p:nvPr>
            <p:ph type="ftr" sz="quarter" idx="3"/>
          </p:nvPr>
        </p:nvSpPr>
        <p:spPr/>
        <p:txBody>
          <a:bodyPr/>
          <a:lstStyle/>
          <a:p>
            <a:r>
              <a:rPr lang="en-US"/>
              <a:t>Key Financial Statements and FSA</a:t>
            </a:r>
            <a:endParaRPr lang="en-US" dirty="0"/>
          </a:p>
        </p:txBody>
      </p:sp>
      <p:sp>
        <p:nvSpPr>
          <p:cNvPr id="5" name="Slide Number Placeholder 4">
            <a:extLst>
              <a:ext uri="{FF2B5EF4-FFF2-40B4-BE49-F238E27FC236}">
                <a16:creationId xmlns:a16="http://schemas.microsoft.com/office/drawing/2014/main" id="{38935243-731A-47CB-A0DD-73B06D9AA8E1}"/>
              </a:ext>
            </a:extLst>
          </p:cNvPr>
          <p:cNvSpPr>
            <a:spLocks noGrp="1"/>
          </p:cNvSpPr>
          <p:nvPr>
            <p:ph type="sldNum" sz="quarter" idx="4"/>
          </p:nvPr>
        </p:nvSpPr>
        <p:spPr/>
        <p:txBody>
          <a:bodyPr/>
          <a:lstStyle/>
          <a:p>
            <a:fld id="{BC8D7E44-7D4F-4942-A8C9-2DF6BF8399E8}" type="slidenum">
              <a:rPr lang="en-US" smtClean="0"/>
              <a:pPr/>
              <a:t>10</a:t>
            </a:fld>
            <a:endParaRPr lang="en-US"/>
          </a:p>
        </p:txBody>
      </p:sp>
    </p:spTree>
    <p:extLst>
      <p:ext uri="{BB962C8B-B14F-4D97-AF65-F5344CB8AC3E}">
        <p14:creationId xmlns:p14="http://schemas.microsoft.com/office/powerpoint/2010/main" val="246412505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50ABE3-57AB-4D72-97F5-76A8902558A1}"/>
              </a:ext>
            </a:extLst>
          </p:cNvPr>
          <p:cNvSpPr>
            <a:spLocks noGrp="1"/>
          </p:cNvSpPr>
          <p:nvPr>
            <p:ph idx="1"/>
          </p:nvPr>
        </p:nvSpPr>
        <p:spPr/>
        <p:txBody>
          <a:bodyPr/>
          <a:lstStyle/>
          <a:p>
            <a:pPr>
              <a:buFont typeface="Arial" panose="020B0604020202020204" pitchFamily="34" charset="0"/>
              <a:buChar char="•"/>
            </a:pPr>
            <a:r>
              <a:rPr lang="en-IN" dirty="0"/>
              <a:t>Trend of revenue/profits/margins (CAGR)</a:t>
            </a:r>
          </a:p>
          <a:p>
            <a:pPr>
              <a:buFont typeface="Arial" panose="020B0604020202020204" pitchFamily="34" charset="0"/>
              <a:buChar char="•"/>
            </a:pPr>
            <a:r>
              <a:rPr lang="en-IN" dirty="0"/>
              <a:t>Trend of Assets/Cash flow/Liabilities</a:t>
            </a:r>
          </a:p>
          <a:p>
            <a:pPr>
              <a:buFont typeface="Arial" panose="020B0604020202020204" pitchFamily="34" charset="0"/>
              <a:buChar char="•"/>
            </a:pPr>
            <a:r>
              <a:rPr lang="en-IN" dirty="0"/>
              <a:t>Investors/Lenders take decisions based on FSA</a:t>
            </a:r>
          </a:p>
          <a:p>
            <a:pPr>
              <a:buFont typeface="Arial" panose="020B0604020202020204" pitchFamily="34" charset="0"/>
              <a:buChar char="•"/>
            </a:pPr>
            <a:r>
              <a:rPr lang="en-IN" dirty="0"/>
              <a:t>Comparison of firm with industry standards</a:t>
            </a:r>
          </a:p>
          <a:p>
            <a:pPr>
              <a:buFont typeface="Arial" panose="020B0604020202020204" pitchFamily="34" charset="0"/>
              <a:buChar char="•"/>
            </a:pPr>
            <a:r>
              <a:rPr lang="en-IN" dirty="0"/>
              <a:t>Commentary about Profitability, Liquidity, Efficiency, Solvency, and Valuation of the company (Ratio Analysis)</a:t>
            </a:r>
          </a:p>
          <a:p>
            <a:pPr>
              <a:buFont typeface="Arial" panose="020B0604020202020204" pitchFamily="34" charset="0"/>
              <a:buChar char="•"/>
            </a:pPr>
            <a:r>
              <a:rPr lang="en-IN" dirty="0"/>
              <a:t>Evaluate past performance</a:t>
            </a:r>
          </a:p>
          <a:p>
            <a:pPr>
              <a:buFont typeface="Arial" panose="020B0604020202020204" pitchFamily="34" charset="0"/>
              <a:buChar char="•"/>
            </a:pPr>
            <a:r>
              <a:rPr lang="en-IN" dirty="0"/>
              <a:t>Predict future performance</a:t>
            </a:r>
          </a:p>
          <a:p>
            <a:pPr>
              <a:buFont typeface="Arial" panose="020B0604020202020204" pitchFamily="34" charset="0"/>
              <a:buChar char="•"/>
            </a:pPr>
            <a:endParaRPr lang="en-IN" b="1" dirty="0"/>
          </a:p>
        </p:txBody>
      </p:sp>
      <p:sp>
        <p:nvSpPr>
          <p:cNvPr id="3" name="Content Placeholder 2">
            <a:extLst>
              <a:ext uri="{FF2B5EF4-FFF2-40B4-BE49-F238E27FC236}">
                <a16:creationId xmlns:a16="http://schemas.microsoft.com/office/drawing/2014/main" id="{626FC559-B3C2-42A8-BC1C-6A590298CF51}"/>
              </a:ext>
            </a:extLst>
          </p:cNvPr>
          <p:cNvSpPr>
            <a:spLocks noGrp="1"/>
          </p:cNvSpPr>
          <p:nvPr>
            <p:ph sz="quarter" idx="10"/>
          </p:nvPr>
        </p:nvSpPr>
        <p:spPr>
          <a:xfrm>
            <a:off x="304800" y="152400"/>
            <a:ext cx="6858000" cy="1143000"/>
          </a:xfrm>
        </p:spPr>
        <p:txBody>
          <a:bodyPr>
            <a:normAutofit/>
          </a:bodyPr>
          <a:lstStyle/>
          <a:p>
            <a:r>
              <a:rPr lang="en-IN" sz="3200" dirty="0"/>
              <a:t>Why Financial Statement Analysis?</a:t>
            </a:r>
          </a:p>
        </p:txBody>
      </p:sp>
      <p:sp>
        <p:nvSpPr>
          <p:cNvPr id="4" name="Date Placeholder 3">
            <a:extLst>
              <a:ext uri="{FF2B5EF4-FFF2-40B4-BE49-F238E27FC236}">
                <a16:creationId xmlns:a16="http://schemas.microsoft.com/office/drawing/2014/main" id="{3E4DCB69-5807-4E10-90B9-CB090D17F05D}"/>
              </a:ext>
            </a:extLst>
          </p:cNvPr>
          <p:cNvSpPr>
            <a:spLocks noGrp="1"/>
          </p:cNvSpPr>
          <p:nvPr>
            <p:ph type="dt" sz="half" idx="2"/>
          </p:nvPr>
        </p:nvSpPr>
        <p:spPr/>
        <p:txBody>
          <a:bodyPr/>
          <a:lstStyle/>
          <a:p>
            <a:fld id="{DA189FAB-7A58-4054-B7FF-80BDC3C94CFA}" type="datetime1">
              <a:rPr lang="en-US" smtClean="0"/>
              <a:t>9/11/2024</a:t>
            </a:fld>
            <a:endParaRPr lang="en-US" dirty="0"/>
          </a:p>
        </p:txBody>
      </p:sp>
      <p:sp>
        <p:nvSpPr>
          <p:cNvPr id="5" name="Footer Placeholder 4">
            <a:extLst>
              <a:ext uri="{FF2B5EF4-FFF2-40B4-BE49-F238E27FC236}">
                <a16:creationId xmlns:a16="http://schemas.microsoft.com/office/drawing/2014/main" id="{4B8A5D43-C5EF-4856-BB86-786BD8BF4638}"/>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8B44C311-07C1-49F4-A723-40B2A4535155}"/>
              </a:ext>
            </a:extLst>
          </p:cNvPr>
          <p:cNvSpPr>
            <a:spLocks noGrp="1"/>
          </p:cNvSpPr>
          <p:nvPr>
            <p:ph type="sldNum" sz="quarter" idx="4"/>
          </p:nvPr>
        </p:nvSpPr>
        <p:spPr/>
        <p:txBody>
          <a:bodyPr/>
          <a:lstStyle/>
          <a:p>
            <a:fld id="{BC8D7E44-7D4F-4942-A8C9-2DF6BF8399E8}" type="slidenum">
              <a:rPr lang="en-US" smtClean="0"/>
              <a:pPr/>
              <a:t>11</a:t>
            </a:fld>
            <a:endParaRPr lang="en-US"/>
          </a:p>
        </p:txBody>
      </p:sp>
    </p:spTree>
    <p:extLst>
      <p:ext uri="{BB962C8B-B14F-4D97-AF65-F5344CB8AC3E}">
        <p14:creationId xmlns:p14="http://schemas.microsoft.com/office/powerpoint/2010/main" val="265348051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50ABE3-57AB-4D72-97F5-76A8902558A1}"/>
              </a:ext>
            </a:extLst>
          </p:cNvPr>
          <p:cNvSpPr>
            <a:spLocks noGrp="1"/>
          </p:cNvSpPr>
          <p:nvPr>
            <p:ph idx="1"/>
          </p:nvPr>
        </p:nvSpPr>
        <p:spPr/>
        <p:txBody>
          <a:bodyPr/>
          <a:lstStyle/>
          <a:p>
            <a:pPr>
              <a:buFont typeface="Arial" panose="020B0604020202020204" pitchFamily="34" charset="0"/>
              <a:buChar char="•"/>
            </a:pPr>
            <a:r>
              <a:rPr lang="en-IN" dirty="0"/>
              <a:t>Financial Ratio Analysis (including Dupont analysis)</a:t>
            </a:r>
          </a:p>
          <a:p>
            <a:pPr>
              <a:buFont typeface="Arial" panose="020B0604020202020204" pitchFamily="34" charset="0"/>
              <a:buChar char="•"/>
            </a:pPr>
            <a:endParaRPr lang="en-IN" dirty="0"/>
          </a:p>
          <a:p>
            <a:pPr>
              <a:buFont typeface="Arial" panose="020B0604020202020204" pitchFamily="34" charset="0"/>
              <a:buChar char="•"/>
            </a:pPr>
            <a:r>
              <a:rPr lang="en-IN" dirty="0"/>
              <a:t>Horizontal and Trend Analysis</a:t>
            </a:r>
          </a:p>
          <a:p>
            <a:pPr>
              <a:buFont typeface="Arial" panose="020B0604020202020204" pitchFamily="34" charset="0"/>
              <a:buChar char="•"/>
            </a:pPr>
            <a:endParaRPr lang="en-IN" dirty="0"/>
          </a:p>
          <a:p>
            <a:pPr>
              <a:buFont typeface="Arial" panose="020B0604020202020204" pitchFamily="34" charset="0"/>
              <a:buChar char="•"/>
            </a:pPr>
            <a:r>
              <a:rPr lang="en-IN" dirty="0"/>
              <a:t>Vertical (Common-size) analysis</a:t>
            </a:r>
          </a:p>
          <a:p>
            <a:pPr>
              <a:buFont typeface="Arial" panose="020B0604020202020204" pitchFamily="34" charset="0"/>
              <a:buChar char="•"/>
            </a:pPr>
            <a:endParaRPr lang="en-IN" dirty="0"/>
          </a:p>
          <a:p>
            <a:pPr>
              <a:buFont typeface="Arial" panose="020B0604020202020204" pitchFamily="34" charset="0"/>
              <a:buChar char="•"/>
            </a:pPr>
            <a:r>
              <a:rPr lang="en-IN" dirty="0"/>
              <a:t>Industry benchmarking Analysis</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626FC559-B3C2-42A8-BC1C-6A590298CF51}"/>
              </a:ext>
            </a:extLst>
          </p:cNvPr>
          <p:cNvSpPr>
            <a:spLocks noGrp="1"/>
          </p:cNvSpPr>
          <p:nvPr>
            <p:ph sz="quarter" idx="10"/>
          </p:nvPr>
        </p:nvSpPr>
        <p:spPr>
          <a:xfrm>
            <a:off x="215925" y="62542"/>
            <a:ext cx="6553200" cy="1143000"/>
          </a:xfrm>
        </p:spPr>
        <p:txBody>
          <a:bodyPr>
            <a:normAutofit/>
          </a:bodyPr>
          <a:lstStyle/>
          <a:p>
            <a:r>
              <a:rPr lang="en-IN" sz="2800" dirty="0"/>
              <a:t>Financial Statement Analysis Techniques </a:t>
            </a:r>
          </a:p>
        </p:txBody>
      </p:sp>
      <p:sp>
        <p:nvSpPr>
          <p:cNvPr id="4" name="Date Placeholder 3">
            <a:extLst>
              <a:ext uri="{FF2B5EF4-FFF2-40B4-BE49-F238E27FC236}">
                <a16:creationId xmlns:a16="http://schemas.microsoft.com/office/drawing/2014/main" id="{3E4DCB69-5807-4E10-90B9-CB090D17F05D}"/>
              </a:ext>
            </a:extLst>
          </p:cNvPr>
          <p:cNvSpPr>
            <a:spLocks noGrp="1"/>
          </p:cNvSpPr>
          <p:nvPr>
            <p:ph type="dt" sz="half" idx="2"/>
          </p:nvPr>
        </p:nvSpPr>
        <p:spPr/>
        <p:txBody>
          <a:bodyPr/>
          <a:lstStyle/>
          <a:p>
            <a:fld id="{DA189FAB-7A58-4054-B7FF-80BDC3C94CFA}" type="datetime1">
              <a:rPr lang="en-US" smtClean="0"/>
              <a:t>9/11/2024</a:t>
            </a:fld>
            <a:endParaRPr lang="en-US" dirty="0"/>
          </a:p>
        </p:txBody>
      </p:sp>
      <p:sp>
        <p:nvSpPr>
          <p:cNvPr id="5" name="Footer Placeholder 4">
            <a:extLst>
              <a:ext uri="{FF2B5EF4-FFF2-40B4-BE49-F238E27FC236}">
                <a16:creationId xmlns:a16="http://schemas.microsoft.com/office/drawing/2014/main" id="{4B8A5D43-C5EF-4856-BB86-786BD8BF4638}"/>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8B44C311-07C1-49F4-A723-40B2A4535155}"/>
              </a:ext>
            </a:extLst>
          </p:cNvPr>
          <p:cNvSpPr>
            <a:spLocks noGrp="1"/>
          </p:cNvSpPr>
          <p:nvPr>
            <p:ph type="sldNum" sz="quarter" idx="4"/>
          </p:nvPr>
        </p:nvSpPr>
        <p:spPr/>
        <p:txBody>
          <a:bodyPr/>
          <a:lstStyle/>
          <a:p>
            <a:fld id="{BC8D7E44-7D4F-4942-A8C9-2DF6BF8399E8}" type="slidenum">
              <a:rPr lang="en-US" smtClean="0"/>
              <a:pPr/>
              <a:t>12</a:t>
            </a:fld>
            <a:endParaRPr lang="en-US"/>
          </a:p>
        </p:txBody>
      </p:sp>
    </p:spTree>
    <p:extLst>
      <p:ext uri="{BB962C8B-B14F-4D97-AF65-F5344CB8AC3E}">
        <p14:creationId xmlns:p14="http://schemas.microsoft.com/office/powerpoint/2010/main" val="95522925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F47B05-5BF2-493D-8113-E95E108102DC}"/>
              </a:ext>
            </a:extLst>
          </p:cNvPr>
          <p:cNvSpPr>
            <a:spLocks noGrp="1"/>
          </p:cNvSpPr>
          <p:nvPr>
            <p:ph idx="1"/>
          </p:nvPr>
        </p:nvSpPr>
        <p:spPr/>
        <p:txBody>
          <a:bodyPr/>
          <a:lstStyle/>
          <a:p>
            <a:pPr>
              <a:buFont typeface="Arial" panose="020B0604020202020204" pitchFamily="34" charset="0"/>
              <a:buChar char="•"/>
            </a:pPr>
            <a:r>
              <a:rPr lang="en-IN" dirty="0"/>
              <a:t>Show financial ratios of HUL</a:t>
            </a:r>
          </a:p>
          <a:p>
            <a:pPr>
              <a:buFont typeface="Arial" panose="020B0604020202020204" pitchFamily="34" charset="0"/>
              <a:buChar char="•"/>
            </a:pPr>
            <a:r>
              <a:rPr lang="en-IN" dirty="0">
                <a:hlinkClick r:id="rId2"/>
              </a:rPr>
              <a:t>https://www.moneycontrol.com/india/stockpricequote/personal-care/hindustanunilever/HU</a:t>
            </a:r>
            <a:r>
              <a:rPr lang="en-IN" dirty="0"/>
              <a:t> </a:t>
            </a:r>
          </a:p>
          <a:p>
            <a:pPr>
              <a:buFont typeface="Arial" panose="020B0604020202020204" pitchFamily="34" charset="0"/>
              <a:buChar char="•"/>
            </a:pPr>
            <a:endParaRPr lang="en-IN" dirty="0"/>
          </a:p>
          <a:p>
            <a:pPr>
              <a:buFont typeface="Arial" panose="020B0604020202020204" pitchFamily="34" charset="0"/>
              <a:buChar char="•"/>
            </a:pPr>
            <a:r>
              <a:rPr lang="en-IN" dirty="0"/>
              <a:t>Types of Ratios:</a:t>
            </a:r>
          </a:p>
          <a:p>
            <a:pPr lvl="1"/>
            <a:r>
              <a:rPr lang="en-IN" sz="2000" dirty="0"/>
              <a:t>Profitability Ratios (Margin and Return ratios)</a:t>
            </a:r>
          </a:p>
          <a:p>
            <a:pPr lvl="1"/>
            <a:r>
              <a:rPr lang="en-IN" sz="2000" dirty="0"/>
              <a:t>Liquidity Ratios</a:t>
            </a:r>
          </a:p>
          <a:p>
            <a:pPr lvl="1"/>
            <a:r>
              <a:rPr lang="en-IN" sz="2000" dirty="0"/>
              <a:t>Solvency or Leverage Ratios</a:t>
            </a:r>
          </a:p>
          <a:p>
            <a:pPr lvl="1"/>
            <a:r>
              <a:rPr lang="en-IN" sz="2000" dirty="0"/>
              <a:t>Turnover (Efficiency or Activity) Ratios</a:t>
            </a:r>
          </a:p>
          <a:p>
            <a:pPr lvl="1"/>
            <a:r>
              <a:rPr lang="en-IN" sz="2000" dirty="0"/>
              <a:t>Valuation Ratios</a:t>
            </a:r>
          </a:p>
        </p:txBody>
      </p:sp>
      <p:sp>
        <p:nvSpPr>
          <p:cNvPr id="3" name="Content Placeholder 2">
            <a:extLst>
              <a:ext uri="{FF2B5EF4-FFF2-40B4-BE49-F238E27FC236}">
                <a16:creationId xmlns:a16="http://schemas.microsoft.com/office/drawing/2014/main" id="{60C0A31B-DC8F-4745-BBCB-D268EF6F89EC}"/>
              </a:ext>
            </a:extLst>
          </p:cNvPr>
          <p:cNvSpPr>
            <a:spLocks noGrp="1"/>
          </p:cNvSpPr>
          <p:nvPr>
            <p:ph sz="quarter" idx="10"/>
          </p:nvPr>
        </p:nvSpPr>
        <p:spPr/>
        <p:txBody>
          <a:bodyPr/>
          <a:lstStyle/>
          <a:p>
            <a:r>
              <a:rPr lang="en-IN" dirty="0"/>
              <a:t>Financial Ratio Analysis</a:t>
            </a:r>
          </a:p>
        </p:txBody>
      </p:sp>
      <p:sp>
        <p:nvSpPr>
          <p:cNvPr id="4" name="Date Placeholder 3">
            <a:extLst>
              <a:ext uri="{FF2B5EF4-FFF2-40B4-BE49-F238E27FC236}">
                <a16:creationId xmlns:a16="http://schemas.microsoft.com/office/drawing/2014/main" id="{91590DB4-C801-49FA-8BF0-A4DF199547F6}"/>
              </a:ext>
            </a:extLst>
          </p:cNvPr>
          <p:cNvSpPr>
            <a:spLocks noGrp="1"/>
          </p:cNvSpPr>
          <p:nvPr>
            <p:ph type="dt" sz="half" idx="2"/>
          </p:nvPr>
        </p:nvSpPr>
        <p:spPr/>
        <p:txBody>
          <a:bodyPr/>
          <a:lstStyle/>
          <a:p>
            <a:fld id="{D0841710-9886-4D20-A3A9-4017BF369559}" type="datetime1">
              <a:rPr lang="en-US" smtClean="0"/>
              <a:t>9/11/2024</a:t>
            </a:fld>
            <a:endParaRPr lang="en-US" dirty="0"/>
          </a:p>
        </p:txBody>
      </p:sp>
      <p:sp>
        <p:nvSpPr>
          <p:cNvPr id="5" name="Footer Placeholder 4">
            <a:extLst>
              <a:ext uri="{FF2B5EF4-FFF2-40B4-BE49-F238E27FC236}">
                <a16:creationId xmlns:a16="http://schemas.microsoft.com/office/drawing/2014/main" id="{20C1575F-4FC6-4AEF-A72F-31E80FC254C8}"/>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D9AFD09F-EA17-41A8-B910-80C1A4E6430C}"/>
              </a:ext>
            </a:extLst>
          </p:cNvPr>
          <p:cNvSpPr>
            <a:spLocks noGrp="1"/>
          </p:cNvSpPr>
          <p:nvPr>
            <p:ph type="sldNum" sz="quarter" idx="4"/>
          </p:nvPr>
        </p:nvSpPr>
        <p:spPr/>
        <p:txBody>
          <a:bodyPr/>
          <a:lstStyle/>
          <a:p>
            <a:fld id="{BC8D7E44-7D4F-4942-A8C9-2DF6BF8399E8}" type="slidenum">
              <a:rPr lang="en-US" smtClean="0"/>
              <a:pPr/>
              <a:t>13</a:t>
            </a:fld>
            <a:endParaRPr lang="en-US"/>
          </a:p>
        </p:txBody>
      </p:sp>
    </p:spTree>
    <p:extLst>
      <p:ext uri="{BB962C8B-B14F-4D97-AF65-F5344CB8AC3E}">
        <p14:creationId xmlns:p14="http://schemas.microsoft.com/office/powerpoint/2010/main" val="41420387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381000" y="1600200"/>
            <a:ext cx="2104879" cy="2467121"/>
          </a:xfrm>
        </p:spPr>
        <p:txBody>
          <a:bodyPr vert="horz" lIns="68580" tIns="34290" rIns="68580" bIns="34290" rtlCol="0" anchor="t">
            <a:normAutofit/>
          </a:bodyPr>
          <a:lstStyle/>
          <a:p>
            <a:r>
              <a:rPr lang="en-US" sz="3600" dirty="0">
                <a:latin typeface="+mj-lt"/>
                <a:cs typeface="+mj-cs"/>
              </a:rPr>
              <a:t>Income statement</a:t>
            </a:r>
            <a:br>
              <a:rPr lang="en-US" sz="3600" dirty="0">
                <a:latin typeface="+mj-lt"/>
                <a:cs typeface="+mj-cs"/>
              </a:rPr>
            </a:br>
            <a:endParaRPr lang="en-US" sz="3600" dirty="0">
              <a:latin typeface="+mj-lt"/>
              <a:cs typeface="+mj-cs"/>
            </a:endParaRPr>
          </a:p>
        </p:txBody>
      </p:sp>
      <p:graphicFrame>
        <p:nvGraphicFramePr>
          <p:cNvPr id="7" name="Table 6">
            <a:extLst>
              <a:ext uri="{FF2B5EF4-FFF2-40B4-BE49-F238E27FC236}">
                <a16:creationId xmlns:a16="http://schemas.microsoft.com/office/drawing/2014/main" id="{BCB7A979-F0CE-AFA9-B937-39895399AB62}"/>
              </a:ext>
            </a:extLst>
          </p:cNvPr>
          <p:cNvGraphicFramePr>
            <a:graphicFrameLocks noGrp="1"/>
          </p:cNvGraphicFramePr>
          <p:nvPr>
            <p:extLst>
              <p:ext uri="{D42A27DB-BD31-4B8C-83A1-F6EECF244321}">
                <p14:modId xmlns:p14="http://schemas.microsoft.com/office/powerpoint/2010/main" val="233414209"/>
              </p:ext>
            </p:extLst>
          </p:nvPr>
        </p:nvGraphicFramePr>
        <p:xfrm>
          <a:off x="2362200" y="1066800"/>
          <a:ext cx="6248400" cy="4800595"/>
        </p:xfrm>
        <a:graphic>
          <a:graphicData uri="http://schemas.openxmlformats.org/drawingml/2006/table">
            <a:tbl>
              <a:tblPr firstRow="1" bandRow="1"/>
              <a:tblGrid>
                <a:gridCol w="6248400">
                  <a:extLst>
                    <a:ext uri="{9D8B030D-6E8A-4147-A177-3AD203B41FA5}">
                      <a16:colId xmlns:a16="http://schemas.microsoft.com/office/drawing/2014/main" val="2809533601"/>
                    </a:ext>
                  </a:extLst>
                </a:gridCol>
              </a:tblGrid>
              <a:tr h="349116">
                <a:tc>
                  <a:txBody>
                    <a:bodyPr/>
                    <a:lstStyle/>
                    <a:p>
                      <a:pPr algn="r" fontAlgn="b">
                        <a:spcBef>
                          <a:spcPts val="0"/>
                        </a:spcBef>
                        <a:spcAft>
                          <a:spcPts val="0"/>
                        </a:spcAft>
                      </a:pPr>
                      <a:r>
                        <a:rPr lang="en-IN" sz="1700" b="1" i="0" u="none" strike="noStrike" dirty="0">
                          <a:solidFill>
                            <a:srgbClr val="000000"/>
                          </a:solidFill>
                          <a:effectLst/>
                          <a:latin typeface="Calibri" panose="020F0502020204030204" pitchFamily="34" charset="0"/>
                        </a:rPr>
                        <a:t>Operating Revenue</a:t>
                      </a:r>
                      <a:endParaRPr lang="en-IN"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19363118"/>
                  </a:ext>
                </a:extLst>
              </a:tr>
              <a:tr h="349116">
                <a:tc>
                  <a:txBody>
                    <a:bodyPr/>
                    <a:lstStyle/>
                    <a:p>
                      <a:pPr algn="r" fontAlgn="b">
                        <a:spcBef>
                          <a:spcPts val="0"/>
                        </a:spcBef>
                        <a:spcAft>
                          <a:spcPts val="0"/>
                        </a:spcAft>
                      </a:pPr>
                      <a:r>
                        <a:rPr lang="en-IN" sz="1700" b="0" i="0" u="none" strike="noStrike" dirty="0">
                          <a:solidFill>
                            <a:srgbClr val="000000"/>
                          </a:solidFill>
                          <a:effectLst/>
                          <a:latin typeface="Calibri" panose="020F0502020204030204" pitchFamily="34" charset="0"/>
                        </a:rPr>
                        <a:t>Less: COGS</a:t>
                      </a:r>
                      <a:endParaRPr lang="en-IN"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562334"/>
                  </a:ext>
                </a:extLst>
              </a:tr>
              <a:tr h="349116">
                <a:tc>
                  <a:txBody>
                    <a:bodyPr/>
                    <a:lstStyle/>
                    <a:p>
                      <a:pPr algn="r" fontAlgn="b">
                        <a:spcBef>
                          <a:spcPts val="0"/>
                        </a:spcBef>
                        <a:spcAft>
                          <a:spcPts val="0"/>
                        </a:spcAft>
                      </a:pPr>
                      <a:r>
                        <a:rPr lang="en-IN" sz="1700" b="1" i="0" u="none" strike="noStrike" dirty="0">
                          <a:solidFill>
                            <a:srgbClr val="000000"/>
                          </a:solidFill>
                          <a:effectLst/>
                          <a:latin typeface="Calibri" panose="020F0502020204030204" pitchFamily="34" charset="0"/>
                        </a:rPr>
                        <a:t>Gross Profit</a:t>
                      </a:r>
                      <a:endParaRPr lang="en-IN"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684509"/>
                  </a:ext>
                </a:extLst>
              </a:tr>
              <a:tr h="647019">
                <a:tc>
                  <a:txBody>
                    <a:bodyPr/>
                    <a:lstStyle/>
                    <a:p>
                      <a:pPr algn="r" fontAlgn="b">
                        <a:spcBef>
                          <a:spcPts val="0"/>
                        </a:spcBef>
                        <a:spcAft>
                          <a:spcPts val="0"/>
                        </a:spcAft>
                      </a:pPr>
                      <a:r>
                        <a:rPr lang="en-US" sz="1700" b="0" i="0" u="none" strike="noStrike" dirty="0">
                          <a:solidFill>
                            <a:srgbClr val="000000"/>
                          </a:solidFill>
                          <a:effectLst/>
                          <a:latin typeface="Calibri" panose="020F0502020204030204" pitchFamily="34" charset="0"/>
                        </a:rPr>
                        <a:t>Less: Operating expenses (other than depreciation and amortization)</a:t>
                      </a:r>
                      <a:endParaRPr lang="en-US"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512609"/>
                  </a:ext>
                </a:extLst>
              </a:tr>
              <a:tr h="331208">
                <a:tc>
                  <a:txBody>
                    <a:bodyPr/>
                    <a:lstStyle/>
                    <a:p>
                      <a:pPr algn="r" fontAlgn="b">
                        <a:spcBef>
                          <a:spcPts val="0"/>
                        </a:spcBef>
                        <a:spcAft>
                          <a:spcPts val="0"/>
                        </a:spcAft>
                      </a:pPr>
                      <a:r>
                        <a:rPr lang="en-US" sz="1700" b="1" i="0" u="none" strike="noStrike" kern="1200" dirty="0">
                          <a:solidFill>
                            <a:srgbClr val="000000"/>
                          </a:solidFill>
                          <a:effectLst/>
                          <a:latin typeface="Calibri" panose="020F0502020204030204" pitchFamily="34" charset="0"/>
                          <a:ea typeface="+mn-ea"/>
                          <a:cs typeface="+mn-cs"/>
                        </a:rPr>
                        <a:t>Operating Profit before depreciation and amortization</a:t>
                      </a: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817030"/>
                  </a:ext>
                </a:extLst>
              </a:tr>
              <a:tr h="331208">
                <a:tc>
                  <a:txBody>
                    <a:bodyPr/>
                    <a:lstStyle/>
                    <a:p>
                      <a:pPr algn="r" fontAlgn="b">
                        <a:spcBef>
                          <a:spcPts val="0"/>
                        </a:spcBef>
                        <a:spcAft>
                          <a:spcPts val="0"/>
                        </a:spcAft>
                      </a:pPr>
                      <a:r>
                        <a:rPr lang="en-US" sz="1700" b="0" i="0" u="none" strike="noStrike" kern="1200" dirty="0">
                          <a:solidFill>
                            <a:srgbClr val="000000"/>
                          </a:solidFill>
                          <a:effectLst/>
                          <a:latin typeface="Calibri" panose="020F0502020204030204" pitchFamily="34" charset="0"/>
                          <a:ea typeface="+mn-ea"/>
                          <a:cs typeface="+mn-cs"/>
                        </a:rPr>
                        <a:t>Adjustment for non-operating revenue and expenses</a:t>
                      </a: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069146"/>
                  </a:ext>
                </a:extLst>
              </a:tr>
              <a:tr h="349116">
                <a:tc>
                  <a:txBody>
                    <a:bodyPr/>
                    <a:lstStyle/>
                    <a:p>
                      <a:pPr algn="r" fontAlgn="b">
                        <a:spcBef>
                          <a:spcPts val="0"/>
                        </a:spcBef>
                        <a:spcAft>
                          <a:spcPts val="0"/>
                        </a:spcAft>
                      </a:pPr>
                      <a:r>
                        <a:rPr lang="en-IN" sz="1700" b="1" i="0" u="none" strike="noStrike" dirty="0">
                          <a:solidFill>
                            <a:srgbClr val="000000"/>
                          </a:solidFill>
                          <a:effectLst/>
                          <a:latin typeface="Calibri" panose="020F0502020204030204" pitchFamily="34" charset="0"/>
                        </a:rPr>
                        <a:t>EBITDA</a:t>
                      </a:r>
                      <a:endParaRPr lang="en-IN"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981001"/>
                  </a:ext>
                </a:extLst>
              </a:tr>
              <a:tr h="349116">
                <a:tc>
                  <a:txBody>
                    <a:bodyPr/>
                    <a:lstStyle/>
                    <a:p>
                      <a:pPr algn="r" fontAlgn="b">
                        <a:spcBef>
                          <a:spcPts val="0"/>
                        </a:spcBef>
                        <a:spcAft>
                          <a:spcPts val="0"/>
                        </a:spcAft>
                      </a:pPr>
                      <a:r>
                        <a:rPr lang="en-IN" sz="1700" b="0" i="0" u="none" strike="noStrike">
                          <a:solidFill>
                            <a:srgbClr val="000000"/>
                          </a:solidFill>
                          <a:effectLst/>
                          <a:latin typeface="Calibri" panose="020F0502020204030204" pitchFamily="34" charset="0"/>
                        </a:rPr>
                        <a:t>Less: Depreciation and amortisation</a:t>
                      </a:r>
                      <a:endParaRPr lang="en-IN" sz="2700" b="0" i="0" u="none" strike="noStrike">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849611"/>
                  </a:ext>
                </a:extLst>
              </a:tr>
              <a:tr h="349116">
                <a:tc>
                  <a:txBody>
                    <a:bodyPr/>
                    <a:lstStyle/>
                    <a:p>
                      <a:pPr algn="r" fontAlgn="b">
                        <a:spcBef>
                          <a:spcPts val="0"/>
                        </a:spcBef>
                        <a:spcAft>
                          <a:spcPts val="0"/>
                        </a:spcAft>
                      </a:pPr>
                      <a:r>
                        <a:rPr lang="en-IN" sz="1700" b="1" i="0" u="none" strike="noStrike" dirty="0">
                          <a:solidFill>
                            <a:srgbClr val="000000"/>
                          </a:solidFill>
                          <a:effectLst/>
                          <a:latin typeface="Calibri" panose="020F0502020204030204" pitchFamily="34" charset="0"/>
                        </a:rPr>
                        <a:t>EBIT</a:t>
                      </a:r>
                      <a:endParaRPr lang="en-IN"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6003954"/>
                  </a:ext>
                </a:extLst>
              </a:tr>
              <a:tr h="349116">
                <a:tc>
                  <a:txBody>
                    <a:bodyPr/>
                    <a:lstStyle/>
                    <a:p>
                      <a:pPr algn="r" fontAlgn="b">
                        <a:spcBef>
                          <a:spcPts val="0"/>
                        </a:spcBef>
                        <a:spcAft>
                          <a:spcPts val="0"/>
                        </a:spcAft>
                      </a:pPr>
                      <a:r>
                        <a:rPr lang="en-IN" sz="1700" b="0" i="0" u="none" strike="noStrike">
                          <a:solidFill>
                            <a:srgbClr val="000000"/>
                          </a:solidFill>
                          <a:effectLst/>
                          <a:latin typeface="Calibri" panose="020F0502020204030204" pitchFamily="34" charset="0"/>
                        </a:rPr>
                        <a:t>Less: Interest</a:t>
                      </a:r>
                      <a:endParaRPr lang="en-IN" sz="2700" b="0" i="0" u="none" strike="noStrike">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185967"/>
                  </a:ext>
                </a:extLst>
              </a:tr>
              <a:tr h="349116">
                <a:tc>
                  <a:txBody>
                    <a:bodyPr/>
                    <a:lstStyle/>
                    <a:p>
                      <a:pPr algn="r" fontAlgn="b">
                        <a:spcBef>
                          <a:spcPts val="0"/>
                        </a:spcBef>
                        <a:spcAft>
                          <a:spcPts val="0"/>
                        </a:spcAft>
                      </a:pPr>
                      <a:r>
                        <a:rPr lang="en-IN" sz="1700" b="1" i="0" u="none" strike="noStrike" dirty="0">
                          <a:solidFill>
                            <a:srgbClr val="000000"/>
                          </a:solidFill>
                          <a:effectLst/>
                          <a:latin typeface="Calibri" panose="020F0502020204030204" pitchFamily="34" charset="0"/>
                        </a:rPr>
                        <a:t>EBT or PBT</a:t>
                      </a:r>
                      <a:endParaRPr lang="en-IN"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295177"/>
                  </a:ext>
                </a:extLst>
              </a:tr>
              <a:tr h="349116">
                <a:tc>
                  <a:txBody>
                    <a:bodyPr/>
                    <a:lstStyle/>
                    <a:p>
                      <a:pPr algn="r" fontAlgn="b">
                        <a:spcBef>
                          <a:spcPts val="0"/>
                        </a:spcBef>
                        <a:spcAft>
                          <a:spcPts val="0"/>
                        </a:spcAft>
                      </a:pPr>
                      <a:r>
                        <a:rPr lang="en-IN" sz="1700" b="0" i="0" u="none" strike="noStrike">
                          <a:solidFill>
                            <a:srgbClr val="000000"/>
                          </a:solidFill>
                          <a:effectLst/>
                          <a:latin typeface="Calibri" panose="020F0502020204030204" pitchFamily="34" charset="0"/>
                        </a:rPr>
                        <a:t>Less: Taxes</a:t>
                      </a:r>
                      <a:endParaRPr lang="en-IN" sz="2700" b="0" i="0" u="none" strike="noStrike">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554195"/>
                  </a:ext>
                </a:extLst>
              </a:tr>
              <a:tr h="349116">
                <a:tc>
                  <a:txBody>
                    <a:bodyPr/>
                    <a:lstStyle/>
                    <a:p>
                      <a:pPr algn="r" fontAlgn="b">
                        <a:spcBef>
                          <a:spcPts val="0"/>
                        </a:spcBef>
                        <a:spcAft>
                          <a:spcPts val="0"/>
                        </a:spcAft>
                      </a:pPr>
                      <a:r>
                        <a:rPr lang="en-US" sz="1700" b="1" i="0" u="none" strike="noStrike" dirty="0">
                          <a:solidFill>
                            <a:srgbClr val="000000"/>
                          </a:solidFill>
                          <a:effectLst/>
                          <a:latin typeface="Calibri" panose="020F0502020204030204" pitchFamily="34" charset="0"/>
                        </a:rPr>
                        <a:t>Net Income or PAT or EAT</a:t>
                      </a:r>
                      <a:endParaRPr lang="en-US" sz="2700" b="0" i="0" u="none" strike="noStrike" dirty="0">
                        <a:effectLst/>
                        <a:latin typeface="Arial" panose="020B0604020202020204" pitchFamily="34" charset="0"/>
                      </a:endParaRPr>
                    </a:p>
                  </a:txBody>
                  <a:tcPr marL="14162" marR="14162" marT="141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364801720"/>
                  </a:ext>
                </a:extLst>
              </a:tr>
            </a:tbl>
          </a:graphicData>
        </a:graphic>
      </p:graphicFrame>
    </p:spTree>
    <p:extLst>
      <p:ext uri="{BB962C8B-B14F-4D97-AF65-F5344CB8AC3E}">
        <p14:creationId xmlns:p14="http://schemas.microsoft.com/office/powerpoint/2010/main" val="278650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457200" y="274638"/>
            <a:ext cx="8401050" cy="1143000"/>
          </a:xfrm>
        </p:spPr>
        <p:txBody>
          <a:bodyPr>
            <a:noAutofit/>
          </a:bodyPr>
          <a:lstStyle/>
          <a:p>
            <a:r>
              <a:rPr lang="en-IN" sz="3200" dirty="0"/>
              <a:t>Profitability Ratios: </a:t>
            </a:r>
            <a:r>
              <a:rPr lang="en-IN" sz="2400" dirty="0"/>
              <a:t>Margin Ratios (Profits </a:t>
            </a:r>
            <a:r>
              <a:rPr lang="en-IN" sz="2400" dirty="0" err="1"/>
              <a:t>wrt</a:t>
            </a:r>
            <a:r>
              <a:rPr lang="en-IN" sz="2400" dirty="0"/>
              <a:t> Sales)</a:t>
            </a:r>
            <a:br>
              <a:rPr lang="en-IN" sz="3200" dirty="0"/>
            </a:b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a:xfrm>
                <a:off x="457200" y="1219200"/>
                <a:ext cx="8401050" cy="4800599"/>
              </a:xfrm>
            </p:spPr>
            <p:txBody>
              <a:bodyPr>
                <a:normAutofit/>
              </a:bodyPr>
              <a:lstStyle/>
              <a:p>
                <a:pPr marL="0" indent="0">
                  <a:buNone/>
                </a:pPr>
                <a:r>
                  <a:rPr lang="en-IN" sz="2400" dirty="0"/>
                  <a:t>Explain with Income Statement</a:t>
                </a:r>
              </a:p>
              <a:p>
                <a:r>
                  <a:rPr lang="en-IN" sz="2400" b="1" dirty="0"/>
                  <a:t>Gross Profit Margin (%) </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𝑆𝑎𝑙𝑒𝑠</m:t>
                        </m:r>
                        <m:r>
                          <a:rPr lang="en-IN" sz="2400" b="0" i="1" smtClean="0">
                            <a:latin typeface="Cambria Math" panose="02040503050406030204" pitchFamily="18" charset="0"/>
                          </a:rPr>
                          <m:t>−</m:t>
                        </m:r>
                        <m:r>
                          <a:rPr lang="en-IN" sz="2400" b="0" i="1" smtClean="0">
                            <a:latin typeface="Cambria Math" panose="02040503050406030204" pitchFamily="18" charset="0"/>
                          </a:rPr>
                          <m:t>𝐶𝑂𝐺𝑆</m:t>
                        </m:r>
                      </m:num>
                      <m:den>
                        <m:r>
                          <a:rPr lang="en-IN" sz="2400" b="0" i="1" smtClean="0">
                            <a:latin typeface="Cambria Math" panose="02040503050406030204" pitchFamily="18" charset="0"/>
                          </a:rPr>
                          <m:t>𝑁𝑒𝑡</m:t>
                        </m:r>
                        <m:r>
                          <a:rPr lang="en-IN" sz="2400" b="0" i="1" smtClean="0">
                            <a:latin typeface="Cambria Math" panose="02040503050406030204" pitchFamily="18" charset="0"/>
                          </a:rPr>
                          <m:t> </m:t>
                        </m:r>
                        <m:r>
                          <a:rPr lang="en-IN" sz="2400" b="0" i="1" smtClean="0">
                            <a:latin typeface="Cambria Math" panose="02040503050406030204" pitchFamily="18" charset="0"/>
                          </a:rPr>
                          <m:t>𝑆𝑎𝑙𝑒𝑠</m:t>
                        </m:r>
                      </m:den>
                    </m:f>
                  </m:oMath>
                </a14:m>
                <a:r>
                  <a:rPr lang="en-IN" sz="2400" dirty="0"/>
                  <a:t>×100</a:t>
                </a:r>
              </a:p>
              <a:p>
                <a:endParaRPr lang="en-IN" sz="2400" dirty="0"/>
              </a:p>
              <a:p>
                <a:r>
                  <a:rPr lang="en-IN" sz="2400" b="1" dirty="0"/>
                  <a:t>Operating Profit Margin (%) </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𝑂𝑝𝑒𝑟𝑎𝑡𝑖𝑛𝑔</m:t>
                        </m:r>
                        <m:r>
                          <a:rPr lang="en-IN" sz="2400" b="0" i="1" smtClean="0">
                            <a:latin typeface="Cambria Math" panose="02040503050406030204" pitchFamily="18" charset="0"/>
                          </a:rPr>
                          <m:t> </m:t>
                        </m:r>
                        <m:r>
                          <a:rPr lang="en-IN" sz="2400" b="0" i="1" smtClean="0">
                            <a:latin typeface="Cambria Math" panose="02040503050406030204" pitchFamily="18" charset="0"/>
                          </a:rPr>
                          <m:t>𝑃𝑟𝑜𝑓𝑖𝑡</m:t>
                        </m:r>
                      </m:num>
                      <m:den>
                        <m:r>
                          <a:rPr lang="en-IN" sz="2400" b="0" i="1" smtClean="0">
                            <a:latin typeface="Cambria Math" panose="02040503050406030204" pitchFamily="18" charset="0"/>
                          </a:rPr>
                          <m:t>𝑁𝑒𝑡</m:t>
                        </m:r>
                        <m:r>
                          <a:rPr lang="en-IN" sz="2400" b="0" i="1" smtClean="0">
                            <a:latin typeface="Cambria Math" panose="02040503050406030204" pitchFamily="18" charset="0"/>
                          </a:rPr>
                          <m:t> </m:t>
                        </m:r>
                        <m:r>
                          <a:rPr lang="en-IN" sz="2400" b="0" i="1" smtClean="0">
                            <a:latin typeface="Cambria Math" panose="02040503050406030204" pitchFamily="18" charset="0"/>
                          </a:rPr>
                          <m:t>𝑆𝑎𝑙𝑒𝑠</m:t>
                        </m:r>
                      </m:den>
                    </m:f>
                  </m:oMath>
                </a14:m>
                <a:r>
                  <a:rPr lang="en-IN" sz="2400" dirty="0"/>
                  <a:t>×100</a:t>
                </a:r>
              </a:p>
              <a:p>
                <a:pPr marL="0" indent="0">
                  <a:buNone/>
                </a:pPr>
                <a:r>
                  <a:rPr lang="en-IN" sz="2400" dirty="0"/>
                  <a:t>(EBIT or EBITDA after non-operating income/expenses adjustment)</a:t>
                </a:r>
              </a:p>
              <a:p>
                <a:pPr marL="0" indent="0">
                  <a:buNone/>
                </a:pPr>
                <a:endParaRPr lang="en-IN" sz="2400" dirty="0"/>
              </a:p>
              <a:p>
                <a:r>
                  <a:rPr lang="en-IN" sz="2400" b="1" dirty="0"/>
                  <a:t>Net Profit Margin (%) </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𝑁𝑒𝑡</m:t>
                        </m:r>
                        <m:r>
                          <a:rPr lang="en-IN" sz="2400" b="0" i="1" smtClean="0">
                            <a:latin typeface="Cambria Math" panose="02040503050406030204" pitchFamily="18" charset="0"/>
                          </a:rPr>
                          <m:t> </m:t>
                        </m:r>
                        <m:r>
                          <a:rPr lang="en-IN" sz="2400" b="0" i="1" smtClean="0">
                            <a:latin typeface="Cambria Math" panose="02040503050406030204" pitchFamily="18" charset="0"/>
                          </a:rPr>
                          <m:t>𝑃𝑟𝑜𝑓𝑖𝑡</m:t>
                        </m:r>
                        <m:r>
                          <a:rPr lang="en-IN" sz="2400" b="0" i="1" smtClean="0">
                            <a:latin typeface="Cambria Math" panose="02040503050406030204" pitchFamily="18" charset="0"/>
                          </a:rPr>
                          <m:t> </m:t>
                        </m:r>
                        <m:r>
                          <a:rPr lang="en-IN" sz="2400" b="0" i="1" smtClean="0">
                            <a:latin typeface="Cambria Math" panose="02040503050406030204" pitchFamily="18" charset="0"/>
                          </a:rPr>
                          <m:t>𝑎𝑓𝑡𝑒𝑟</m:t>
                        </m:r>
                        <m:r>
                          <a:rPr lang="en-IN" sz="2400" b="0" i="1" smtClean="0">
                            <a:latin typeface="Cambria Math" panose="02040503050406030204" pitchFamily="18" charset="0"/>
                          </a:rPr>
                          <m:t> </m:t>
                        </m:r>
                        <m:r>
                          <a:rPr lang="en-IN" sz="2400" b="0" i="1" smtClean="0">
                            <a:latin typeface="Cambria Math" panose="02040503050406030204" pitchFamily="18" charset="0"/>
                          </a:rPr>
                          <m:t>𝑡𝑎𝑥</m:t>
                        </m:r>
                      </m:num>
                      <m:den>
                        <m:r>
                          <a:rPr lang="en-IN" sz="2400" b="0" i="1" smtClean="0">
                            <a:latin typeface="Cambria Math" panose="02040503050406030204" pitchFamily="18" charset="0"/>
                          </a:rPr>
                          <m:t>𝑁𝑒𝑡</m:t>
                        </m:r>
                        <m:r>
                          <a:rPr lang="en-IN" sz="2400" b="0" i="1" smtClean="0">
                            <a:latin typeface="Cambria Math" panose="02040503050406030204" pitchFamily="18" charset="0"/>
                          </a:rPr>
                          <m:t> </m:t>
                        </m:r>
                        <m:r>
                          <a:rPr lang="en-IN" sz="2400" b="0" i="1" smtClean="0">
                            <a:latin typeface="Cambria Math" panose="02040503050406030204" pitchFamily="18" charset="0"/>
                          </a:rPr>
                          <m:t>𝑆𝑎𝑙𝑒𝑠</m:t>
                        </m:r>
                      </m:den>
                    </m:f>
                  </m:oMath>
                </a14:m>
                <a:r>
                  <a:rPr lang="en-IN" sz="2400" dirty="0"/>
                  <a:t>×100</a:t>
                </a:r>
              </a:p>
              <a:p>
                <a:pPr marL="0" indent="0" algn="ctr">
                  <a:buNone/>
                </a:pPr>
                <a:r>
                  <a:rPr lang="en-IN" sz="2400" b="1" dirty="0">
                    <a:highlight>
                      <a:srgbClr val="FFFF00"/>
                    </a:highlight>
                  </a:rPr>
                  <a:t>Decision Rule: The higher it is, The better it is.</a:t>
                </a:r>
              </a:p>
              <a:p>
                <a:endParaRPr lang="en-IN" sz="2400" dirty="0"/>
              </a:p>
              <a:p>
                <a:endParaRPr lang="en-IN" sz="2400" dirty="0"/>
              </a:p>
              <a:p>
                <a:endParaRPr lang="en-IN" sz="2400" dirty="0"/>
              </a:p>
              <a:p>
                <a:endParaRPr lang="en-IN" sz="2400"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xfrm>
                <a:off x="457200" y="1219200"/>
                <a:ext cx="8401050" cy="4800599"/>
              </a:xfrm>
              <a:blipFill>
                <a:blip r:embed="rId2"/>
                <a:stretch>
                  <a:fillRect l="-1089" t="-889"/>
                </a:stretch>
              </a:blipFill>
            </p:spPr>
            <p:txBody>
              <a:bodyPr/>
              <a:lstStyle/>
              <a:p>
                <a:r>
                  <a:rPr lang="en-GB">
                    <a:noFill/>
                  </a:rPr>
                  <a:t> </a:t>
                </a:r>
              </a:p>
            </p:txBody>
          </p:sp>
        </mc:Fallback>
      </mc:AlternateContent>
    </p:spTree>
    <p:extLst>
      <p:ext uri="{BB962C8B-B14F-4D97-AF65-F5344CB8AC3E}">
        <p14:creationId xmlns:p14="http://schemas.microsoft.com/office/powerpoint/2010/main" val="380409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457200" y="274638"/>
            <a:ext cx="8360606" cy="1143000"/>
          </a:xfrm>
        </p:spPr>
        <p:txBody>
          <a:bodyPr>
            <a:normAutofit fontScale="90000"/>
          </a:bodyPr>
          <a:lstStyle/>
          <a:p>
            <a:r>
              <a:rPr lang="en-IN" dirty="0"/>
              <a:t>Profitability Ratios: </a:t>
            </a:r>
            <a:r>
              <a:rPr lang="en-IN" sz="2700" dirty="0"/>
              <a:t>Return Ratios (Profits </a:t>
            </a:r>
            <a:r>
              <a:rPr lang="en-IN" sz="2700" dirty="0" err="1"/>
              <a:t>wrt</a:t>
            </a:r>
            <a:r>
              <a:rPr lang="en-IN" sz="2700" dirty="0"/>
              <a:t> Capital)</a:t>
            </a:r>
            <a:br>
              <a:rPr lang="en-IN" sz="2700"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a:xfrm>
                <a:off x="326194" y="1143000"/>
                <a:ext cx="8663062" cy="5257800"/>
              </a:xfrm>
            </p:spPr>
            <p:txBody>
              <a:bodyPr>
                <a:normAutofit fontScale="92500"/>
              </a:bodyPr>
              <a:lstStyle/>
              <a:p>
                <a:r>
                  <a:rPr lang="en-IN" sz="2600" b="1" dirty="0"/>
                  <a:t>Return on Assets (ROA in %) </a:t>
                </a:r>
                <a:r>
                  <a:rPr lang="en-IN" sz="2600" dirty="0"/>
                  <a:t>=  </a:t>
                </a:r>
                <a14:m>
                  <m:oMath xmlns:m="http://schemas.openxmlformats.org/officeDocument/2006/math">
                    <m:f>
                      <m:fPr>
                        <m:ctrlPr>
                          <a:rPr lang="en-IN" sz="2600" i="1" smtClean="0">
                            <a:latin typeface="Cambria Math" panose="02040503050406030204" pitchFamily="18" charset="0"/>
                          </a:rPr>
                        </m:ctrlPr>
                      </m:fPr>
                      <m:num>
                        <m:r>
                          <a:rPr lang="en-IN" sz="2600" b="0" i="1" smtClean="0">
                            <a:latin typeface="Cambria Math" panose="02040503050406030204" pitchFamily="18" charset="0"/>
                          </a:rPr>
                          <m:t>𝑁𝑒𝑡</m:t>
                        </m:r>
                        <m:r>
                          <a:rPr lang="en-IN" sz="2600" b="0" i="1" smtClean="0">
                            <a:latin typeface="Cambria Math" panose="02040503050406030204" pitchFamily="18" charset="0"/>
                          </a:rPr>
                          <m:t> </m:t>
                        </m:r>
                        <m:r>
                          <a:rPr lang="en-IN" sz="2600" b="0" i="1" smtClean="0">
                            <a:latin typeface="Cambria Math" panose="02040503050406030204" pitchFamily="18" charset="0"/>
                          </a:rPr>
                          <m:t>𝑃𝑟𝑜𝑓𝑖𝑡</m:t>
                        </m:r>
                        <m:r>
                          <a:rPr lang="en-IN" sz="2600" b="0" i="1" smtClean="0">
                            <a:latin typeface="Cambria Math" panose="02040503050406030204" pitchFamily="18" charset="0"/>
                          </a:rPr>
                          <m:t> </m:t>
                        </m:r>
                        <m:r>
                          <a:rPr lang="en-IN" sz="2600" b="0" i="1" smtClean="0">
                            <a:latin typeface="Cambria Math" panose="02040503050406030204" pitchFamily="18" charset="0"/>
                          </a:rPr>
                          <m:t>𝑎𝑓𝑡𝑒𝑟</m:t>
                        </m:r>
                        <m:r>
                          <a:rPr lang="en-IN" sz="2600" b="0" i="1" smtClean="0">
                            <a:latin typeface="Cambria Math" panose="02040503050406030204" pitchFamily="18" charset="0"/>
                          </a:rPr>
                          <m:t> </m:t>
                        </m:r>
                        <m:r>
                          <a:rPr lang="en-IN" sz="2600" b="0" i="1" smtClean="0">
                            <a:latin typeface="Cambria Math" panose="02040503050406030204" pitchFamily="18" charset="0"/>
                          </a:rPr>
                          <m:t>𝑡𝑎𝑥</m:t>
                        </m:r>
                      </m:num>
                      <m:den>
                        <m:r>
                          <a:rPr lang="en-IN" sz="2600" b="0" i="1" smtClean="0">
                            <a:latin typeface="Cambria Math" panose="02040503050406030204" pitchFamily="18" charset="0"/>
                          </a:rPr>
                          <m:t>𝑇𝑜𝑡𝑎𝑙</m:t>
                        </m:r>
                        <m:r>
                          <a:rPr lang="en-IN" sz="2600" b="0" i="1" smtClean="0">
                            <a:latin typeface="Cambria Math" panose="02040503050406030204" pitchFamily="18" charset="0"/>
                          </a:rPr>
                          <m:t> </m:t>
                        </m:r>
                        <m:r>
                          <a:rPr lang="en-IN" sz="2600" b="0" i="1" smtClean="0">
                            <a:latin typeface="Cambria Math" panose="02040503050406030204" pitchFamily="18" charset="0"/>
                          </a:rPr>
                          <m:t>𝐴𝑠𝑠𝑒𝑡𝑠</m:t>
                        </m:r>
                      </m:den>
                    </m:f>
                  </m:oMath>
                </a14:m>
                <a:r>
                  <a:rPr lang="en-IN" sz="2600" dirty="0"/>
                  <a:t>×100</a:t>
                </a:r>
              </a:p>
              <a:p>
                <a:pPr lvl="1"/>
                <a:r>
                  <a:rPr lang="en-IN" sz="1700" dirty="0"/>
                  <a:t>Total Assets=Current assets + Fixed assets</a:t>
                </a:r>
              </a:p>
              <a:p>
                <a:pPr lvl="1"/>
                <a:r>
                  <a:rPr lang="en-IN" sz="1700" dirty="0"/>
                  <a:t>Or Total Assets=Total Assets in Balance sheet – Fictitious assets</a:t>
                </a:r>
              </a:p>
              <a:p>
                <a:pPr lvl="1"/>
                <a:r>
                  <a:rPr lang="en-IN" sz="1700" dirty="0"/>
                  <a:t>It shows how efficiently a company is using its assets to generate profits.</a:t>
                </a:r>
              </a:p>
              <a:p>
                <a:pPr lvl="1"/>
                <a:endParaRPr lang="en-IN" sz="1500" dirty="0"/>
              </a:p>
              <a:p>
                <a:r>
                  <a:rPr lang="en-IN" sz="2200" b="1" dirty="0"/>
                  <a:t>Return on Capital Employed (ROCE in %) </a:t>
                </a:r>
                <a:r>
                  <a:rPr lang="en-IN" sz="2200" dirty="0"/>
                  <a:t>=  </a:t>
                </a:r>
                <a14:m>
                  <m:oMath xmlns:m="http://schemas.openxmlformats.org/officeDocument/2006/math">
                    <m:f>
                      <m:fPr>
                        <m:ctrlPr>
                          <a:rPr lang="en-IN" sz="2200" i="1" smtClean="0">
                            <a:latin typeface="Cambria Math" panose="02040503050406030204" pitchFamily="18" charset="0"/>
                          </a:rPr>
                        </m:ctrlPr>
                      </m:fPr>
                      <m:num>
                        <m:r>
                          <a:rPr lang="en-IN" sz="2200" b="0" i="1" smtClean="0">
                            <a:latin typeface="Cambria Math" panose="02040503050406030204" pitchFamily="18" charset="0"/>
                          </a:rPr>
                          <m:t>𝐸𝐵𝐼𝑇</m:t>
                        </m:r>
                      </m:num>
                      <m:den>
                        <m:r>
                          <a:rPr lang="en-IN" sz="2200" b="0" i="1" smtClean="0">
                            <a:latin typeface="Cambria Math" panose="02040503050406030204" pitchFamily="18" charset="0"/>
                          </a:rPr>
                          <m:t>𝐶𝑎𝑝𝑖𝑡𝑎𝑙</m:t>
                        </m:r>
                        <m:r>
                          <a:rPr lang="en-IN" sz="2200" b="0" i="1" smtClean="0">
                            <a:latin typeface="Cambria Math" panose="02040503050406030204" pitchFamily="18" charset="0"/>
                          </a:rPr>
                          <m:t> </m:t>
                        </m:r>
                        <m:r>
                          <a:rPr lang="en-IN" sz="2200" b="0" i="1" smtClean="0">
                            <a:latin typeface="Cambria Math" panose="02040503050406030204" pitchFamily="18" charset="0"/>
                          </a:rPr>
                          <m:t>𝐸𝑚𝑝𝑙𝑜𝑦𝑒𝑑</m:t>
                        </m:r>
                      </m:den>
                    </m:f>
                  </m:oMath>
                </a14:m>
                <a:r>
                  <a:rPr lang="en-IN" sz="2200" dirty="0"/>
                  <a:t>×100</a:t>
                </a:r>
              </a:p>
              <a:p>
                <a:pPr lvl="1"/>
                <a:r>
                  <a:rPr lang="en-IN" sz="1700" dirty="0"/>
                  <a:t>Capital Employed=Equity Share Capital + Pref. Share Capital + Reserves + Debt</a:t>
                </a:r>
              </a:p>
              <a:p>
                <a:pPr lvl="1"/>
                <a:r>
                  <a:rPr lang="en-IN" sz="1700" dirty="0"/>
                  <a:t>Or Capital Employed=Total Assets - Fictitious assets - Current Liabilities</a:t>
                </a:r>
              </a:p>
              <a:p>
                <a:pPr lvl="1"/>
                <a:r>
                  <a:rPr lang="en-IN" sz="1700" dirty="0"/>
                  <a:t>Very useful for capital-intensive industries (Infrastructure, power, telecom, etc.).</a:t>
                </a:r>
              </a:p>
              <a:p>
                <a:pPr lvl="1"/>
                <a:r>
                  <a:rPr lang="en-IN" sz="1700" dirty="0"/>
                  <a:t>It includes the impact of Leverage (debt) in capital structure. Hence, for companies having debt, it is very crucial metric.</a:t>
                </a:r>
              </a:p>
              <a:p>
                <a:pPr lvl="1"/>
                <a:r>
                  <a:rPr lang="en-IN" sz="1700" dirty="0"/>
                  <a:t>It shows how efficiently a company is using its capital to generate profits.</a:t>
                </a:r>
                <a:endParaRPr lang="en-IN" sz="3000" dirty="0"/>
              </a:p>
              <a:p>
                <a:pPr marL="0" indent="0" algn="ctr">
                  <a:buNone/>
                </a:pPr>
                <a:r>
                  <a:rPr lang="en-IN" sz="1800" dirty="0"/>
                  <a:t>Note: Denominator in above formulas are </a:t>
                </a:r>
                <a:r>
                  <a:rPr lang="en-IN" sz="1800" b="1" dirty="0"/>
                  <a:t>average of opening and closing values</a:t>
                </a:r>
                <a:r>
                  <a:rPr lang="en-IN" sz="1800" dirty="0"/>
                  <a:t>.</a:t>
                </a:r>
              </a:p>
              <a:p>
                <a:pPr marL="0" indent="0" algn="ctr">
                  <a:buNone/>
                </a:pPr>
                <a:r>
                  <a:rPr lang="en-IN" sz="1800" dirty="0"/>
                  <a:t>Comparison with peers is very important.</a:t>
                </a:r>
              </a:p>
              <a:p>
                <a:pPr marL="0" indent="0" algn="ctr">
                  <a:buNone/>
                </a:pPr>
                <a:r>
                  <a:rPr lang="en-IN" b="1" dirty="0">
                    <a:highlight>
                      <a:srgbClr val="FFFF00"/>
                    </a:highlight>
                  </a:rPr>
                  <a:t>Decision Rule: The higher it is, The better it is.</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xfrm>
                <a:off x="326194" y="1143000"/>
                <a:ext cx="8663062" cy="5257800"/>
              </a:xfrm>
              <a:blipFill>
                <a:blip r:embed="rId2"/>
                <a:stretch>
                  <a:fillRect l="-1267" r="-1126" b="-2320"/>
                </a:stretch>
              </a:blipFill>
            </p:spPr>
            <p:txBody>
              <a:bodyPr/>
              <a:lstStyle/>
              <a:p>
                <a:r>
                  <a:rPr lang="en-GB">
                    <a:noFill/>
                  </a:rPr>
                  <a:t> </a:t>
                </a:r>
              </a:p>
            </p:txBody>
          </p:sp>
        </mc:Fallback>
      </mc:AlternateContent>
    </p:spTree>
    <p:extLst>
      <p:ext uri="{BB962C8B-B14F-4D97-AF65-F5344CB8AC3E}">
        <p14:creationId xmlns:p14="http://schemas.microsoft.com/office/powerpoint/2010/main" val="248058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189914" y="274638"/>
            <a:ext cx="8799342" cy="1143000"/>
          </a:xfrm>
        </p:spPr>
        <p:txBody>
          <a:bodyPr>
            <a:noAutofit/>
          </a:bodyPr>
          <a:lstStyle/>
          <a:p>
            <a:r>
              <a:rPr lang="en-IN" sz="3200" dirty="0"/>
              <a:t>Profitability Ratios: </a:t>
            </a:r>
            <a:r>
              <a:rPr lang="en-IN" sz="2000" dirty="0"/>
              <a:t>Return Ratios (Return on Investment)</a:t>
            </a:r>
            <a:br>
              <a:rPr lang="en-IN" sz="3200" dirty="0"/>
            </a:b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a:xfrm>
                <a:off x="189914" y="1143001"/>
                <a:ext cx="8799342" cy="4694214"/>
              </a:xfrm>
            </p:spPr>
            <p:txBody>
              <a:bodyPr>
                <a:normAutofit fontScale="77500" lnSpcReduction="20000"/>
              </a:bodyPr>
              <a:lstStyle/>
              <a:p>
                <a:r>
                  <a:rPr lang="en-IN" b="1" dirty="0"/>
                  <a:t>Return on Equity (ROE in %) </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𝑁𝑒𝑡</m:t>
                        </m:r>
                        <m:r>
                          <a:rPr lang="en-IN" b="0" i="1" smtClean="0">
                            <a:latin typeface="Cambria Math" panose="02040503050406030204" pitchFamily="18" charset="0"/>
                          </a:rPr>
                          <m:t> </m:t>
                        </m:r>
                        <m:r>
                          <a:rPr lang="en-IN" b="0" i="1" smtClean="0">
                            <a:latin typeface="Cambria Math" panose="02040503050406030204" pitchFamily="18" charset="0"/>
                          </a:rPr>
                          <m:t>𝑃𝑟𝑜𝑓𝑖𝑡</m:t>
                        </m:r>
                        <m:r>
                          <a:rPr lang="en-IN" b="0" i="1" smtClean="0">
                            <a:latin typeface="Cambria Math" panose="02040503050406030204" pitchFamily="18" charset="0"/>
                          </a:rPr>
                          <m:t> </m:t>
                        </m:r>
                        <m:r>
                          <a:rPr lang="en-IN" b="0" i="1" smtClean="0">
                            <a:latin typeface="Cambria Math" panose="02040503050406030204" pitchFamily="18" charset="0"/>
                          </a:rPr>
                          <m:t>𝑎𝑓𝑡𝑒𝑟</m:t>
                        </m:r>
                        <m:r>
                          <a:rPr lang="en-IN" b="0" i="1" smtClean="0">
                            <a:latin typeface="Cambria Math" panose="02040503050406030204" pitchFamily="18" charset="0"/>
                          </a:rPr>
                          <m:t> </m:t>
                        </m:r>
                        <m:r>
                          <a:rPr lang="en-IN" b="0" i="1" smtClean="0">
                            <a:latin typeface="Cambria Math" panose="02040503050406030204" pitchFamily="18" charset="0"/>
                          </a:rPr>
                          <m:t>𝑡𝑎𝑥</m:t>
                        </m:r>
                      </m:num>
                      <m:den>
                        <m:r>
                          <a:rPr lang="en-IN" b="0" i="1" smtClean="0">
                            <a:latin typeface="Cambria Math" panose="02040503050406030204" pitchFamily="18" charset="0"/>
                          </a:rPr>
                          <m:t>𝐸𝑞𝑢𝑖𝑡𝑦</m:t>
                        </m:r>
                      </m:den>
                    </m:f>
                  </m:oMath>
                </a14:m>
                <a:r>
                  <a:rPr lang="en-IN" dirty="0"/>
                  <a:t>×100</a:t>
                </a:r>
              </a:p>
              <a:p>
                <a:pPr lvl="1"/>
                <a:r>
                  <a:rPr lang="en-IN" sz="1800" dirty="0"/>
                  <a:t>Equity=Equity Share Capital + Pref. Share Capital + Reserves</a:t>
                </a:r>
              </a:p>
              <a:p>
                <a:pPr lvl="1"/>
                <a:r>
                  <a:rPr lang="en-IN" sz="1800" dirty="0"/>
                  <a:t>For a zero-debt company, it is a better measure </a:t>
                </a:r>
                <a:r>
                  <a:rPr lang="en-IN" sz="1800" dirty="0" err="1"/>
                  <a:t>wrt</a:t>
                </a:r>
                <a:r>
                  <a:rPr lang="en-IN" sz="1800" dirty="0"/>
                  <a:t> ROCE</a:t>
                </a:r>
              </a:p>
              <a:p>
                <a:pPr lvl="1"/>
                <a:r>
                  <a:rPr lang="en-IN" sz="1800" dirty="0"/>
                  <a:t>It shows how efficiently a company is using its equity to generate profits.</a:t>
                </a:r>
                <a:endParaRPr lang="en-IN" sz="3100" dirty="0"/>
              </a:p>
              <a:p>
                <a:endParaRPr lang="en-IN" b="1" dirty="0"/>
              </a:p>
              <a:p>
                <a:r>
                  <a:rPr lang="en-IN" sz="3100" b="1" dirty="0"/>
                  <a:t>Return on Equity Shareholders fund (%)</a:t>
                </a:r>
                <a:br>
                  <a:rPr lang="en-IN" sz="3100" i="1" dirty="0">
                    <a:latin typeface="Cambria Math" panose="02040503050406030204" pitchFamily="18" charset="0"/>
                  </a:rPr>
                </a:br>
                <a:r>
                  <a:rPr lang="en-IN" sz="3100" i="1" dirty="0">
                    <a:latin typeface="Cambria Math" panose="02040503050406030204" pitchFamily="18" charset="0"/>
                  </a:rPr>
                  <a:t>                                    </a:t>
                </a:r>
                <a14:m>
                  <m:oMath xmlns:m="http://schemas.openxmlformats.org/officeDocument/2006/math">
                    <m:f>
                      <m:fPr>
                        <m:ctrlPr>
                          <a:rPr lang="en-IN" sz="3100" i="1" smtClean="0">
                            <a:latin typeface="Cambria Math" panose="02040503050406030204" pitchFamily="18" charset="0"/>
                          </a:rPr>
                        </m:ctrlPr>
                      </m:fPr>
                      <m:num>
                        <m:r>
                          <a:rPr lang="en-IN" sz="3100" b="0" i="1" smtClean="0">
                            <a:latin typeface="Cambria Math" panose="02040503050406030204" pitchFamily="18" charset="0"/>
                          </a:rPr>
                          <m:t>𝑁𝑒𝑡</m:t>
                        </m:r>
                        <m:r>
                          <a:rPr lang="en-IN" sz="3100" b="0" i="1" smtClean="0">
                            <a:latin typeface="Cambria Math" panose="02040503050406030204" pitchFamily="18" charset="0"/>
                          </a:rPr>
                          <m:t> </m:t>
                        </m:r>
                        <m:r>
                          <a:rPr lang="en-IN" sz="3100" b="0" i="1" smtClean="0">
                            <a:latin typeface="Cambria Math" panose="02040503050406030204" pitchFamily="18" charset="0"/>
                          </a:rPr>
                          <m:t>𝑃𝑟𝑜𝑓𝑖𝑡</m:t>
                        </m:r>
                        <m:r>
                          <a:rPr lang="en-IN" sz="3100" b="0" i="1" smtClean="0">
                            <a:latin typeface="Cambria Math" panose="02040503050406030204" pitchFamily="18" charset="0"/>
                          </a:rPr>
                          <m:t> </m:t>
                        </m:r>
                        <m:r>
                          <a:rPr lang="en-IN" sz="3100" b="0" i="1" smtClean="0">
                            <a:latin typeface="Cambria Math" panose="02040503050406030204" pitchFamily="18" charset="0"/>
                          </a:rPr>
                          <m:t>𝑎𝑓𝑡𝑒𝑟</m:t>
                        </m:r>
                        <m:r>
                          <a:rPr lang="en-IN" sz="3100" b="0" i="1" smtClean="0">
                            <a:latin typeface="Cambria Math" panose="02040503050406030204" pitchFamily="18" charset="0"/>
                          </a:rPr>
                          <m:t> </m:t>
                        </m:r>
                        <m:r>
                          <a:rPr lang="en-IN" sz="3100" b="0" i="1" smtClean="0">
                            <a:latin typeface="Cambria Math" panose="02040503050406030204" pitchFamily="18" charset="0"/>
                          </a:rPr>
                          <m:t>𝑡𝑎𝑥</m:t>
                        </m:r>
                        <m:r>
                          <a:rPr lang="en-IN" sz="3100" b="0" i="1" smtClean="0">
                            <a:latin typeface="Cambria Math" panose="02040503050406030204" pitchFamily="18" charset="0"/>
                          </a:rPr>
                          <m:t> </m:t>
                        </m:r>
                        <m:r>
                          <a:rPr lang="en-IN" sz="3100" b="0" i="1" smtClean="0">
                            <a:latin typeface="Cambria Math" panose="02040503050406030204" pitchFamily="18" charset="0"/>
                          </a:rPr>
                          <m:t>𝑎𝑛𝑑</m:t>
                        </m:r>
                        <m:r>
                          <a:rPr lang="en-IN" sz="3100" b="0" i="1" smtClean="0">
                            <a:latin typeface="Cambria Math" panose="02040503050406030204" pitchFamily="18" charset="0"/>
                          </a:rPr>
                          <m:t> </m:t>
                        </m:r>
                        <m:r>
                          <a:rPr lang="en-IN" sz="3100" b="0" i="1" smtClean="0">
                            <a:latin typeface="Cambria Math" panose="02040503050406030204" pitchFamily="18" charset="0"/>
                          </a:rPr>
                          <m:t>𝑃𝑆</m:t>
                        </m:r>
                        <m:r>
                          <a:rPr lang="en-IN" sz="3100" b="0" i="1" smtClean="0">
                            <a:latin typeface="Cambria Math" panose="02040503050406030204" pitchFamily="18" charset="0"/>
                          </a:rPr>
                          <m:t> </m:t>
                        </m:r>
                        <m:r>
                          <a:rPr lang="en-IN" sz="3100" b="0" i="1" smtClean="0">
                            <a:latin typeface="Cambria Math" panose="02040503050406030204" pitchFamily="18" charset="0"/>
                          </a:rPr>
                          <m:t>𝑑𝑖𝑣𝑖𝑑𝑒𝑛𝑑</m:t>
                        </m:r>
                      </m:num>
                      <m:den>
                        <m:r>
                          <a:rPr lang="en-IN" sz="3100" b="0" i="1" smtClean="0">
                            <a:latin typeface="Cambria Math" panose="02040503050406030204" pitchFamily="18" charset="0"/>
                          </a:rPr>
                          <m:t>𝐸𝑞𝑢𝑖𝑡𝑦</m:t>
                        </m:r>
                        <m:r>
                          <a:rPr lang="en-IN" sz="3100" b="0" i="1" smtClean="0">
                            <a:latin typeface="Cambria Math" panose="02040503050406030204" pitchFamily="18" charset="0"/>
                          </a:rPr>
                          <m:t> </m:t>
                        </m:r>
                        <m:r>
                          <a:rPr lang="en-IN" sz="3100" b="0" i="1" smtClean="0">
                            <a:latin typeface="Cambria Math" panose="02040503050406030204" pitchFamily="18" charset="0"/>
                          </a:rPr>
                          <m:t>𝑆h𝑎𝑟𝑒h𝑜𝑙𝑑𝑒</m:t>
                        </m:r>
                        <m:sSup>
                          <m:sSupPr>
                            <m:ctrlPr>
                              <a:rPr lang="en-US" sz="3100" b="0" i="1" smtClean="0">
                                <a:latin typeface="Cambria Math" panose="02040503050406030204" pitchFamily="18" charset="0"/>
                              </a:rPr>
                            </m:ctrlPr>
                          </m:sSupPr>
                          <m:e>
                            <m:r>
                              <a:rPr lang="en-US" sz="3100" b="0" i="1" smtClean="0">
                                <a:latin typeface="Cambria Math" panose="02040503050406030204" pitchFamily="18" charset="0"/>
                              </a:rPr>
                              <m:t>𝑟</m:t>
                            </m:r>
                          </m:e>
                          <m:sup>
                            <m:r>
                              <a:rPr lang="en-US" sz="3100" b="0" i="1" smtClean="0">
                                <a:latin typeface="Cambria Math" panose="02040503050406030204" pitchFamily="18" charset="0"/>
                              </a:rPr>
                              <m:t>′</m:t>
                            </m:r>
                          </m:sup>
                        </m:sSup>
                        <m:r>
                          <a:rPr lang="en-US" sz="3100" b="0" i="1" smtClean="0">
                            <a:latin typeface="Cambria Math" panose="02040503050406030204" pitchFamily="18" charset="0"/>
                          </a:rPr>
                          <m:t>𝑠</m:t>
                        </m:r>
                        <m:r>
                          <a:rPr lang="en-US" sz="3100" b="0" i="1" smtClean="0">
                            <a:latin typeface="Cambria Math" panose="02040503050406030204" pitchFamily="18" charset="0"/>
                          </a:rPr>
                          <m:t> </m:t>
                        </m:r>
                        <m:r>
                          <a:rPr lang="en-US" sz="3100" b="0" i="1" smtClean="0">
                            <a:latin typeface="Cambria Math" panose="02040503050406030204" pitchFamily="18" charset="0"/>
                          </a:rPr>
                          <m:t>𝑓𝑢𝑛𝑑</m:t>
                        </m:r>
                      </m:den>
                    </m:f>
                  </m:oMath>
                </a14:m>
                <a:r>
                  <a:rPr lang="en-IN" sz="3100" dirty="0"/>
                  <a:t>×100</a:t>
                </a:r>
              </a:p>
              <a:p>
                <a:pPr lvl="1"/>
                <a:r>
                  <a:rPr lang="en-IN" sz="1800" dirty="0"/>
                  <a:t>Equity shareholder’s fund=Equity Share Capital + Reserves</a:t>
                </a:r>
              </a:p>
              <a:p>
                <a:pPr lvl="1"/>
                <a:endParaRPr lang="en-IN" sz="1500" dirty="0"/>
              </a:p>
              <a:p>
                <a:r>
                  <a:rPr lang="en-IN" sz="2600" b="1" dirty="0"/>
                  <a:t>Earnings Per Share (EPS in Rs.) </a:t>
                </a:r>
                <a:r>
                  <a:rPr lang="en-IN" sz="2600" dirty="0"/>
                  <a:t>= </a:t>
                </a:r>
                <a14:m>
                  <m:oMath xmlns:m="http://schemas.openxmlformats.org/officeDocument/2006/math">
                    <m:f>
                      <m:fPr>
                        <m:ctrlPr>
                          <a:rPr lang="en-IN" sz="2600" i="1" smtClean="0">
                            <a:latin typeface="Cambria Math" panose="02040503050406030204" pitchFamily="18" charset="0"/>
                          </a:rPr>
                        </m:ctrlPr>
                      </m:fPr>
                      <m:num>
                        <m:r>
                          <a:rPr lang="en-IN" sz="2600" b="0" i="1" smtClean="0">
                            <a:latin typeface="Cambria Math" panose="02040503050406030204" pitchFamily="18" charset="0"/>
                          </a:rPr>
                          <m:t>𝑁𝑒𝑡</m:t>
                        </m:r>
                        <m:r>
                          <a:rPr lang="en-IN" sz="2600" b="0" i="1" smtClean="0">
                            <a:latin typeface="Cambria Math" panose="02040503050406030204" pitchFamily="18" charset="0"/>
                          </a:rPr>
                          <m:t> </m:t>
                        </m:r>
                        <m:r>
                          <a:rPr lang="en-IN" sz="2600" b="0" i="1" smtClean="0">
                            <a:latin typeface="Cambria Math" panose="02040503050406030204" pitchFamily="18" charset="0"/>
                          </a:rPr>
                          <m:t>𝑃𝑟𝑜𝑓𝑖𝑡</m:t>
                        </m:r>
                        <m:r>
                          <a:rPr lang="en-IN" sz="2600" b="0" i="1" smtClean="0">
                            <a:latin typeface="Cambria Math" panose="02040503050406030204" pitchFamily="18" charset="0"/>
                          </a:rPr>
                          <m:t> </m:t>
                        </m:r>
                        <m:r>
                          <a:rPr lang="en-IN" sz="2600" b="0" i="1" smtClean="0">
                            <a:latin typeface="Cambria Math" panose="02040503050406030204" pitchFamily="18" charset="0"/>
                          </a:rPr>
                          <m:t>𝑎𝑓𝑡𝑒𝑟</m:t>
                        </m:r>
                        <m:r>
                          <a:rPr lang="en-IN" sz="2600" b="0" i="1" smtClean="0">
                            <a:latin typeface="Cambria Math" panose="02040503050406030204" pitchFamily="18" charset="0"/>
                          </a:rPr>
                          <m:t> </m:t>
                        </m:r>
                        <m:r>
                          <a:rPr lang="en-IN" sz="2600" b="0" i="1" smtClean="0">
                            <a:latin typeface="Cambria Math" panose="02040503050406030204" pitchFamily="18" charset="0"/>
                          </a:rPr>
                          <m:t>𝑡𝑎𝑥</m:t>
                        </m:r>
                        <m:r>
                          <a:rPr lang="en-IN" sz="2600" b="0" i="1" smtClean="0">
                            <a:latin typeface="Cambria Math" panose="02040503050406030204" pitchFamily="18" charset="0"/>
                          </a:rPr>
                          <m:t> </m:t>
                        </m:r>
                        <m:r>
                          <a:rPr lang="en-IN" sz="2600" b="0" i="1" smtClean="0">
                            <a:latin typeface="Cambria Math" panose="02040503050406030204" pitchFamily="18" charset="0"/>
                          </a:rPr>
                          <m:t>𝑎𝑛𝑑</m:t>
                        </m:r>
                        <m:r>
                          <a:rPr lang="en-IN" sz="2600" b="0" i="1" smtClean="0">
                            <a:latin typeface="Cambria Math" panose="02040503050406030204" pitchFamily="18" charset="0"/>
                          </a:rPr>
                          <m:t> </m:t>
                        </m:r>
                        <m:r>
                          <a:rPr lang="en-IN" sz="2600" b="0" i="1" smtClean="0">
                            <a:latin typeface="Cambria Math" panose="02040503050406030204" pitchFamily="18" charset="0"/>
                          </a:rPr>
                          <m:t>𝑃𝑆</m:t>
                        </m:r>
                        <m:r>
                          <a:rPr lang="en-IN" sz="2600" b="0" i="1" smtClean="0">
                            <a:latin typeface="Cambria Math" panose="02040503050406030204" pitchFamily="18" charset="0"/>
                          </a:rPr>
                          <m:t> </m:t>
                        </m:r>
                        <m:r>
                          <a:rPr lang="en-IN" sz="2600" b="0" i="1" smtClean="0">
                            <a:latin typeface="Cambria Math" panose="02040503050406030204" pitchFamily="18" charset="0"/>
                          </a:rPr>
                          <m:t>𝑑𝑖𝑣𝑖𝑑𝑒𝑛𝑑</m:t>
                        </m:r>
                      </m:num>
                      <m:den>
                        <m:r>
                          <a:rPr lang="en-IN" sz="2600" b="0" i="1" smtClean="0">
                            <a:latin typeface="Cambria Math" panose="02040503050406030204" pitchFamily="18" charset="0"/>
                          </a:rPr>
                          <m:t>𝑁𝑢𝑚𝑏𝑒𝑟</m:t>
                        </m:r>
                        <m:r>
                          <a:rPr lang="en-IN" sz="2600" b="0" i="1" smtClean="0">
                            <a:latin typeface="Cambria Math" panose="02040503050406030204" pitchFamily="18" charset="0"/>
                          </a:rPr>
                          <m:t> </m:t>
                        </m:r>
                        <m:r>
                          <a:rPr lang="en-IN" sz="2600" b="0" i="1" smtClean="0">
                            <a:latin typeface="Cambria Math" panose="02040503050406030204" pitchFamily="18" charset="0"/>
                          </a:rPr>
                          <m:t>𝑜𝑓</m:t>
                        </m:r>
                        <m:r>
                          <a:rPr lang="en-IN" sz="2600" b="0" i="1" smtClean="0">
                            <a:latin typeface="Cambria Math" panose="02040503050406030204" pitchFamily="18" charset="0"/>
                          </a:rPr>
                          <m:t> </m:t>
                        </m:r>
                        <m:r>
                          <a:rPr lang="en-IN" sz="2600" b="0" i="1" smtClean="0">
                            <a:latin typeface="Cambria Math" panose="02040503050406030204" pitchFamily="18" charset="0"/>
                          </a:rPr>
                          <m:t>𝐸𝑞𝑢𝑖𝑡𝑦</m:t>
                        </m:r>
                        <m:r>
                          <a:rPr lang="en-IN" sz="2600" b="0" i="1" smtClean="0">
                            <a:latin typeface="Cambria Math" panose="02040503050406030204" pitchFamily="18" charset="0"/>
                          </a:rPr>
                          <m:t> </m:t>
                        </m:r>
                        <m:r>
                          <a:rPr lang="en-IN" sz="2600" b="0" i="1" smtClean="0">
                            <a:latin typeface="Cambria Math" panose="02040503050406030204" pitchFamily="18" charset="0"/>
                          </a:rPr>
                          <m:t>𝑠h𝑎𝑟𝑒𝑠</m:t>
                        </m:r>
                        <m:r>
                          <a:rPr lang="en-IN" sz="2600" b="0" i="1" smtClean="0">
                            <a:latin typeface="Cambria Math" panose="02040503050406030204" pitchFamily="18" charset="0"/>
                          </a:rPr>
                          <m:t> </m:t>
                        </m:r>
                        <m:r>
                          <a:rPr lang="en-IN" sz="2600" b="0" i="1" smtClean="0">
                            <a:latin typeface="Cambria Math" panose="02040503050406030204" pitchFamily="18" charset="0"/>
                          </a:rPr>
                          <m:t>𝑜𝑢𝑡𝑠𝑡𝑎𝑛𝑑𝑖𝑛𝑔</m:t>
                        </m:r>
                      </m:den>
                    </m:f>
                  </m:oMath>
                </a14:m>
                <a:endParaRPr lang="en-IN" dirty="0"/>
              </a:p>
              <a:p>
                <a:pPr marL="0" indent="0" algn="ctr">
                  <a:buNone/>
                </a:pPr>
                <a:endParaRPr lang="en-IN" sz="1800" dirty="0"/>
              </a:p>
              <a:p>
                <a:pPr marL="0" indent="0" algn="ctr">
                  <a:buNone/>
                </a:pPr>
                <a:r>
                  <a:rPr lang="en-IN" sz="1800" dirty="0"/>
                  <a:t>Note: Denominator in above formulas are </a:t>
                </a:r>
                <a:r>
                  <a:rPr lang="en-IN" sz="1800" b="1" dirty="0"/>
                  <a:t>average of opening and closing values</a:t>
                </a:r>
                <a:r>
                  <a:rPr lang="en-IN" sz="1800" dirty="0"/>
                  <a:t>.</a:t>
                </a:r>
              </a:p>
              <a:p>
                <a:pPr marL="0" indent="0" algn="ctr">
                  <a:buNone/>
                </a:pPr>
                <a:r>
                  <a:rPr lang="en-IN" sz="1800" dirty="0"/>
                  <a:t>Comparison with peers is very important.</a:t>
                </a:r>
              </a:p>
              <a:p>
                <a:pPr marL="0" indent="0" algn="ctr">
                  <a:buNone/>
                </a:pPr>
                <a:r>
                  <a:rPr lang="en-IN" b="1" dirty="0">
                    <a:highlight>
                      <a:srgbClr val="FFFF00"/>
                    </a:highlight>
                  </a:rPr>
                  <a:t>Decision Rule: The higher it is, The better it is.</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xfrm>
                <a:off x="189914" y="1143001"/>
                <a:ext cx="8799342" cy="4694214"/>
              </a:xfrm>
              <a:blipFill>
                <a:blip r:embed="rId2"/>
                <a:stretch>
                  <a:fillRect l="-970" t="-1169"/>
                </a:stretch>
              </a:blipFill>
            </p:spPr>
            <p:txBody>
              <a:bodyPr/>
              <a:lstStyle/>
              <a:p>
                <a:r>
                  <a:rPr lang="en-GB">
                    <a:noFill/>
                  </a:rPr>
                  <a:t> </a:t>
                </a:r>
              </a:p>
            </p:txBody>
          </p:sp>
        </mc:Fallback>
      </mc:AlternateContent>
    </p:spTree>
    <p:extLst>
      <p:ext uri="{BB962C8B-B14F-4D97-AF65-F5344CB8AC3E}">
        <p14:creationId xmlns:p14="http://schemas.microsoft.com/office/powerpoint/2010/main" val="392514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386627" y="559593"/>
            <a:ext cx="8229600" cy="1143000"/>
          </a:xfrm>
        </p:spPr>
        <p:txBody>
          <a:bodyPr>
            <a:normAutofit fontScale="90000"/>
          </a:bodyPr>
          <a:lstStyle/>
          <a:p>
            <a:r>
              <a:rPr lang="en-IN" dirty="0"/>
              <a:t>Liquidity Ratios (</a:t>
            </a:r>
            <a:r>
              <a:rPr lang="en-IN" sz="3300" dirty="0"/>
              <a:t>Short-term financial position)</a:t>
            </a:r>
            <a:br>
              <a:rPr lang="en-IN" sz="3300" dirty="0"/>
            </a:b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a:xfrm>
                <a:off x="506437" y="1219200"/>
                <a:ext cx="8482819" cy="4800600"/>
              </a:xfrm>
            </p:spPr>
            <p:txBody>
              <a:bodyPr>
                <a:normAutofit fontScale="92500"/>
              </a:bodyPr>
              <a:lstStyle/>
              <a:p>
                <a:pPr>
                  <a:lnSpc>
                    <a:spcPct val="160000"/>
                  </a:lnSpc>
                </a:pPr>
                <a:r>
                  <a:rPr lang="en-IN" b="1" dirty="0"/>
                  <a:t>Current Ratio (Times) </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𝐶𝑢𝑟𝑟𝑒𝑛𝑡</m:t>
                        </m:r>
                        <m:r>
                          <a:rPr lang="en-IN" b="0" i="1" smtClean="0">
                            <a:latin typeface="Cambria Math" panose="02040503050406030204" pitchFamily="18" charset="0"/>
                          </a:rPr>
                          <m:t> </m:t>
                        </m:r>
                        <m:r>
                          <a:rPr lang="en-IN" b="0" i="1" smtClean="0">
                            <a:latin typeface="Cambria Math" panose="02040503050406030204" pitchFamily="18" charset="0"/>
                          </a:rPr>
                          <m:t>𝐴𝑠𝑠𝑒𝑡𝑠</m:t>
                        </m:r>
                      </m:num>
                      <m:den>
                        <m:r>
                          <a:rPr lang="en-IN" b="0" i="1" smtClean="0">
                            <a:latin typeface="Cambria Math" panose="02040503050406030204" pitchFamily="18" charset="0"/>
                          </a:rPr>
                          <m:t>𝐶𝑢𝑟𝑟𝑒𝑛𝑡</m:t>
                        </m:r>
                        <m:r>
                          <a:rPr lang="en-IN" b="0" i="1" smtClean="0">
                            <a:latin typeface="Cambria Math" panose="02040503050406030204" pitchFamily="18" charset="0"/>
                          </a:rPr>
                          <m:t> </m:t>
                        </m:r>
                        <m:r>
                          <a:rPr lang="en-IN" b="0" i="1" smtClean="0">
                            <a:latin typeface="Cambria Math" panose="02040503050406030204" pitchFamily="18" charset="0"/>
                          </a:rPr>
                          <m:t>𝐿𝑖𝑎𝑏𝑖𝑙𝑖𝑡𝑖𝑒𝑠</m:t>
                        </m:r>
                      </m:den>
                    </m:f>
                  </m:oMath>
                </a14:m>
                <a:endParaRPr lang="en-IN" sz="1800" dirty="0"/>
              </a:p>
              <a:p>
                <a:pPr lvl="1">
                  <a:lnSpc>
                    <a:spcPct val="160000"/>
                  </a:lnSpc>
                </a:pPr>
                <a:r>
                  <a:rPr lang="en-IN" sz="1300" dirty="0"/>
                  <a:t>2:1 is considered ideal, but may vary according to industry</a:t>
                </a:r>
              </a:p>
              <a:p>
                <a:pPr lvl="1"/>
                <a:r>
                  <a:rPr lang="en-IN" sz="1300" b="1" dirty="0">
                    <a:highlight>
                      <a:srgbClr val="FFFF00"/>
                    </a:highlight>
                  </a:rPr>
                  <a:t>More or less is not considered good</a:t>
                </a:r>
              </a:p>
              <a:p>
                <a:pPr>
                  <a:lnSpc>
                    <a:spcPct val="160000"/>
                  </a:lnSpc>
                </a:pPr>
                <a:r>
                  <a:rPr lang="en-IN" b="1" dirty="0"/>
                  <a:t>Quick Ratio (Times) </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𝑄𝑢𝑖𝑐𝑘</m:t>
                        </m:r>
                        <m:r>
                          <a:rPr lang="en-IN" b="0" i="1" smtClean="0">
                            <a:latin typeface="Cambria Math" panose="02040503050406030204" pitchFamily="18" charset="0"/>
                          </a:rPr>
                          <m:t> </m:t>
                        </m:r>
                        <m:r>
                          <a:rPr lang="en-IN" b="0" i="1" smtClean="0">
                            <a:latin typeface="Cambria Math" panose="02040503050406030204" pitchFamily="18" charset="0"/>
                          </a:rPr>
                          <m:t>𝐴𝑠𝑠𝑒𝑡𝑠</m:t>
                        </m:r>
                      </m:num>
                      <m:den>
                        <m:r>
                          <a:rPr lang="en-IN" b="0" i="1" smtClean="0">
                            <a:latin typeface="Cambria Math" panose="02040503050406030204" pitchFamily="18" charset="0"/>
                          </a:rPr>
                          <m:t>𝐶𝑢𝑟𝑟𝑒𝑛𝑡</m:t>
                        </m:r>
                        <m:r>
                          <a:rPr lang="en-IN" b="0" i="1" smtClean="0">
                            <a:latin typeface="Cambria Math" panose="02040503050406030204" pitchFamily="18" charset="0"/>
                          </a:rPr>
                          <m:t> </m:t>
                        </m:r>
                        <m:r>
                          <a:rPr lang="en-IN" b="0" i="1" smtClean="0">
                            <a:latin typeface="Cambria Math" panose="02040503050406030204" pitchFamily="18" charset="0"/>
                          </a:rPr>
                          <m:t>𝐿𝑖𝑎𝑏𝑖𝑙𝑖𝑡𝑖𝑒𝑠</m:t>
                        </m:r>
                      </m:den>
                    </m:f>
                  </m:oMath>
                </a14:m>
                <a:endParaRPr lang="en-IN" sz="1800" dirty="0"/>
              </a:p>
              <a:p>
                <a:pPr lvl="1">
                  <a:lnSpc>
                    <a:spcPct val="160000"/>
                  </a:lnSpc>
                </a:pPr>
                <a:r>
                  <a:rPr lang="en-IN" sz="1300" dirty="0"/>
                  <a:t>Quick assets= Current assets - (stock + prepaid expenses)</a:t>
                </a:r>
              </a:p>
              <a:p>
                <a:pPr lvl="1"/>
                <a:r>
                  <a:rPr lang="en-IN" sz="1300" dirty="0"/>
                  <a:t>1:1 is considered ideal, but may vary according to industry</a:t>
                </a:r>
              </a:p>
              <a:p>
                <a:pPr lvl="1"/>
                <a:endParaRPr lang="en-IN" sz="1200" dirty="0"/>
              </a:p>
              <a:p>
                <a:pPr lvl="1"/>
                <a:endParaRPr lang="en-IN" sz="1200" dirty="0"/>
              </a:p>
              <a:p>
                <a:r>
                  <a:rPr lang="en-IN" sz="2600" b="1" dirty="0"/>
                  <a:t>Cash Ratio (Times) </a:t>
                </a:r>
                <a:r>
                  <a:rPr lang="en-IN" sz="2600" dirty="0"/>
                  <a:t>=  </a:t>
                </a:r>
                <a14:m>
                  <m:oMath xmlns:m="http://schemas.openxmlformats.org/officeDocument/2006/math">
                    <m:f>
                      <m:fPr>
                        <m:ctrlPr>
                          <a:rPr lang="en-IN" sz="2600" i="1" smtClean="0">
                            <a:latin typeface="Cambria Math" panose="02040503050406030204" pitchFamily="18" charset="0"/>
                          </a:rPr>
                        </m:ctrlPr>
                      </m:fPr>
                      <m:num>
                        <m:r>
                          <a:rPr lang="en-IN" sz="2600" b="0" i="1" smtClean="0">
                            <a:latin typeface="Cambria Math" panose="02040503050406030204" pitchFamily="18" charset="0"/>
                          </a:rPr>
                          <m:t>𝐶𝑎𝑠h</m:t>
                        </m:r>
                        <m:r>
                          <a:rPr lang="en-IN" sz="2600" b="0" i="1" smtClean="0">
                            <a:latin typeface="Cambria Math" panose="02040503050406030204" pitchFamily="18" charset="0"/>
                          </a:rPr>
                          <m:t>,  </m:t>
                        </m:r>
                        <m:r>
                          <a:rPr lang="en-IN" sz="2600" b="0" i="1" smtClean="0">
                            <a:latin typeface="Cambria Math" panose="02040503050406030204" pitchFamily="18" charset="0"/>
                          </a:rPr>
                          <m:t>𝐵𝑎𝑛𝑘</m:t>
                        </m:r>
                        <m:r>
                          <a:rPr lang="en-IN" sz="2600" b="0" i="1" smtClean="0">
                            <a:latin typeface="Cambria Math" panose="02040503050406030204" pitchFamily="18" charset="0"/>
                          </a:rPr>
                          <m:t>,  </m:t>
                        </m:r>
                        <m:r>
                          <a:rPr lang="en-IN" sz="2600" b="0" i="1" smtClean="0">
                            <a:latin typeface="Cambria Math" panose="02040503050406030204" pitchFamily="18" charset="0"/>
                          </a:rPr>
                          <m:t>𝑎𝑛𝑑</m:t>
                        </m:r>
                        <m:r>
                          <a:rPr lang="en-IN" sz="2600" b="0" i="1" smtClean="0">
                            <a:latin typeface="Cambria Math" panose="02040503050406030204" pitchFamily="18" charset="0"/>
                          </a:rPr>
                          <m:t> </m:t>
                        </m:r>
                        <m:r>
                          <a:rPr lang="en-IN" sz="2600" b="0" i="1" smtClean="0">
                            <a:latin typeface="Cambria Math" panose="02040503050406030204" pitchFamily="18" charset="0"/>
                          </a:rPr>
                          <m:t>𝑀𝑎𝑟𝑘𝑒𝑡𝑎𝑏𝑙𝑒</m:t>
                        </m:r>
                        <m:r>
                          <a:rPr lang="en-IN" sz="2600" b="0" i="1" smtClean="0">
                            <a:latin typeface="Cambria Math" panose="02040503050406030204" pitchFamily="18" charset="0"/>
                          </a:rPr>
                          <m:t> </m:t>
                        </m:r>
                        <m:r>
                          <a:rPr lang="en-IN" sz="2600" b="0" i="1" smtClean="0">
                            <a:latin typeface="Cambria Math" panose="02040503050406030204" pitchFamily="18" charset="0"/>
                          </a:rPr>
                          <m:t>𝑆𝑒𝑐𝑢𝑟𝑖𝑡𝑖𝑒𝑠</m:t>
                        </m:r>
                        <m:r>
                          <a:rPr lang="en-IN" sz="2600" b="0" i="1" smtClean="0">
                            <a:latin typeface="Cambria Math" panose="02040503050406030204" pitchFamily="18" charset="0"/>
                          </a:rPr>
                          <m:t> </m:t>
                        </m:r>
                      </m:num>
                      <m:den>
                        <m:r>
                          <a:rPr lang="en-IN" sz="2600" b="0" i="1" smtClean="0">
                            <a:latin typeface="Cambria Math" panose="02040503050406030204" pitchFamily="18" charset="0"/>
                          </a:rPr>
                          <m:t>𝐶𝑢𝑟𝑟𝑒𝑛𝑡</m:t>
                        </m:r>
                        <m:r>
                          <a:rPr lang="en-IN" sz="2600" b="0" i="1" smtClean="0">
                            <a:latin typeface="Cambria Math" panose="02040503050406030204" pitchFamily="18" charset="0"/>
                          </a:rPr>
                          <m:t> </m:t>
                        </m:r>
                        <m:r>
                          <a:rPr lang="en-IN" sz="2600" b="0" i="1" smtClean="0">
                            <a:latin typeface="Cambria Math" panose="02040503050406030204" pitchFamily="18" charset="0"/>
                          </a:rPr>
                          <m:t>𝐿𝑖𝑎𝑏𝑖𝑙𝑖𝑡𝑖𝑒𝑠</m:t>
                        </m:r>
                      </m:den>
                    </m:f>
                  </m:oMath>
                </a14:m>
                <a:endParaRPr lang="en-IN" sz="1800" dirty="0"/>
              </a:p>
              <a:p>
                <a:pPr lvl="1"/>
                <a:endParaRPr lang="en-IN" sz="1200"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xfrm>
                <a:off x="506437" y="1219200"/>
                <a:ext cx="8482819" cy="4800600"/>
              </a:xfrm>
              <a:blipFill>
                <a:blip r:embed="rId2"/>
                <a:stretch>
                  <a:fillRect l="-1437"/>
                </a:stretch>
              </a:blipFill>
            </p:spPr>
            <p:txBody>
              <a:bodyPr/>
              <a:lstStyle/>
              <a:p>
                <a:r>
                  <a:rPr lang="en-GB">
                    <a:noFill/>
                  </a:rPr>
                  <a:t> </a:t>
                </a:r>
              </a:p>
            </p:txBody>
          </p:sp>
        </mc:Fallback>
      </mc:AlternateContent>
    </p:spTree>
    <p:extLst>
      <p:ext uri="{BB962C8B-B14F-4D97-AF65-F5344CB8AC3E}">
        <p14:creationId xmlns:p14="http://schemas.microsoft.com/office/powerpoint/2010/main" val="403614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240909" y="749343"/>
            <a:ext cx="8662182" cy="994172"/>
          </a:xfrm>
        </p:spPr>
        <p:txBody>
          <a:bodyPr>
            <a:noAutofit/>
          </a:bodyPr>
          <a:lstStyle/>
          <a:p>
            <a:r>
              <a:rPr lang="en-IN" sz="2800" dirty="0"/>
              <a:t>Solvency/Leverage Ratios (Long</a:t>
            </a:r>
            <a:r>
              <a:rPr lang="en-IN" sz="2400" dirty="0"/>
              <a:t>-term financial position)</a:t>
            </a:r>
            <a:br>
              <a:rPr lang="en-IN" sz="2400" dirty="0"/>
            </a:br>
            <a:br>
              <a:rPr lang="en-IN" sz="2800" dirty="0"/>
            </a:br>
            <a:endParaRPr lang="en-IN"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a:xfrm>
                <a:off x="506437" y="1371600"/>
                <a:ext cx="7986932" cy="5029200"/>
              </a:xfrm>
            </p:spPr>
            <p:txBody>
              <a:bodyPr>
                <a:normAutofit/>
              </a:bodyPr>
              <a:lstStyle/>
              <a:p>
                <a:r>
                  <a:rPr lang="en-IN" b="1" dirty="0"/>
                  <a:t>Debt Ratio (Times) </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𝐷𝑒𝑏𝑡</m:t>
                        </m:r>
                      </m:num>
                      <m:den>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𝐷𝑒𝑏𝑡</m:t>
                        </m:r>
                        <m:r>
                          <a:rPr lang="en-IN" b="0" i="1" smtClean="0">
                            <a:latin typeface="Cambria Math" panose="02040503050406030204" pitchFamily="18" charset="0"/>
                          </a:rPr>
                          <m:t>+</m:t>
                        </m:r>
                        <m:r>
                          <a:rPr lang="en-IN" b="0" i="1" smtClean="0">
                            <a:latin typeface="Cambria Math" panose="02040503050406030204" pitchFamily="18" charset="0"/>
                          </a:rPr>
                          <m:t>𝐸𝑞𝑢𝑖𝑡𝑦</m:t>
                        </m:r>
                      </m:den>
                    </m:f>
                  </m:oMath>
                </a14:m>
                <a:endParaRPr lang="en-IN" sz="1800" dirty="0"/>
              </a:p>
              <a:p>
                <a:pPr lvl="1"/>
                <a:r>
                  <a:rPr lang="en-IN" sz="1500" dirty="0"/>
                  <a:t>Total Debt (Interest bearing)=Long-term debt + Short-term debt</a:t>
                </a:r>
              </a:p>
              <a:p>
                <a:pPr lvl="1"/>
                <a:r>
                  <a:rPr lang="en-IN" sz="1500" dirty="0"/>
                  <a:t>Equity=Equity Share Capital + Pref. Share Capital + Reserves</a:t>
                </a:r>
              </a:p>
              <a:p>
                <a:pPr lvl="1"/>
                <a:r>
                  <a:rPr lang="en-IN" sz="1500" dirty="0"/>
                  <a:t>Sometimes, investors consider only long-term debt while computing Debt ratio.</a:t>
                </a:r>
              </a:p>
              <a:p>
                <a:pPr lvl="1"/>
                <a:r>
                  <a:rPr lang="en-IN" sz="1800" b="1" dirty="0">
                    <a:highlight>
                      <a:srgbClr val="FFFF00"/>
                    </a:highlight>
                  </a:rPr>
                  <a:t>Decision Rule: The lower it is, The better it is.</a:t>
                </a:r>
              </a:p>
              <a:p>
                <a:pPr lvl="1"/>
                <a:endParaRPr lang="en-IN" sz="1800" dirty="0"/>
              </a:p>
              <a:p>
                <a:r>
                  <a:rPr lang="en-IN" b="1" dirty="0"/>
                  <a:t>Debt-Equity Ratio (Times) </a:t>
                </a:r>
                <a:r>
                  <a:rPr lang="en-IN" dirty="0"/>
                  <a:t>=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i="1">
                            <a:latin typeface="Cambria Math" panose="02040503050406030204" pitchFamily="18" charset="0"/>
                          </a:rPr>
                          <m:t>𝐷𝑒𝑏𝑡</m:t>
                        </m:r>
                      </m:num>
                      <m:den>
                        <m:r>
                          <a:rPr lang="en-IN" i="1">
                            <a:latin typeface="Cambria Math" panose="02040503050406030204" pitchFamily="18" charset="0"/>
                          </a:rPr>
                          <m:t>𝐸𝑞𝑢𝑖𝑡𝑦</m:t>
                        </m:r>
                      </m:den>
                    </m:f>
                  </m:oMath>
                </a14:m>
                <a:endParaRPr lang="en-IN" sz="1800" dirty="0"/>
              </a:p>
              <a:p>
                <a:pPr lvl="1"/>
                <a:r>
                  <a:rPr lang="en-IN" sz="1800" b="1" dirty="0">
                    <a:highlight>
                      <a:srgbClr val="FFFF00"/>
                    </a:highlight>
                  </a:rPr>
                  <a:t>Decision Rule: The lower it is, The better it is.</a:t>
                </a:r>
              </a:p>
              <a:p>
                <a:pPr lvl="1"/>
                <a:endParaRPr lang="en-IN" sz="1500" dirty="0"/>
              </a:p>
              <a:p>
                <a:r>
                  <a:rPr lang="en-IN" sz="2600" b="1" dirty="0"/>
                  <a:t>Interest Coverage Ratio (Times) </a:t>
                </a:r>
                <a:r>
                  <a:rPr lang="en-IN" sz="2600" dirty="0"/>
                  <a:t>=  </a:t>
                </a:r>
                <a14:m>
                  <m:oMath xmlns:m="http://schemas.openxmlformats.org/officeDocument/2006/math">
                    <m:f>
                      <m:fPr>
                        <m:ctrlPr>
                          <a:rPr lang="en-IN" sz="2600" i="1">
                            <a:latin typeface="Cambria Math" panose="02040503050406030204" pitchFamily="18" charset="0"/>
                          </a:rPr>
                        </m:ctrlPr>
                      </m:fPr>
                      <m:num>
                        <m:r>
                          <a:rPr lang="en-IN" sz="2600" b="0" i="1" smtClean="0">
                            <a:latin typeface="Cambria Math" panose="02040503050406030204" pitchFamily="18" charset="0"/>
                          </a:rPr>
                          <m:t>𝐸𝐵𝐼𝑇</m:t>
                        </m:r>
                      </m:num>
                      <m:den>
                        <m:r>
                          <a:rPr lang="en-IN" sz="2600" b="0" i="1" smtClean="0">
                            <a:latin typeface="Cambria Math" panose="02040503050406030204" pitchFamily="18" charset="0"/>
                          </a:rPr>
                          <m:t>𝐼𝑛𝑡𝑒𝑟𝑒𝑠𝑡</m:t>
                        </m:r>
                        <m:r>
                          <a:rPr lang="en-IN" sz="2600" b="0" i="1" smtClean="0">
                            <a:latin typeface="Cambria Math" panose="02040503050406030204" pitchFamily="18" charset="0"/>
                          </a:rPr>
                          <m:t> </m:t>
                        </m:r>
                        <m:r>
                          <a:rPr lang="en-IN" sz="2600" b="0" i="1" smtClean="0">
                            <a:latin typeface="Cambria Math" panose="02040503050406030204" pitchFamily="18" charset="0"/>
                          </a:rPr>
                          <m:t>𝑜𝑛</m:t>
                        </m:r>
                        <m:r>
                          <a:rPr lang="en-IN" sz="2600" b="0" i="1" smtClean="0">
                            <a:latin typeface="Cambria Math" panose="02040503050406030204" pitchFamily="18" charset="0"/>
                          </a:rPr>
                          <m:t> </m:t>
                        </m:r>
                        <m:r>
                          <a:rPr lang="en-IN" sz="2600" b="0" i="1" smtClean="0">
                            <a:latin typeface="Cambria Math" panose="02040503050406030204" pitchFamily="18" charset="0"/>
                          </a:rPr>
                          <m:t>𝑑𝑒𝑏𝑡</m:t>
                        </m:r>
                      </m:den>
                    </m:f>
                  </m:oMath>
                </a14:m>
                <a:endParaRPr lang="en-IN" sz="1800" dirty="0"/>
              </a:p>
              <a:p>
                <a:pPr lvl="1"/>
                <a:r>
                  <a:rPr lang="en-IN" sz="1800" b="1" dirty="0">
                    <a:highlight>
                      <a:srgbClr val="FFFF00"/>
                    </a:highlight>
                  </a:rPr>
                  <a:t>Decision Rule: The higher it is, The better it is.</a:t>
                </a:r>
              </a:p>
              <a:p>
                <a:pPr lvl="1"/>
                <a:endParaRPr lang="en-IN" sz="1500" dirty="0"/>
              </a:p>
              <a:p>
                <a:pPr lvl="1"/>
                <a:endParaRPr lang="en-IN" sz="1200"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xfrm>
                <a:off x="506437" y="1371600"/>
                <a:ext cx="7986932" cy="5029200"/>
              </a:xfrm>
              <a:blipFill>
                <a:blip r:embed="rId2"/>
                <a:stretch>
                  <a:fillRect l="-1756"/>
                </a:stretch>
              </a:blipFill>
            </p:spPr>
            <p:txBody>
              <a:bodyPr/>
              <a:lstStyle/>
              <a:p>
                <a:r>
                  <a:rPr lang="en-GB">
                    <a:noFill/>
                  </a:rPr>
                  <a:t> </a:t>
                </a:r>
              </a:p>
            </p:txBody>
          </p:sp>
        </mc:Fallback>
      </mc:AlternateContent>
    </p:spTree>
    <p:extLst>
      <p:ext uri="{BB962C8B-B14F-4D97-AF65-F5344CB8AC3E}">
        <p14:creationId xmlns:p14="http://schemas.microsoft.com/office/powerpoint/2010/main" val="270676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r>
              <a:rPr lang="en-IN" dirty="0"/>
              <a:t>Managers, shareholders, lenders, suppliers, customers, tax authorities, and other interested groups seek answers to the following important questions about a firm:</a:t>
            </a:r>
          </a:p>
          <a:p>
            <a:pPr marL="0" indent="0"/>
            <a:endParaRPr lang="en-IN" dirty="0"/>
          </a:p>
          <a:p>
            <a:pPr marL="457200" indent="-457200">
              <a:buFont typeface="Arial" panose="020B0604020202020204" pitchFamily="34" charset="0"/>
              <a:buChar char="•"/>
            </a:pPr>
            <a:r>
              <a:rPr lang="en-IN" dirty="0"/>
              <a:t>What is the </a:t>
            </a:r>
            <a:r>
              <a:rPr lang="en-IN" b="1" dirty="0"/>
              <a:t>financial position </a:t>
            </a:r>
            <a:r>
              <a:rPr lang="en-IN" dirty="0"/>
              <a:t>of the firm at a given point of time?</a:t>
            </a:r>
          </a:p>
          <a:p>
            <a:pPr marL="457200" indent="-457200">
              <a:buFont typeface="Arial" panose="020B0604020202020204" pitchFamily="34" charset="0"/>
              <a:buChar char="•"/>
            </a:pPr>
            <a:r>
              <a:rPr lang="en-IN" dirty="0"/>
              <a:t>How has the firm </a:t>
            </a:r>
            <a:r>
              <a:rPr lang="en-IN" b="1" dirty="0"/>
              <a:t>performed financially </a:t>
            </a:r>
            <a:r>
              <a:rPr lang="en-IN" dirty="0"/>
              <a:t>over a given period of time?</a:t>
            </a:r>
          </a:p>
          <a:p>
            <a:pPr marL="457200" indent="-457200">
              <a:buFont typeface="Arial" panose="020B0604020202020204" pitchFamily="34" charset="0"/>
              <a:buChar char="•"/>
            </a:pPr>
            <a:r>
              <a:rPr lang="en-IN" dirty="0"/>
              <a:t>What have been the </a:t>
            </a:r>
            <a:r>
              <a:rPr lang="en-IN" b="1" dirty="0"/>
              <a:t>sources and uses of cash </a:t>
            </a:r>
            <a:r>
              <a:rPr lang="en-IN" dirty="0"/>
              <a:t>over a given period of time?</a:t>
            </a:r>
          </a:p>
        </p:txBody>
      </p:sp>
      <p:sp>
        <p:nvSpPr>
          <p:cNvPr id="3" name="Content Placeholder 2"/>
          <p:cNvSpPr>
            <a:spLocks noGrp="1"/>
          </p:cNvSpPr>
          <p:nvPr>
            <p:ph sz="quarter" idx="10"/>
          </p:nvPr>
        </p:nvSpPr>
        <p:spPr/>
        <p:txBody>
          <a:bodyPr/>
          <a:lstStyle/>
          <a:p>
            <a:r>
              <a:rPr lang="en-IN" dirty="0"/>
              <a:t>Key Financial Statements</a:t>
            </a:r>
          </a:p>
        </p:txBody>
      </p:sp>
      <p:sp>
        <p:nvSpPr>
          <p:cNvPr id="4" name="Date Placeholder 3"/>
          <p:cNvSpPr>
            <a:spLocks noGrp="1"/>
          </p:cNvSpPr>
          <p:nvPr>
            <p:ph type="dt" sz="half" idx="2"/>
          </p:nvPr>
        </p:nvSpPr>
        <p:spPr/>
        <p:txBody>
          <a:bodyPr/>
          <a:lstStyle/>
          <a:p>
            <a:fld id="{EE509198-6CC3-4474-A32E-08981BE48F8B}" type="datetime1">
              <a:rPr lang="en-US" smtClean="0"/>
              <a:t>9/11/2024</a:t>
            </a:fld>
            <a:endParaRPr lang="en-US" dirty="0"/>
          </a:p>
        </p:txBody>
      </p:sp>
      <p:sp>
        <p:nvSpPr>
          <p:cNvPr id="5" name="Footer Placeholder 4">
            <a:extLst>
              <a:ext uri="{FF2B5EF4-FFF2-40B4-BE49-F238E27FC236}">
                <a16:creationId xmlns:a16="http://schemas.microsoft.com/office/drawing/2014/main" id="{0EECE11B-E7B2-4D47-B220-E18E767DB045}"/>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22C8C03F-8F83-4CC6-A569-0297CAF372BA}"/>
              </a:ext>
            </a:extLst>
          </p:cNvPr>
          <p:cNvSpPr>
            <a:spLocks noGrp="1"/>
          </p:cNvSpPr>
          <p:nvPr>
            <p:ph type="sldNum" sz="quarter" idx="4"/>
          </p:nvPr>
        </p:nvSpPr>
        <p:spPr/>
        <p:txBody>
          <a:bodyPr/>
          <a:lstStyle/>
          <a:p>
            <a:fld id="{BC8D7E44-7D4F-4942-A8C9-2DF6BF8399E8}" type="slidenum">
              <a:rPr lang="en-US" smtClean="0"/>
              <a:pPr/>
              <a:t>2</a:t>
            </a:fld>
            <a:endParaRPr lang="en-US"/>
          </a:p>
        </p:txBody>
      </p:sp>
    </p:spTree>
    <p:extLst>
      <p:ext uri="{BB962C8B-B14F-4D97-AF65-F5344CB8AC3E}">
        <p14:creationId xmlns:p14="http://schemas.microsoft.com/office/powerpoint/2010/main" val="147590360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304800" y="381000"/>
            <a:ext cx="8229600" cy="1143000"/>
          </a:xfrm>
        </p:spPr>
        <p:txBody>
          <a:bodyPr>
            <a:normAutofit fontScale="90000"/>
          </a:bodyPr>
          <a:lstStyle/>
          <a:p>
            <a:r>
              <a:rPr lang="en-IN" dirty="0"/>
              <a:t>Turnover/Activity/Efficiency Ratios</a:t>
            </a:r>
            <a:br>
              <a:rPr lang="en-IN" sz="3300" dirty="0"/>
            </a:b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a:xfrm>
                <a:off x="506437" y="838200"/>
                <a:ext cx="8482819" cy="5638800"/>
              </a:xfrm>
            </p:spPr>
            <p:txBody>
              <a:bodyPr>
                <a:normAutofit fontScale="70000" lnSpcReduction="20000"/>
              </a:bodyPr>
              <a:lstStyle/>
              <a:p>
                <a:pPr>
                  <a:lnSpc>
                    <a:spcPct val="110000"/>
                  </a:lnSpc>
                </a:pPr>
                <a:r>
                  <a:rPr lang="en-IN" b="1" dirty="0"/>
                  <a:t>Inventory Turnover Ratio (Times) </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𝐶𝑂𝐺𝑆</m:t>
                        </m:r>
                      </m:num>
                      <m:den>
                        <m:r>
                          <a:rPr lang="en-IN" b="0" i="1" smtClean="0">
                            <a:latin typeface="Cambria Math" panose="02040503050406030204" pitchFamily="18" charset="0"/>
                          </a:rPr>
                          <m:t>𝐴𝑣𝑒𝑟𝑎𝑔𝑒</m:t>
                        </m:r>
                        <m:r>
                          <a:rPr lang="en-IN" b="0" i="1" smtClean="0">
                            <a:latin typeface="Cambria Math" panose="02040503050406030204" pitchFamily="18" charset="0"/>
                          </a:rPr>
                          <m:t> </m:t>
                        </m:r>
                        <m:r>
                          <a:rPr lang="en-IN" b="0" i="1" smtClean="0">
                            <a:latin typeface="Cambria Math" panose="02040503050406030204" pitchFamily="18" charset="0"/>
                          </a:rPr>
                          <m:t>𝐼𝑛𝑣𝑒𝑛𝑡𝑜𝑟𝑦</m:t>
                        </m:r>
                      </m:den>
                    </m:f>
                  </m:oMath>
                </a14:m>
                <a:endParaRPr lang="en-IN" sz="1800" dirty="0"/>
              </a:p>
              <a:p>
                <a:pPr lvl="1">
                  <a:lnSpc>
                    <a:spcPct val="110000"/>
                  </a:lnSpc>
                </a:pPr>
                <a:r>
                  <a:rPr lang="en-IN" sz="2000" dirty="0"/>
                  <a:t>How efficiently the inventory is being converted into Sales</a:t>
                </a:r>
              </a:p>
              <a:p>
                <a:pPr>
                  <a:lnSpc>
                    <a:spcPct val="110000"/>
                  </a:lnSpc>
                </a:pPr>
                <a:r>
                  <a:rPr lang="en-IN" b="1" dirty="0"/>
                  <a:t>Debtors Turnover Ratio (Times) </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𝑁𝑒𝑡</m:t>
                        </m:r>
                        <m:r>
                          <a:rPr lang="en-IN" i="1">
                            <a:latin typeface="Cambria Math" panose="02040503050406030204" pitchFamily="18" charset="0"/>
                          </a:rPr>
                          <m:t> </m:t>
                        </m:r>
                        <m:r>
                          <a:rPr lang="en-IN" i="1">
                            <a:latin typeface="Cambria Math" panose="02040503050406030204" pitchFamily="18" charset="0"/>
                          </a:rPr>
                          <m:t>𝑐𝑟𝑒𝑑𝑖𝑡</m:t>
                        </m:r>
                        <m:r>
                          <a:rPr lang="en-IN" i="1">
                            <a:latin typeface="Cambria Math" panose="02040503050406030204" pitchFamily="18" charset="0"/>
                          </a:rPr>
                          <m:t> </m:t>
                        </m:r>
                        <m:r>
                          <a:rPr lang="en-IN" i="1">
                            <a:latin typeface="Cambria Math" panose="02040503050406030204" pitchFamily="18" charset="0"/>
                          </a:rPr>
                          <m:t>𝑠𝑎𝑙𝑒𝑠</m:t>
                        </m:r>
                      </m:num>
                      <m:den>
                        <m:r>
                          <a:rPr lang="en-IN" i="1">
                            <a:latin typeface="Cambria Math" panose="02040503050406030204" pitchFamily="18" charset="0"/>
                          </a:rPr>
                          <m:t>𝐴𝑣𝑒𝑟𝑎𝑔𝑒</m:t>
                        </m:r>
                        <m:r>
                          <a:rPr lang="en-IN" i="1">
                            <a:latin typeface="Cambria Math" panose="02040503050406030204" pitchFamily="18" charset="0"/>
                          </a:rPr>
                          <m:t> </m:t>
                        </m:r>
                        <m:r>
                          <a:rPr lang="en-IN" b="0" i="1" smtClean="0">
                            <a:latin typeface="Cambria Math" panose="02040503050406030204" pitchFamily="18" charset="0"/>
                          </a:rPr>
                          <m:t>𝐴</m:t>
                        </m:r>
                        <m:r>
                          <a:rPr lang="en-IN" i="1">
                            <a:latin typeface="Cambria Math" panose="02040503050406030204" pitchFamily="18" charset="0"/>
                          </a:rPr>
                          <m:t>𝑐𝑐𝑜𝑢𝑛𝑡𝑠</m:t>
                        </m:r>
                        <m:r>
                          <a:rPr lang="en-IN" i="1">
                            <a:latin typeface="Cambria Math" panose="02040503050406030204" pitchFamily="18" charset="0"/>
                          </a:rPr>
                          <m:t> </m:t>
                        </m:r>
                        <m:r>
                          <a:rPr lang="en-IN" b="0" i="1" smtClean="0">
                            <a:latin typeface="Cambria Math" panose="02040503050406030204" pitchFamily="18" charset="0"/>
                          </a:rPr>
                          <m:t>𝑅</m:t>
                        </m:r>
                        <m:r>
                          <a:rPr lang="en-IN" i="1">
                            <a:latin typeface="Cambria Math" panose="02040503050406030204" pitchFamily="18" charset="0"/>
                          </a:rPr>
                          <m:t>𝑒𝑐𝑒𝑖𝑣𝑎</m:t>
                        </m:r>
                        <m:r>
                          <a:rPr lang="en-IN" b="0" i="1" smtClean="0">
                            <a:latin typeface="Cambria Math" panose="02040503050406030204" pitchFamily="18" charset="0"/>
                          </a:rPr>
                          <m:t>𝑏</m:t>
                        </m:r>
                        <m:r>
                          <a:rPr lang="en-IN" i="1">
                            <a:latin typeface="Cambria Math" panose="02040503050406030204" pitchFamily="18" charset="0"/>
                          </a:rPr>
                          <m:t>𝑙𝑒𝑠</m:t>
                        </m:r>
                      </m:den>
                    </m:f>
                  </m:oMath>
                </a14:m>
                <a:endParaRPr lang="en-IN" sz="1200" dirty="0"/>
              </a:p>
              <a:p>
                <a:pPr lvl="1">
                  <a:lnSpc>
                    <a:spcPct val="110000"/>
                  </a:lnSpc>
                </a:pPr>
                <a:r>
                  <a:rPr lang="en-IN" sz="2000" dirty="0"/>
                  <a:t>How fast the debtors/credit sales is converted into cash</a:t>
                </a:r>
              </a:p>
              <a:p>
                <a:pPr>
                  <a:lnSpc>
                    <a:spcPct val="110000"/>
                  </a:lnSpc>
                </a:pPr>
                <a:r>
                  <a:rPr lang="en-IN" b="1" dirty="0"/>
                  <a:t>Fixed Asset Turnover Ratio (Times) </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𝑁𝑒𝑡</m:t>
                        </m:r>
                        <m:r>
                          <a:rPr lang="en-IN" b="0" i="1" smtClean="0">
                            <a:latin typeface="Cambria Math" panose="02040503050406030204" pitchFamily="18" charset="0"/>
                          </a:rPr>
                          <m:t> </m:t>
                        </m:r>
                        <m:r>
                          <a:rPr lang="en-IN" b="0" i="1" smtClean="0">
                            <a:latin typeface="Cambria Math" panose="02040503050406030204" pitchFamily="18" charset="0"/>
                          </a:rPr>
                          <m:t>𝑆𝑎𝑙𝑒𝑠</m:t>
                        </m:r>
                      </m:num>
                      <m:den>
                        <m:r>
                          <a:rPr lang="en-IN" b="0" i="1" smtClean="0">
                            <a:latin typeface="Cambria Math" panose="02040503050406030204" pitchFamily="18" charset="0"/>
                          </a:rPr>
                          <m:t>𝐴𝑣𝑒𝑟𝑎𝑔𝑒</m:t>
                        </m:r>
                        <m:r>
                          <a:rPr lang="en-IN" b="0" i="1" smtClean="0">
                            <a:latin typeface="Cambria Math" panose="02040503050406030204" pitchFamily="18" charset="0"/>
                          </a:rPr>
                          <m:t> </m:t>
                        </m:r>
                        <m:r>
                          <a:rPr lang="en-IN" b="0" i="1" smtClean="0">
                            <a:latin typeface="Cambria Math" panose="02040503050406030204" pitchFamily="18" charset="0"/>
                          </a:rPr>
                          <m:t>𝐹𝑖𝑥𝑒𝑑</m:t>
                        </m:r>
                        <m:r>
                          <a:rPr lang="en-IN" b="0" i="1" smtClean="0">
                            <a:latin typeface="Cambria Math" panose="02040503050406030204" pitchFamily="18" charset="0"/>
                          </a:rPr>
                          <m:t> </m:t>
                        </m:r>
                        <m:r>
                          <a:rPr lang="en-IN" b="0" i="1" smtClean="0">
                            <a:latin typeface="Cambria Math" panose="02040503050406030204" pitchFamily="18" charset="0"/>
                          </a:rPr>
                          <m:t>𝐴𝑠𝑠𝑒𝑡𝑠</m:t>
                        </m:r>
                      </m:den>
                    </m:f>
                  </m:oMath>
                </a14:m>
                <a:endParaRPr lang="en-IN" sz="1800" dirty="0"/>
              </a:p>
              <a:p>
                <a:pPr lvl="1">
                  <a:lnSpc>
                    <a:spcPct val="110000"/>
                  </a:lnSpc>
                </a:pPr>
                <a:r>
                  <a:rPr lang="en-IN" sz="2000" dirty="0"/>
                  <a:t>How efficiently the fixed assets are used to generate revenue</a:t>
                </a:r>
              </a:p>
              <a:p>
                <a:pPr>
                  <a:lnSpc>
                    <a:spcPct val="110000"/>
                  </a:lnSpc>
                </a:pPr>
                <a:r>
                  <a:rPr lang="en-IN" b="1" dirty="0"/>
                  <a:t>Total Asset Turnover Ratio (Times) </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𝑁𝑒𝑡</m:t>
                        </m:r>
                        <m:r>
                          <a:rPr lang="en-IN" b="0" i="1" smtClean="0">
                            <a:latin typeface="Cambria Math" panose="02040503050406030204" pitchFamily="18" charset="0"/>
                          </a:rPr>
                          <m:t> </m:t>
                        </m:r>
                        <m:r>
                          <a:rPr lang="en-IN" b="0" i="1" smtClean="0">
                            <a:latin typeface="Cambria Math" panose="02040503050406030204" pitchFamily="18" charset="0"/>
                          </a:rPr>
                          <m:t>𝑆𝑎𝑙𝑒𝑠</m:t>
                        </m:r>
                      </m:num>
                      <m:den>
                        <m:r>
                          <a:rPr lang="en-IN" b="0" i="1" smtClean="0">
                            <a:latin typeface="Cambria Math" panose="02040503050406030204" pitchFamily="18" charset="0"/>
                          </a:rPr>
                          <m:t>𝐴𝑣𝑒𝑟𝑎𝑔𝑒</m:t>
                        </m:r>
                        <m:r>
                          <a:rPr lang="en-IN" b="0" i="1" smtClean="0">
                            <a:latin typeface="Cambria Math" panose="02040503050406030204" pitchFamily="18" charset="0"/>
                          </a:rPr>
                          <m:t> </m:t>
                        </m:r>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𝐴𝑠𝑠𝑒𝑡𝑠</m:t>
                        </m:r>
                      </m:den>
                    </m:f>
                  </m:oMath>
                </a14:m>
                <a:endParaRPr lang="en-IN" sz="1800" dirty="0"/>
              </a:p>
              <a:p>
                <a:pPr>
                  <a:lnSpc>
                    <a:spcPct val="110000"/>
                  </a:lnSpc>
                </a:pPr>
                <a:r>
                  <a:rPr lang="en-IN" sz="2900" b="1" dirty="0"/>
                  <a:t>Working Capital Turnover Ratio (Times) </a:t>
                </a:r>
                <a:r>
                  <a:rPr lang="en-IN" sz="2900" dirty="0"/>
                  <a:t>= </a:t>
                </a:r>
                <a:r>
                  <a:rPr lang="en-IN" sz="1400" dirty="0"/>
                  <a:t> </a:t>
                </a:r>
                <a14:m>
                  <m:oMath xmlns:m="http://schemas.openxmlformats.org/officeDocument/2006/math">
                    <m:f>
                      <m:fPr>
                        <m:ctrlPr>
                          <a:rPr lang="en-IN" sz="2900" i="1">
                            <a:latin typeface="Cambria Math" panose="02040503050406030204" pitchFamily="18" charset="0"/>
                          </a:rPr>
                        </m:ctrlPr>
                      </m:fPr>
                      <m:num>
                        <m:r>
                          <a:rPr lang="en-IN" sz="2900" i="1">
                            <a:latin typeface="Cambria Math" panose="02040503050406030204" pitchFamily="18" charset="0"/>
                          </a:rPr>
                          <m:t>𝑁𝑒𝑡</m:t>
                        </m:r>
                        <m:r>
                          <a:rPr lang="en-IN" sz="2900" i="1">
                            <a:latin typeface="Cambria Math" panose="02040503050406030204" pitchFamily="18" charset="0"/>
                          </a:rPr>
                          <m:t> </m:t>
                        </m:r>
                        <m:r>
                          <a:rPr lang="en-IN" sz="2900" i="1">
                            <a:latin typeface="Cambria Math" panose="02040503050406030204" pitchFamily="18" charset="0"/>
                          </a:rPr>
                          <m:t>𝑆𝑎𝑙𝑒𝑠</m:t>
                        </m:r>
                      </m:num>
                      <m:den>
                        <m:r>
                          <a:rPr lang="en-IN" sz="2900" i="1">
                            <a:latin typeface="Cambria Math" panose="02040503050406030204" pitchFamily="18" charset="0"/>
                          </a:rPr>
                          <m:t>𝐴𝑣𝑒𝑟𝑎𝑔𝑒</m:t>
                        </m:r>
                        <m:r>
                          <a:rPr lang="en-IN" sz="2900" i="1">
                            <a:latin typeface="Cambria Math" panose="02040503050406030204" pitchFamily="18" charset="0"/>
                          </a:rPr>
                          <m:t> </m:t>
                        </m:r>
                        <m:r>
                          <a:rPr lang="en-IN" sz="2900" b="0" i="1" smtClean="0">
                            <a:latin typeface="Cambria Math" panose="02040503050406030204" pitchFamily="18" charset="0"/>
                          </a:rPr>
                          <m:t>𝑊𝑜𝑟𝑘𝑖𝑛𝑔</m:t>
                        </m:r>
                        <m:r>
                          <a:rPr lang="en-IN" sz="2900" b="0" i="1" smtClean="0">
                            <a:latin typeface="Cambria Math" panose="02040503050406030204" pitchFamily="18" charset="0"/>
                          </a:rPr>
                          <m:t> </m:t>
                        </m:r>
                        <m:r>
                          <a:rPr lang="en-IN" sz="2900" b="0" i="1" smtClean="0">
                            <a:latin typeface="Cambria Math" panose="02040503050406030204" pitchFamily="18" charset="0"/>
                          </a:rPr>
                          <m:t>𝐶𝑎𝑝𝑖𝑡𝑎𝑙</m:t>
                        </m:r>
                      </m:den>
                    </m:f>
                  </m:oMath>
                </a14:m>
                <a:endParaRPr lang="en-IN" i="1" dirty="0">
                  <a:latin typeface="Cambria Math" panose="02040503050406030204" pitchFamily="18" charset="0"/>
                </a:endParaRPr>
              </a:p>
              <a:p>
                <a:pPr lvl="1">
                  <a:lnSpc>
                    <a:spcPct val="110000"/>
                  </a:lnSpc>
                </a:pPr>
                <a:r>
                  <a:rPr lang="en-IN" sz="2000" dirty="0"/>
                  <a:t>Working Capital = Current Assets – Current Liabilities</a:t>
                </a:r>
              </a:p>
              <a:p>
                <a:pPr lvl="1">
                  <a:lnSpc>
                    <a:spcPct val="110000"/>
                  </a:lnSpc>
                </a:pPr>
                <a:r>
                  <a:rPr lang="en-IN" sz="2000" dirty="0"/>
                  <a:t>Shows the relationship of Liquidity and Profitability</a:t>
                </a:r>
              </a:p>
              <a:p>
                <a:pPr marL="0" indent="0" algn="ctr">
                  <a:buNone/>
                </a:pPr>
                <a:endParaRPr lang="en-IN" b="1" dirty="0">
                  <a:highlight>
                    <a:srgbClr val="FFFF00"/>
                  </a:highlight>
                </a:endParaRPr>
              </a:p>
              <a:p>
                <a:pPr marL="0" indent="0" algn="ctr">
                  <a:buNone/>
                </a:pPr>
                <a:r>
                  <a:rPr lang="en-IN" b="1" dirty="0">
                    <a:highlight>
                      <a:srgbClr val="FFFF00"/>
                    </a:highlight>
                  </a:rPr>
                  <a:t>Decision Rule: The higher it is, The better it is.</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xfrm>
                <a:off x="506437" y="838200"/>
                <a:ext cx="8482819" cy="5638800"/>
              </a:xfrm>
              <a:blipFill>
                <a:blip r:embed="rId2"/>
                <a:stretch>
                  <a:fillRect l="-790" t="-216"/>
                </a:stretch>
              </a:blipFill>
            </p:spPr>
            <p:txBody>
              <a:bodyPr/>
              <a:lstStyle/>
              <a:p>
                <a:r>
                  <a:rPr lang="en-GB">
                    <a:noFill/>
                  </a:rPr>
                  <a:t> </a:t>
                </a:r>
              </a:p>
            </p:txBody>
          </p:sp>
        </mc:Fallback>
      </mc:AlternateContent>
    </p:spTree>
    <p:extLst>
      <p:ext uri="{BB962C8B-B14F-4D97-AF65-F5344CB8AC3E}">
        <p14:creationId xmlns:p14="http://schemas.microsoft.com/office/powerpoint/2010/main" val="249763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a:xfrm>
            <a:off x="506437" y="838200"/>
            <a:ext cx="7886700" cy="761579"/>
          </a:xfrm>
        </p:spPr>
        <p:txBody>
          <a:bodyPr>
            <a:normAutofit fontScale="90000"/>
          </a:bodyPr>
          <a:lstStyle/>
          <a:p>
            <a:r>
              <a:rPr lang="en-IN" dirty="0"/>
              <a:t>Valuation Ratios</a:t>
            </a:r>
            <a:br>
              <a:rPr lang="en-IN" sz="3300" dirty="0"/>
            </a:b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a:xfrm>
                <a:off x="330590" y="1218989"/>
                <a:ext cx="8482819" cy="4648411"/>
              </a:xfrm>
            </p:spPr>
            <p:txBody>
              <a:bodyPr>
                <a:normAutofit fontScale="85000" lnSpcReduction="10000"/>
              </a:bodyPr>
              <a:lstStyle/>
              <a:p>
                <a:pPr>
                  <a:lnSpc>
                    <a:spcPct val="100000"/>
                  </a:lnSpc>
                </a:pPr>
                <a:r>
                  <a:rPr lang="en-IN" sz="2800" b="1" dirty="0"/>
                  <a:t>Price/Earnings Ratio (Times) </a:t>
                </a:r>
                <a:r>
                  <a:rPr lang="en-IN" sz="2800" dirty="0"/>
                  <a:t>=  </a:t>
                </a:r>
                <a14:m>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𝑀𝑎𝑟𝑘𝑒𝑡</m:t>
                        </m:r>
                        <m:r>
                          <a:rPr lang="en-IN" sz="2800" b="0" i="1" smtClean="0">
                            <a:latin typeface="Cambria Math" panose="02040503050406030204" pitchFamily="18" charset="0"/>
                          </a:rPr>
                          <m:t> </m:t>
                        </m:r>
                        <m:r>
                          <a:rPr lang="en-IN" sz="2800" b="0" i="1" smtClean="0">
                            <a:latin typeface="Cambria Math" panose="02040503050406030204" pitchFamily="18" charset="0"/>
                          </a:rPr>
                          <m:t>𝑃𝑟𝑖𝑐𝑒</m:t>
                        </m:r>
                        <m:r>
                          <a:rPr lang="en-IN" sz="2800" b="0" i="1" smtClean="0">
                            <a:latin typeface="Cambria Math" panose="02040503050406030204" pitchFamily="18" charset="0"/>
                          </a:rPr>
                          <m:t> </m:t>
                        </m:r>
                        <m:r>
                          <a:rPr lang="en-IN" sz="2800" b="0" i="1" smtClean="0">
                            <a:latin typeface="Cambria Math" panose="02040503050406030204" pitchFamily="18" charset="0"/>
                          </a:rPr>
                          <m:t>𝑝𝑒𝑟</m:t>
                        </m:r>
                        <m:r>
                          <a:rPr lang="en-IN" sz="2800" b="0" i="1" smtClean="0">
                            <a:latin typeface="Cambria Math" panose="02040503050406030204" pitchFamily="18" charset="0"/>
                          </a:rPr>
                          <m:t> </m:t>
                        </m:r>
                        <m:r>
                          <a:rPr lang="en-IN" sz="2800" b="0" i="1" smtClean="0">
                            <a:latin typeface="Cambria Math" panose="02040503050406030204" pitchFamily="18" charset="0"/>
                          </a:rPr>
                          <m:t>𝑠h𝑎𝑟𝑒</m:t>
                        </m:r>
                      </m:num>
                      <m:den>
                        <m:r>
                          <a:rPr lang="en-IN" sz="2800" b="0" i="1" smtClean="0">
                            <a:latin typeface="Cambria Math" panose="02040503050406030204" pitchFamily="18" charset="0"/>
                          </a:rPr>
                          <m:t>𝐸𝑎𝑟𝑛𝑖𝑛𝑔</m:t>
                        </m:r>
                        <m:r>
                          <a:rPr lang="en-IN" sz="2800" b="0" i="1" smtClean="0">
                            <a:latin typeface="Cambria Math" panose="02040503050406030204" pitchFamily="18" charset="0"/>
                          </a:rPr>
                          <m:t> </m:t>
                        </m:r>
                        <m:r>
                          <a:rPr lang="en-IN" sz="2800" b="0" i="1" smtClean="0">
                            <a:latin typeface="Cambria Math" panose="02040503050406030204" pitchFamily="18" charset="0"/>
                          </a:rPr>
                          <m:t>𝑝𝑒𝑟</m:t>
                        </m:r>
                        <m:r>
                          <a:rPr lang="en-IN" sz="2800" b="0" i="1" smtClean="0">
                            <a:latin typeface="Cambria Math" panose="02040503050406030204" pitchFamily="18" charset="0"/>
                          </a:rPr>
                          <m:t> </m:t>
                        </m:r>
                        <m:r>
                          <a:rPr lang="en-IN" sz="2800" b="0" i="1" smtClean="0">
                            <a:latin typeface="Cambria Math" panose="02040503050406030204" pitchFamily="18" charset="0"/>
                          </a:rPr>
                          <m:t>𝑠h𝑎𝑟𝑒</m:t>
                        </m:r>
                      </m:den>
                    </m:f>
                  </m:oMath>
                </a14:m>
                <a:endParaRPr lang="en-IN" sz="1800" dirty="0"/>
              </a:p>
              <a:p>
                <a:pPr lvl="1">
                  <a:lnSpc>
                    <a:spcPct val="100000"/>
                  </a:lnSpc>
                </a:pPr>
                <a:r>
                  <a:rPr lang="en-IN" sz="1800" dirty="0"/>
                  <a:t>Forward v/s Trailing PE ratio</a:t>
                </a:r>
              </a:p>
              <a:p>
                <a:pPr lvl="1">
                  <a:lnSpc>
                    <a:spcPct val="100000"/>
                  </a:lnSpc>
                </a:pPr>
                <a:r>
                  <a:rPr lang="en-IN" sz="1800" dirty="0"/>
                  <a:t>Compare current PE with Historical PE of company (Screener.in)</a:t>
                </a:r>
              </a:p>
              <a:p>
                <a:pPr lvl="1">
                  <a:lnSpc>
                    <a:spcPct val="100000"/>
                  </a:lnSpc>
                </a:pPr>
                <a:r>
                  <a:rPr lang="en-IN" sz="1800" dirty="0"/>
                  <a:t>Compare PE with Peers and Industry average benchmark (Tickertape and Screener.in)</a:t>
                </a:r>
              </a:p>
              <a:p>
                <a:pPr lvl="1">
                  <a:lnSpc>
                    <a:spcPct val="100000"/>
                  </a:lnSpc>
                </a:pPr>
                <a:r>
                  <a:rPr lang="en-IN" sz="1800" dirty="0"/>
                  <a:t>Explain value trap for low PE companies. Understand the business of the company.</a:t>
                </a:r>
              </a:p>
              <a:p>
                <a:pPr lvl="1">
                  <a:lnSpc>
                    <a:spcPct val="100000"/>
                  </a:lnSpc>
                </a:pPr>
                <a:r>
                  <a:rPr lang="en-IN" sz="1800" dirty="0"/>
                  <a:t>Reference: </a:t>
                </a:r>
                <a:r>
                  <a:rPr lang="en-IN" sz="1800" dirty="0">
                    <a:hlinkClick r:id="rId2"/>
                  </a:rPr>
                  <a:t>https://www.youtube.com/watch?v=21STUhQ-iP0&amp;ab_channel=ThePlainBagel</a:t>
                </a:r>
                <a:r>
                  <a:rPr lang="en-IN" sz="1800" dirty="0"/>
                  <a:t> </a:t>
                </a:r>
              </a:p>
              <a:p>
                <a:pPr>
                  <a:lnSpc>
                    <a:spcPct val="150000"/>
                  </a:lnSpc>
                </a:pPr>
                <a:r>
                  <a:rPr lang="en-IN" b="1" dirty="0"/>
                  <a:t>Price/Book Ratio (Times) </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𝑀𝑎𝑟𝑘𝑒𝑡</m:t>
                        </m:r>
                        <m:r>
                          <a:rPr lang="en-IN" i="1">
                            <a:latin typeface="Cambria Math" panose="02040503050406030204" pitchFamily="18" charset="0"/>
                          </a:rPr>
                          <m:t> </m:t>
                        </m:r>
                        <m:r>
                          <a:rPr lang="en-IN" i="1">
                            <a:latin typeface="Cambria Math" panose="02040503050406030204" pitchFamily="18" charset="0"/>
                          </a:rPr>
                          <m:t>𝑃𝑟𝑖𝑐𝑒</m:t>
                        </m:r>
                        <m:r>
                          <a:rPr lang="en-IN" i="1">
                            <a:latin typeface="Cambria Math" panose="02040503050406030204" pitchFamily="18" charset="0"/>
                          </a:rPr>
                          <m:t> </m:t>
                        </m:r>
                        <m:r>
                          <a:rPr lang="en-IN" i="1">
                            <a:latin typeface="Cambria Math" panose="02040503050406030204" pitchFamily="18" charset="0"/>
                          </a:rPr>
                          <m:t>𝑝𝑒𝑟</m:t>
                        </m:r>
                        <m:r>
                          <a:rPr lang="en-IN" i="1">
                            <a:latin typeface="Cambria Math" panose="02040503050406030204" pitchFamily="18" charset="0"/>
                          </a:rPr>
                          <m:t> </m:t>
                        </m:r>
                        <m:r>
                          <a:rPr lang="en-IN" i="1">
                            <a:latin typeface="Cambria Math" panose="02040503050406030204" pitchFamily="18" charset="0"/>
                          </a:rPr>
                          <m:t>𝑠h𝑎𝑟𝑒</m:t>
                        </m:r>
                      </m:num>
                      <m:den>
                        <m:r>
                          <a:rPr lang="en-IN" b="0" i="1" smtClean="0">
                            <a:latin typeface="Cambria Math" panose="02040503050406030204" pitchFamily="18" charset="0"/>
                          </a:rPr>
                          <m:t>𝐵𝑜𝑜𝑘</m:t>
                        </m:r>
                        <m:r>
                          <a:rPr lang="en-IN" b="0" i="1" smtClean="0">
                            <a:latin typeface="Cambria Math" panose="02040503050406030204" pitchFamily="18" charset="0"/>
                          </a:rPr>
                          <m:t> </m:t>
                        </m:r>
                        <m:r>
                          <a:rPr lang="en-IN" b="0" i="1" smtClean="0">
                            <a:latin typeface="Cambria Math" panose="02040503050406030204" pitchFamily="18" charset="0"/>
                          </a:rPr>
                          <m:t>𝑉𝑎𝑙𝑢𝑒</m:t>
                        </m:r>
                        <m:r>
                          <a:rPr lang="en-IN" i="1">
                            <a:latin typeface="Cambria Math" panose="02040503050406030204" pitchFamily="18" charset="0"/>
                          </a:rPr>
                          <m:t> </m:t>
                        </m:r>
                        <m:r>
                          <a:rPr lang="en-IN" i="1">
                            <a:latin typeface="Cambria Math" panose="02040503050406030204" pitchFamily="18" charset="0"/>
                          </a:rPr>
                          <m:t>𝑝𝑒𝑟</m:t>
                        </m:r>
                        <m:r>
                          <a:rPr lang="en-IN" i="1">
                            <a:latin typeface="Cambria Math" panose="02040503050406030204" pitchFamily="18" charset="0"/>
                          </a:rPr>
                          <m:t> </m:t>
                        </m:r>
                        <m:r>
                          <a:rPr lang="en-IN" i="1">
                            <a:latin typeface="Cambria Math" panose="02040503050406030204" pitchFamily="18" charset="0"/>
                          </a:rPr>
                          <m:t>𝑠h𝑎𝑟𝑒</m:t>
                        </m:r>
                      </m:den>
                    </m:f>
                  </m:oMath>
                </a14:m>
                <a:endParaRPr lang="en-IN" sz="1800" dirty="0"/>
              </a:p>
              <a:p>
                <a:pPr>
                  <a:lnSpc>
                    <a:spcPct val="150000"/>
                  </a:lnSpc>
                </a:pPr>
                <a:endParaRPr lang="en-IN" sz="1800" dirty="0"/>
              </a:p>
              <a:p>
                <a:pPr lvl="1">
                  <a:lnSpc>
                    <a:spcPct val="100000"/>
                  </a:lnSpc>
                </a:pPr>
                <a:endParaRPr lang="en-IN" sz="1200" dirty="0"/>
              </a:p>
              <a:p>
                <a:pPr>
                  <a:lnSpc>
                    <a:spcPct val="100000"/>
                  </a:lnSpc>
                </a:pPr>
                <a:r>
                  <a:rPr lang="en-IN" b="1" dirty="0"/>
                  <a:t>Price/Sales Ratio (Times) </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𝑀𝑎𝑟𝑘𝑒𝑡</m:t>
                        </m:r>
                        <m:r>
                          <a:rPr lang="en-IN" i="1">
                            <a:latin typeface="Cambria Math" panose="02040503050406030204" pitchFamily="18" charset="0"/>
                          </a:rPr>
                          <m:t> </m:t>
                        </m:r>
                        <m:r>
                          <a:rPr lang="en-IN" b="0" i="1" smtClean="0">
                            <a:latin typeface="Cambria Math" panose="02040503050406030204" pitchFamily="18" charset="0"/>
                          </a:rPr>
                          <m:t>𝐶𝑎𝑝𝑖𝑡𝑎𝑙𝑖𝑠𝑎𝑡𝑖𝑜𝑛</m:t>
                        </m:r>
                      </m:num>
                      <m:den>
                        <m:r>
                          <a:rPr lang="en-IN" b="0" i="1" smtClean="0">
                            <a:latin typeface="Cambria Math" panose="02040503050406030204" pitchFamily="18" charset="0"/>
                          </a:rPr>
                          <m:t>𝑁𝑒𝑡</m:t>
                        </m:r>
                        <m:r>
                          <a:rPr lang="en-IN" b="0" i="1" smtClean="0">
                            <a:latin typeface="Cambria Math" panose="02040503050406030204" pitchFamily="18" charset="0"/>
                          </a:rPr>
                          <m:t> </m:t>
                        </m:r>
                        <m:r>
                          <a:rPr lang="en-IN" b="0" i="1" smtClean="0">
                            <a:latin typeface="Cambria Math" panose="02040503050406030204" pitchFamily="18" charset="0"/>
                          </a:rPr>
                          <m:t>𝑆𝑎𝑙𝑒𝑠</m:t>
                        </m:r>
                      </m:den>
                    </m:f>
                  </m:oMath>
                </a14:m>
                <a:endParaRPr lang="en-IN"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xfrm>
                <a:off x="330590" y="1218989"/>
                <a:ext cx="8482819" cy="4648411"/>
              </a:xfrm>
              <a:blipFill>
                <a:blip r:embed="rId3"/>
                <a:stretch>
                  <a:fillRect l="-1221" t="-131"/>
                </a:stretch>
              </a:blipFill>
            </p:spPr>
            <p:txBody>
              <a:bodyPr/>
              <a:lstStyle/>
              <a:p>
                <a:r>
                  <a:rPr lang="en-GB">
                    <a:noFill/>
                  </a:rPr>
                  <a:t> </a:t>
                </a:r>
              </a:p>
            </p:txBody>
          </p:sp>
        </mc:Fallback>
      </mc:AlternateContent>
    </p:spTree>
    <p:extLst>
      <p:ext uri="{BB962C8B-B14F-4D97-AF65-F5344CB8AC3E}">
        <p14:creationId xmlns:p14="http://schemas.microsoft.com/office/powerpoint/2010/main" val="294437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FA04FC8-1CC7-4FF3-8244-2B90945FD26D}"/>
              </a:ext>
            </a:extLst>
          </p:cNvPr>
          <p:cNvGrpSpPr/>
          <p:nvPr/>
        </p:nvGrpSpPr>
        <p:grpSpPr>
          <a:xfrm>
            <a:off x="401016" y="1571365"/>
            <a:ext cx="5803353" cy="4447583"/>
            <a:chOff x="401016" y="1550443"/>
            <a:chExt cx="5803353" cy="3234540"/>
          </a:xfrm>
        </p:grpSpPr>
        <p:sp>
          <p:nvSpPr>
            <p:cNvPr id="9" name="Freeform: Shape 8">
              <a:extLst>
                <a:ext uri="{FF2B5EF4-FFF2-40B4-BE49-F238E27FC236}">
                  <a16:creationId xmlns:a16="http://schemas.microsoft.com/office/drawing/2014/main" id="{1327F284-3F21-4CAD-9A36-B4D5C7977FA5}"/>
                </a:ext>
              </a:extLst>
            </p:cNvPr>
            <p:cNvSpPr/>
            <p:nvPr/>
          </p:nvSpPr>
          <p:spPr>
            <a:xfrm>
              <a:off x="401016" y="2791841"/>
              <a:ext cx="1503984" cy="7519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Return on Assets</a:t>
              </a:r>
            </a:p>
          </p:txBody>
        </p:sp>
        <p:sp>
          <p:nvSpPr>
            <p:cNvPr id="10" name="Freeform: Shape 9">
              <a:extLst>
                <a:ext uri="{FF2B5EF4-FFF2-40B4-BE49-F238E27FC236}">
                  <a16:creationId xmlns:a16="http://schemas.microsoft.com/office/drawing/2014/main" id="{562F9357-2D0D-4813-B2C7-320F04813B06}"/>
                </a:ext>
              </a:extLst>
            </p:cNvPr>
            <p:cNvSpPr/>
            <p:nvPr/>
          </p:nvSpPr>
          <p:spPr>
            <a:xfrm rot="18289469">
              <a:off x="1767280" y="2715227"/>
              <a:ext cx="1053460" cy="40429"/>
            </a:xfrm>
            <a:custGeom>
              <a:avLst/>
              <a:gdLst>
                <a:gd name="connsiteX0" fmla="*/ 0 w 1053460"/>
                <a:gd name="connsiteY0" fmla="*/ 20214 h 40429"/>
                <a:gd name="connsiteX1" fmla="*/ 1053460 w 1053460"/>
                <a:gd name="connsiteY1" fmla="*/ 20214 h 40429"/>
              </a:gdLst>
              <a:ahLst/>
              <a:cxnLst>
                <a:cxn ang="0">
                  <a:pos x="connsiteX0" y="connsiteY0"/>
                </a:cxn>
                <a:cxn ang="0">
                  <a:pos x="connsiteX1" y="connsiteY1"/>
                </a:cxn>
              </a:cxnLst>
              <a:rect l="l" t="t" r="r" b="b"/>
              <a:pathLst>
                <a:path w="1053460" h="40429">
                  <a:moveTo>
                    <a:pt x="0" y="20214"/>
                  </a:moveTo>
                  <a:lnTo>
                    <a:pt x="1053460" y="20214"/>
                  </a:lnTo>
                </a:path>
              </a:pathLst>
            </a:custGeom>
            <a:noFill/>
            <a:scene3d>
              <a:camera prst="orthographicFront"/>
              <a:lightRig rig="threePt" dir="t"/>
            </a:scene3d>
            <a:sp3d>
              <a:bevelT/>
            </a:sp3d>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13093" tIns="-6122" rIns="513093" bIns="-6123"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p:txBody>
        </p:sp>
        <p:sp>
          <p:nvSpPr>
            <p:cNvPr id="11" name="Freeform: Shape 10">
              <a:extLst>
                <a:ext uri="{FF2B5EF4-FFF2-40B4-BE49-F238E27FC236}">
                  <a16:creationId xmlns:a16="http://schemas.microsoft.com/office/drawing/2014/main" id="{BE68A83C-599D-4F2B-998A-60F6A981115F}"/>
                </a:ext>
              </a:extLst>
            </p:cNvPr>
            <p:cNvSpPr/>
            <p:nvPr/>
          </p:nvSpPr>
          <p:spPr>
            <a:xfrm>
              <a:off x="2594807" y="1927050"/>
              <a:ext cx="1503984" cy="7519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Net Profit Margin </a:t>
              </a:r>
            </a:p>
          </p:txBody>
        </p:sp>
        <p:sp>
          <p:nvSpPr>
            <p:cNvPr id="12" name="Freeform: Shape 11">
              <a:extLst>
                <a:ext uri="{FF2B5EF4-FFF2-40B4-BE49-F238E27FC236}">
                  <a16:creationId xmlns:a16="http://schemas.microsoft.com/office/drawing/2014/main" id="{CA81A655-F3C8-435A-9260-9C0284DBE1FB}"/>
                </a:ext>
              </a:extLst>
            </p:cNvPr>
            <p:cNvSpPr/>
            <p:nvPr/>
          </p:nvSpPr>
          <p:spPr>
            <a:xfrm rot="19457599">
              <a:off x="4029156" y="2066634"/>
              <a:ext cx="740864" cy="40429"/>
            </a:xfrm>
            <a:custGeom>
              <a:avLst/>
              <a:gdLst>
                <a:gd name="connsiteX0" fmla="*/ 0 w 740864"/>
                <a:gd name="connsiteY0" fmla="*/ 20214 h 40429"/>
                <a:gd name="connsiteX1" fmla="*/ 740864 w 740864"/>
                <a:gd name="connsiteY1" fmla="*/ 20214 h 40429"/>
              </a:gdLst>
              <a:ahLst/>
              <a:cxnLst>
                <a:cxn ang="0">
                  <a:pos x="connsiteX0" y="connsiteY0"/>
                </a:cxn>
                <a:cxn ang="0">
                  <a:pos x="connsiteX1" y="connsiteY1"/>
                </a:cxn>
              </a:cxnLst>
              <a:rect l="l" t="t" r="r" b="b"/>
              <a:pathLst>
                <a:path w="740864" h="40429">
                  <a:moveTo>
                    <a:pt x="0" y="20214"/>
                  </a:moveTo>
                  <a:lnTo>
                    <a:pt x="740864" y="20214"/>
                  </a:lnTo>
                </a:path>
              </a:pathLst>
            </a:custGeom>
            <a:noFill/>
            <a:scene3d>
              <a:camera prst="orthographicFront"/>
              <a:lightRig rig="threePt" dir="t"/>
            </a:scene3d>
            <a:sp3d>
              <a:bevelT/>
            </a:sp3d>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610" tIns="1693" rIns="364610" bIns="1692"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p:txBody>
        </p:sp>
        <p:sp>
          <p:nvSpPr>
            <p:cNvPr id="13" name="Freeform: Shape 12">
              <a:extLst>
                <a:ext uri="{FF2B5EF4-FFF2-40B4-BE49-F238E27FC236}">
                  <a16:creationId xmlns:a16="http://schemas.microsoft.com/office/drawing/2014/main" id="{156E9BB4-DF19-446B-8363-22E8612085DC}"/>
                </a:ext>
              </a:extLst>
            </p:cNvPr>
            <p:cNvSpPr/>
            <p:nvPr/>
          </p:nvSpPr>
          <p:spPr>
            <a:xfrm>
              <a:off x="4700385" y="1550443"/>
              <a:ext cx="1503984" cy="575140"/>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Net Profit</a:t>
              </a:r>
            </a:p>
          </p:txBody>
        </p:sp>
        <p:sp>
          <p:nvSpPr>
            <p:cNvPr id="14" name="Freeform: Shape 13">
              <a:extLst>
                <a:ext uri="{FF2B5EF4-FFF2-40B4-BE49-F238E27FC236}">
                  <a16:creationId xmlns:a16="http://schemas.microsoft.com/office/drawing/2014/main" id="{2F7A0D66-3D19-4442-96C1-31CDB0CBC155}"/>
                </a:ext>
              </a:extLst>
            </p:cNvPr>
            <p:cNvSpPr/>
            <p:nvPr/>
          </p:nvSpPr>
          <p:spPr>
            <a:xfrm rot="2142401">
              <a:off x="4029156" y="2499029"/>
              <a:ext cx="740864" cy="40429"/>
            </a:xfrm>
            <a:custGeom>
              <a:avLst/>
              <a:gdLst>
                <a:gd name="connsiteX0" fmla="*/ 0 w 740864"/>
                <a:gd name="connsiteY0" fmla="*/ 20214 h 40429"/>
                <a:gd name="connsiteX1" fmla="*/ 740864 w 740864"/>
                <a:gd name="connsiteY1" fmla="*/ 20214 h 40429"/>
              </a:gdLst>
              <a:ahLst/>
              <a:cxnLst>
                <a:cxn ang="0">
                  <a:pos x="connsiteX0" y="connsiteY0"/>
                </a:cxn>
                <a:cxn ang="0">
                  <a:pos x="connsiteX1" y="connsiteY1"/>
                </a:cxn>
              </a:cxnLst>
              <a:rect l="l" t="t" r="r" b="b"/>
              <a:pathLst>
                <a:path w="740864" h="40429">
                  <a:moveTo>
                    <a:pt x="0" y="20214"/>
                  </a:moveTo>
                  <a:lnTo>
                    <a:pt x="740864" y="20214"/>
                  </a:lnTo>
                </a:path>
              </a:pathLst>
            </a:custGeom>
            <a:noFill/>
            <a:scene3d>
              <a:camera prst="orthographicFront"/>
              <a:lightRig rig="threePt" dir="t"/>
            </a:scene3d>
            <a:sp3d>
              <a:bevelT/>
            </a:sp3d>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611" tIns="1693" rIns="364609" bIns="1692"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p:txBody>
        </p:sp>
        <p:sp>
          <p:nvSpPr>
            <p:cNvPr id="15" name="Freeform: Shape 14">
              <a:extLst>
                <a:ext uri="{FF2B5EF4-FFF2-40B4-BE49-F238E27FC236}">
                  <a16:creationId xmlns:a16="http://schemas.microsoft.com/office/drawing/2014/main" id="{5E36C1E0-3093-4404-A002-076829285A11}"/>
                </a:ext>
              </a:extLst>
            </p:cNvPr>
            <p:cNvSpPr/>
            <p:nvPr/>
          </p:nvSpPr>
          <p:spPr>
            <a:xfrm>
              <a:off x="4700385" y="2465364"/>
              <a:ext cx="1503984" cy="5468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Sales</a:t>
              </a:r>
            </a:p>
          </p:txBody>
        </p:sp>
        <p:sp>
          <p:nvSpPr>
            <p:cNvPr id="16" name="Freeform: Shape 15">
              <a:extLst>
                <a:ext uri="{FF2B5EF4-FFF2-40B4-BE49-F238E27FC236}">
                  <a16:creationId xmlns:a16="http://schemas.microsoft.com/office/drawing/2014/main" id="{719DD2A0-9376-4406-8B0B-27F45BE0DAD1}"/>
                </a:ext>
              </a:extLst>
            </p:cNvPr>
            <p:cNvSpPr/>
            <p:nvPr/>
          </p:nvSpPr>
          <p:spPr>
            <a:xfrm rot="3310531">
              <a:off x="1767280" y="3580018"/>
              <a:ext cx="1053460" cy="40429"/>
            </a:xfrm>
            <a:custGeom>
              <a:avLst/>
              <a:gdLst>
                <a:gd name="connsiteX0" fmla="*/ 0 w 1053460"/>
                <a:gd name="connsiteY0" fmla="*/ 20214 h 40429"/>
                <a:gd name="connsiteX1" fmla="*/ 1053460 w 1053460"/>
                <a:gd name="connsiteY1" fmla="*/ 20214 h 40429"/>
              </a:gdLst>
              <a:ahLst/>
              <a:cxnLst>
                <a:cxn ang="0">
                  <a:pos x="connsiteX0" y="connsiteY0"/>
                </a:cxn>
                <a:cxn ang="0">
                  <a:pos x="connsiteX1" y="connsiteY1"/>
                </a:cxn>
              </a:cxnLst>
              <a:rect l="l" t="t" r="r" b="b"/>
              <a:pathLst>
                <a:path w="1053460" h="40429">
                  <a:moveTo>
                    <a:pt x="0" y="20214"/>
                  </a:moveTo>
                  <a:lnTo>
                    <a:pt x="1053460" y="20214"/>
                  </a:lnTo>
                </a:path>
              </a:pathLst>
            </a:custGeom>
            <a:noFill/>
            <a:scene3d>
              <a:camera prst="orthographicFront"/>
              <a:lightRig rig="threePt" dir="t"/>
            </a:scene3d>
            <a:sp3d>
              <a:bevelT/>
            </a:sp3d>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13095" tIns="-6123" rIns="513091" bIns="-6122"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p:txBody>
        </p:sp>
        <p:sp>
          <p:nvSpPr>
            <p:cNvPr id="17" name="Freeform: Shape 16">
              <a:extLst>
                <a:ext uri="{FF2B5EF4-FFF2-40B4-BE49-F238E27FC236}">
                  <a16:creationId xmlns:a16="http://schemas.microsoft.com/office/drawing/2014/main" id="{BEB9D7F0-DFAD-44EF-BFB5-FFF1A3ED26D0}"/>
                </a:ext>
              </a:extLst>
            </p:cNvPr>
            <p:cNvSpPr/>
            <p:nvPr/>
          </p:nvSpPr>
          <p:spPr>
            <a:xfrm>
              <a:off x="2594807" y="3656632"/>
              <a:ext cx="1503984" cy="7519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Total Assets Turnover</a:t>
              </a:r>
            </a:p>
          </p:txBody>
        </p:sp>
        <p:sp>
          <p:nvSpPr>
            <p:cNvPr id="18" name="Freeform: Shape 17">
              <a:extLst>
                <a:ext uri="{FF2B5EF4-FFF2-40B4-BE49-F238E27FC236}">
                  <a16:creationId xmlns:a16="http://schemas.microsoft.com/office/drawing/2014/main" id="{695842A2-2939-48FF-979B-C34458B6DEF1}"/>
                </a:ext>
              </a:extLst>
            </p:cNvPr>
            <p:cNvSpPr/>
            <p:nvPr/>
          </p:nvSpPr>
          <p:spPr>
            <a:xfrm rot="19457599">
              <a:off x="4029156" y="3796216"/>
              <a:ext cx="740864" cy="40429"/>
            </a:xfrm>
            <a:custGeom>
              <a:avLst/>
              <a:gdLst>
                <a:gd name="connsiteX0" fmla="*/ 0 w 740864"/>
                <a:gd name="connsiteY0" fmla="*/ 20214 h 40429"/>
                <a:gd name="connsiteX1" fmla="*/ 740864 w 740864"/>
                <a:gd name="connsiteY1" fmla="*/ 20214 h 40429"/>
              </a:gdLst>
              <a:ahLst/>
              <a:cxnLst>
                <a:cxn ang="0">
                  <a:pos x="connsiteX0" y="connsiteY0"/>
                </a:cxn>
                <a:cxn ang="0">
                  <a:pos x="connsiteX1" y="connsiteY1"/>
                </a:cxn>
              </a:cxnLst>
              <a:rect l="l" t="t" r="r" b="b"/>
              <a:pathLst>
                <a:path w="740864" h="40429">
                  <a:moveTo>
                    <a:pt x="0" y="20214"/>
                  </a:moveTo>
                  <a:lnTo>
                    <a:pt x="740864" y="20214"/>
                  </a:lnTo>
                </a:path>
              </a:pathLst>
            </a:custGeom>
            <a:noFill/>
            <a:scene3d>
              <a:camera prst="orthographicFront"/>
              <a:lightRig rig="threePt" dir="t"/>
            </a:scene3d>
            <a:sp3d>
              <a:bevelT/>
            </a:sp3d>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610" tIns="1693" rIns="364610" bIns="1692"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p:txBody>
        </p:sp>
        <p:sp>
          <p:nvSpPr>
            <p:cNvPr id="19" name="Freeform: Shape 18">
              <a:extLst>
                <a:ext uri="{FF2B5EF4-FFF2-40B4-BE49-F238E27FC236}">
                  <a16:creationId xmlns:a16="http://schemas.microsoft.com/office/drawing/2014/main" id="{4F760544-A925-45F2-A6BB-63B8D9B2B411}"/>
                </a:ext>
              </a:extLst>
            </p:cNvPr>
            <p:cNvSpPr/>
            <p:nvPr/>
          </p:nvSpPr>
          <p:spPr>
            <a:xfrm>
              <a:off x="4700385" y="3224237"/>
              <a:ext cx="1503984" cy="5468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Sales</a:t>
              </a:r>
            </a:p>
          </p:txBody>
        </p:sp>
        <p:sp>
          <p:nvSpPr>
            <p:cNvPr id="20" name="Freeform: Shape 19">
              <a:extLst>
                <a:ext uri="{FF2B5EF4-FFF2-40B4-BE49-F238E27FC236}">
                  <a16:creationId xmlns:a16="http://schemas.microsoft.com/office/drawing/2014/main" id="{97E5346B-BF3A-4CAC-95FA-AFCCA9BF84E8}"/>
                </a:ext>
              </a:extLst>
            </p:cNvPr>
            <p:cNvSpPr/>
            <p:nvPr/>
          </p:nvSpPr>
          <p:spPr>
            <a:xfrm rot="2142401">
              <a:off x="4029156" y="4228611"/>
              <a:ext cx="740864" cy="40429"/>
            </a:xfrm>
            <a:custGeom>
              <a:avLst/>
              <a:gdLst>
                <a:gd name="connsiteX0" fmla="*/ 0 w 740864"/>
                <a:gd name="connsiteY0" fmla="*/ 20214 h 40429"/>
                <a:gd name="connsiteX1" fmla="*/ 740864 w 740864"/>
                <a:gd name="connsiteY1" fmla="*/ 20214 h 40429"/>
              </a:gdLst>
              <a:ahLst/>
              <a:cxnLst>
                <a:cxn ang="0">
                  <a:pos x="connsiteX0" y="connsiteY0"/>
                </a:cxn>
                <a:cxn ang="0">
                  <a:pos x="connsiteX1" y="connsiteY1"/>
                </a:cxn>
              </a:cxnLst>
              <a:rect l="l" t="t" r="r" b="b"/>
              <a:pathLst>
                <a:path w="740864" h="40429">
                  <a:moveTo>
                    <a:pt x="0" y="20214"/>
                  </a:moveTo>
                  <a:lnTo>
                    <a:pt x="740864" y="20214"/>
                  </a:lnTo>
                </a:path>
              </a:pathLst>
            </a:custGeom>
            <a:noFill/>
            <a:scene3d>
              <a:camera prst="orthographicFront"/>
              <a:lightRig rig="threePt" dir="t"/>
            </a:scene3d>
            <a:sp3d>
              <a:bevelT/>
            </a:sp3d>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611" tIns="1693" rIns="364609" bIns="1692"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p:txBody>
        </p:sp>
        <p:sp>
          <p:nvSpPr>
            <p:cNvPr id="21" name="Freeform: Shape 20">
              <a:extLst>
                <a:ext uri="{FF2B5EF4-FFF2-40B4-BE49-F238E27FC236}">
                  <a16:creationId xmlns:a16="http://schemas.microsoft.com/office/drawing/2014/main" id="{AFF029BE-55D6-4019-AE08-A8DCDE8B39E2}"/>
                </a:ext>
              </a:extLst>
            </p:cNvPr>
            <p:cNvSpPr/>
            <p:nvPr/>
          </p:nvSpPr>
          <p:spPr>
            <a:xfrm>
              <a:off x="4700385" y="4176014"/>
              <a:ext cx="1503984" cy="608969"/>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Total Assets</a:t>
              </a:r>
            </a:p>
          </p:txBody>
        </p:sp>
      </p:grpSp>
      <p:sp>
        <p:nvSpPr>
          <p:cNvPr id="3" name="Content Placeholder 2">
            <a:extLst>
              <a:ext uri="{FF2B5EF4-FFF2-40B4-BE49-F238E27FC236}">
                <a16:creationId xmlns:a16="http://schemas.microsoft.com/office/drawing/2014/main" id="{C8A2BB7B-893E-4DAA-B465-D4CC447D6785}"/>
              </a:ext>
            </a:extLst>
          </p:cNvPr>
          <p:cNvSpPr>
            <a:spLocks noGrp="1"/>
          </p:cNvSpPr>
          <p:nvPr>
            <p:ph sz="quarter" idx="10"/>
          </p:nvPr>
        </p:nvSpPr>
        <p:spPr>
          <a:xfrm>
            <a:off x="152400" y="152400"/>
            <a:ext cx="6860172" cy="1143000"/>
          </a:xfrm>
        </p:spPr>
        <p:txBody>
          <a:bodyPr/>
          <a:lstStyle/>
          <a:p>
            <a:r>
              <a:rPr lang="en-IN" dirty="0"/>
              <a:t>DU PONT Analysis (Two-step) </a:t>
            </a:r>
          </a:p>
        </p:txBody>
      </p:sp>
      <p:sp>
        <p:nvSpPr>
          <p:cNvPr id="4" name="Date Placeholder 3">
            <a:extLst>
              <a:ext uri="{FF2B5EF4-FFF2-40B4-BE49-F238E27FC236}">
                <a16:creationId xmlns:a16="http://schemas.microsoft.com/office/drawing/2014/main" id="{268DE4A7-A8F2-4A18-B284-611CBFF3E732}"/>
              </a:ext>
            </a:extLst>
          </p:cNvPr>
          <p:cNvSpPr>
            <a:spLocks noGrp="1"/>
          </p:cNvSpPr>
          <p:nvPr>
            <p:ph type="dt" sz="half" idx="2"/>
          </p:nvPr>
        </p:nvSpPr>
        <p:spPr/>
        <p:txBody>
          <a:bodyPr/>
          <a:lstStyle/>
          <a:p>
            <a:fld id="{EF3956F3-7735-4CF4-BFE6-4FADC5622232}" type="datetime1">
              <a:rPr lang="en-US" smtClean="0"/>
              <a:t>9/11/2024</a:t>
            </a:fld>
            <a:endParaRPr lang="en-US" dirty="0"/>
          </a:p>
        </p:txBody>
      </p:sp>
      <p:sp>
        <p:nvSpPr>
          <p:cNvPr id="22" name="Freeform: Shape 21">
            <a:extLst>
              <a:ext uri="{FF2B5EF4-FFF2-40B4-BE49-F238E27FC236}">
                <a16:creationId xmlns:a16="http://schemas.microsoft.com/office/drawing/2014/main" id="{E5B1F878-7A01-46CB-9E66-F1BF7FB96928}"/>
              </a:ext>
            </a:extLst>
          </p:cNvPr>
          <p:cNvSpPr/>
          <p:nvPr/>
        </p:nvSpPr>
        <p:spPr>
          <a:xfrm>
            <a:off x="7020408" y="1401400"/>
            <a:ext cx="1503984" cy="7519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Sales</a:t>
            </a:r>
          </a:p>
        </p:txBody>
      </p:sp>
      <p:sp>
        <p:nvSpPr>
          <p:cNvPr id="23" name="Freeform: Shape 22">
            <a:extLst>
              <a:ext uri="{FF2B5EF4-FFF2-40B4-BE49-F238E27FC236}">
                <a16:creationId xmlns:a16="http://schemas.microsoft.com/office/drawing/2014/main" id="{326F7BD7-885F-4ACD-A949-8BB7EF63F614}"/>
              </a:ext>
            </a:extLst>
          </p:cNvPr>
          <p:cNvSpPr/>
          <p:nvPr/>
        </p:nvSpPr>
        <p:spPr>
          <a:xfrm>
            <a:off x="7030416" y="2448408"/>
            <a:ext cx="1503984" cy="7519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dirty="0">
                <a:solidFill>
                  <a:schemeClr val="tx1"/>
                </a:solidFill>
              </a:rPr>
              <a:t>Expenses</a:t>
            </a:r>
            <a:endParaRPr lang="en-IN" sz="2300" kern="1200" dirty="0">
              <a:solidFill>
                <a:schemeClr val="tx1"/>
              </a:solidFill>
            </a:endParaRPr>
          </a:p>
        </p:txBody>
      </p:sp>
      <p:sp>
        <p:nvSpPr>
          <p:cNvPr id="24" name="Freeform: Shape 23">
            <a:extLst>
              <a:ext uri="{FF2B5EF4-FFF2-40B4-BE49-F238E27FC236}">
                <a16:creationId xmlns:a16="http://schemas.microsoft.com/office/drawing/2014/main" id="{FD7D4848-41FD-4892-A2E9-97B5C7657377}"/>
              </a:ext>
            </a:extLst>
          </p:cNvPr>
          <p:cNvSpPr/>
          <p:nvPr/>
        </p:nvSpPr>
        <p:spPr>
          <a:xfrm>
            <a:off x="7020408" y="4134713"/>
            <a:ext cx="1503984" cy="7519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dirty="0">
                <a:solidFill>
                  <a:schemeClr val="tx1"/>
                </a:solidFill>
              </a:rPr>
              <a:t>Fixed Assets</a:t>
            </a:r>
            <a:endParaRPr lang="en-IN" sz="2300" kern="1200" dirty="0">
              <a:solidFill>
                <a:schemeClr val="tx1"/>
              </a:solidFill>
            </a:endParaRPr>
          </a:p>
        </p:txBody>
      </p:sp>
      <p:sp>
        <p:nvSpPr>
          <p:cNvPr id="25" name="Freeform: Shape 24">
            <a:extLst>
              <a:ext uri="{FF2B5EF4-FFF2-40B4-BE49-F238E27FC236}">
                <a16:creationId xmlns:a16="http://schemas.microsoft.com/office/drawing/2014/main" id="{7D4B91F3-9C31-46C1-8454-D8A3F867A240}"/>
              </a:ext>
            </a:extLst>
          </p:cNvPr>
          <p:cNvSpPr/>
          <p:nvPr/>
        </p:nvSpPr>
        <p:spPr>
          <a:xfrm>
            <a:off x="7020408" y="5456600"/>
            <a:ext cx="1503984" cy="751992"/>
          </a:xfrm>
          <a:custGeom>
            <a:avLst/>
            <a:gdLst>
              <a:gd name="connsiteX0" fmla="*/ 0 w 1503984"/>
              <a:gd name="connsiteY0" fmla="*/ 75199 h 751992"/>
              <a:gd name="connsiteX1" fmla="*/ 75199 w 1503984"/>
              <a:gd name="connsiteY1" fmla="*/ 0 h 751992"/>
              <a:gd name="connsiteX2" fmla="*/ 1428785 w 1503984"/>
              <a:gd name="connsiteY2" fmla="*/ 0 h 751992"/>
              <a:gd name="connsiteX3" fmla="*/ 1503984 w 1503984"/>
              <a:gd name="connsiteY3" fmla="*/ 75199 h 751992"/>
              <a:gd name="connsiteX4" fmla="*/ 1503984 w 1503984"/>
              <a:gd name="connsiteY4" fmla="*/ 676793 h 751992"/>
              <a:gd name="connsiteX5" fmla="*/ 1428785 w 1503984"/>
              <a:gd name="connsiteY5" fmla="*/ 751992 h 751992"/>
              <a:gd name="connsiteX6" fmla="*/ 75199 w 1503984"/>
              <a:gd name="connsiteY6" fmla="*/ 751992 h 751992"/>
              <a:gd name="connsiteX7" fmla="*/ 0 w 1503984"/>
              <a:gd name="connsiteY7" fmla="*/ 676793 h 751992"/>
              <a:gd name="connsiteX8" fmla="*/ 0 w 1503984"/>
              <a:gd name="connsiteY8" fmla="*/ 75199 h 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84" h="751992">
                <a:moveTo>
                  <a:pt x="0" y="75199"/>
                </a:moveTo>
                <a:cubicBezTo>
                  <a:pt x="0" y="33668"/>
                  <a:pt x="33668" y="0"/>
                  <a:pt x="75199" y="0"/>
                </a:cubicBezTo>
                <a:lnTo>
                  <a:pt x="1428785" y="0"/>
                </a:lnTo>
                <a:cubicBezTo>
                  <a:pt x="1470316" y="0"/>
                  <a:pt x="1503984" y="33668"/>
                  <a:pt x="1503984" y="75199"/>
                </a:cubicBezTo>
                <a:lnTo>
                  <a:pt x="1503984" y="676793"/>
                </a:lnTo>
                <a:cubicBezTo>
                  <a:pt x="1503984" y="718324"/>
                  <a:pt x="1470316" y="751992"/>
                  <a:pt x="1428785" y="751992"/>
                </a:cubicBezTo>
                <a:lnTo>
                  <a:pt x="75199" y="751992"/>
                </a:lnTo>
                <a:cubicBezTo>
                  <a:pt x="33668" y="751992"/>
                  <a:pt x="0" y="718324"/>
                  <a:pt x="0" y="676793"/>
                </a:cubicBezTo>
                <a:lnTo>
                  <a:pt x="0" y="75199"/>
                </a:ln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630" tIns="36630" rIns="36630" bIns="36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Current Assets</a:t>
            </a:r>
          </a:p>
        </p:txBody>
      </p:sp>
      <p:cxnSp>
        <p:nvCxnSpPr>
          <p:cNvPr id="31" name="Straight Connector 30">
            <a:extLst>
              <a:ext uri="{FF2B5EF4-FFF2-40B4-BE49-F238E27FC236}">
                <a16:creationId xmlns:a16="http://schemas.microsoft.com/office/drawing/2014/main" id="{564A3A3E-C956-462D-B8D4-671B733F317E}"/>
              </a:ext>
            </a:extLst>
          </p:cNvPr>
          <p:cNvCxnSpPr/>
          <p:nvPr/>
        </p:nvCxnSpPr>
        <p:spPr>
          <a:xfrm flipV="1">
            <a:off x="6204369" y="1683198"/>
            <a:ext cx="808203" cy="3284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4840752-30E9-46E2-8075-040310411877}"/>
              </a:ext>
            </a:extLst>
          </p:cNvPr>
          <p:cNvCxnSpPr/>
          <p:nvPr/>
        </p:nvCxnSpPr>
        <p:spPr>
          <a:xfrm>
            <a:off x="6213291" y="2011660"/>
            <a:ext cx="807117" cy="7162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225ABC5-9943-4D77-B6FB-5F18042DCEAD}"/>
              </a:ext>
            </a:extLst>
          </p:cNvPr>
          <p:cNvCxnSpPr/>
          <p:nvPr/>
        </p:nvCxnSpPr>
        <p:spPr>
          <a:xfrm flipV="1">
            <a:off x="6196533" y="4510709"/>
            <a:ext cx="823875" cy="990735"/>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6A97384-992B-43F5-BFEE-CBFD30E775F7}"/>
              </a:ext>
            </a:extLst>
          </p:cNvPr>
          <p:cNvCxnSpPr/>
          <p:nvPr/>
        </p:nvCxnSpPr>
        <p:spPr>
          <a:xfrm>
            <a:off x="6200451" y="5520485"/>
            <a:ext cx="819957" cy="330343"/>
          </a:xfrm>
          <a:prstGeom prst="line">
            <a:avLst/>
          </a:prstGeom>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6EFB1EE2-4C2E-4E84-B337-3D525C951B59}"/>
              </a:ext>
            </a:extLst>
          </p:cNvPr>
          <p:cNvSpPr/>
          <p:nvPr/>
        </p:nvSpPr>
        <p:spPr>
          <a:xfrm>
            <a:off x="3162208" y="3593068"/>
            <a:ext cx="419192" cy="430887"/>
          </a:xfrm>
          <a:prstGeom prst="rect">
            <a:avLst/>
          </a:prstGeom>
        </p:spPr>
        <p:txBody>
          <a:bodyPr wrap="square">
            <a:spAutoFit/>
          </a:bodyPr>
          <a:lstStyle/>
          <a:p>
            <a:r>
              <a:rPr lang="en-IN" sz="2200" b="1" dirty="0"/>
              <a:t>X</a:t>
            </a:r>
          </a:p>
        </p:txBody>
      </p:sp>
      <p:sp>
        <p:nvSpPr>
          <p:cNvPr id="40" name="Rectangle 39">
            <a:extLst>
              <a:ext uri="{FF2B5EF4-FFF2-40B4-BE49-F238E27FC236}">
                <a16:creationId xmlns:a16="http://schemas.microsoft.com/office/drawing/2014/main" id="{66E9A059-24DB-40A6-BA75-BD092A654646}"/>
              </a:ext>
            </a:extLst>
          </p:cNvPr>
          <p:cNvSpPr/>
          <p:nvPr/>
        </p:nvSpPr>
        <p:spPr>
          <a:xfrm>
            <a:off x="7622359" y="2057400"/>
            <a:ext cx="271228" cy="430887"/>
          </a:xfrm>
          <a:prstGeom prst="rect">
            <a:avLst/>
          </a:prstGeom>
        </p:spPr>
        <p:txBody>
          <a:bodyPr wrap="none">
            <a:spAutoFit/>
          </a:bodyPr>
          <a:lstStyle/>
          <a:p>
            <a:r>
              <a:rPr lang="en-IN" sz="2200" b="1" dirty="0"/>
              <a:t>-</a:t>
            </a:r>
          </a:p>
        </p:txBody>
      </p:sp>
      <p:sp>
        <p:nvSpPr>
          <p:cNvPr id="41" name="Rectangle 40">
            <a:extLst>
              <a:ext uri="{FF2B5EF4-FFF2-40B4-BE49-F238E27FC236}">
                <a16:creationId xmlns:a16="http://schemas.microsoft.com/office/drawing/2014/main" id="{9D91B4D2-F439-4C37-A8FD-597BD7E01863}"/>
              </a:ext>
            </a:extLst>
          </p:cNvPr>
          <p:cNvSpPr/>
          <p:nvPr/>
        </p:nvSpPr>
        <p:spPr>
          <a:xfrm>
            <a:off x="7543800" y="4953000"/>
            <a:ext cx="325730" cy="430887"/>
          </a:xfrm>
          <a:prstGeom prst="rect">
            <a:avLst/>
          </a:prstGeom>
        </p:spPr>
        <p:txBody>
          <a:bodyPr wrap="none">
            <a:spAutoFit/>
          </a:bodyPr>
          <a:lstStyle/>
          <a:p>
            <a:r>
              <a:rPr lang="en-IN" sz="2200" b="1" dirty="0"/>
              <a:t>+</a:t>
            </a:r>
          </a:p>
        </p:txBody>
      </p:sp>
      <p:sp>
        <p:nvSpPr>
          <p:cNvPr id="42" name="Rectangle 41">
            <a:extLst>
              <a:ext uri="{FF2B5EF4-FFF2-40B4-BE49-F238E27FC236}">
                <a16:creationId xmlns:a16="http://schemas.microsoft.com/office/drawing/2014/main" id="{FC74C4F0-EE93-49E7-A57D-4F2BABFA6996}"/>
              </a:ext>
            </a:extLst>
          </p:cNvPr>
          <p:cNvSpPr/>
          <p:nvPr/>
        </p:nvSpPr>
        <p:spPr>
          <a:xfrm>
            <a:off x="5242572" y="2421549"/>
            <a:ext cx="325730" cy="430887"/>
          </a:xfrm>
          <a:prstGeom prst="rect">
            <a:avLst/>
          </a:prstGeom>
        </p:spPr>
        <p:txBody>
          <a:bodyPr wrap="none">
            <a:spAutoFit/>
          </a:bodyPr>
          <a:lstStyle/>
          <a:p>
            <a:r>
              <a:rPr lang="en-IN" sz="2200" b="1" dirty="0"/>
              <a:t>÷</a:t>
            </a:r>
          </a:p>
        </p:txBody>
      </p:sp>
      <p:sp>
        <p:nvSpPr>
          <p:cNvPr id="43" name="Rectangle 42">
            <a:extLst>
              <a:ext uri="{FF2B5EF4-FFF2-40B4-BE49-F238E27FC236}">
                <a16:creationId xmlns:a16="http://schemas.microsoft.com/office/drawing/2014/main" id="{74652A3D-7AE1-410F-8974-34D8D5D17E8E}"/>
              </a:ext>
            </a:extLst>
          </p:cNvPr>
          <p:cNvSpPr/>
          <p:nvPr/>
        </p:nvSpPr>
        <p:spPr>
          <a:xfrm>
            <a:off x="5318201" y="4674513"/>
            <a:ext cx="325730" cy="430887"/>
          </a:xfrm>
          <a:prstGeom prst="rect">
            <a:avLst/>
          </a:prstGeom>
        </p:spPr>
        <p:txBody>
          <a:bodyPr wrap="none">
            <a:spAutoFit/>
          </a:bodyPr>
          <a:lstStyle/>
          <a:p>
            <a:r>
              <a:rPr lang="en-IN" sz="2200" b="1" dirty="0"/>
              <a:t>÷</a:t>
            </a:r>
          </a:p>
        </p:txBody>
      </p:sp>
      <p:sp>
        <p:nvSpPr>
          <p:cNvPr id="2" name="Footer Placeholder 1">
            <a:extLst>
              <a:ext uri="{FF2B5EF4-FFF2-40B4-BE49-F238E27FC236}">
                <a16:creationId xmlns:a16="http://schemas.microsoft.com/office/drawing/2014/main" id="{2664F118-3A40-42F0-ABF1-69941F4CF4EB}"/>
              </a:ext>
            </a:extLst>
          </p:cNvPr>
          <p:cNvSpPr>
            <a:spLocks noGrp="1"/>
          </p:cNvSpPr>
          <p:nvPr>
            <p:ph type="ftr" sz="quarter" idx="3"/>
          </p:nvPr>
        </p:nvSpPr>
        <p:spPr/>
        <p:txBody>
          <a:bodyPr/>
          <a:lstStyle/>
          <a:p>
            <a:r>
              <a:rPr lang="en-US"/>
              <a:t>Key Financial Statements and FSA</a:t>
            </a:r>
            <a:endParaRPr lang="en-US" dirty="0"/>
          </a:p>
        </p:txBody>
      </p:sp>
      <p:sp>
        <p:nvSpPr>
          <p:cNvPr id="5" name="Slide Number Placeholder 4">
            <a:extLst>
              <a:ext uri="{FF2B5EF4-FFF2-40B4-BE49-F238E27FC236}">
                <a16:creationId xmlns:a16="http://schemas.microsoft.com/office/drawing/2014/main" id="{1FEE23D5-47A4-46D9-8DFC-044305EFDB39}"/>
              </a:ext>
            </a:extLst>
          </p:cNvPr>
          <p:cNvSpPr>
            <a:spLocks noGrp="1"/>
          </p:cNvSpPr>
          <p:nvPr>
            <p:ph type="sldNum" sz="quarter" idx="4"/>
          </p:nvPr>
        </p:nvSpPr>
        <p:spPr/>
        <p:txBody>
          <a:bodyPr/>
          <a:lstStyle/>
          <a:p>
            <a:fld id="{BC8D7E44-7D4F-4942-A8C9-2DF6BF8399E8}" type="slidenum">
              <a:rPr lang="en-US" smtClean="0"/>
              <a:pPr/>
              <a:t>22</a:t>
            </a:fld>
            <a:endParaRPr lang="en-US"/>
          </a:p>
        </p:txBody>
      </p:sp>
    </p:spTree>
    <p:extLst>
      <p:ext uri="{BB962C8B-B14F-4D97-AF65-F5344CB8AC3E}">
        <p14:creationId xmlns:p14="http://schemas.microsoft.com/office/powerpoint/2010/main" val="189289068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34D247C-8B4B-4AE8-B316-E29964FCED42}"/>
                  </a:ext>
                </a:extLst>
              </p:cNvPr>
              <p:cNvSpPr>
                <a:spLocks noGrp="1"/>
              </p:cNvSpPr>
              <p:nvPr>
                <p:ph idx="1"/>
              </p:nvPr>
            </p:nvSpPr>
            <p:spPr/>
            <p:txBody>
              <a:bodyPr/>
              <a:lstStyle/>
              <a:p>
                <a:pPr>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𝑅𝑂𝐸</m:t>
                    </m:r>
                    <m:r>
                      <a:rPr lang="en-IN" b="0" i="1" smtClean="0">
                        <a:latin typeface="Cambria Math" panose="02040503050406030204" pitchFamily="18" charset="0"/>
                      </a:rPr>
                      <m:t>=</m:t>
                    </m:r>
                    <m:r>
                      <a:rPr lang="en-IN" b="0" i="1" smtClean="0">
                        <a:latin typeface="Cambria Math" panose="02040503050406030204" pitchFamily="18" charset="0"/>
                      </a:rPr>
                      <m:t>𝑁𝑒𝑡</m:t>
                    </m:r>
                    <m:r>
                      <a:rPr lang="en-IN" b="0" i="1" smtClean="0">
                        <a:latin typeface="Cambria Math" panose="02040503050406030204" pitchFamily="18" charset="0"/>
                      </a:rPr>
                      <m:t> </m:t>
                    </m:r>
                    <m:r>
                      <a:rPr lang="en-IN" b="0" i="1" smtClean="0">
                        <a:latin typeface="Cambria Math" panose="02040503050406030204" pitchFamily="18" charset="0"/>
                      </a:rPr>
                      <m:t>𝑃𝑟𝑜𝑓𝑖𝑡</m:t>
                    </m:r>
                    <m:r>
                      <a:rPr lang="en-IN" b="0" i="1" smtClean="0">
                        <a:latin typeface="Cambria Math" panose="02040503050406030204" pitchFamily="18" charset="0"/>
                      </a:rPr>
                      <m:t> </m:t>
                    </m:r>
                    <m:r>
                      <a:rPr lang="en-IN" b="0" i="1" smtClean="0">
                        <a:latin typeface="Cambria Math" panose="02040503050406030204" pitchFamily="18" charset="0"/>
                      </a:rPr>
                      <m:t>𝑀𝑎𝑟𝑔𝑖𝑛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𝑇𝑜𝑡𝑎𝑙</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𝐴𝑠𝑠𝑒𝑡𝑠</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𝑇𝑢𝑟𝑛𝑜𝑣𝑒𝑟</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𝑇𝑜𝑡𝑎𝑙</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𝐴𝑠𝑠𝑒𝑡</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𝑡𝑜</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𝐸𝑞𝑢𝑖𝑡𝑦</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𝑅𝑎𝑡𝑖𝑜</m:t>
                    </m:r>
                  </m:oMath>
                </a14:m>
                <a:endParaRPr lang="en-IN" dirty="0"/>
              </a:p>
              <a:p>
                <a:pPr marL="0" indent="0"/>
                <a:endParaRPr lang="en-IN" i="1" dirty="0">
                  <a:latin typeface="Cambria Math" panose="02040503050406030204" pitchFamily="18" charset="0"/>
                </a:endParaRPr>
              </a:p>
              <a:p>
                <a:pPr marL="0" indent="0"/>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𝑁𝑒𝑡</m:t>
                          </m:r>
                          <m:r>
                            <a:rPr lang="en-IN" i="1">
                              <a:latin typeface="Cambria Math" panose="02040503050406030204" pitchFamily="18" charset="0"/>
                            </a:rPr>
                            <m:t> </m:t>
                          </m:r>
                          <m:r>
                            <a:rPr lang="en-IN" i="1">
                              <a:latin typeface="Cambria Math" panose="02040503050406030204" pitchFamily="18" charset="0"/>
                            </a:rPr>
                            <m:t>𝑃𝑟𝑜𝑓𝑖𝑡</m:t>
                          </m:r>
                        </m:num>
                        <m:den>
                          <m:r>
                            <a:rPr lang="en-IN" i="1">
                              <a:latin typeface="Cambria Math" panose="02040503050406030204" pitchFamily="18" charset="0"/>
                            </a:rPr>
                            <m:t>𝐸𝑞𝑢𝑖𝑡𝑦</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i="1">
                              <a:latin typeface="Cambria Math" panose="02040503050406030204" pitchFamily="18" charset="0"/>
                            </a:rPr>
                            <m:t>𝑁𝑒𝑡</m:t>
                          </m:r>
                          <m:r>
                            <a:rPr lang="en-IN" i="1">
                              <a:latin typeface="Cambria Math" panose="02040503050406030204" pitchFamily="18" charset="0"/>
                            </a:rPr>
                            <m:t> </m:t>
                          </m:r>
                          <m:r>
                            <a:rPr lang="en-IN" i="1">
                              <a:latin typeface="Cambria Math" panose="02040503050406030204" pitchFamily="18" charset="0"/>
                            </a:rPr>
                            <m:t>𝑃𝑟𝑜𝑓𝑖𝑡</m:t>
                          </m:r>
                        </m:num>
                        <m:den>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𝑆𝑎𝑙𝑒𝑠</m:t>
                          </m:r>
                        </m:den>
                      </m:f>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𝑇𝑜𝑡𝑎𝑙</m:t>
                          </m:r>
                          <m:r>
                            <a:rPr lang="en-IN" i="1">
                              <a:latin typeface="Cambria Math" panose="02040503050406030204" pitchFamily="18" charset="0"/>
                            </a:rPr>
                            <m:t> </m:t>
                          </m:r>
                          <m:r>
                            <a:rPr lang="en-IN" i="1">
                              <a:latin typeface="Cambria Math" panose="02040503050406030204" pitchFamily="18" charset="0"/>
                            </a:rPr>
                            <m:t>𝑆𝑎𝑙𝑒𝑠</m:t>
                          </m:r>
                        </m:num>
                        <m:den>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𝐴𝑠𝑠𝑒𝑡𝑠</m:t>
                          </m:r>
                        </m:den>
                      </m:f>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𝑇𝑜𝑡𝑎𝑙</m:t>
                          </m:r>
                          <m:r>
                            <a:rPr lang="en-IN" i="1">
                              <a:latin typeface="Cambria Math" panose="02040503050406030204" pitchFamily="18" charset="0"/>
                            </a:rPr>
                            <m:t> </m:t>
                          </m:r>
                          <m:r>
                            <a:rPr lang="en-IN" i="1">
                              <a:latin typeface="Cambria Math" panose="02040503050406030204" pitchFamily="18" charset="0"/>
                            </a:rPr>
                            <m:t>𝐴𝑠𝑠𝑒𝑡𝑠</m:t>
                          </m:r>
                        </m:num>
                        <m:den>
                          <m:r>
                            <a:rPr lang="en-IN" b="0" i="1" smtClean="0">
                              <a:latin typeface="Cambria Math" panose="02040503050406030204" pitchFamily="18" charset="0"/>
                            </a:rPr>
                            <m:t>𝐸𝑞𝑢𝑖𝑡𝑦</m:t>
                          </m:r>
                        </m:den>
                      </m:f>
                    </m:oMath>
                  </m:oMathPara>
                </a14:m>
                <a:endParaRPr lang="en-IN" dirty="0"/>
              </a:p>
              <a:p>
                <a:pPr>
                  <a:buFont typeface="Arial" panose="020B0604020202020204" pitchFamily="34" charset="0"/>
                  <a:buChar char="•"/>
                </a:pPr>
                <a:r>
                  <a:rPr lang="en-IN" dirty="0"/>
                  <a:t>It combines the ratios of profitability (operating efficiency), asset turnover (asset management efficiency), and financial leverage (Equity multiplier).</a:t>
                </a:r>
              </a:p>
              <a:p>
                <a:pPr>
                  <a:buFont typeface="Arial" panose="020B0604020202020204" pitchFamily="34" charset="0"/>
                  <a:buChar char="•"/>
                </a:pPr>
                <a:r>
                  <a:rPr lang="en-IN" dirty="0"/>
                  <a:t>This analysis helps in identifying the source of variation in ROE among companies. You can determine which component was great?</a:t>
                </a:r>
              </a:p>
            </p:txBody>
          </p:sp>
        </mc:Choice>
        <mc:Fallback xmlns="">
          <p:sp>
            <p:nvSpPr>
              <p:cNvPr id="2" name="Content Placeholder 1">
                <a:extLst>
                  <a:ext uri="{FF2B5EF4-FFF2-40B4-BE49-F238E27FC236}">
                    <a16:creationId xmlns:a16="http://schemas.microsoft.com/office/drawing/2014/main" id="{A34D247C-8B4B-4AE8-B316-E29964FCED42}"/>
                  </a:ext>
                </a:extLst>
              </p:cNvPr>
              <p:cNvSpPr>
                <a:spLocks noGrp="1" noRot="1" noChangeAspect="1" noMove="1" noResize="1" noEditPoints="1" noAdjustHandles="1" noChangeArrowheads="1" noChangeShapeType="1" noTextEdit="1"/>
              </p:cNvSpPr>
              <p:nvPr>
                <p:ph idx="1"/>
              </p:nvPr>
            </p:nvSpPr>
            <p:spPr>
              <a:blipFill>
                <a:blip r:embed="rId2"/>
                <a:stretch>
                  <a:fillRect l="-963" t="-538"/>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19D0AB15-28E4-4312-9F56-D0EDD96F9EF9}"/>
              </a:ext>
            </a:extLst>
          </p:cNvPr>
          <p:cNvSpPr>
            <a:spLocks noGrp="1"/>
          </p:cNvSpPr>
          <p:nvPr>
            <p:ph sz="quarter" idx="10"/>
          </p:nvPr>
        </p:nvSpPr>
        <p:spPr>
          <a:xfrm>
            <a:off x="609600" y="152400"/>
            <a:ext cx="5867400" cy="1143000"/>
          </a:xfrm>
        </p:spPr>
        <p:txBody>
          <a:bodyPr/>
          <a:lstStyle/>
          <a:p>
            <a:r>
              <a:rPr lang="en-IN" dirty="0"/>
              <a:t>DU PONT Analysis</a:t>
            </a:r>
            <a:br>
              <a:rPr lang="en-IN" dirty="0"/>
            </a:br>
            <a:r>
              <a:rPr lang="en-IN" dirty="0"/>
              <a:t>(Three-step) </a:t>
            </a:r>
          </a:p>
        </p:txBody>
      </p:sp>
      <p:sp>
        <p:nvSpPr>
          <p:cNvPr id="4" name="Date Placeholder 3">
            <a:extLst>
              <a:ext uri="{FF2B5EF4-FFF2-40B4-BE49-F238E27FC236}">
                <a16:creationId xmlns:a16="http://schemas.microsoft.com/office/drawing/2014/main" id="{06AE1E80-70E1-4617-9368-2B818319CB51}"/>
              </a:ext>
            </a:extLst>
          </p:cNvPr>
          <p:cNvSpPr>
            <a:spLocks noGrp="1"/>
          </p:cNvSpPr>
          <p:nvPr>
            <p:ph type="dt" sz="half" idx="2"/>
          </p:nvPr>
        </p:nvSpPr>
        <p:spPr/>
        <p:txBody>
          <a:bodyPr/>
          <a:lstStyle/>
          <a:p>
            <a:fld id="{00DF4750-CA29-41E8-BCB1-E1B15329A81B}" type="datetime1">
              <a:rPr lang="en-US" smtClean="0"/>
              <a:t>9/11/2024</a:t>
            </a:fld>
            <a:endParaRPr lang="en-US" dirty="0"/>
          </a:p>
        </p:txBody>
      </p:sp>
      <p:sp>
        <p:nvSpPr>
          <p:cNvPr id="5" name="Footer Placeholder 4">
            <a:extLst>
              <a:ext uri="{FF2B5EF4-FFF2-40B4-BE49-F238E27FC236}">
                <a16:creationId xmlns:a16="http://schemas.microsoft.com/office/drawing/2014/main" id="{00D947AD-5D97-4C08-A5CE-728542F805E3}"/>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396BB36A-58C5-4EB2-AE12-62BCAD84FBB8}"/>
              </a:ext>
            </a:extLst>
          </p:cNvPr>
          <p:cNvSpPr>
            <a:spLocks noGrp="1"/>
          </p:cNvSpPr>
          <p:nvPr>
            <p:ph type="sldNum" sz="quarter" idx="4"/>
          </p:nvPr>
        </p:nvSpPr>
        <p:spPr/>
        <p:txBody>
          <a:bodyPr/>
          <a:lstStyle/>
          <a:p>
            <a:fld id="{BC8D7E44-7D4F-4942-A8C9-2DF6BF8399E8}" type="slidenum">
              <a:rPr lang="en-US" smtClean="0"/>
              <a:pPr/>
              <a:t>23</a:t>
            </a:fld>
            <a:endParaRPr lang="en-US"/>
          </a:p>
        </p:txBody>
      </p:sp>
    </p:spTree>
    <p:extLst>
      <p:ext uri="{BB962C8B-B14F-4D97-AF65-F5344CB8AC3E}">
        <p14:creationId xmlns:p14="http://schemas.microsoft.com/office/powerpoint/2010/main" val="378276410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4D247C-8B4B-4AE8-B316-E29964FCED42}"/>
              </a:ext>
            </a:extLst>
          </p:cNvPr>
          <p:cNvSpPr>
            <a:spLocks noGrp="1"/>
          </p:cNvSpPr>
          <p:nvPr>
            <p:ph idx="1"/>
          </p:nvPr>
        </p:nvSpPr>
        <p:spPr>
          <a:xfrm>
            <a:off x="304800" y="1295400"/>
            <a:ext cx="8229600" cy="4952999"/>
          </a:xfrm>
        </p:spPr>
        <p:txBody>
          <a:bodyPr>
            <a:normAutofit/>
          </a:bodyPr>
          <a:lstStyle/>
          <a:p>
            <a:pPr marL="0" indent="0"/>
            <a:r>
              <a:rPr lang="en-US" sz="2000" dirty="0"/>
              <a:t>There are two companies (X and Y) in the cement industry. Both are having same return on equity (ROE), i.e. 20%. These are some numbers regarding these companies:</a:t>
            </a:r>
          </a:p>
          <a:p>
            <a:pPr marL="0" indent="0"/>
            <a:endParaRPr lang="en-US" sz="2000" dirty="0"/>
          </a:p>
          <a:p>
            <a:pPr marL="0" indent="0"/>
            <a:endParaRPr lang="en-US" sz="2000" dirty="0"/>
          </a:p>
          <a:p>
            <a:pPr marL="0" indent="0"/>
            <a:endParaRPr lang="en-US" sz="2000" dirty="0"/>
          </a:p>
          <a:p>
            <a:pPr marL="0" indent="0"/>
            <a:endParaRPr lang="en-US" sz="2000" dirty="0"/>
          </a:p>
          <a:p>
            <a:pPr marL="0" indent="0"/>
            <a:endParaRPr lang="en-US" sz="2000" dirty="0"/>
          </a:p>
          <a:p>
            <a:pPr marL="0" indent="0"/>
            <a:endParaRPr lang="en-US" sz="2000" dirty="0"/>
          </a:p>
          <a:p>
            <a:pPr marL="0" indent="0"/>
            <a:r>
              <a:rPr lang="en-US" sz="2000" dirty="0"/>
              <a:t>Mr. Ram wants to invest INR 1,00,000 in only one of these two companies, and he is a risk averse investor. You are supposed to use Du Pont Analysis and let Mr. Ram know which company is better for investment purpose and what is your rationale for such investment? </a:t>
            </a:r>
          </a:p>
          <a:p>
            <a:pPr marL="0" indent="0"/>
            <a:endParaRPr lang="en-IN" sz="2000" dirty="0"/>
          </a:p>
        </p:txBody>
      </p:sp>
      <p:sp>
        <p:nvSpPr>
          <p:cNvPr id="3" name="Content Placeholder 2">
            <a:extLst>
              <a:ext uri="{FF2B5EF4-FFF2-40B4-BE49-F238E27FC236}">
                <a16:creationId xmlns:a16="http://schemas.microsoft.com/office/drawing/2014/main" id="{19D0AB15-28E4-4312-9F56-D0EDD96F9EF9}"/>
              </a:ext>
            </a:extLst>
          </p:cNvPr>
          <p:cNvSpPr>
            <a:spLocks noGrp="1"/>
          </p:cNvSpPr>
          <p:nvPr>
            <p:ph sz="quarter" idx="10"/>
          </p:nvPr>
        </p:nvSpPr>
        <p:spPr>
          <a:xfrm>
            <a:off x="426659" y="152400"/>
            <a:ext cx="6050341" cy="1143000"/>
          </a:xfrm>
        </p:spPr>
        <p:txBody>
          <a:bodyPr/>
          <a:lstStyle/>
          <a:p>
            <a:r>
              <a:rPr lang="en-IN" dirty="0"/>
              <a:t>Practice (Du Pont)</a:t>
            </a:r>
          </a:p>
        </p:txBody>
      </p:sp>
      <p:sp>
        <p:nvSpPr>
          <p:cNvPr id="4" name="Date Placeholder 3">
            <a:extLst>
              <a:ext uri="{FF2B5EF4-FFF2-40B4-BE49-F238E27FC236}">
                <a16:creationId xmlns:a16="http://schemas.microsoft.com/office/drawing/2014/main" id="{06AE1E80-70E1-4617-9368-2B818319CB51}"/>
              </a:ext>
            </a:extLst>
          </p:cNvPr>
          <p:cNvSpPr>
            <a:spLocks noGrp="1"/>
          </p:cNvSpPr>
          <p:nvPr>
            <p:ph type="dt" sz="half" idx="2"/>
          </p:nvPr>
        </p:nvSpPr>
        <p:spPr/>
        <p:txBody>
          <a:bodyPr/>
          <a:lstStyle/>
          <a:p>
            <a:fld id="{00DF4750-CA29-41E8-BCB1-E1B15329A81B}" type="datetime1">
              <a:rPr lang="en-US" smtClean="0"/>
              <a:t>9/11/2024</a:t>
            </a:fld>
            <a:endParaRPr lang="en-US" dirty="0"/>
          </a:p>
        </p:txBody>
      </p:sp>
      <p:sp>
        <p:nvSpPr>
          <p:cNvPr id="5" name="Footer Placeholder 4">
            <a:extLst>
              <a:ext uri="{FF2B5EF4-FFF2-40B4-BE49-F238E27FC236}">
                <a16:creationId xmlns:a16="http://schemas.microsoft.com/office/drawing/2014/main" id="{00D947AD-5D97-4C08-A5CE-728542F805E3}"/>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396BB36A-58C5-4EB2-AE12-62BCAD84FBB8}"/>
              </a:ext>
            </a:extLst>
          </p:cNvPr>
          <p:cNvSpPr>
            <a:spLocks noGrp="1"/>
          </p:cNvSpPr>
          <p:nvPr>
            <p:ph type="sldNum" sz="quarter" idx="4"/>
          </p:nvPr>
        </p:nvSpPr>
        <p:spPr/>
        <p:txBody>
          <a:bodyPr/>
          <a:lstStyle/>
          <a:p>
            <a:fld id="{BC8D7E44-7D4F-4942-A8C9-2DF6BF8399E8}" type="slidenum">
              <a:rPr lang="en-US" smtClean="0"/>
              <a:pPr/>
              <a:t>24</a:t>
            </a:fld>
            <a:endParaRPr lang="en-US"/>
          </a:p>
        </p:txBody>
      </p:sp>
      <p:graphicFrame>
        <p:nvGraphicFramePr>
          <p:cNvPr id="9" name="Table 8">
            <a:extLst>
              <a:ext uri="{FF2B5EF4-FFF2-40B4-BE49-F238E27FC236}">
                <a16:creationId xmlns:a16="http://schemas.microsoft.com/office/drawing/2014/main" id="{C96AA7D4-B583-AB5B-C2FA-A06D34319BFE}"/>
              </a:ext>
            </a:extLst>
          </p:cNvPr>
          <p:cNvGraphicFramePr>
            <a:graphicFrameLocks noGrp="1"/>
          </p:cNvGraphicFramePr>
          <p:nvPr>
            <p:extLst>
              <p:ext uri="{D42A27DB-BD31-4B8C-83A1-F6EECF244321}">
                <p14:modId xmlns:p14="http://schemas.microsoft.com/office/powerpoint/2010/main" val="2185682399"/>
              </p:ext>
            </p:extLst>
          </p:nvPr>
        </p:nvGraphicFramePr>
        <p:xfrm>
          <a:off x="426659" y="2362200"/>
          <a:ext cx="7345741" cy="1860042"/>
        </p:xfrm>
        <a:graphic>
          <a:graphicData uri="http://schemas.openxmlformats.org/drawingml/2006/table">
            <a:tbl>
              <a:tblPr firstRow="1" firstCol="1" bandRow="1">
                <a:tableStyleId>{5C22544A-7EE6-4342-B048-85BDC9FD1C3A}</a:tableStyleId>
              </a:tblPr>
              <a:tblGrid>
                <a:gridCol w="3199805">
                  <a:extLst>
                    <a:ext uri="{9D8B030D-6E8A-4147-A177-3AD203B41FA5}">
                      <a16:colId xmlns:a16="http://schemas.microsoft.com/office/drawing/2014/main" val="4157101603"/>
                    </a:ext>
                  </a:extLst>
                </a:gridCol>
                <a:gridCol w="2072968">
                  <a:extLst>
                    <a:ext uri="{9D8B030D-6E8A-4147-A177-3AD203B41FA5}">
                      <a16:colId xmlns:a16="http://schemas.microsoft.com/office/drawing/2014/main" val="1180831105"/>
                    </a:ext>
                  </a:extLst>
                </a:gridCol>
                <a:gridCol w="2072968">
                  <a:extLst>
                    <a:ext uri="{9D8B030D-6E8A-4147-A177-3AD203B41FA5}">
                      <a16:colId xmlns:a16="http://schemas.microsoft.com/office/drawing/2014/main" val="2409840123"/>
                    </a:ext>
                  </a:extLst>
                </a:gridCol>
              </a:tblGrid>
              <a:tr h="193040">
                <a:tc>
                  <a:txBody>
                    <a:bodyPr/>
                    <a:lstStyle/>
                    <a:p>
                      <a:pPr marL="0" marR="0" algn="ctr">
                        <a:lnSpc>
                          <a:spcPct val="107000"/>
                        </a:lnSpc>
                        <a:spcBef>
                          <a:spcPts val="0"/>
                        </a:spcBef>
                        <a:spcAft>
                          <a:spcPts val="0"/>
                        </a:spcAft>
                      </a:pPr>
                      <a:r>
                        <a:rPr lang="en-IN" sz="2000" dirty="0">
                          <a:effectLst/>
                        </a:rPr>
                        <a:t> </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Company X</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Company Y</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42911511"/>
                  </a:ext>
                </a:extLst>
              </a:tr>
              <a:tr h="193040">
                <a:tc>
                  <a:txBody>
                    <a:bodyPr/>
                    <a:lstStyle/>
                    <a:p>
                      <a:pPr marL="0" marR="0" algn="ctr">
                        <a:lnSpc>
                          <a:spcPct val="107000"/>
                        </a:lnSpc>
                        <a:spcBef>
                          <a:spcPts val="0"/>
                        </a:spcBef>
                        <a:spcAft>
                          <a:spcPts val="0"/>
                        </a:spcAft>
                      </a:pPr>
                      <a:r>
                        <a:rPr lang="en-IN" sz="2000">
                          <a:effectLst/>
                        </a:rPr>
                        <a:t>ROE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20%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20%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05295614"/>
                  </a:ext>
                </a:extLst>
              </a:tr>
              <a:tr h="193040">
                <a:tc>
                  <a:txBody>
                    <a:bodyPr/>
                    <a:lstStyle/>
                    <a:p>
                      <a:pPr marL="0" marR="0" algn="ctr">
                        <a:lnSpc>
                          <a:spcPct val="107000"/>
                        </a:lnSpc>
                        <a:spcBef>
                          <a:spcPts val="0"/>
                        </a:spcBef>
                        <a:spcAft>
                          <a:spcPts val="0"/>
                        </a:spcAft>
                      </a:pPr>
                      <a:r>
                        <a:rPr lang="en-IN" sz="2000">
                          <a:effectLst/>
                        </a:rPr>
                        <a:t>Net Profit (INR)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200000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300000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3388785"/>
                  </a:ext>
                </a:extLst>
              </a:tr>
              <a:tr h="193040">
                <a:tc>
                  <a:txBody>
                    <a:bodyPr/>
                    <a:lstStyle/>
                    <a:p>
                      <a:pPr marL="0" marR="0" algn="ctr">
                        <a:lnSpc>
                          <a:spcPct val="107000"/>
                        </a:lnSpc>
                        <a:spcBef>
                          <a:spcPts val="0"/>
                        </a:spcBef>
                        <a:spcAft>
                          <a:spcPts val="0"/>
                        </a:spcAft>
                      </a:pPr>
                      <a:r>
                        <a:rPr lang="en-IN" sz="2000">
                          <a:effectLst/>
                        </a:rPr>
                        <a:t>Total Sales (INR)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2000000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1500000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23613531"/>
                  </a:ext>
                </a:extLst>
              </a:tr>
              <a:tr h="193040">
                <a:tc>
                  <a:txBody>
                    <a:bodyPr/>
                    <a:lstStyle/>
                    <a:p>
                      <a:pPr marL="0" marR="0" algn="ctr">
                        <a:lnSpc>
                          <a:spcPct val="107000"/>
                        </a:lnSpc>
                        <a:spcBef>
                          <a:spcPts val="0"/>
                        </a:spcBef>
                        <a:spcAft>
                          <a:spcPts val="0"/>
                        </a:spcAft>
                      </a:pPr>
                      <a:r>
                        <a:rPr lang="en-IN" sz="2000">
                          <a:effectLst/>
                        </a:rPr>
                        <a:t>Total Assets (INR)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2000000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7500000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82040502"/>
                  </a:ext>
                </a:extLst>
              </a:tr>
              <a:tr h="193040">
                <a:tc>
                  <a:txBody>
                    <a:bodyPr/>
                    <a:lstStyle/>
                    <a:p>
                      <a:pPr marL="0" marR="0" algn="ctr">
                        <a:lnSpc>
                          <a:spcPct val="107000"/>
                        </a:lnSpc>
                        <a:spcBef>
                          <a:spcPts val="0"/>
                        </a:spcBef>
                        <a:spcAft>
                          <a:spcPts val="0"/>
                        </a:spcAft>
                      </a:pPr>
                      <a:r>
                        <a:rPr lang="en-IN" sz="2000" dirty="0">
                          <a:effectLst/>
                        </a:rPr>
                        <a:t>Equity (INR)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a:effectLst/>
                        </a:rPr>
                        <a:t>1000000</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2000" dirty="0">
                          <a:effectLst/>
                        </a:rPr>
                        <a:t>1500000</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27502283"/>
                  </a:ext>
                </a:extLst>
              </a:tr>
            </a:tbl>
          </a:graphicData>
        </a:graphic>
      </p:graphicFrame>
    </p:spTree>
    <p:extLst>
      <p:ext uri="{BB962C8B-B14F-4D97-AF65-F5344CB8AC3E}">
        <p14:creationId xmlns:p14="http://schemas.microsoft.com/office/powerpoint/2010/main" val="344090134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34D247C-8B4B-4AE8-B316-E29964FCED42}"/>
                  </a:ext>
                </a:extLst>
              </p:cNvPr>
              <p:cNvSpPr>
                <a:spLocks noGrp="1"/>
              </p:cNvSpPr>
              <p:nvPr>
                <p:ph idx="1"/>
              </p:nvPr>
            </p:nvSpPr>
            <p:spPr>
              <a:xfrm>
                <a:off x="304800" y="1295400"/>
                <a:ext cx="8229600" cy="4952999"/>
              </a:xfrm>
            </p:spPr>
            <p:txBody>
              <a:bodyPr>
                <a:normAutofit/>
              </a:bodyPr>
              <a:lstStyle/>
              <a:p>
                <a:pPr marL="342900" marR="0" lvl="0" indent="-342900">
                  <a:spcBef>
                    <a:spcPts val="0"/>
                  </a:spcBef>
                  <a:spcAft>
                    <a:spcPts val="0"/>
                  </a:spcAft>
                  <a:buFont typeface="Arial" panose="020B0604020202020204" pitchFamily="34" charset="0"/>
                  <a:buChar char="•"/>
                  <a:tabLst>
                    <a:tab pos="457200" algn="l"/>
                  </a:tabLst>
                </a:pPr>
                <a14:m>
                  <m:oMath xmlns:m="http://schemas.openxmlformats.org/officeDocument/2006/math">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𝑅𝑂𝐸</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𝑁𝑒𝑡</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𝑃𝑟𝑜𝑓𝑖𝑡</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𝑀𝑎𝑟𝑔𝑖𝑛</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𝐴𝑠𝑠𝑒𝑡𝑠</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𝑇𝑢𝑟𝑛𝑜𝑣𝑒𝑟</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𝐴𝑠𝑠𝑒𝑡</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𝑡𝑜</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𝐸𝑞𝑢𝑖𝑡𝑦</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𝑅𝑎𝑡𝑖𝑜</m:t>
                    </m:r>
                  </m:oMath>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rPr>
                            <m:t>𝑁𝑒𝑡</m:t>
                          </m:r>
                          <m:r>
                            <a:rPr lang="en-IN" sz="2000" i="1">
                              <a:effectLst/>
                              <a:latin typeface="Cambria Math" panose="02040503050406030204" pitchFamily="18" charset="0"/>
                              <a:ea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rPr>
                            <m:t>𝑃𝑟𝑜𝑓𝑖𝑡</m:t>
                          </m:r>
                        </m:num>
                        <m:den>
                          <m:r>
                            <a:rPr lang="en-IN" sz="2000" i="1">
                              <a:effectLst/>
                              <a:latin typeface="Cambria Math" panose="02040503050406030204" pitchFamily="18" charset="0"/>
                              <a:ea typeface="Times New Roman" panose="02020603050405020304" pitchFamily="18" charset="0"/>
                            </a:rPr>
                            <m:t>𝐸𝑞𝑢𝑖𝑡𝑦</m:t>
                          </m:r>
                        </m:den>
                      </m:f>
                      <m:r>
                        <a:rPr lang="en-IN" sz="2000" i="1">
                          <a:effectLst/>
                          <a:latin typeface="Cambria Math" panose="02040503050406030204" pitchFamily="18" charset="0"/>
                          <a:ea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rPr>
                            <m:t>𝑁𝑒𝑡</m:t>
                          </m:r>
                          <m:r>
                            <a:rPr lang="en-IN" sz="2000" i="1">
                              <a:effectLst/>
                              <a:latin typeface="Cambria Math" panose="02040503050406030204" pitchFamily="18" charset="0"/>
                              <a:ea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rPr>
                            <m:t>𝑃𝑟𝑜𝑓𝑖𝑡</m:t>
                          </m:r>
                        </m:num>
                        <m:den>
                          <m:r>
                            <a:rPr lang="en-IN" sz="2000" i="1">
                              <a:effectLst/>
                              <a:latin typeface="Cambria Math" panose="02040503050406030204" pitchFamily="18" charset="0"/>
                              <a:ea typeface="Times New Roman" panose="02020603050405020304" pitchFamily="18" charset="0"/>
                            </a:rPr>
                            <m:t>𝑇𝑜𝑡𝑎𝑙</m:t>
                          </m:r>
                          <m:r>
                            <a:rPr lang="en-IN" sz="2000" i="1">
                              <a:effectLst/>
                              <a:latin typeface="Cambria Math" panose="02040503050406030204" pitchFamily="18" charset="0"/>
                              <a:ea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rPr>
                            <m:t>𝑆𝑎𝑙𝑒𝑠</m:t>
                          </m:r>
                        </m:den>
                      </m:f>
                      <m:r>
                        <a:rPr lang="en-IN" sz="2000" i="1">
                          <a:effectLst/>
                          <a:latin typeface="Cambria Math" panose="02040503050406030204" pitchFamily="18" charset="0"/>
                          <a:ea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rPr>
                            <m:t>𝑇𝑜𝑡𝑎𝑙</m:t>
                          </m:r>
                          <m:r>
                            <a:rPr lang="en-IN" sz="2000" i="1">
                              <a:effectLst/>
                              <a:latin typeface="Cambria Math" panose="02040503050406030204" pitchFamily="18" charset="0"/>
                              <a:ea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rPr>
                            <m:t>𝑆𝑎𝑙𝑒𝑠</m:t>
                          </m:r>
                        </m:num>
                        <m:den>
                          <m:r>
                            <a:rPr lang="en-IN" sz="2000" i="1">
                              <a:effectLst/>
                              <a:latin typeface="Cambria Math" panose="02040503050406030204" pitchFamily="18" charset="0"/>
                              <a:ea typeface="Times New Roman" panose="02020603050405020304" pitchFamily="18" charset="0"/>
                            </a:rPr>
                            <m:t>𝑇𝑜𝑡𝑎𝑙</m:t>
                          </m:r>
                          <m:r>
                            <a:rPr lang="en-IN" sz="2000" i="1">
                              <a:effectLst/>
                              <a:latin typeface="Cambria Math" panose="02040503050406030204" pitchFamily="18" charset="0"/>
                              <a:ea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rPr>
                            <m:t>𝐴𝑠𝑠𝑒𝑡𝑠</m:t>
                          </m:r>
                        </m:den>
                      </m:f>
                      <m:r>
                        <a:rPr lang="en-IN" sz="2000" i="1">
                          <a:effectLst/>
                          <a:latin typeface="Cambria Math" panose="02040503050406030204" pitchFamily="18" charset="0"/>
                          <a:ea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rPr>
                            <m:t>𝑇𝑜𝑡𝑎𝑙</m:t>
                          </m:r>
                          <m:r>
                            <a:rPr lang="en-IN" sz="2000" i="1">
                              <a:effectLst/>
                              <a:latin typeface="Cambria Math" panose="02040503050406030204" pitchFamily="18" charset="0"/>
                              <a:ea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rPr>
                            <m:t>𝐴𝑠𝑠𝑒𝑡𝑠</m:t>
                          </m:r>
                        </m:num>
                        <m:den>
                          <m:r>
                            <a:rPr lang="en-IN" sz="2000" i="1">
                              <a:effectLst/>
                              <a:latin typeface="Cambria Math" panose="02040503050406030204" pitchFamily="18" charset="0"/>
                              <a:ea typeface="Times New Roman" panose="02020603050405020304" pitchFamily="18" charset="0"/>
                            </a:rPr>
                            <m:t>𝐸𝑞𝑢𝑖𝑡𝑦</m:t>
                          </m:r>
                        </m:den>
                      </m:f>
                    </m:oMath>
                  </m:oMathPara>
                </a14:m>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analysis helps in identifying the source of variation in ROE among companies.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228600" marR="0">
                  <a:spcBef>
                    <a:spcPts val="0"/>
                  </a:spcBef>
                  <a:spcAft>
                    <a:spcPts val="0"/>
                  </a:spcAft>
                </a:pPr>
                <a:r>
                  <a:rPr lang="en-US" sz="2000" dirty="0">
                    <a:effectLst/>
                    <a:highlight>
                      <a:srgbClr val="00FF00"/>
                    </a:highlight>
                    <a:latin typeface="Times New Roman" panose="02020603050405020304" pitchFamily="18" charset="0"/>
                    <a:ea typeface="Times New Roman" panose="02020603050405020304" pitchFamily="18" charset="0"/>
                  </a:rPr>
                  <a:t>Company X is better as it is having same ROE with better efficiency (asset turnover) and lesser leverage.</a:t>
                </a:r>
                <a:endParaRPr lang="en-US" sz="20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457200" marR="0">
                  <a:spcBef>
                    <a:spcPts val="0"/>
                  </a:spcBef>
                  <a:spcAft>
                    <a:spcPts val="0"/>
                  </a:spcAft>
                </a:pPr>
                <a:r>
                  <a:rPr lang="en-US" sz="2000" dirty="0">
                    <a:effectLst/>
                    <a:latin typeface="Times New Roman" panose="02020603050405020304" pitchFamily="18" charset="0"/>
                    <a:ea typeface="Times New Roman" panose="02020603050405020304" pitchFamily="18" charset="0"/>
                  </a:rPr>
                  <a:t>Du Pont for X:</a:t>
                </a:r>
              </a:p>
              <a:p>
                <a:pPr marL="457200" marR="0">
                  <a:spcBef>
                    <a:spcPts val="0"/>
                  </a:spcBef>
                  <a:spcAft>
                    <a:spcPts val="0"/>
                  </a:spcAft>
                </a:pPr>
                <a:r>
                  <a:rPr lang="en-US" sz="2000" dirty="0">
                    <a:effectLst/>
                    <a:latin typeface="Times New Roman" panose="02020603050405020304" pitchFamily="18" charset="0"/>
                    <a:ea typeface="Times New Roman" panose="02020603050405020304" pitchFamily="18" charset="0"/>
                  </a:rPr>
                  <a:t>20%=10%*1*2</a:t>
                </a:r>
              </a:p>
              <a:p>
                <a:pPr marL="457200" marR="0">
                  <a:spcBef>
                    <a:spcPts val="0"/>
                  </a:spcBef>
                  <a:spcAft>
                    <a:spcPts val="0"/>
                  </a:spcAft>
                </a:pPr>
                <a:r>
                  <a:rPr lang="en-US" sz="2000" dirty="0">
                    <a:effectLst/>
                    <a:latin typeface="Times New Roman" panose="02020603050405020304" pitchFamily="18" charset="0"/>
                    <a:ea typeface="Times New Roman" panose="02020603050405020304" pitchFamily="18" charset="0"/>
                  </a:rPr>
                  <a:t>Du Pont for Y:</a:t>
                </a:r>
              </a:p>
              <a:p>
                <a:pPr marL="457200" marR="0">
                  <a:spcBef>
                    <a:spcPts val="0"/>
                  </a:spcBef>
                  <a:spcAft>
                    <a:spcPts val="0"/>
                  </a:spcAft>
                </a:pPr>
                <a:r>
                  <a:rPr lang="en-US" sz="2000" dirty="0">
                    <a:effectLst/>
                    <a:latin typeface="Times New Roman" panose="02020603050405020304" pitchFamily="18" charset="0"/>
                    <a:ea typeface="Times New Roman" panose="02020603050405020304" pitchFamily="18" charset="0"/>
                  </a:rPr>
                  <a:t>20%=20%*0.2*5</a:t>
                </a:r>
              </a:p>
              <a:p>
                <a:pPr marL="0" indent="0"/>
                <a:endParaRPr lang="en-IN" sz="2000" dirty="0"/>
              </a:p>
            </p:txBody>
          </p:sp>
        </mc:Choice>
        <mc:Fallback xmlns="">
          <p:sp>
            <p:nvSpPr>
              <p:cNvPr id="2" name="Content Placeholder 1">
                <a:extLst>
                  <a:ext uri="{FF2B5EF4-FFF2-40B4-BE49-F238E27FC236}">
                    <a16:creationId xmlns:a16="http://schemas.microsoft.com/office/drawing/2014/main" id="{A34D247C-8B4B-4AE8-B316-E29964FCED42}"/>
                  </a:ext>
                </a:extLst>
              </p:cNvPr>
              <p:cNvSpPr>
                <a:spLocks noGrp="1" noRot="1" noChangeAspect="1" noMove="1" noResize="1" noEditPoints="1" noAdjustHandles="1" noChangeArrowheads="1" noChangeShapeType="1" noTextEdit="1"/>
              </p:cNvSpPr>
              <p:nvPr>
                <p:ph idx="1"/>
              </p:nvPr>
            </p:nvSpPr>
            <p:spPr>
              <a:xfrm>
                <a:off x="304800" y="1295400"/>
                <a:ext cx="8229600" cy="4952999"/>
              </a:xfrm>
              <a:blipFill>
                <a:blip r:embed="rId2"/>
                <a:stretch>
                  <a:fillRect l="-741" t="-369"/>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19D0AB15-28E4-4312-9F56-D0EDD96F9EF9}"/>
              </a:ext>
            </a:extLst>
          </p:cNvPr>
          <p:cNvSpPr>
            <a:spLocks noGrp="1"/>
          </p:cNvSpPr>
          <p:nvPr>
            <p:ph sz="quarter" idx="10"/>
          </p:nvPr>
        </p:nvSpPr>
        <p:spPr>
          <a:xfrm>
            <a:off x="426659" y="152400"/>
            <a:ext cx="6050341" cy="1143000"/>
          </a:xfrm>
        </p:spPr>
        <p:txBody>
          <a:bodyPr/>
          <a:lstStyle/>
          <a:p>
            <a:r>
              <a:rPr lang="en-IN"/>
              <a:t>Practice Solution </a:t>
            </a:r>
            <a:r>
              <a:rPr lang="en-IN" dirty="0"/>
              <a:t>(Du Pont)</a:t>
            </a:r>
          </a:p>
        </p:txBody>
      </p:sp>
      <p:sp>
        <p:nvSpPr>
          <p:cNvPr id="4" name="Date Placeholder 3">
            <a:extLst>
              <a:ext uri="{FF2B5EF4-FFF2-40B4-BE49-F238E27FC236}">
                <a16:creationId xmlns:a16="http://schemas.microsoft.com/office/drawing/2014/main" id="{06AE1E80-70E1-4617-9368-2B818319CB51}"/>
              </a:ext>
            </a:extLst>
          </p:cNvPr>
          <p:cNvSpPr>
            <a:spLocks noGrp="1"/>
          </p:cNvSpPr>
          <p:nvPr>
            <p:ph type="dt" sz="half" idx="2"/>
          </p:nvPr>
        </p:nvSpPr>
        <p:spPr/>
        <p:txBody>
          <a:bodyPr/>
          <a:lstStyle/>
          <a:p>
            <a:fld id="{00DF4750-CA29-41E8-BCB1-E1B15329A81B}" type="datetime1">
              <a:rPr lang="en-US" smtClean="0"/>
              <a:t>9/11/2024</a:t>
            </a:fld>
            <a:endParaRPr lang="en-US" dirty="0"/>
          </a:p>
        </p:txBody>
      </p:sp>
      <p:sp>
        <p:nvSpPr>
          <p:cNvPr id="5" name="Footer Placeholder 4">
            <a:extLst>
              <a:ext uri="{FF2B5EF4-FFF2-40B4-BE49-F238E27FC236}">
                <a16:creationId xmlns:a16="http://schemas.microsoft.com/office/drawing/2014/main" id="{00D947AD-5D97-4C08-A5CE-728542F805E3}"/>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396BB36A-58C5-4EB2-AE12-62BCAD84FBB8}"/>
              </a:ext>
            </a:extLst>
          </p:cNvPr>
          <p:cNvSpPr>
            <a:spLocks noGrp="1"/>
          </p:cNvSpPr>
          <p:nvPr>
            <p:ph type="sldNum" sz="quarter" idx="4"/>
          </p:nvPr>
        </p:nvSpPr>
        <p:spPr/>
        <p:txBody>
          <a:bodyPr/>
          <a:lstStyle/>
          <a:p>
            <a:fld id="{BC8D7E44-7D4F-4942-A8C9-2DF6BF8399E8}" type="slidenum">
              <a:rPr lang="en-US" smtClean="0"/>
              <a:pPr/>
              <a:t>25</a:t>
            </a:fld>
            <a:endParaRPr lang="en-US"/>
          </a:p>
        </p:txBody>
      </p:sp>
    </p:spTree>
    <p:extLst>
      <p:ext uri="{BB962C8B-B14F-4D97-AF65-F5344CB8AC3E}">
        <p14:creationId xmlns:p14="http://schemas.microsoft.com/office/powerpoint/2010/main" val="158628398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p:txBody>
          <a:bodyPr/>
          <a:lstStyle/>
          <a:p>
            <a:r>
              <a:rPr lang="en-IN" dirty="0"/>
              <a:t>Horizontal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p:txBody>
              <a:bodyPr>
                <a:normAutofit fontScale="70000" lnSpcReduction="20000"/>
              </a:bodyPr>
              <a:lstStyle/>
              <a:p>
                <a:r>
                  <a:rPr lang="en-IN" dirty="0"/>
                  <a:t>Financial statements of two/more years compared (generally 2 years)</a:t>
                </a:r>
              </a:p>
              <a:p>
                <a:r>
                  <a:rPr lang="en-IN" dirty="0"/>
                  <a:t>Comparison of </a:t>
                </a:r>
                <a:r>
                  <a:rPr lang="en-IN" b="1" u="sng" dirty="0"/>
                  <a:t>absolute numbers </a:t>
                </a:r>
                <a:r>
                  <a:rPr lang="en-IN" dirty="0"/>
                  <a:t>and </a:t>
                </a:r>
                <a:r>
                  <a:rPr lang="en-IN" b="1" u="sng" dirty="0"/>
                  <a:t>percentage values</a:t>
                </a:r>
              </a:p>
              <a:p>
                <a:r>
                  <a:rPr lang="en-IN" dirty="0"/>
                  <a:t>Simple but very useful (Explain with </a:t>
                </a:r>
                <a:r>
                  <a:rPr lang="en-IN" dirty="0" err="1"/>
                  <a:t>Trendlyne</a:t>
                </a:r>
                <a:r>
                  <a:rPr lang="en-IN" dirty="0"/>
                  <a:t> and Tickertape)</a:t>
                </a:r>
              </a:p>
              <a:p>
                <a:endParaRPr lang="en-IN" b="1" u="sng" dirty="0"/>
              </a:p>
              <a:p>
                <a:r>
                  <a:rPr lang="en-IN" dirty="0"/>
                  <a:t>Very helpful in forensic accounting (Focus on exceptions/items changing more than 10%/15%)</a:t>
                </a:r>
              </a:p>
              <a:p>
                <a:r>
                  <a:rPr lang="en-IN" dirty="0"/>
                  <a:t>Identify particular reasons for change in items of financial items in income statement and balance sheet.</a:t>
                </a:r>
              </a:p>
              <a:p>
                <a:r>
                  <a:rPr lang="en-IN" dirty="0"/>
                  <a:t>% change is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𝐶𝑢𝑟𝑟𝑒𝑛𝑡</m:t>
                        </m:r>
                        <m:r>
                          <a:rPr lang="en-IN" b="0" i="1" smtClean="0">
                            <a:latin typeface="Cambria Math" panose="02040503050406030204" pitchFamily="18" charset="0"/>
                          </a:rPr>
                          <m:t> </m:t>
                        </m:r>
                        <m:r>
                          <a:rPr lang="en-IN" b="0" i="1" smtClean="0">
                            <a:latin typeface="Cambria Math" panose="02040503050406030204" pitchFamily="18" charset="0"/>
                          </a:rPr>
                          <m:t>𝑌𝑒𝑎𝑟</m:t>
                        </m:r>
                        <m:r>
                          <a:rPr lang="en-IN" b="0" i="1" smtClean="0">
                            <a:latin typeface="Cambria Math" panose="02040503050406030204" pitchFamily="18" charset="0"/>
                          </a:rPr>
                          <m:t>−</m:t>
                        </m:r>
                        <m:r>
                          <a:rPr lang="en-IN" b="0" i="1" smtClean="0">
                            <a:latin typeface="Cambria Math" panose="02040503050406030204" pitchFamily="18" charset="0"/>
                          </a:rPr>
                          <m:t>𝐵𝑎𝑠𝑒</m:t>
                        </m:r>
                        <m:r>
                          <a:rPr lang="en-IN" b="0" i="1" smtClean="0">
                            <a:latin typeface="Cambria Math" panose="02040503050406030204" pitchFamily="18" charset="0"/>
                          </a:rPr>
                          <m:t> </m:t>
                        </m:r>
                        <m:r>
                          <a:rPr lang="en-IN" b="0" i="1" smtClean="0">
                            <a:latin typeface="Cambria Math" panose="02040503050406030204" pitchFamily="18" charset="0"/>
                          </a:rPr>
                          <m:t>𝑌𝑒𝑎𝑟</m:t>
                        </m:r>
                      </m:num>
                      <m:den>
                        <m:r>
                          <a:rPr lang="en-IN" b="0" i="1" smtClean="0">
                            <a:latin typeface="Cambria Math" panose="02040503050406030204" pitchFamily="18" charset="0"/>
                          </a:rPr>
                          <m:t>𝐵𝑎𝑠𝑒</m:t>
                        </m:r>
                        <m:r>
                          <a:rPr lang="en-IN" b="0" i="1" smtClean="0">
                            <a:latin typeface="Cambria Math" panose="02040503050406030204" pitchFamily="18" charset="0"/>
                          </a:rPr>
                          <m:t> </m:t>
                        </m:r>
                        <m:r>
                          <a:rPr lang="en-IN" b="0" i="1" smtClean="0">
                            <a:latin typeface="Cambria Math" panose="02040503050406030204" pitchFamily="18" charset="0"/>
                          </a:rPr>
                          <m:t>𝑌𝑒𝑎𝑟</m:t>
                        </m:r>
                      </m:den>
                    </m:f>
                  </m:oMath>
                </a14:m>
                <a:r>
                  <a:rPr lang="en-IN" dirty="0"/>
                  <a:t>×100</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01969784-4F65-414F-B943-2B8A3A3B85E4}"/>
                  </a:ext>
                </a:extLst>
              </p:cNvPr>
              <p:cNvSpPr>
                <a:spLocks noGrp="1" noRot="1" noChangeAspect="1" noMove="1" noResize="1" noEditPoints="1" noAdjustHandles="1" noChangeArrowheads="1" noChangeShapeType="1" noTextEdit="1"/>
              </p:cNvSpPr>
              <p:nvPr>
                <p:ph idx="1"/>
              </p:nvPr>
            </p:nvSpPr>
            <p:spPr>
              <a:blipFill>
                <a:blip r:embed="rId2"/>
                <a:stretch>
                  <a:fillRect l="-815" t="-2291"/>
                </a:stretch>
              </a:blipFill>
            </p:spPr>
            <p:txBody>
              <a:bodyPr/>
              <a:lstStyle/>
              <a:p>
                <a:r>
                  <a:rPr lang="en-GB">
                    <a:noFill/>
                  </a:rPr>
                  <a:t> </a:t>
                </a:r>
              </a:p>
            </p:txBody>
          </p:sp>
        </mc:Fallback>
      </mc:AlternateContent>
    </p:spTree>
    <p:extLst>
      <p:ext uri="{BB962C8B-B14F-4D97-AF65-F5344CB8AC3E}">
        <p14:creationId xmlns:p14="http://schemas.microsoft.com/office/powerpoint/2010/main" val="428964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p:txBody>
          <a:bodyPr/>
          <a:lstStyle/>
          <a:p>
            <a:r>
              <a:rPr lang="en-IN" dirty="0"/>
              <a:t>Trend Analysis (Horizontal analysis)</a:t>
            </a:r>
          </a:p>
        </p:txBody>
      </p:sp>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p:txBody>
          <a:bodyPr>
            <a:normAutofit fontScale="92500" lnSpcReduction="10000"/>
          </a:bodyPr>
          <a:lstStyle/>
          <a:p>
            <a:r>
              <a:rPr lang="en-IN" dirty="0"/>
              <a:t>Extension of Horizontal analysis for more than 2 years (Explain with </a:t>
            </a:r>
            <a:r>
              <a:rPr lang="en-IN" dirty="0" err="1"/>
              <a:t>Trendlyne</a:t>
            </a:r>
            <a:r>
              <a:rPr lang="en-IN" dirty="0"/>
              <a:t> and Tickertape)</a:t>
            </a:r>
          </a:p>
          <a:p>
            <a:endParaRPr lang="en-IN" dirty="0"/>
          </a:p>
          <a:p>
            <a:r>
              <a:rPr lang="en-IN" dirty="0"/>
              <a:t>Base year is assigned 100 value. The amounts in the following years are expressed as a percentage of the base year value</a:t>
            </a:r>
          </a:p>
          <a:p>
            <a:endParaRPr lang="en-IN" dirty="0"/>
          </a:p>
          <a:p>
            <a:r>
              <a:rPr lang="en-IN" dirty="0"/>
              <a:t>To identify the growth (CAGR)</a:t>
            </a:r>
          </a:p>
          <a:p>
            <a:endParaRPr lang="en-IN" b="1" u="sng" dirty="0"/>
          </a:p>
          <a:p>
            <a:endParaRPr lang="en-IN" b="1" u="sng"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39291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5-8C3B-4DF3-8494-1B7F43F18DAE}"/>
              </a:ext>
            </a:extLst>
          </p:cNvPr>
          <p:cNvSpPr>
            <a:spLocks noGrp="1"/>
          </p:cNvSpPr>
          <p:nvPr>
            <p:ph type="title"/>
          </p:nvPr>
        </p:nvSpPr>
        <p:spPr/>
        <p:txBody>
          <a:bodyPr/>
          <a:lstStyle/>
          <a:p>
            <a:r>
              <a:rPr lang="en-IN" dirty="0"/>
              <a:t>Vertical (common-size) Analysis</a:t>
            </a:r>
          </a:p>
        </p:txBody>
      </p:sp>
      <p:sp>
        <p:nvSpPr>
          <p:cNvPr id="3" name="Content Placeholder 2">
            <a:extLst>
              <a:ext uri="{FF2B5EF4-FFF2-40B4-BE49-F238E27FC236}">
                <a16:creationId xmlns:a16="http://schemas.microsoft.com/office/drawing/2014/main" id="{01969784-4F65-414F-B943-2B8A3A3B85E4}"/>
              </a:ext>
            </a:extLst>
          </p:cNvPr>
          <p:cNvSpPr>
            <a:spLocks noGrp="1"/>
          </p:cNvSpPr>
          <p:nvPr>
            <p:ph idx="1"/>
          </p:nvPr>
        </p:nvSpPr>
        <p:spPr/>
        <p:txBody>
          <a:bodyPr>
            <a:normAutofit fontScale="85000" lnSpcReduction="20000"/>
          </a:bodyPr>
          <a:lstStyle/>
          <a:p>
            <a:r>
              <a:rPr lang="en-IN" dirty="0"/>
              <a:t>Generally, financial statements of just one year analysed. (Explain with Tickertape </a:t>
            </a:r>
            <a:r>
              <a:rPr lang="en-IN" b="1" dirty="0"/>
              <a:t>Margin view</a:t>
            </a:r>
            <a:r>
              <a:rPr lang="en-IN" dirty="0"/>
              <a:t>). However, if required, analysis could be extended to multiple years to get insights.</a:t>
            </a:r>
          </a:p>
          <a:p>
            <a:endParaRPr lang="en-IN" dirty="0"/>
          </a:p>
          <a:p>
            <a:r>
              <a:rPr lang="en-IN" dirty="0"/>
              <a:t>Common size statements are prepared</a:t>
            </a:r>
          </a:p>
          <a:p>
            <a:pPr lvl="1"/>
            <a:r>
              <a:rPr lang="en-IN" dirty="0"/>
              <a:t>Based on total sales (Income statement)</a:t>
            </a:r>
          </a:p>
          <a:p>
            <a:pPr lvl="1"/>
            <a:r>
              <a:rPr lang="en-IN" dirty="0"/>
              <a:t>Based on total assets (Balance sheet)</a:t>
            </a:r>
          </a:p>
          <a:p>
            <a:pPr lvl="1"/>
            <a:endParaRPr lang="en-IN" dirty="0"/>
          </a:p>
          <a:p>
            <a:r>
              <a:rPr lang="en-IN" dirty="0"/>
              <a:t>All items of statement are expressed in percentage with respect to a common base (Total sales/assets)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92153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4AF69F-F20B-4D9B-817F-C0241879FFDE}"/>
              </a:ext>
            </a:extLst>
          </p:cNvPr>
          <p:cNvSpPr>
            <a:spLocks noGrp="1"/>
          </p:cNvSpPr>
          <p:nvPr>
            <p:ph idx="1"/>
          </p:nvPr>
        </p:nvSpPr>
        <p:spPr/>
        <p:txBody>
          <a:bodyPr/>
          <a:lstStyle/>
          <a:p>
            <a:pPr>
              <a:buFont typeface="Arial" panose="020B0604020202020204" pitchFamily="34" charset="0"/>
              <a:buChar char="•"/>
            </a:pPr>
            <a:r>
              <a:rPr lang="en-IN" dirty="0"/>
              <a:t>Technique to use to compare your business to a competitor business or to businesses in the industry at large.</a:t>
            </a:r>
          </a:p>
          <a:p>
            <a:pPr>
              <a:buFont typeface="Arial" panose="020B0604020202020204" pitchFamily="34" charset="0"/>
              <a:buChar char="•"/>
            </a:pPr>
            <a:r>
              <a:rPr lang="en-IN" dirty="0"/>
              <a:t>It can help answer questions like: </a:t>
            </a:r>
          </a:p>
          <a:p>
            <a:pPr lvl="1">
              <a:buFont typeface="Arial" panose="020B0604020202020204" pitchFamily="34" charset="0"/>
              <a:buChar char="•"/>
            </a:pPr>
            <a:r>
              <a:rPr lang="en-IN" sz="2400" dirty="0"/>
              <a:t>Does your business have a competitive advantage? </a:t>
            </a:r>
          </a:p>
          <a:p>
            <a:pPr lvl="1">
              <a:buFont typeface="Arial" panose="020B0604020202020204" pitchFamily="34" charset="0"/>
              <a:buChar char="•"/>
            </a:pPr>
            <a:r>
              <a:rPr lang="en-IN" sz="2400" dirty="0"/>
              <a:t>Are there weaknesses or inefficiencies that we can address and close the gap between your company and competitors?”</a:t>
            </a:r>
          </a:p>
        </p:txBody>
      </p:sp>
      <p:sp>
        <p:nvSpPr>
          <p:cNvPr id="3" name="Content Placeholder 2">
            <a:extLst>
              <a:ext uri="{FF2B5EF4-FFF2-40B4-BE49-F238E27FC236}">
                <a16:creationId xmlns:a16="http://schemas.microsoft.com/office/drawing/2014/main" id="{5BC52EAF-E7DD-45A2-AE5D-66665163DE40}"/>
              </a:ext>
            </a:extLst>
          </p:cNvPr>
          <p:cNvSpPr>
            <a:spLocks noGrp="1"/>
          </p:cNvSpPr>
          <p:nvPr>
            <p:ph sz="quarter" idx="10"/>
          </p:nvPr>
        </p:nvSpPr>
        <p:spPr/>
        <p:txBody>
          <a:bodyPr/>
          <a:lstStyle/>
          <a:p>
            <a:r>
              <a:rPr lang="en-IN" dirty="0"/>
              <a:t>Industry Benchmarking Analysis</a:t>
            </a:r>
          </a:p>
        </p:txBody>
      </p:sp>
      <p:sp>
        <p:nvSpPr>
          <p:cNvPr id="4" name="Date Placeholder 3">
            <a:extLst>
              <a:ext uri="{FF2B5EF4-FFF2-40B4-BE49-F238E27FC236}">
                <a16:creationId xmlns:a16="http://schemas.microsoft.com/office/drawing/2014/main" id="{58D72262-9E0A-4C23-BAEB-05147D687915}"/>
              </a:ext>
            </a:extLst>
          </p:cNvPr>
          <p:cNvSpPr>
            <a:spLocks noGrp="1"/>
          </p:cNvSpPr>
          <p:nvPr>
            <p:ph type="dt" sz="half" idx="2"/>
          </p:nvPr>
        </p:nvSpPr>
        <p:spPr/>
        <p:txBody>
          <a:bodyPr/>
          <a:lstStyle/>
          <a:p>
            <a:fld id="{40284643-72A8-47E3-ACDA-B2890B317399}" type="datetime1">
              <a:rPr lang="en-US" smtClean="0"/>
              <a:t>9/11/2024</a:t>
            </a:fld>
            <a:endParaRPr lang="en-US" dirty="0"/>
          </a:p>
        </p:txBody>
      </p:sp>
      <p:sp>
        <p:nvSpPr>
          <p:cNvPr id="5" name="Footer Placeholder 4">
            <a:extLst>
              <a:ext uri="{FF2B5EF4-FFF2-40B4-BE49-F238E27FC236}">
                <a16:creationId xmlns:a16="http://schemas.microsoft.com/office/drawing/2014/main" id="{D6CC5D8E-ECED-494E-B95A-E81C981B3B72}"/>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24978986-1996-45B6-83D8-14CBCF290FBC}"/>
              </a:ext>
            </a:extLst>
          </p:cNvPr>
          <p:cNvSpPr>
            <a:spLocks noGrp="1"/>
          </p:cNvSpPr>
          <p:nvPr>
            <p:ph type="sldNum" sz="quarter" idx="4"/>
          </p:nvPr>
        </p:nvSpPr>
        <p:spPr/>
        <p:txBody>
          <a:bodyPr/>
          <a:lstStyle/>
          <a:p>
            <a:fld id="{BC8D7E44-7D4F-4942-A8C9-2DF6BF8399E8}" type="slidenum">
              <a:rPr lang="en-US" smtClean="0"/>
              <a:pPr/>
              <a:t>29</a:t>
            </a:fld>
            <a:endParaRPr lang="en-US"/>
          </a:p>
        </p:txBody>
      </p:sp>
    </p:spTree>
    <p:extLst>
      <p:ext uri="{BB962C8B-B14F-4D97-AF65-F5344CB8AC3E}">
        <p14:creationId xmlns:p14="http://schemas.microsoft.com/office/powerpoint/2010/main" val="144586676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165DA5-B5A9-4D39-94C1-AE10EF518858}"/>
              </a:ext>
            </a:extLst>
          </p:cNvPr>
          <p:cNvSpPr>
            <a:spLocks noGrp="1"/>
          </p:cNvSpPr>
          <p:nvPr>
            <p:ph idx="1"/>
          </p:nvPr>
        </p:nvSpPr>
        <p:spPr/>
        <p:txBody>
          <a:bodyPr/>
          <a:lstStyle/>
          <a:p>
            <a:pPr marL="0" indent="0"/>
            <a:r>
              <a:rPr lang="en-IN" dirty="0"/>
              <a:t>To answer the above questions, Financial Accounting prepared the following three key statements</a:t>
            </a:r>
          </a:p>
          <a:p>
            <a:pPr marL="0" indent="0"/>
            <a:endParaRPr lang="en-IN" dirty="0"/>
          </a:p>
          <a:p>
            <a:pPr>
              <a:buFont typeface="Arial" panose="020B0604020202020204" pitchFamily="34" charset="0"/>
              <a:buChar char="•"/>
            </a:pPr>
            <a:r>
              <a:rPr lang="en-IN" b="1" dirty="0"/>
              <a:t>Balance Sheet: </a:t>
            </a:r>
            <a:r>
              <a:rPr lang="en-IN" dirty="0"/>
              <a:t>Shows the financial position of the firm at a given point of time</a:t>
            </a:r>
          </a:p>
          <a:p>
            <a:pPr>
              <a:buFont typeface="Arial" panose="020B0604020202020204" pitchFamily="34" charset="0"/>
              <a:buChar char="•"/>
            </a:pPr>
            <a:r>
              <a:rPr lang="en-IN" b="1" dirty="0"/>
              <a:t>Profit and Loss A/C:</a:t>
            </a:r>
            <a:r>
              <a:rPr lang="en-IN" dirty="0"/>
              <a:t> Reflects the performance of the firm over a period of time</a:t>
            </a:r>
          </a:p>
          <a:p>
            <a:pPr>
              <a:buFont typeface="Arial" panose="020B0604020202020204" pitchFamily="34" charset="0"/>
              <a:buChar char="•"/>
            </a:pPr>
            <a:r>
              <a:rPr lang="en-IN" b="1" dirty="0"/>
              <a:t>Cash Flow Statement: </a:t>
            </a:r>
            <a:r>
              <a:rPr lang="en-IN" dirty="0"/>
              <a:t>Displays the sources and uses of cash during the period. </a:t>
            </a:r>
          </a:p>
        </p:txBody>
      </p:sp>
      <p:sp>
        <p:nvSpPr>
          <p:cNvPr id="3" name="Content Placeholder 2">
            <a:extLst>
              <a:ext uri="{FF2B5EF4-FFF2-40B4-BE49-F238E27FC236}">
                <a16:creationId xmlns:a16="http://schemas.microsoft.com/office/drawing/2014/main" id="{2705080F-D93A-4340-B557-6DEA818F96E2}"/>
              </a:ext>
            </a:extLst>
          </p:cNvPr>
          <p:cNvSpPr>
            <a:spLocks noGrp="1"/>
          </p:cNvSpPr>
          <p:nvPr>
            <p:ph sz="quarter" idx="10"/>
          </p:nvPr>
        </p:nvSpPr>
        <p:spPr/>
        <p:txBody>
          <a:bodyPr/>
          <a:lstStyle/>
          <a:p>
            <a:r>
              <a:rPr lang="en-IN" dirty="0"/>
              <a:t>Key Financial Statements</a:t>
            </a:r>
          </a:p>
        </p:txBody>
      </p:sp>
      <p:sp>
        <p:nvSpPr>
          <p:cNvPr id="4" name="Date Placeholder 3">
            <a:extLst>
              <a:ext uri="{FF2B5EF4-FFF2-40B4-BE49-F238E27FC236}">
                <a16:creationId xmlns:a16="http://schemas.microsoft.com/office/drawing/2014/main" id="{91B3E5D6-458A-441C-B986-836B9B43FA8F}"/>
              </a:ext>
            </a:extLst>
          </p:cNvPr>
          <p:cNvSpPr>
            <a:spLocks noGrp="1"/>
          </p:cNvSpPr>
          <p:nvPr>
            <p:ph type="dt" sz="half" idx="2"/>
          </p:nvPr>
        </p:nvSpPr>
        <p:spPr/>
        <p:txBody>
          <a:bodyPr/>
          <a:lstStyle/>
          <a:p>
            <a:fld id="{4584B4FD-2BD8-4950-9A00-DFBEA628C10B}" type="datetime1">
              <a:rPr lang="en-US" smtClean="0"/>
              <a:t>9/11/2024</a:t>
            </a:fld>
            <a:endParaRPr lang="en-US" dirty="0"/>
          </a:p>
        </p:txBody>
      </p:sp>
      <p:sp>
        <p:nvSpPr>
          <p:cNvPr id="5" name="Footer Placeholder 4">
            <a:extLst>
              <a:ext uri="{FF2B5EF4-FFF2-40B4-BE49-F238E27FC236}">
                <a16:creationId xmlns:a16="http://schemas.microsoft.com/office/drawing/2014/main" id="{04858222-20E7-45D5-BEB8-56F42C4D44F2}"/>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7789D95E-BB49-4833-B9A6-839111E5A2FD}"/>
              </a:ext>
            </a:extLst>
          </p:cNvPr>
          <p:cNvSpPr>
            <a:spLocks noGrp="1"/>
          </p:cNvSpPr>
          <p:nvPr>
            <p:ph type="sldNum" sz="quarter" idx="4"/>
          </p:nvPr>
        </p:nvSpPr>
        <p:spPr/>
        <p:txBody>
          <a:bodyPr/>
          <a:lstStyle/>
          <a:p>
            <a:fld id="{BC8D7E44-7D4F-4942-A8C9-2DF6BF8399E8}" type="slidenum">
              <a:rPr lang="en-US" smtClean="0"/>
              <a:pPr/>
              <a:t>3</a:t>
            </a:fld>
            <a:endParaRPr lang="en-US"/>
          </a:p>
        </p:txBody>
      </p:sp>
    </p:spTree>
    <p:extLst>
      <p:ext uri="{BB962C8B-B14F-4D97-AF65-F5344CB8AC3E}">
        <p14:creationId xmlns:p14="http://schemas.microsoft.com/office/powerpoint/2010/main" val="14092711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p:cTn id="23"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46F1C-D074-437E-8B0D-B35B7A910126}"/>
              </a:ext>
            </a:extLst>
          </p:cNvPr>
          <p:cNvSpPr>
            <a:spLocks noGrp="1"/>
          </p:cNvSpPr>
          <p:nvPr>
            <p:ph idx="1"/>
          </p:nvPr>
        </p:nvSpPr>
        <p:spPr/>
        <p:txBody>
          <a:bodyPr>
            <a:normAutofit/>
          </a:bodyPr>
          <a:lstStyle/>
          <a:p>
            <a:pPr algn="ctr"/>
            <a:endParaRPr lang="en-IN" sz="7000" i="1" dirty="0"/>
          </a:p>
          <a:p>
            <a:pPr algn="ctr"/>
            <a:r>
              <a:rPr lang="en-IN" sz="7000" i="1" dirty="0"/>
              <a:t>THANK YOU!!!</a:t>
            </a:r>
          </a:p>
        </p:txBody>
      </p:sp>
      <p:sp>
        <p:nvSpPr>
          <p:cNvPr id="4" name="Date Placeholder 3">
            <a:extLst>
              <a:ext uri="{FF2B5EF4-FFF2-40B4-BE49-F238E27FC236}">
                <a16:creationId xmlns:a16="http://schemas.microsoft.com/office/drawing/2014/main" id="{C4EBE50B-7CA5-4699-8A8D-AADD3A0FC803}"/>
              </a:ext>
            </a:extLst>
          </p:cNvPr>
          <p:cNvSpPr>
            <a:spLocks noGrp="1"/>
          </p:cNvSpPr>
          <p:nvPr>
            <p:ph type="dt" sz="half" idx="2"/>
          </p:nvPr>
        </p:nvSpPr>
        <p:spPr/>
        <p:txBody>
          <a:bodyPr/>
          <a:lstStyle/>
          <a:p>
            <a:fld id="{0C2A79A4-F86A-4E72-BF5C-2F262C077E50}" type="datetime1">
              <a:rPr lang="en-US" smtClean="0"/>
              <a:t>9/11/2024</a:t>
            </a:fld>
            <a:endParaRPr lang="en-US" dirty="0"/>
          </a:p>
        </p:txBody>
      </p:sp>
      <p:sp>
        <p:nvSpPr>
          <p:cNvPr id="3" name="Footer Placeholder 2">
            <a:extLst>
              <a:ext uri="{FF2B5EF4-FFF2-40B4-BE49-F238E27FC236}">
                <a16:creationId xmlns:a16="http://schemas.microsoft.com/office/drawing/2014/main" id="{9BF272E7-6571-4814-91B1-CBBF8173F072}"/>
              </a:ext>
            </a:extLst>
          </p:cNvPr>
          <p:cNvSpPr>
            <a:spLocks noGrp="1"/>
          </p:cNvSpPr>
          <p:nvPr>
            <p:ph type="ftr" sz="quarter" idx="3"/>
          </p:nvPr>
        </p:nvSpPr>
        <p:spPr/>
        <p:txBody>
          <a:bodyPr/>
          <a:lstStyle/>
          <a:p>
            <a:r>
              <a:rPr lang="en-US"/>
              <a:t>Key Financial Statements and FSA</a:t>
            </a:r>
            <a:endParaRPr lang="en-US" dirty="0"/>
          </a:p>
        </p:txBody>
      </p:sp>
      <p:sp>
        <p:nvSpPr>
          <p:cNvPr id="5" name="Slide Number Placeholder 4">
            <a:extLst>
              <a:ext uri="{FF2B5EF4-FFF2-40B4-BE49-F238E27FC236}">
                <a16:creationId xmlns:a16="http://schemas.microsoft.com/office/drawing/2014/main" id="{82F0422A-E7E9-47AD-8C27-D4B30ABC3793}"/>
              </a:ext>
            </a:extLst>
          </p:cNvPr>
          <p:cNvSpPr>
            <a:spLocks noGrp="1"/>
          </p:cNvSpPr>
          <p:nvPr>
            <p:ph type="sldNum" sz="quarter" idx="4"/>
          </p:nvPr>
        </p:nvSpPr>
        <p:spPr/>
        <p:txBody>
          <a:bodyPr/>
          <a:lstStyle/>
          <a:p>
            <a:fld id="{BC8D7E44-7D4F-4942-A8C9-2DF6BF8399E8}" type="slidenum">
              <a:rPr lang="en-US" smtClean="0"/>
              <a:pPr/>
              <a:t>30</a:t>
            </a:fld>
            <a:endParaRPr lang="en-US"/>
          </a:p>
        </p:txBody>
      </p:sp>
    </p:spTree>
    <p:extLst>
      <p:ext uri="{BB962C8B-B14F-4D97-AF65-F5344CB8AC3E}">
        <p14:creationId xmlns:p14="http://schemas.microsoft.com/office/powerpoint/2010/main" val="23649632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6C4377-35A7-4A74-9923-734A21265E96}"/>
              </a:ext>
            </a:extLst>
          </p:cNvPr>
          <p:cNvSpPr>
            <a:spLocks noGrp="1"/>
          </p:cNvSpPr>
          <p:nvPr>
            <p:ph idx="1"/>
          </p:nvPr>
        </p:nvSpPr>
        <p:spPr/>
        <p:txBody>
          <a:bodyPr/>
          <a:lstStyle/>
          <a:p>
            <a:pPr>
              <a:buFont typeface="Arial" panose="020B0604020202020204" pitchFamily="34" charset="0"/>
              <a:buChar char="•"/>
            </a:pPr>
            <a:r>
              <a:rPr lang="en-IN" dirty="0"/>
              <a:t>Provide information on </a:t>
            </a:r>
            <a:r>
              <a:rPr lang="en-IN" b="1" dirty="0"/>
              <a:t>how the firm has performed in the past and what is its current financial position</a:t>
            </a:r>
            <a:r>
              <a:rPr lang="en-IN" dirty="0"/>
              <a:t>.</a:t>
            </a:r>
          </a:p>
          <a:p>
            <a:pPr>
              <a:buFont typeface="Arial" panose="020B0604020202020204" pitchFamily="34" charset="0"/>
              <a:buChar char="•"/>
            </a:pPr>
            <a:endParaRPr lang="en-IN" dirty="0"/>
          </a:p>
          <a:p>
            <a:pPr>
              <a:buFont typeface="Arial" panose="020B0604020202020204" pitchFamily="34" charset="0"/>
              <a:buChar char="•"/>
            </a:pPr>
            <a:r>
              <a:rPr lang="en-IN" dirty="0"/>
              <a:t>Serve as a convenient device for the stakeholders to </a:t>
            </a:r>
            <a:r>
              <a:rPr lang="en-IN" b="1" dirty="0"/>
              <a:t>set performance norms</a:t>
            </a:r>
            <a:r>
              <a:rPr lang="en-IN" dirty="0"/>
              <a:t> and impose restrictions on the management of the firm.</a:t>
            </a:r>
          </a:p>
          <a:p>
            <a:pPr>
              <a:buFont typeface="Arial" panose="020B0604020202020204" pitchFamily="34" charset="0"/>
              <a:buChar char="•"/>
            </a:pPr>
            <a:endParaRPr lang="en-IN" dirty="0"/>
          </a:p>
          <a:p>
            <a:pPr>
              <a:buFont typeface="Arial" panose="020B0604020202020204" pitchFamily="34" charset="0"/>
              <a:buChar char="•"/>
            </a:pPr>
            <a:r>
              <a:rPr lang="en-IN" dirty="0"/>
              <a:t>Provide convenient templates for </a:t>
            </a:r>
            <a:r>
              <a:rPr lang="en-IN" b="1" dirty="0"/>
              <a:t>financial forecasting and planning</a:t>
            </a:r>
            <a:r>
              <a:rPr lang="en-IN" dirty="0"/>
              <a:t>. </a:t>
            </a:r>
          </a:p>
        </p:txBody>
      </p:sp>
      <p:sp>
        <p:nvSpPr>
          <p:cNvPr id="3" name="Content Placeholder 2">
            <a:extLst>
              <a:ext uri="{FF2B5EF4-FFF2-40B4-BE49-F238E27FC236}">
                <a16:creationId xmlns:a16="http://schemas.microsoft.com/office/drawing/2014/main" id="{01436946-AC7D-4BC0-B1AA-104643F087D4}"/>
              </a:ext>
            </a:extLst>
          </p:cNvPr>
          <p:cNvSpPr>
            <a:spLocks noGrp="1"/>
          </p:cNvSpPr>
          <p:nvPr>
            <p:ph sz="quarter" idx="10"/>
          </p:nvPr>
        </p:nvSpPr>
        <p:spPr/>
        <p:txBody>
          <a:bodyPr/>
          <a:lstStyle/>
          <a:p>
            <a:r>
              <a:rPr lang="en-IN" dirty="0"/>
              <a:t>Financial Statements</a:t>
            </a:r>
          </a:p>
        </p:txBody>
      </p:sp>
      <p:sp>
        <p:nvSpPr>
          <p:cNvPr id="4" name="Date Placeholder 3">
            <a:extLst>
              <a:ext uri="{FF2B5EF4-FFF2-40B4-BE49-F238E27FC236}">
                <a16:creationId xmlns:a16="http://schemas.microsoft.com/office/drawing/2014/main" id="{CA9EA369-D2F7-4BD5-9D34-13AB6FE9B346}"/>
              </a:ext>
            </a:extLst>
          </p:cNvPr>
          <p:cNvSpPr>
            <a:spLocks noGrp="1"/>
          </p:cNvSpPr>
          <p:nvPr>
            <p:ph type="dt" sz="half" idx="2"/>
          </p:nvPr>
        </p:nvSpPr>
        <p:spPr/>
        <p:txBody>
          <a:bodyPr/>
          <a:lstStyle/>
          <a:p>
            <a:fld id="{8377ACF1-0570-40B7-A5F2-EAF6729CEC5E}" type="datetime1">
              <a:rPr lang="en-US" smtClean="0"/>
              <a:t>9/11/2024</a:t>
            </a:fld>
            <a:endParaRPr lang="en-US" dirty="0"/>
          </a:p>
        </p:txBody>
      </p:sp>
      <p:sp>
        <p:nvSpPr>
          <p:cNvPr id="5" name="Footer Placeholder 4">
            <a:extLst>
              <a:ext uri="{FF2B5EF4-FFF2-40B4-BE49-F238E27FC236}">
                <a16:creationId xmlns:a16="http://schemas.microsoft.com/office/drawing/2014/main" id="{F9D48694-BDA7-4EB5-B9FC-2551ABC2E0FC}"/>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460220DD-BAC4-44A8-9B21-EB6B36EEF7EC}"/>
              </a:ext>
            </a:extLst>
          </p:cNvPr>
          <p:cNvSpPr>
            <a:spLocks noGrp="1"/>
          </p:cNvSpPr>
          <p:nvPr>
            <p:ph type="sldNum" sz="quarter" idx="4"/>
          </p:nvPr>
        </p:nvSpPr>
        <p:spPr/>
        <p:txBody>
          <a:bodyPr/>
          <a:lstStyle/>
          <a:p>
            <a:fld id="{BC8D7E44-7D4F-4942-A8C9-2DF6BF8399E8}" type="slidenum">
              <a:rPr lang="en-US" smtClean="0"/>
              <a:pPr/>
              <a:t>4</a:t>
            </a:fld>
            <a:endParaRPr lang="en-US"/>
          </a:p>
        </p:txBody>
      </p:sp>
    </p:spTree>
    <p:extLst>
      <p:ext uri="{BB962C8B-B14F-4D97-AF65-F5344CB8AC3E}">
        <p14:creationId xmlns:p14="http://schemas.microsoft.com/office/powerpoint/2010/main" val="8273475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E137ED-BEE4-44C5-BF6E-1CE9AC4C8F68}"/>
              </a:ext>
            </a:extLst>
          </p:cNvPr>
          <p:cNvSpPr>
            <a:spLocks noGrp="1"/>
          </p:cNvSpPr>
          <p:nvPr>
            <p:ph idx="1"/>
          </p:nvPr>
        </p:nvSpPr>
        <p:spPr/>
        <p:txBody>
          <a:bodyPr/>
          <a:lstStyle/>
          <a:p>
            <a:r>
              <a:rPr lang="en-IN" dirty="0"/>
              <a:t>Total Assets = Total Liabilities + Owner’s Equity</a:t>
            </a:r>
          </a:p>
          <a:p>
            <a:pPr algn="ctr"/>
            <a:r>
              <a:rPr lang="en-IN" dirty="0"/>
              <a:t>TA = TL + OE</a:t>
            </a:r>
          </a:p>
          <a:p>
            <a:pPr algn="ctr"/>
            <a:endParaRPr lang="en-IN" dirty="0"/>
          </a:p>
          <a:p>
            <a:pPr algn="just"/>
            <a:r>
              <a:rPr lang="en-IN" dirty="0"/>
              <a:t>Total Assets = Total Fixed Assets + Total Current Assets</a:t>
            </a:r>
          </a:p>
          <a:p>
            <a:pPr algn="just"/>
            <a:endParaRPr lang="en-IN" dirty="0"/>
          </a:p>
          <a:p>
            <a:pPr algn="just"/>
            <a:r>
              <a:rPr lang="en-IN" dirty="0"/>
              <a:t>Total Liabilities = Total Long-term Liabilities + Total Current 							Liabilities</a:t>
            </a:r>
          </a:p>
          <a:p>
            <a:pPr algn="just"/>
            <a:r>
              <a:rPr lang="en-IN" dirty="0"/>
              <a:t>Owner’s Equity = Shareholders’ Funds + Reserves and 							Surplus</a:t>
            </a:r>
          </a:p>
        </p:txBody>
      </p:sp>
      <p:sp>
        <p:nvSpPr>
          <p:cNvPr id="3" name="Content Placeholder 2">
            <a:extLst>
              <a:ext uri="{FF2B5EF4-FFF2-40B4-BE49-F238E27FC236}">
                <a16:creationId xmlns:a16="http://schemas.microsoft.com/office/drawing/2014/main" id="{D8913CB6-D290-44B4-9D11-380FA4C7B7AF}"/>
              </a:ext>
            </a:extLst>
          </p:cNvPr>
          <p:cNvSpPr>
            <a:spLocks noGrp="1"/>
          </p:cNvSpPr>
          <p:nvPr>
            <p:ph sz="quarter" idx="10"/>
          </p:nvPr>
        </p:nvSpPr>
        <p:spPr/>
        <p:txBody>
          <a:bodyPr/>
          <a:lstStyle/>
          <a:p>
            <a:r>
              <a:rPr lang="en-IN" dirty="0"/>
              <a:t>Balance Sheet</a:t>
            </a:r>
          </a:p>
        </p:txBody>
      </p:sp>
      <p:sp>
        <p:nvSpPr>
          <p:cNvPr id="4" name="Date Placeholder 3">
            <a:extLst>
              <a:ext uri="{FF2B5EF4-FFF2-40B4-BE49-F238E27FC236}">
                <a16:creationId xmlns:a16="http://schemas.microsoft.com/office/drawing/2014/main" id="{7AF3AEFB-7009-437B-AD42-E4B26BFFEA82}"/>
              </a:ext>
            </a:extLst>
          </p:cNvPr>
          <p:cNvSpPr>
            <a:spLocks noGrp="1"/>
          </p:cNvSpPr>
          <p:nvPr>
            <p:ph type="dt" sz="half" idx="2"/>
          </p:nvPr>
        </p:nvSpPr>
        <p:spPr/>
        <p:txBody>
          <a:bodyPr/>
          <a:lstStyle/>
          <a:p>
            <a:fld id="{D2399B8F-11A3-47E3-8ED0-D3F060455768}" type="datetime1">
              <a:rPr lang="en-US" smtClean="0"/>
              <a:t>9/11/2024</a:t>
            </a:fld>
            <a:endParaRPr lang="en-US" dirty="0"/>
          </a:p>
        </p:txBody>
      </p:sp>
      <p:sp>
        <p:nvSpPr>
          <p:cNvPr id="5" name="Footer Placeholder 4">
            <a:extLst>
              <a:ext uri="{FF2B5EF4-FFF2-40B4-BE49-F238E27FC236}">
                <a16:creationId xmlns:a16="http://schemas.microsoft.com/office/drawing/2014/main" id="{356B033F-3000-47E0-8586-EDB5198E59C3}"/>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0869533F-CD4A-4B7F-B341-287D70C23F0A}"/>
              </a:ext>
            </a:extLst>
          </p:cNvPr>
          <p:cNvSpPr>
            <a:spLocks noGrp="1"/>
          </p:cNvSpPr>
          <p:nvPr>
            <p:ph type="sldNum" sz="quarter" idx="4"/>
          </p:nvPr>
        </p:nvSpPr>
        <p:spPr/>
        <p:txBody>
          <a:bodyPr/>
          <a:lstStyle/>
          <a:p>
            <a:fld id="{BC8D7E44-7D4F-4942-A8C9-2DF6BF8399E8}" type="slidenum">
              <a:rPr lang="en-US" smtClean="0"/>
              <a:pPr/>
              <a:t>5</a:t>
            </a:fld>
            <a:endParaRPr lang="en-US"/>
          </a:p>
        </p:txBody>
      </p:sp>
    </p:spTree>
    <p:extLst>
      <p:ext uri="{BB962C8B-B14F-4D97-AF65-F5344CB8AC3E}">
        <p14:creationId xmlns:p14="http://schemas.microsoft.com/office/powerpoint/2010/main" val="15593182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40F5B-4F31-49B0-A6D6-6EB181B13BFE}"/>
              </a:ext>
            </a:extLst>
          </p:cNvPr>
          <p:cNvSpPr>
            <a:spLocks noGrp="1"/>
          </p:cNvSpPr>
          <p:nvPr>
            <p:ph sz="quarter" idx="10"/>
          </p:nvPr>
        </p:nvSpPr>
        <p:spPr/>
        <p:txBody>
          <a:bodyPr/>
          <a:lstStyle/>
          <a:p>
            <a:r>
              <a:rPr lang="en-IN" dirty="0"/>
              <a:t>Balance Sheet Format</a:t>
            </a:r>
          </a:p>
        </p:txBody>
      </p:sp>
      <p:sp>
        <p:nvSpPr>
          <p:cNvPr id="4" name="Date Placeholder 3">
            <a:extLst>
              <a:ext uri="{FF2B5EF4-FFF2-40B4-BE49-F238E27FC236}">
                <a16:creationId xmlns:a16="http://schemas.microsoft.com/office/drawing/2014/main" id="{7670BC61-7867-4E41-A134-964940AD522D}"/>
              </a:ext>
            </a:extLst>
          </p:cNvPr>
          <p:cNvSpPr>
            <a:spLocks noGrp="1"/>
          </p:cNvSpPr>
          <p:nvPr>
            <p:ph type="dt" sz="half" idx="2"/>
          </p:nvPr>
        </p:nvSpPr>
        <p:spPr/>
        <p:txBody>
          <a:bodyPr/>
          <a:lstStyle/>
          <a:p>
            <a:fld id="{44210922-DF38-4CE4-ADCE-022FBB13B0CB}" type="datetime1">
              <a:rPr lang="en-US" smtClean="0"/>
              <a:t>9/11/2024</a:t>
            </a:fld>
            <a:endParaRPr lang="en-US" dirty="0"/>
          </a:p>
        </p:txBody>
      </p:sp>
      <p:graphicFrame>
        <p:nvGraphicFramePr>
          <p:cNvPr id="7" name="Table 6">
            <a:extLst>
              <a:ext uri="{FF2B5EF4-FFF2-40B4-BE49-F238E27FC236}">
                <a16:creationId xmlns:a16="http://schemas.microsoft.com/office/drawing/2014/main" id="{3D66599B-12D1-4A69-9BFE-847E3C38B11A}"/>
              </a:ext>
            </a:extLst>
          </p:cNvPr>
          <p:cNvGraphicFramePr>
            <a:graphicFrameLocks noGrp="1"/>
          </p:cNvGraphicFramePr>
          <p:nvPr>
            <p:extLst>
              <p:ext uri="{D42A27DB-BD31-4B8C-83A1-F6EECF244321}">
                <p14:modId xmlns:p14="http://schemas.microsoft.com/office/powerpoint/2010/main" val="604750673"/>
              </p:ext>
            </p:extLst>
          </p:nvPr>
        </p:nvGraphicFramePr>
        <p:xfrm>
          <a:off x="304800" y="1351280"/>
          <a:ext cx="8534400" cy="5201920"/>
        </p:xfrm>
        <a:graphic>
          <a:graphicData uri="http://schemas.openxmlformats.org/drawingml/2006/table">
            <a:tbl>
              <a:tblPr firstRow="1" bandRow="1">
                <a:tableStyleId>{5C22544A-7EE6-4342-B048-85BDC9FD1C3A}</a:tableStyleId>
              </a:tblPr>
              <a:tblGrid>
                <a:gridCol w="2637905">
                  <a:extLst>
                    <a:ext uri="{9D8B030D-6E8A-4147-A177-3AD203B41FA5}">
                      <a16:colId xmlns:a16="http://schemas.microsoft.com/office/drawing/2014/main" val="1605484226"/>
                    </a:ext>
                  </a:extLst>
                </a:gridCol>
                <a:gridCol w="775855">
                  <a:extLst>
                    <a:ext uri="{9D8B030D-6E8A-4147-A177-3AD203B41FA5}">
                      <a16:colId xmlns:a16="http://schemas.microsoft.com/office/drawing/2014/main" val="245276594"/>
                    </a:ext>
                  </a:extLst>
                </a:gridCol>
                <a:gridCol w="853440">
                  <a:extLst>
                    <a:ext uri="{9D8B030D-6E8A-4147-A177-3AD203B41FA5}">
                      <a16:colId xmlns:a16="http://schemas.microsoft.com/office/drawing/2014/main" val="3006736284"/>
                    </a:ext>
                  </a:extLst>
                </a:gridCol>
                <a:gridCol w="2819400">
                  <a:extLst>
                    <a:ext uri="{9D8B030D-6E8A-4147-A177-3AD203B41FA5}">
                      <a16:colId xmlns:a16="http://schemas.microsoft.com/office/drawing/2014/main" val="1210576413"/>
                    </a:ext>
                  </a:extLst>
                </a:gridCol>
                <a:gridCol w="671945">
                  <a:extLst>
                    <a:ext uri="{9D8B030D-6E8A-4147-A177-3AD203B41FA5}">
                      <a16:colId xmlns:a16="http://schemas.microsoft.com/office/drawing/2014/main" val="3946677075"/>
                    </a:ext>
                  </a:extLst>
                </a:gridCol>
                <a:gridCol w="775855">
                  <a:extLst>
                    <a:ext uri="{9D8B030D-6E8A-4147-A177-3AD203B41FA5}">
                      <a16:colId xmlns:a16="http://schemas.microsoft.com/office/drawing/2014/main" val="1483307454"/>
                    </a:ext>
                  </a:extLst>
                </a:gridCol>
              </a:tblGrid>
              <a:tr h="324884">
                <a:tc>
                  <a:txBody>
                    <a:bodyPr/>
                    <a:lstStyle/>
                    <a:p>
                      <a:pPr algn="ctr"/>
                      <a:r>
                        <a:rPr lang="en-IN" sz="1600" dirty="0"/>
                        <a:t>Liabilities</a:t>
                      </a:r>
                    </a:p>
                  </a:txBody>
                  <a:tcPr/>
                </a:tc>
                <a:tc>
                  <a:txBody>
                    <a:bodyPr/>
                    <a:lstStyle/>
                    <a:p>
                      <a:pPr algn="ctr"/>
                      <a:r>
                        <a:rPr lang="en-IN" sz="1600" dirty="0"/>
                        <a:t>Amt</a:t>
                      </a:r>
                    </a:p>
                  </a:txBody>
                  <a:tcPr/>
                </a:tc>
                <a:tc>
                  <a:txBody>
                    <a:bodyPr/>
                    <a:lstStyle/>
                    <a:p>
                      <a:pPr algn="ctr"/>
                      <a:r>
                        <a:rPr lang="en-IN" sz="1600" dirty="0"/>
                        <a:t>Amt</a:t>
                      </a:r>
                    </a:p>
                  </a:txBody>
                  <a:tcPr/>
                </a:tc>
                <a:tc>
                  <a:txBody>
                    <a:bodyPr/>
                    <a:lstStyle/>
                    <a:p>
                      <a:pPr algn="ctr"/>
                      <a:r>
                        <a:rPr lang="en-IN" sz="1600" dirty="0"/>
                        <a:t>Assets</a:t>
                      </a:r>
                    </a:p>
                  </a:txBody>
                  <a:tcPr/>
                </a:tc>
                <a:tc>
                  <a:txBody>
                    <a:bodyPr/>
                    <a:lstStyle/>
                    <a:p>
                      <a:pPr algn="ctr"/>
                      <a:r>
                        <a:rPr lang="en-IN" sz="1600" dirty="0"/>
                        <a:t>Amt</a:t>
                      </a:r>
                    </a:p>
                  </a:txBody>
                  <a:tcPr/>
                </a:tc>
                <a:tc>
                  <a:txBody>
                    <a:bodyPr/>
                    <a:lstStyle/>
                    <a:p>
                      <a:pPr algn="ctr"/>
                      <a:r>
                        <a:rPr lang="en-IN" sz="1600" dirty="0"/>
                        <a:t>Amt</a:t>
                      </a:r>
                    </a:p>
                  </a:txBody>
                  <a:tcPr/>
                </a:tc>
                <a:extLst>
                  <a:ext uri="{0D108BD9-81ED-4DB2-BD59-A6C34878D82A}">
                    <a16:rowId xmlns:a16="http://schemas.microsoft.com/office/drawing/2014/main" val="1969437180"/>
                  </a:ext>
                </a:extLst>
              </a:tr>
              <a:tr h="1270000">
                <a:tc>
                  <a:txBody>
                    <a:bodyPr/>
                    <a:lstStyle/>
                    <a:p>
                      <a:pPr algn="l"/>
                      <a:r>
                        <a:rPr lang="en-IN" sz="1600" b="1" i="1" u="sng" dirty="0"/>
                        <a:t>Capital</a:t>
                      </a:r>
                    </a:p>
                    <a:p>
                      <a:pPr algn="l"/>
                      <a:r>
                        <a:rPr lang="en-IN" sz="1600" b="0" i="0" u="none" dirty="0"/>
                        <a:t>Share capital</a:t>
                      </a:r>
                    </a:p>
                    <a:p>
                      <a:pPr algn="l"/>
                      <a:r>
                        <a:rPr lang="en-IN" sz="1600" b="0" i="0" u="none" dirty="0"/>
                        <a:t>Retained earnings</a:t>
                      </a:r>
                    </a:p>
                  </a:txBody>
                  <a:tcPr/>
                </a:tc>
                <a:tc>
                  <a:txBody>
                    <a:bodyPr/>
                    <a:lstStyle/>
                    <a:p>
                      <a:pPr algn="ctr"/>
                      <a:endParaRPr lang="en-IN" sz="1600"/>
                    </a:p>
                  </a:txBody>
                  <a:tcPr/>
                </a:tc>
                <a:tc>
                  <a:txBody>
                    <a:bodyPr/>
                    <a:lstStyle/>
                    <a:p>
                      <a:pPr algn="ctr"/>
                      <a:endParaRPr lang="en-IN" sz="1600"/>
                    </a:p>
                  </a:txBody>
                  <a:tcPr/>
                </a:tc>
                <a:tc>
                  <a:txBody>
                    <a:bodyPr/>
                    <a:lstStyle/>
                    <a:p>
                      <a:pPr algn="l"/>
                      <a:r>
                        <a:rPr lang="en-IN" sz="1600" b="1" i="1" u="sng" dirty="0"/>
                        <a:t>Fixed Assets (less Depreciation)</a:t>
                      </a:r>
                    </a:p>
                    <a:p>
                      <a:pPr algn="l"/>
                      <a:r>
                        <a:rPr lang="en-IN" sz="1600" dirty="0"/>
                        <a:t>Land and Buildings</a:t>
                      </a:r>
                    </a:p>
                    <a:p>
                      <a:pPr algn="l"/>
                      <a:r>
                        <a:rPr lang="en-IN" sz="1600" dirty="0"/>
                        <a:t>Plant and Machinery</a:t>
                      </a:r>
                    </a:p>
                    <a:p>
                      <a:pPr algn="l"/>
                      <a:r>
                        <a:rPr lang="en-IN" sz="1600" dirty="0"/>
                        <a:t>Equipments</a:t>
                      </a:r>
                    </a:p>
                  </a:txBody>
                  <a:tcPr/>
                </a:tc>
                <a:tc>
                  <a:txBody>
                    <a:bodyPr/>
                    <a:lstStyle/>
                    <a:p>
                      <a:pPr algn="ctr"/>
                      <a:endParaRPr lang="en-IN" sz="1600"/>
                    </a:p>
                  </a:txBody>
                  <a:tcPr/>
                </a:tc>
                <a:tc>
                  <a:txBody>
                    <a:bodyPr/>
                    <a:lstStyle/>
                    <a:p>
                      <a:pPr algn="ctr"/>
                      <a:endParaRPr lang="en-IN" sz="1600"/>
                    </a:p>
                  </a:txBody>
                  <a:tcPr/>
                </a:tc>
                <a:extLst>
                  <a:ext uri="{0D108BD9-81ED-4DB2-BD59-A6C34878D82A}">
                    <a16:rowId xmlns:a16="http://schemas.microsoft.com/office/drawing/2014/main" val="3781969632"/>
                  </a:ext>
                </a:extLst>
              </a:tr>
              <a:tr h="1742558">
                <a:tc>
                  <a:txBody>
                    <a:bodyPr/>
                    <a:lstStyle/>
                    <a:p>
                      <a:pPr algn="l"/>
                      <a:r>
                        <a:rPr lang="en-IN" sz="1600" b="1" i="1" u="sng" dirty="0"/>
                        <a:t>Long-term Liabilities</a:t>
                      </a:r>
                    </a:p>
                    <a:p>
                      <a:pPr algn="l"/>
                      <a:r>
                        <a:rPr lang="en-IN" sz="1600" dirty="0"/>
                        <a:t>Debentures</a:t>
                      </a:r>
                    </a:p>
                    <a:p>
                      <a:pPr algn="l"/>
                      <a:r>
                        <a:rPr lang="en-IN" sz="1600" dirty="0"/>
                        <a:t>Bonds</a:t>
                      </a:r>
                    </a:p>
                    <a:p>
                      <a:pPr algn="l"/>
                      <a:r>
                        <a:rPr lang="en-IN" sz="1600" dirty="0"/>
                        <a:t>Long-term loans</a:t>
                      </a:r>
                    </a:p>
                    <a:p>
                      <a:pPr algn="l"/>
                      <a:endParaRPr lang="en-IN" sz="1600" dirty="0"/>
                    </a:p>
                  </a:txBody>
                  <a:tcPr/>
                </a:tc>
                <a:tc>
                  <a:txBody>
                    <a:bodyPr/>
                    <a:lstStyle/>
                    <a:p>
                      <a:pPr algn="ctr"/>
                      <a:endParaRPr lang="en-IN" sz="1600"/>
                    </a:p>
                  </a:txBody>
                  <a:tcPr/>
                </a:tc>
                <a:tc>
                  <a:txBody>
                    <a:bodyPr/>
                    <a:lstStyle/>
                    <a:p>
                      <a:pPr algn="ctr"/>
                      <a:endParaRPr lang="en-IN" sz="1600"/>
                    </a:p>
                  </a:txBody>
                  <a:tcPr/>
                </a:tc>
                <a:tc>
                  <a:txBody>
                    <a:bodyPr/>
                    <a:lstStyle/>
                    <a:p>
                      <a:pPr algn="l"/>
                      <a:r>
                        <a:rPr lang="en-IN" sz="1600" b="1" i="1" u="sng" kern="1200" dirty="0">
                          <a:solidFill>
                            <a:schemeClr val="dk1"/>
                          </a:solidFill>
                          <a:latin typeface="+mn-lt"/>
                          <a:ea typeface="+mn-ea"/>
                          <a:cs typeface="+mn-cs"/>
                        </a:rPr>
                        <a:t>Current Assets</a:t>
                      </a:r>
                    </a:p>
                    <a:p>
                      <a:pPr algn="l"/>
                      <a:r>
                        <a:rPr lang="en-IN" sz="1600" dirty="0"/>
                        <a:t>Cash</a:t>
                      </a:r>
                    </a:p>
                    <a:p>
                      <a:pPr algn="l"/>
                      <a:r>
                        <a:rPr lang="en-IN" sz="1600" dirty="0"/>
                        <a:t>Bank</a:t>
                      </a:r>
                    </a:p>
                    <a:p>
                      <a:pPr algn="l"/>
                      <a:r>
                        <a:rPr lang="en-IN" sz="1600" dirty="0"/>
                        <a:t>Marketable securities</a:t>
                      </a:r>
                    </a:p>
                    <a:p>
                      <a:pPr algn="l"/>
                      <a:r>
                        <a:rPr lang="en-IN" sz="1600" dirty="0"/>
                        <a:t>Accounts receivables (Debtors)</a:t>
                      </a:r>
                    </a:p>
                    <a:p>
                      <a:pPr algn="l"/>
                      <a:r>
                        <a:rPr lang="en-IN" sz="1600" dirty="0"/>
                        <a:t>Inventories</a:t>
                      </a:r>
                    </a:p>
                    <a:p>
                      <a:pPr algn="l"/>
                      <a:r>
                        <a:rPr lang="en-IN" sz="1600" dirty="0"/>
                        <a:t>Prepaid expenses</a:t>
                      </a:r>
                    </a:p>
                  </a:txBody>
                  <a:tcPr/>
                </a:tc>
                <a:tc>
                  <a:txBody>
                    <a:bodyPr/>
                    <a:lstStyle/>
                    <a:p>
                      <a:pPr algn="ctr"/>
                      <a:endParaRPr lang="en-IN" sz="1600"/>
                    </a:p>
                  </a:txBody>
                  <a:tcPr/>
                </a:tc>
                <a:tc>
                  <a:txBody>
                    <a:bodyPr/>
                    <a:lstStyle/>
                    <a:p>
                      <a:pPr algn="ctr"/>
                      <a:endParaRPr lang="en-IN" sz="1600" dirty="0"/>
                    </a:p>
                  </a:txBody>
                  <a:tcPr/>
                </a:tc>
                <a:extLst>
                  <a:ext uri="{0D108BD9-81ED-4DB2-BD59-A6C34878D82A}">
                    <a16:rowId xmlns:a16="http://schemas.microsoft.com/office/drawing/2014/main" val="2557464631"/>
                  </a:ext>
                </a:extLst>
              </a:tr>
              <a:tr h="1742558">
                <a:tc>
                  <a:txBody>
                    <a:bodyPr/>
                    <a:lstStyle/>
                    <a:p>
                      <a:pPr algn="l"/>
                      <a:r>
                        <a:rPr lang="en-IN" sz="1600" b="1" i="1" u="sng" dirty="0"/>
                        <a:t>Current Liabilities</a:t>
                      </a:r>
                    </a:p>
                    <a:p>
                      <a:pPr algn="l"/>
                      <a:r>
                        <a:rPr lang="en-IN" sz="1600" dirty="0"/>
                        <a:t>Accounts payables (creditors)</a:t>
                      </a:r>
                    </a:p>
                    <a:p>
                      <a:pPr algn="l"/>
                      <a:r>
                        <a:rPr lang="en-IN" sz="1600" dirty="0"/>
                        <a:t>Taxes payables</a:t>
                      </a:r>
                    </a:p>
                    <a:p>
                      <a:pPr algn="l"/>
                      <a:r>
                        <a:rPr lang="en-IN" sz="1600" dirty="0"/>
                        <a:t>Accrued expenses</a:t>
                      </a:r>
                    </a:p>
                    <a:p>
                      <a:pPr algn="l"/>
                      <a:r>
                        <a:rPr lang="en-IN" sz="1600" dirty="0"/>
                        <a:t>Deferred revenues</a:t>
                      </a:r>
                    </a:p>
                    <a:p>
                      <a:pPr algn="l"/>
                      <a:r>
                        <a:rPr lang="en-IN" sz="1600" dirty="0"/>
                        <a:t>Current portion of long-term debt</a:t>
                      </a:r>
                    </a:p>
                  </a:txBody>
                  <a:tcPr/>
                </a:tc>
                <a:tc>
                  <a:txBody>
                    <a:bodyPr/>
                    <a:lstStyle/>
                    <a:p>
                      <a:pPr algn="ctr"/>
                      <a:endParaRPr lang="en-IN" sz="1600"/>
                    </a:p>
                  </a:txBody>
                  <a:tcPr/>
                </a:tc>
                <a:tc>
                  <a:txBody>
                    <a:bodyPr/>
                    <a:lstStyle/>
                    <a:p>
                      <a:pPr algn="ctr"/>
                      <a:endParaRPr lang="en-IN" sz="1600"/>
                    </a:p>
                  </a:txBody>
                  <a:tcPr/>
                </a:tc>
                <a:tc>
                  <a:txBody>
                    <a:bodyPr/>
                    <a:lstStyle/>
                    <a:p>
                      <a:pPr algn="l"/>
                      <a:r>
                        <a:rPr lang="en-IN" sz="1600" b="1" i="1" u="sng" dirty="0"/>
                        <a:t>Other Assets</a:t>
                      </a:r>
                    </a:p>
                    <a:p>
                      <a:pPr algn="l"/>
                      <a:r>
                        <a:rPr lang="en-IN" sz="1600" dirty="0"/>
                        <a:t>Investments</a:t>
                      </a:r>
                    </a:p>
                    <a:p>
                      <a:pPr algn="l"/>
                      <a:r>
                        <a:rPr lang="en-IN" sz="1600" dirty="0"/>
                        <a:t>Intangible assets</a:t>
                      </a:r>
                    </a:p>
                  </a:txBody>
                  <a:tcPr/>
                </a:tc>
                <a:tc>
                  <a:txBody>
                    <a:bodyPr/>
                    <a:lstStyle/>
                    <a:p>
                      <a:pPr algn="ctr"/>
                      <a:endParaRPr lang="en-IN" sz="1600"/>
                    </a:p>
                  </a:txBody>
                  <a:tcPr/>
                </a:tc>
                <a:tc>
                  <a:txBody>
                    <a:bodyPr/>
                    <a:lstStyle/>
                    <a:p>
                      <a:pPr algn="ctr"/>
                      <a:endParaRPr lang="en-IN" sz="1600" dirty="0"/>
                    </a:p>
                  </a:txBody>
                  <a:tcPr/>
                </a:tc>
                <a:extLst>
                  <a:ext uri="{0D108BD9-81ED-4DB2-BD59-A6C34878D82A}">
                    <a16:rowId xmlns:a16="http://schemas.microsoft.com/office/drawing/2014/main" val="1228148175"/>
                  </a:ext>
                </a:extLst>
              </a:tr>
            </a:tbl>
          </a:graphicData>
        </a:graphic>
      </p:graphicFrame>
      <p:sp>
        <p:nvSpPr>
          <p:cNvPr id="2" name="Footer Placeholder 1">
            <a:extLst>
              <a:ext uri="{FF2B5EF4-FFF2-40B4-BE49-F238E27FC236}">
                <a16:creationId xmlns:a16="http://schemas.microsoft.com/office/drawing/2014/main" id="{07989135-9603-4473-8B1A-FC9AA3FEAFFF}"/>
              </a:ext>
            </a:extLst>
          </p:cNvPr>
          <p:cNvSpPr>
            <a:spLocks noGrp="1"/>
          </p:cNvSpPr>
          <p:nvPr>
            <p:ph type="ftr" sz="quarter" idx="3"/>
          </p:nvPr>
        </p:nvSpPr>
        <p:spPr/>
        <p:txBody>
          <a:bodyPr/>
          <a:lstStyle/>
          <a:p>
            <a:r>
              <a:rPr lang="en-US"/>
              <a:t>Key Financial Statements and FSA</a:t>
            </a:r>
            <a:endParaRPr lang="en-US" dirty="0"/>
          </a:p>
        </p:txBody>
      </p:sp>
      <p:sp>
        <p:nvSpPr>
          <p:cNvPr id="5" name="Slide Number Placeholder 4">
            <a:extLst>
              <a:ext uri="{FF2B5EF4-FFF2-40B4-BE49-F238E27FC236}">
                <a16:creationId xmlns:a16="http://schemas.microsoft.com/office/drawing/2014/main" id="{F01C782A-4058-426F-B95D-2C1A2DDF18E1}"/>
              </a:ext>
            </a:extLst>
          </p:cNvPr>
          <p:cNvSpPr>
            <a:spLocks noGrp="1"/>
          </p:cNvSpPr>
          <p:nvPr>
            <p:ph type="sldNum" sz="quarter" idx="4"/>
          </p:nvPr>
        </p:nvSpPr>
        <p:spPr/>
        <p:txBody>
          <a:bodyPr/>
          <a:lstStyle/>
          <a:p>
            <a:fld id="{BC8D7E44-7D4F-4942-A8C9-2DF6BF8399E8}" type="slidenum">
              <a:rPr lang="en-US" smtClean="0"/>
              <a:pPr/>
              <a:t>6</a:t>
            </a:fld>
            <a:endParaRPr lang="en-US"/>
          </a:p>
        </p:txBody>
      </p:sp>
    </p:spTree>
    <p:extLst>
      <p:ext uri="{BB962C8B-B14F-4D97-AF65-F5344CB8AC3E}">
        <p14:creationId xmlns:p14="http://schemas.microsoft.com/office/powerpoint/2010/main" val="82427743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BDFED9-E7FC-4350-959C-C1667D331961}"/>
              </a:ext>
            </a:extLst>
          </p:cNvPr>
          <p:cNvSpPr>
            <a:spLocks noGrp="1"/>
          </p:cNvSpPr>
          <p:nvPr>
            <p:ph idx="1"/>
          </p:nvPr>
        </p:nvSpPr>
        <p:spPr/>
        <p:txBody>
          <a:bodyPr/>
          <a:lstStyle/>
          <a:p>
            <a:r>
              <a:rPr lang="en-IN" dirty="0"/>
              <a:t>Profit After Tax (PAT)  = Revenue – Expenses</a:t>
            </a:r>
          </a:p>
          <a:p>
            <a:endParaRPr lang="en-IN" dirty="0"/>
          </a:p>
          <a:p>
            <a:r>
              <a:rPr lang="en-IN" dirty="0"/>
              <a:t>Based on the two important principles of Accounting</a:t>
            </a:r>
          </a:p>
          <a:p>
            <a:endParaRPr lang="en-IN" dirty="0"/>
          </a:p>
          <a:p>
            <a:pPr>
              <a:buFont typeface="Arial" panose="020B0604020202020204" pitchFamily="34" charset="0"/>
              <a:buChar char="•"/>
            </a:pPr>
            <a:r>
              <a:rPr lang="en-IN" b="1" dirty="0"/>
              <a:t>Recognition Principle: </a:t>
            </a:r>
            <a:r>
              <a:rPr lang="en-IN" dirty="0"/>
              <a:t>Revenue is recognized when the transaction generating the revenue takes place.</a:t>
            </a:r>
          </a:p>
          <a:p>
            <a:pPr>
              <a:buFont typeface="Arial" panose="020B0604020202020204" pitchFamily="34" charset="0"/>
              <a:buChar char="•"/>
            </a:pPr>
            <a:r>
              <a:rPr lang="en-IN" b="1" dirty="0"/>
              <a:t>Matching Principle: </a:t>
            </a:r>
            <a:r>
              <a:rPr lang="en-IN" dirty="0"/>
              <a:t>The expenses associated with a product/service are recognized when the product/service is sold</a:t>
            </a:r>
          </a:p>
        </p:txBody>
      </p:sp>
      <p:sp>
        <p:nvSpPr>
          <p:cNvPr id="3" name="Content Placeholder 2">
            <a:extLst>
              <a:ext uri="{FF2B5EF4-FFF2-40B4-BE49-F238E27FC236}">
                <a16:creationId xmlns:a16="http://schemas.microsoft.com/office/drawing/2014/main" id="{457EA7E0-7A0A-4DF4-97E8-5FCE1D35376F}"/>
              </a:ext>
            </a:extLst>
          </p:cNvPr>
          <p:cNvSpPr>
            <a:spLocks noGrp="1"/>
          </p:cNvSpPr>
          <p:nvPr>
            <p:ph sz="quarter" idx="10"/>
          </p:nvPr>
        </p:nvSpPr>
        <p:spPr/>
        <p:txBody>
          <a:bodyPr/>
          <a:lstStyle/>
          <a:p>
            <a:r>
              <a:rPr lang="en-IN" dirty="0"/>
              <a:t>Profit and Loss A/C</a:t>
            </a:r>
          </a:p>
        </p:txBody>
      </p:sp>
      <p:sp>
        <p:nvSpPr>
          <p:cNvPr id="4" name="Date Placeholder 3">
            <a:extLst>
              <a:ext uri="{FF2B5EF4-FFF2-40B4-BE49-F238E27FC236}">
                <a16:creationId xmlns:a16="http://schemas.microsoft.com/office/drawing/2014/main" id="{0006E4A5-CC6A-4627-AD7E-0278BE69D798}"/>
              </a:ext>
            </a:extLst>
          </p:cNvPr>
          <p:cNvSpPr>
            <a:spLocks noGrp="1"/>
          </p:cNvSpPr>
          <p:nvPr>
            <p:ph type="dt" sz="half" idx="2"/>
          </p:nvPr>
        </p:nvSpPr>
        <p:spPr/>
        <p:txBody>
          <a:bodyPr/>
          <a:lstStyle/>
          <a:p>
            <a:fld id="{7D0C0DEB-E034-4DE6-A47B-3E877AC6ECC1}" type="datetime1">
              <a:rPr lang="en-US" smtClean="0"/>
              <a:t>9/11/2024</a:t>
            </a:fld>
            <a:endParaRPr lang="en-US" dirty="0"/>
          </a:p>
        </p:txBody>
      </p:sp>
      <p:sp>
        <p:nvSpPr>
          <p:cNvPr id="5" name="Footer Placeholder 4">
            <a:extLst>
              <a:ext uri="{FF2B5EF4-FFF2-40B4-BE49-F238E27FC236}">
                <a16:creationId xmlns:a16="http://schemas.microsoft.com/office/drawing/2014/main" id="{878A8F4B-00EB-4619-93F6-BF3ED0F83593}"/>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EED47451-CBCC-4F47-A392-DD269610D9F8}"/>
              </a:ext>
            </a:extLst>
          </p:cNvPr>
          <p:cNvSpPr>
            <a:spLocks noGrp="1"/>
          </p:cNvSpPr>
          <p:nvPr>
            <p:ph type="sldNum" sz="quarter" idx="4"/>
          </p:nvPr>
        </p:nvSpPr>
        <p:spPr/>
        <p:txBody>
          <a:bodyPr/>
          <a:lstStyle/>
          <a:p>
            <a:fld id="{BC8D7E44-7D4F-4942-A8C9-2DF6BF8399E8}" type="slidenum">
              <a:rPr lang="en-US" smtClean="0"/>
              <a:pPr/>
              <a:t>7</a:t>
            </a:fld>
            <a:endParaRPr lang="en-US"/>
          </a:p>
        </p:txBody>
      </p:sp>
    </p:spTree>
    <p:extLst>
      <p:ext uri="{BB962C8B-B14F-4D97-AF65-F5344CB8AC3E}">
        <p14:creationId xmlns:p14="http://schemas.microsoft.com/office/powerpoint/2010/main" val="104308031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231D1-BADE-4402-A582-78CE0DA1C185}"/>
              </a:ext>
            </a:extLst>
          </p:cNvPr>
          <p:cNvSpPr>
            <a:spLocks noGrp="1"/>
          </p:cNvSpPr>
          <p:nvPr>
            <p:ph sz="quarter" idx="10"/>
          </p:nvPr>
        </p:nvSpPr>
        <p:spPr/>
        <p:txBody>
          <a:bodyPr/>
          <a:lstStyle/>
          <a:p>
            <a:r>
              <a:rPr lang="en-IN" dirty="0"/>
              <a:t>Profit and Loss A/C Format</a:t>
            </a:r>
          </a:p>
        </p:txBody>
      </p:sp>
      <p:sp>
        <p:nvSpPr>
          <p:cNvPr id="4" name="Date Placeholder 3">
            <a:extLst>
              <a:ext uri="{FF2B5EF4-FFF2-40B4-BE49-F238E27FC236}">
                <a16:creationId xmlns:a16="http://schemas.microsoft.com/office/drawing/2014/main" id="{6F1053E8-999D-4A5E-8A84-80858DFF50BA}"/>
              </a:ext>
            </a:extLst>
          </p:cNvPr>
          <p:cNvSpPr>
            <a:spLocks noGrp="1"/>
          </p:cNvSpPr>
          <p:nvPr>
            <p:ph type="dt" sz="half" idx="2"/>
          </p:nvPr>
        </p:nvSpPr>
        <p:spPr/>
        <p:txBody>
          <a:bodyPr/>
          <a:lstStyle/>
          <a:p>
            <a:fld id="{A471E98E-D967-468A-8EC1-1EA37F8E8DB8}" type="datetime1">
              <a:rPr lang="en-US" smtClean="0"/>
              <a:t>9/11/2024</a:t>
            </a:fld>
            <a:endParaRPr lang="en-US" dirty="0"/>
          </a:p>
        </p:txBody>
      </p:sp>
      <p:graphicFrame>
        <p:nvGraphicFramePr>
          <p:cNvPr id="7" name="Content Placeholder 6">
            <a:extLst>
              <a:ext uri="{FF2B5EF4-FFF2-40B4-BE49-F238E27FC236}">
                <a16:creationId xmlns:a16="http://schemas.microsoft.com/office/drawing/2014/main" id="{CC5DAB57-46FA-4AB4-BFEA-D86ABFBFD219}"/>
              </a:ext>
            </a:extLst>
          </p:cNvPr>
          <p:cNvGraphicFramePr>
            <a:graphicFrameLocks noGrp="1"/>
          </p:cNvGraphicFramePr>
          <p:nvPr>
            <p:ph idx="1"/>
            <p:extLst>
              <p:ext uri="{D42A27DB-BD31-4B8C-83A1-F6EECF244321}">
                <p14:modId xmlns:p14="http://schemas.microsoft.com/office/powerpoint/2010/main" val="3353175091"/>
              </p:ext>
            </p:extLst>
          </p:nvPr>
        </p:nvGraphicFramePr>
        <p:xfrm>
          <a:off x="304800" y="1493838"/>
          <a:ext cx="8229600" cy="49936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83546233"/>
                    </a:ext>
                  </a:extLst>
                </a:gridCol>
                <a:gridCol w="1524000">
                  <a:extLst>
                    <a:ext uri="{9D8B030D-6E8A-4147-A177-3AD203B41FA5}">
                      <a16:colId xmlns:a16="http://schemas.microsoft.com/office/drawing/2014/main" val="492604406"/>
                    </a:ext>
                  </a:extLst>
                </a:gridCol>
                <a:gridCol w="1447800">
                  <a:extLst>
                    <a:ext uri="{9D8B030D-6E8A-4147-A177-3AD203B41FA5}">
                      <a16:colId xmlns:a16="http://schemas.microsoft.com/office/drawing/2014/main" val="1387547985"/>
                    </a:ext>
                  </a:extLst>
                </a:gridCol>
              </a:tblGrid>
              <a:tr h="370840">
                <a:tc>
                  <a:txBody>
                    <a:bodyPr/>
                    <a:lstStyle/>
                    <a:p>
                      <a:pPr algn="ctr"/>
                      <a:r>
                        <a:rPr lang="en-IN" dirty="0"/>
                        <a:t>Particulars</a:t>
                      </a:r>
                    </a:p>
                  </a:txBody>
                  <a:tcPr/>
                </a:tc>
                <a:tc>
                  <a:txBody>
                    <a:bodyPr/>
                    <a:lstStyle/>
                    <a:p>
                      <a:pPr algn="ctr"/>
                      <a:r>
                        <a:rPr lang="en-IN" dirty="0"/>
                        <a:t>Amount</a:t>
                      </a:r>
                    </a:p>
                  </a:txBody>
                  <a:tcPr/>
                </a:tc>
                <a:tc>
                  <a:txBody>
                    <a:bodyPr/>
                    <a:lstStyle/>
                    <a:p>
                      <a:pPr algn="ctr"/>
                      <a:r>
                        <a:rPr lang="en-IN" dirty="0"/>
                        <a:t>Amount</a:t>
                      </a:r>
                    </a:p>
                  </a:txBody>
                  <a:tcPr/>
                </a:tc>
                <a:extLst>
                  <a:ext uri="{0D108BD9-81ED-4DB2-BD59-A6C34878D82A}">
                    <a16:rowId xmlns:a16="http://schemas.microsoft.com/office/drawing/2014/main" val="2522694306"/>
                  </a:ext>
                </a:extLst>
              </a:tr>
              <a:tr h="370840">
                <a:tc>
                  <a:txBody>
                    <a:bodyPr/>
                    <a:lstStyle/>
                    <a:p>
                      <a:r>
                        <a:rPr lang="en-IN" dirty="0"/>
                        <a:t>Sales</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3225476691"/>
                  </a:ext>
                </a:extLst>
              </a:tr>
              <a:tr h="370840">
                <a:tc>
                  <a:txBody>
                    <a:bodyPr/>
                    <a:lstStyle/>
                    <a:p>
                      <a:r>
                        <a:rPr lang="en-IN" dirty="0"/>
                        <a:t>(less) Cost of Goods Sold </a:t>
                      </a:r>
                    </a:p>
                  </a:txBody>
                  <a:tcPr/>
                </a:tc>
                <a:tc>
                  <a:txBody>
                    <a:bodyPr/>
                    <a:lstStyle/>
                    <a:p>
                      <a:endParaRPr lang="en-IN" dirty="0"/>
                    </a:p>
                  </a:txBody>
                  <a:tcPr/>
                </a:tc>
                <a:tc>
                  <a:txBody>
                    <a:bodyPr/>
                    <a:lstStyle/>
                    <a:p>
                      <a:r>
                        <a:rPr lang="en-IN" u="sng" dirty="0"/>
                        <a:t>XXX</a:t>
                      </a:r>
                    </a:p>
                  </a:txBody>
                  <a:tcPr/>
                </a:tc>
                <a:extLst>
                  <a:ext uri="{0D108BD9-81ED-4DB2-BD59-A6C34878D82A}">
                    <a16:rowId xmlns:a16="http://schemas.microsoft.com/office/drawing/2014/main" val="3338235812"/>
                  </a:ext>
                </a:extLst>
              </a:tr>
              <a:tr h="370840">
                <a:tc>
                  <a:txBody>
                    <a:bodyPr/>
                    <a:lstStyle/>
                    <a:p>
                      <a:r>
                        <a:rPr lang="en-IN" dirty="0"/>
                        <a:t>Gross Profit</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604231166"/>
                  </a:ext>
                </a:extLst>
              </a:tr>
              <a:tr h="370840">
                <a:tc>
                  <a:txBody>
                    <a:bodyPr/>
                    <a:lstStyle/>
                    <a:p>
                      <a:r>
                        <a:rPr lang="en-IN" dirty="0"/>
                        <a:t>(less) R &amp; D Expenses</a:t>
                      </a:r>
                    </a:p>
                    <a:p>
                      <a:r>
                        <a:rPr lang="en-IN" dirty="0"/>
                        <a:t>          Sales &amp; Distribution Expenses</a:t>
                      </a:r>
                    </a:p>
                    <a:p>
                      <a:r>
                        <a:rPr lang="en-IN" dirty="0"/>
                        <a:t>          Administration and General Expenses</a:t>
                      </a:r>
                    </a:p>
                  </a:txBody>
                  <a:tcPr/>
                </a:tc>
                <a:tc>
                  <a:txBody>
                    <a:bodyPr/>
                    <a:lstStyle/>
                    <a:p>
                      <a:r>
                        <a:rPr lang="en-IN" dirty="0"/>
                        <a:t>XXX</a:t>
                      </a:r>
                    </a:p>
                    <a:p>
                      <a:r>
                        <a:rPr lang="en-IN" dirty="0"/>
                        <a:t>XXX</a:t>
                      </a:r>
                    </a:p>
                    <a:p>
                      <a:pPr marL="0" algn="l" defTabSz="914400" rtl="0" eaLnBrk="1" latinLnBrk="0" hangingPunct="1"/>
                      <a:r>
                        <a:rPr lang="en-IN" sz="1800" u="sng" kern="1200" dirty="0">
                          <a:solidFill>
                            <a:schemeClr val="dk1"/>
                          </a:solidFill>
                          <a:latin typeface="+mn-lt"/>
                          <a:ea typeface="+mn-ea"/>
                          <a:cs typeface="+mn-cs"/>
                        </a:rPr>
                        <a:t>XXX</a:t>
                      </a:r>
                    </a:p>
                  </a:txBody>
                  <a:tcPr/>
                </a:tc>
                <a:tc>
                  <a:txBody>
                    <a:bodyPr/>
                    <a:lstStyle/>
                    <a:p>
                      <a:endParaRPr lang="en-IN" dirty="0"/>
                    </a:p>
                    <a:p>
                      <a:endParaRPr lang="en-IN" dirty="0"/>
                    </a:p>
                    <a:p>
                      <a:pPr marL="0" algn="l" defTabSz="914400" rtl="0" eaLnBrk="1" latinLnBrk="0" hangingPunct="1"/>
                      <a:r>
                        <a:rPr lang="en-IN" sz="1800" u="sng" kern="1200" dirty="0">
                          <a:solidFill>
                            <a:schemeClr val="dk1"/>
                          </a:solidFill>
                          <a:latin typeface="+mn-lt"/>
                          <a:ea typeface="+mn-ea"/>
                          <a:cs typeface="+mn-cs"/>
                        </a:rPr>
                        <a:t>XXX</a:t>
                      </a:r>
                    </a:p>
                  </a:txBody>
                  <a:tcPr/>
                </a:tc>
                <a:extLst>
                  <a:ext uri="{0D108BD9-81ED-4DB2-BD59-A6C34878D82A}">
                    <a16:rowId xmlns:a16="http://schemas.microsoft.com/office/drawing/2014/main" val="1524210996"/>
                  </a:ext>
                </a:extLst>
              </a:tr>
              <a:tr h="370840">
                <a:tc>
                  <a:txBody>
                    <a:bodyPr/>
                    <a:lstStyle/>
                    <a:p>
                      <a:r>
                        <a:rPr lang="en-IN" dirty="0"/>
                        <a:t>Operating Income (EBITDA)</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4139432034"/>
                  </a:ext>
                </a:extLst>
              </a:tr>
              <a:tr h="370840">
                <a:tc>
                  <a:txBody>
                    <a:bodyPr/>
                    <a:lstStyle/>
                    <a:p>
                      <a:r>
                        <a:rPr lang="en-IN" dirty="0"/>
                        <a:t>(less) Depreciation and Amortization</a:t>
                      </a:r>
                    </a:p>
                  </a:txBody>
                  <a:tcPr/>
                </a:tc>
                <a:tc>
                  <a:txBody>
                    <a:bodyPr/>
                    <a:lstStyle/>
                    <a:p>
                      <a:endParaRPr lang="en-IN" dirty="0"/>
                    </a:p>
                  </a:txBody>
                  <a:tcPr/>
                </a:tc>
                <a:tc>
                  <a:txBody>
                    <a:bodyPr/>
                    <a:lstStyle/>
                    <a:p>
                      <a:pPr marL="0" algn="l" defTabSz="914400" rtl="0" eaLnBrk="1" latinLnBrk="0" hangingPunct="1"/>
                      <a:r>
                        <a:rPr lang="en-IN" sz="1800" u="sng" kern="1200" dirty="0">
                          <a:solidFill>
                            <a:schemeClr val="dk1"/>
                          </a:solidFill>
                          <a:latin typeface="+mn-lt"/>
                          <a:ea typeface="+mn-ea"/>
                          <a:cs typeface="+mn-cs"/>
                        </a:rPr>
                        <a:t>XXX</a:t>
                      </a:r>
                    </a:p>
                  </a:txBody>
                  <a:tcPr/>
                </a:tc>
                <a:extLst>
                  <a:ext uri="{0D108BD9-81ED-4DB2-BD59-A6C34878D82A}">
                    <a16:rowId xmlns:a16="http://schemas.microsoft.com/office/drawing/2014/main" val="39535156"/>
                  </a:ext>
                </a:extLst>
              </a:tr>
              <a:tr h="370840">
                <a:tc>
                  <a:txBody>
                    <a:bodyPr/>
                    <a:lstStyle/>
                    <a:p>
                      <a:r>
                        <a:rPr lang="en-IN" dirty="0"/>
                        <a:t>EBIT</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3959479854"/>
                  </a:ext>
                </a:extLst>
              </a:tr>
              <a:tr h="370840">
                <a:tc>
                  <a:txBody>
                    <a:bodyPr/>
                    <a:lstStyle/>
                    <a:p>
                      <a:r>
                        <a:rPr lang="en-IN" dirty="0"/>
                        <a:t>(less) Interest</a:t>
                      </a:r>
                    </a:p>
                  </a:txBody>
                  <a:tcPr/>
                </a:tc>
                <a:tc>
                  <a:txBody>
                    <a:bodyPr/>
                    <a:lstStyle/>
                    <a:p>
                      <a:endParaRPr lang="en-IN" dirty="0"/>
                    </a:p>
                  </a:txBody>
                  <a:tcPr/>
                </a:tc>
                <a:tc>
                  <a:txBody>
                    <a:bodyPr/>
                    <a:lstStyle/>
                    <a:p>
                      <a:pPr marL="0" algn="l" defTabSz="914400" rtl="0" eaLnBrk="1" latinLnBrk="0" hangingPunct="1"/>
                      <a:r>
                        <a:rPr lang="en-IN" sz="1800" u="sng" kern="1200" dirty="0">
                          <a:solidFill>
                            <a:schemeClr val="dk1"/>
                          </a:solidFill>
                          <a:latin typeface="+mn-lt"/>
                          <a:ea typeface="+mn-ea"/>
                          <a:cs typeface="+mn-cs"/>
                        </a:rPr>
                        <a:t>XXX</a:t>
                      </a:r>
                    </a:p>
                  </a:txBody>
                  <a:tcPr/>
                </a:tc>
                <a:extLst>
                  <a:ext uri="{0D108BD9-81ED-4DB2-BD59-A6C34878D82A}">
                    <a16:rowId xmlns:a16="http://schemas.microsoft.com/office/drawing/2014/main" val="3001963664"/>
                  </a:ext>
                </a:extLst>
              </a:tr>
              <a:tr h="370840">
                <a:tc>
                  <a:txBody>
                    <a:bodyPr/>
                    <a:lstStyle/>
                    <a:p>
                      <a:r>
                        <a:rPr lang="en-IN" dirty="0"/>
                        <a:t>EBT</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660507238"/>
                  </a:ext>
                </a:extLst>
              </a:tr>
              <a:tr h="370840">
                <a:tc>
                  <a:txBody>
                    <a:bodyPr/>
                    <a:lstStyle/>
                    <a:p>
                      <a:r>
                        <a:rPr lang="en-IN" dirty="0"/>
                        <a:t>(less) Tax</a:t>
                      </a:r>
                    </a:p>
                  </a:txBody>
                  <a:tcPr/>
                </a:tc>
                <a:tc>
                  <a:txBody>
                    <a:bodyPr/>
                    <a:lstStyle/>
                    <a:p>
                      <a:endParaRPr lang="en-IN" dirty="0"/>
                    </a:p>
                  </a:txBody>
                  <a:tcPr/>
                </a:tc>
                <a:tc>
                  <a:txBody>
                    <a:bodyPr/>
                    <a:lstStyle/>
                    <a:p>
                      <a:pPr marL="0" algn="l" defTabSz="914400" rtl="0" eaLnBrk="1" latinLnBrk="0" hangingPunct="1"/>
                      <a:r>
                        <a:rPr lang="en-IN" sz="1800" u="sng" kern="1200" dirty="0">
                          <a:solidFill>
                            <a:schemeClr val="dk1"/>
                          </a:solidFill>
                          <a:latin typeface="+mn-lt"/>
                          <a:ea typeface="+mn-ea"/>
                          <a:cs typeface="+mn-cs"/>
                        </a:rPr>
                        <a:t>XXX</a:t>
                      </a:r>
                    </a:p>
                  </a:txBody>
                  <a:tcPr/>
                </a:tc>
                <a:extLst>
                  <a:ext uri="{0D108BD9-81ED-4DB2-BD59-A6C34878D82A}">
                    <a16:rowId xmlns:a16="http://schemas.microsoft.com/office/drawing/2014/main" val="19248360"/>
                  </a:ext>
                </a:extLst>
              </a:tr>
              <a:tr h="370840">
                <a:tc>
                  <a:txBody>
                    <a:bodyPr/>
                    <a:lstStyle/>
                    <a:p>
                      <a:r>
                        <a:rPr lang="en-IN" dirty="0"/>
                        <a:t>EAT or PAT or Net Profit</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3553325531"/>
                  </a:ext>
                </a:extLst>
              </a:tr>
            </a:tbl>
          </a:graphicData>
        </a:graphic>
      </p:graphicFrame>
      <p:sp>
        <p:nvSpPr>
          <p:cNvPr id="2" name="Footer Placeholder 1">
            <a:extLst>
              <a:ext uri="{FF2B5EF4-FFF2-40B4-BE49-F238E27FC236}">
                <a16:creationId xmlns:a16="http://schemas.microsoft.com/office/drawing/2014/main" id="{2A742AAE-B7B9-41BB-9FE8-45BF07C9ADAA}"/>
              </a:ext>
            </a:extLst>
          </p:cNvPr>
          <p:cNvSpPr>
            <a:spLocks noGrp="1"/>
          </p:cNvSpPr>
          <p:nvPr>
            <p:ph type="ftr" sz="quarter" idx="3"/>
          </p:nvPr>
        </p:nvSpPr>
        <p:spPr/>
        <p:txBody>
          <a:bodyPr/>
          <a:lstStyle/>
          <a:p>
            <a:r>
              <a:rPr lang="en-US"/>
              <a:t>Key Financial Statements and FSA</a:t>
            </a:r>
            <a:endParaRPr lang="en-US" dirty="0"/>
          </a:p>
        </p:txBody>
      </p:sp>
      <p:sp>
        <p:nvSpPr>
          <p:cNvPr id="5" name="Slide Number Placeholder 4">
            <a:extLst>
              <a:ext uri="{FF2B5EF4-FFF2-40B4-BE49-F238E27FC236}">
                <a16:creationId xmlns:a16="http://schemas.microsoft.com/office/drawing/2014/main" id="{ABCB3B42-90D7-4131-B8B9-4B4FE2C48FED}"/>
              </a:ext>
            </a:extLst>
          </p:cNvPr>
          <p:cNvSpPr>
            <a:spLocks noGrp="1"/>
          </p:cNvSpPr>
          <p:nvPr>
            <p:ph type="sldNum" sz="quarter" idx="4"/>
          </p:nvPr>
        </p:nvSpPr>
        <p:spPr/>
        <p:txBody>
          <a:bodyPr/>
          <a:lstStyle/>
          <a:p>
            <a:fld id="{BC8D7E44-7D4F-4942-A8C9-2DF6BF8399E8}" type="slidenum">
              <a:rPr lang="en-US" smtClean="0"/>
              <a:pPr/>
              <a:t>8</a:t>
            </a:fld>
            <a:endParaRPr lang="en-US"/>
          </a:p>
        </p:txBody>
      </p:sp>
    </p:spTree>
    <p:extLst>
      <p:ext uri="{BB962C8B-B14F-4D97-AF65-F5344CB8AC3E}">
        <p14:creationId xmlns:p14="http://schemas.microsoft.com/office/powerpoint/2010/main" val="90308520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D4FEA8-412D-4BEB-8EC3-E0071F8C6160}"/>
              </a:ext>
            </a:extLst>
          </p:cNvPr>
          <p:cNvSpPr>
            <a:spLocks noGrp="1"/>
          </p:cNvSpPr>
          <p:nvPr>
            <p:ph idx="1"/>
          </p:nvPr>
        </p:nvSpPr>
        <p:spPr/>
        <p:txBody>
          <a:bodyPr>
            <a:normAutofit fontScale="92500" lnSpcReduction="20000"/>
          </a:bodyPr>
          <a:lstStyle/>
          <a:p>
            <a:pPr marL="0" indent="0"/>
            <a:r>
              <a:rPr lang="en-IN" dirty="0"/>
              <a:t>The Cash Flow Statement reflects an enterprise’s major sources of </a:t>
            </a:r>
          </a:p>
          <a:p>
            <a:pPr>
              <a:buFont typeface="Arial" panose="020B0604020202020204" pitchFamily="34" charset="0"/>
              <a:buChar char="•"/>
            </a:pPr>
            <a:r>
              <a:rPr lang="en-IN" dirty="0"/>
              <a:t>Cash Receipts, and </a:t>
            </a:r>
          </a:p>
          <a:p>
            <a:pPr>
              <a:buFont typeface="Arial" panose="020B0604020202020204" pitchFamily="34" charset="0"/>
              <a:buChar char="•"/>
            </a:pPr>
            <a:r>
              <a:rPr lang="en-IN" dirty="0"/>
              <a:t>Cash Payments. </a:t>
            </a:r>
          </a:p>
          <a:p>
            <a:pPr marL="0" indent="0"/>
            <a:endParaRPr lang="en-IN" dirty="0"/>
          </a:p>
          <a:p>
            <a:pPr marL="0" indent="0"/>
            <a:r>
              <a:rPr lang="en-IN" dirty="0"/>
              <a:t>It reports the cash effects during a period of an enterprise’s </a:t>
            </a:r>
          </a:p>
          <a:p>
            <a:pPr>
              <a:buFont typeface="Arial" panose="020B0604020202020204" pitchFamily="34" charset="0"/>
              <a:buChar char="•"/>
            </a:pPr>
            <a:r>
              <a:rPr lang="en-IN" dirty="0"/>
              <a:t>Operations,</a:t>
            </a:r>
          </a:p>
          <a:p>
            <a:pPr>
              <a:buFont typeface="Arial" panose="020B0604020202020204" pitchFamily="34" charset="0"/>
              <a:buChar char="•"/>
            </a:pPr>
            <a:r>
              <a:rPr lang="en-IN" dirty="0"/>
              <a:t>Investing transactions, and </a:t>
            </a:r>
          </a:p>
          <a:p>
            <a:pPr>
              <a:buFont typeface="Arial" panose="020B0604020202020204" pitchFamily="34" charset="0"/>
              <a:buChar char="•"/>
            </a:pPr>
            <a:r>
              <a:rPr lang="en-IN" dirty="0"/>
              <a:t>Financing transactions</a:t>
            </a:r>
          </a:p>
          <a:p>
            <a:pPr marL="0" indent="0"/>
            <a:endParaRPr lang="en-IN" dirty="0"/>
          </a:p>
          <a:p>
            <a:pPr marL="0" indent="0"/>
            <a:r>
              <a:rPr lang="en-IN" dirty="0"/>
              <a:t>It focuses on </a:t>
            </a:r>
          </a:p>
          <a:p>
            <a:pPr>
              <a:buFont typeface="Arial" panose="020B0604020202020204" pitchFamily="34" charset="0"/>
              <a:buChar char="•"/>
            </a:pPr>
            <a:r>
              <a:rPr lang="en-IN" dirty="0"/>
              <a:t>Aggregate of cash and </a:t>
            </a:r>
          </a:p>
          <a:p>
            <a:pPr>
              <a:buFont typeface="Arial" panose="020B0604020202020204" pitchFamily="34" charset="0"/>
              <a:buChar char="•"/>
            </a:pPr>
            <a:r>
              <a:rPr lang="en-IN" dirty="0"/>
              <a:t>Cash equivalents</a:t>
            </a:r>
          </a:p>
          <a:p>
            <a:endParaRPr lang="en-IN" dirty="0"/>
          </a:p>
        </p:txBody>
      </p:sp>
      <p:sp>
        <p:nvSpPr>
          <p:cNvPr id="3" name="Content Placeholder 2">
            <a:extLst>
              <a:ext uri="{FF2B5EF4-FFF2-40B4-BE49-F238E27FC236}">
                <a16:creationId xmlns:a16="http://schemas.microsoft.com/office/drawing/2014/main" id="{458E265B-9C43-470B-BA2B-4084754A0AFD}"/>
              </a:ext>
            </a:extLst>
          </p:cNvPr>
          <p:cNvSpPr>
            <a:spLocks noGrp="1"/>
          </p:cNvSpPr>
          <p:nvPr>
            <p:ph sz="quarter" idx="10"/>
          </p:nvPr>
        </p:nvSpPr>
        <p:spPr/>
        <p:txBody>
          <a:bodyPr/>
          <a:lstStyle/>
          <a:p>
            <a:r>
              <a:rPr lang="en-IN" dirty="0"/>
              <a:t>Cash Flow Statement</a:t>
            </a:r>
          </a:p>
        </p:txBody>
      </p:sp>
      <p:sp>
        <p:nvSpPr>
          <p:cNvPr id="4" name="Date Placeholder 3">
            <a:extLst>
              <a:ext uri="{FF2B5EF4-FFF2-40B4-BE49-F238E27FC236}">
                <a16:creationId xmlns:a16="http://schemas.microsoft.com/office/drawing/2014/main" id="{A3B4481A-A818-412A-BB2E-FC12805231E4}"/>
              </a:ext>
            </a:extLst>
          </p:cNvPr>
          <p:cNvSpPr>
            <a:spLocks noGrp="1"/>
          </p:cNvSpPr>
          <p:nvPr>
            <p:ph type="dt" sz="half" idx="2"/>
          </p:nvPr>
        </p:nvSpPr>
        <p:spPr/>
        <p:txBody>
          <a:bodyPr/>
          <a:lstStyle/>
          <a:p>
            <a:fld id="{779C791E-EE57-47AD-9587-62C72990E041}" type="datetime1">
              <a:rPr lang="en-US" smtClean="0"/>
              <a:t>9/11/2024</a:t>
            </a:fld>
            <a:endParaRPr lang="en-US" dirty="0"/>
          </a:p>
        </p:txBody>
      </p:sp>
      <p:sp>
        <p:nvSpPr>
          <p:cNvPr id="5" name="Footer Placeholder 4">
            <a:extLst>
              <a:ext uri="{FF2B5EF4-FFF2-40B4-BE49-F238E27FC236}">
                <a16:creationId xmlns:a16="http://schemas.microsoft.com/office/drawing/2014/main" id="{434693D4-F184-42B7-B5AE-0D3433CD82A7}"/>
              </a:ext>
            </a:extLst>
          </p:cNvPr>
          <p:cNvSpPr>
            <a:spLocks noGrp="1"/>
          </p:cNvSpPr>
          <p:nvPr>
            <p:ph type="ftr" sz="quarter" idx="3"/>
          </p:nvPr>
        </p:nvSpPr>
        <p:spPr/>
        <p:txBody>
          <a:bodyPr/>
          <a:lstStyle/>
          <a:p>
            <a:r>
              <a:rPr lang="en-US"/>
              <a:t>Key Financial Statements and FSA</a:t>
            </a:r>
            <a:endParaRPr lang="en-US" dirty="0"/>
          </a:p>
        </p:txBody>
      </p:sp>
      <p:sp>
        <p:nvSpPr>
          <p:cNvPr id="6" name="Slide Number Placeholder 5">
            <a:extLst>
              <a:ext uri="{FF2B5EF4-FFF2-40B4-BE49-F238E27FC236}">
                <a16:creationId xmlns:a16="http://schemas.microsoft.com/office/drawing/2014/main" id="{09A99E7C-5B55-4557-B03D-0C29E1816CBC}"/>
              </a:ext>
            </a:extLst>
          </p:cNvPr>
          <p:cNvSpPr>
            <a:spLocks noGrp="1"/>
          </p:cNvSpPr>
          <p:nvPr>
            <p:ph type="sldNum" sz="quarter" idx="4"/>
          </p:nvPr>
        </p:nvSpPr>
        <p:spPr/>
        <p:txBody>
          <a:bodyPr/>
          <a:lstStyle/>
          <a:p>
            <a:fld id="{BC8D7E44-7D4F-4942-A8C9-2DF6BF8399E8}" type="slidenum">
              <a:rPr lang="en-US" smtClean="0"/>
              <a:pPr/>
              <a:t>9</a:t>
            </a:fld>
            <a:endParaRPr lang="en-US"/>
          </a:p>
        </p:txBody>
      </p:sp>
    </p:spTree>
    <p:extLst>
      <p:ext uri="{BB962C8B-B14F-4D97-AF65-F5344CB8AC3E}">
        <p14:creationId xmlns:p14="http://schemas.microsoft.com/office/powerpoint/2010/main" val="93073109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29" ma:contentTypeDescription="Create a new document." ma:contentTypeScope="" ma:versionID="df7e74829e488977db0236f3346d3ecc">
  <xsd:schema xmlns:xsd="http://www.w3.org/2001/XMLSchema" xmlns:xs="http://www.w3.org/2001/XMLSchema" xmlns:p="http://schemas.microsoft.com/office/2006/metadata/properties" xmlns:ns2="358c27f4-605e-4a4d-a8b9-e26961c65206" targetNamespace="http://schemas.microsoft.com/office/2006/metadata/properties" ma:root="true" ma:fieldsID="c3ffef4f04f92b77f181381f7fb8710a" ns2:_="">
    <xsd:import namespace="358c27f4-605e-4a4d-a8b9-e26961c65206"/>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SearchProperties" ma:index="31" nillable="true" ma:displayName="MediaServiceSearchProperties" ma:hidden="true" ma:internalName="MediaServiceSearchProperties" ma:readOnly="true">
      <xsd:simpleType>
        <xsd:restriction base="dms:Note"/>
      </xsd:simpleType>
    </xsd:element>
    <xsd:element name="MediaServiceObjectDetectorVersions" ma:index="32" nillable="true" ma:displayName="MediaServiceObjectDetectorVersions" ma:hidden="true" ma:indexed="true" ma:internalName="MediaServiceObjectDetectorVersions" ma:readOnly="true">
      <xsd:simpleType>
        <xsd:restriction base="dms:Text"/>
      </xsd:simpleType>
    </xsd:element>
    <xsd:element name="MediaServiceDateTaken" ma:index="33" nillable="true" ma:displayName="MediaServiceDateTaken" ma:hidden="true" ma:indexed="true" ma:internalName="MediaServiceDateTaken"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LengthInSeconds" ma:index="3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E8D465-B246-4C28-8E00-4CD1947B1BBC}">
  <ds:schemaRefs>
    <ds:schemaRef ds:uri="http://schemas.microsoft.com/sharepoint/v3/contenttype/forms"/>
  </ds:schemaRefs>
</ds:datastoreItem>
</file>

<file path=customXml/itemProps2.xml><?xml version="1.0" encoding="utf-8"?>
<ds:datastoreItem xmlns:ds="http://schemas.openxmlformats.org/officeDocument/2006/customXml" ds:itemID="{4B35C123-BE0E-455C-B053-EB3900F4CF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8c27f4-605e-4a4d-a8b9-e26961c652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19985</TotalTime>
  <Words>2333</Words>
  <Application>Microsoft Office PowerPoint</Application>
  <PresentationFormat>On-screen Show (4:3)</PresentationFormat>
  <Paragraphs>446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Times New Roman</vt:lpstr>
      <vt:lpstr>Office Theme</vt:lpstr>
      <vt:lpstr>Financial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Income statement </vt:lpstr>
      <vt:lpstr>Profitability Ratios: Margin Ratios (Profits wrt Sales) </vt:lpstr>
      <vt:lpstr>Profitability Ratios: Return Ratios (Profits wrt Capital) </vt:lpstr>
      <vt:lpstr>Profitability Ratios: Return Ratios (Return on Investment) </vt:lpstr>
      <vt:lpstr>Liquidity Ratios (Short-term financial position)  </vt:lpstr>
      <vt:lpstr>Solvency/Leverage Ratios (Long-term financial position)  </vt:lpstr>
      <vt:lpstr>Turnover/Activity/Efficiency Ratios  </vt:lpstr>
      <vt:lpstr>Valuation Ratios  </vt:lpstr>
      <vt:lpstr>PowerPoint Presentation</vt:lpstr>
      <vt:lpstr>PowerPoint Presentation</vt:lpstr>
      <vt:lpstr>PowerPoint Presentation</vt:lpstr>
      <vt:lpstr>PowerPoint Presentation</vt:lpstr>
      <vt:lpstr>Horizontal Analysis</vt:lpstr>
      <vt:lpstr>Trend Analysis (Horizontal analysis)</vt:lpstr>
      <vt:lpstr>Vertical (common-size)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Naveenkumar Dhamodharan</cp:lastModifiedBy>
  <cp:revision>1090</cp:revision>
  <dcterms:created xsi:type="dcterms:W3CDTF">2011-09-14T09:42:05Z</dcterms:created>
  <dcterms:modified xsi:type="dcterms:W3CDTF">2024-09-11T15:55:37Z</dcterms:modified>
</cp:coreProperties>
</file>