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8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276" r:id="rId2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vaishali" initials="v" lastIdx="1" clrIdx="1">
    <p:extLst>
      <p:ext uri="{19B8F6BF-5375-455C-9EA6-DF929625EA0E}">
        <p15:presenceInfo xmlns:p15="http://schemas.microsoft.com/office/powerpoint/2012/main" userId="vaisha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 autoAdjust="0"/>
    <p:restoredTop sz="94660"/>
  </p:normalViewPr>
  <p:slideViewPr>
    <p:cSldViewPr>
      <p:cViewPr varScale="1">
        <p:scale>
          <a:sx n="79" d="100"/>
          <a:sy n="79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736E2BE-9D0E-42AE-8134-698B657F8932}" type="datetimeFigureOut">
              <a:rPr lang="en-US" smtClean="0"/>
              <a:pPr/>
              <a:t>17-Aug-24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E6F14DF-752C-459E-A15E-C4A63D432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Work Integrated Learning Programmes Division</a:t>
            </a: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629400" y="6096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858000" y="1018401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Work Integrated Learning Programmes Division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Frist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Frist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162800" y="6596390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E7CDAE8-16A0-4480-939A-43494F099E6D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596390"/>
            <a:ext cx="46482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Frist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1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F635111-B564-49CE-B880-CD4EE1D6CBEB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596390"/>
            <a:ext cx="46482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F22E96-4E06-46FA-8C14-191F42754DB7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596390"/>
            <a:ext cx="46482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09C0D77-EF7A-4D1B-A343-31E0934B1A51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596390"/>
            <a:ext cx="46482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1396525-FA3F-4BB0-B45B-0CDFE68FF6F7}" type="datetime1">
              <a:rPr lang="en-US" smtClean="0"/>
              <a:t>17-Aug-24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356350"/>
            <a:ext cx="464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Dr. Vaishali Pagaria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2" r:id="rId4"/>
    <p:sldLayoutId id="2147483657" r:id="rId5"/>
    <p:sldLayoutId id="2147483658" r:id="rId6"/>
  </p:sldLayoutIdLst>
  <p:transition spd="slow">
    <p:wipe/>
  </p:transition>
  <p:hf sldNum="0"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514600" y="5349240"/>
            <a:ext cx="6019800" cy="533400"/>
          </a:xfrm>
        </p:spPr>
        <p:txBody>
          <a:bodyPr/>
          <a:lstStyle/>
          <a:p>
            <a:r>
              <a:rPr lang="en-IN" b="1" dirty="0" err="1"/>
              <a:t>Dr.</a:t>
            </a:r>
            <a:r>
              <a:rPr lang="en-IN" b="1" dirty="0"/>
              <a:t> Sarveshwar Kumar Inani</a:t>
            </a:r>
            <a:endParaRPr lang="en-IN" dirty="0"/>
          </a:p>
          <a:p>
            <a:r>
              <a:rPr lang="en-IN" dirty="0"/>
              <a:t>sarveshwarinani@wilp.bits-pilani.ac.in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3810000"/>
            <a:ext cx="6172200" cy="1524000"/>
          </a:xfrm>
        </p:spPr>
        <p:txBody>
          <a:bodyPr/>
          <a:lstStyle/>
          <a:p>
            <a:r>
              <a:rPr lang="en-US" dirty="0"/>
              <a:t>Valuation of Bonds and Shares (Application of TVM)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97632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1C1A-32A6-4620-A2EC-C98DF48716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/>
              <a:t>Example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DF4C-CEAD-478F-81E0-B17D481434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9B74A8-5FF0-4D1F-86D9-4933099C79DD}" type="datetime1">
              <a:rPr lang="en-US" smtClean="0"/>
              <a:t>17-Aug-24</a:t>
            </a:fld>
            <a:endParaRPr lang="en-US" dirty="0"/>
          </a:p>
        </p:txBody>
      </p:sp>
      <p:pic>
        <p:nvPicPr>
          <p:cNvPr id="5" name="Picture 7" descr="J:\anubhuti\VPH\IM Pandey\ppts\ppts pics\Ch 3\ch 3.11.jpg">
            <a:extLst>
              <a:ext uri="{FF2B5EF4-FFF2-40B4-BE49-F238E27FC236}">
                <a16:creationId xmlns:a16="http://schemas.microsoft.com/office/drawing/2014/main" id="{D0E6E342-70D6-A0C6-1185-C9D5F636F3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05834"/>
            <a:ext cx="8229600" cy="4501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8412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D39409-6BF0-416C-BC48-D6485A66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No maturity (infinite life). An example of perpetuity. Rarely found in practice.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1C1A-32A6-4620-A2EC-C98DF48716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en-US" b="1" dirty="0"/>
              <a:t>Perpetual Bonds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DF4C-CEAD-478F-81E0-B17D481434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9B74A8-5FF0-4D1F-86D9-4933099C79DD}" type="datetime1">
              <a:rPr lang="en-US" smtClean="0"/>
              <a:t>17-Aug-24</a:t>
            </a:fld>
            <a:endParaRPr lang="en-US" dirty="0"/>
          </a:p>
        </p:txBody>
      </p:sp>
      <p:pic>
        <p:nvPicPr>
          <p:cNvPr id="5" name="Picture 6" descr="J:\anubhuti\VPH\IM Pandey\ppts\ppts pics\Ch 3\ch 3.12.jpg">
            <a:extLst>
              <a:ext uri="{FF2B5EF4-FFF2-40B4-BE49-F238E27FC236}">
                <a16:creationId xmlns:a16="http://schemas.microsoft.com/office/drawing/2014/main" id="{373528F3-B9B1-00AA-8FF0-44CC0BDE5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7628"/>
            <a:ext cx="8229600" cy="407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77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1C1A-32A6-4620-A2EC-C98DF48716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en-US" sz="3600" b="1" dirty="0"/>
              <a:t>Bond Values and Changes in Interest Rates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DF4C-CEAD-478F-81E0-B17D481434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9B74A8-5FF0-4D1F-86D9-4933099C79DD}" type="datetime1">
              <a:rPr lang="en-US" smtClean="0"/>
              <a:t>17-Aug-24</a:t>
            </a:fld>
            <a:endParaRPr lang="en-US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AF248E71-270D-CC03-E6AF-CDFC5BC8A3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75303" y="1752600"/>
            <a:ext cx="4552738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C6454633-6D6E-2CBD-5746-1F9F0984726C}"/>
              </a:ext>
            </a:extLst>
          </p:cNvPr>
          <p:cNvSpPr txBox="1">
            <a:spLocks noChangeArrowheads="1"/>
          </p:cNvSpPr>
          <p:nvPr/>
        </p:nvSpPr>
        <p:spPr>
          <a:xfrm>
            <a:off x="5105400" y="1447800"/>
            <a:ext cx="3886200" cy="457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chemeClr val="tx1"/>
                </a:solidFill>
              </a:rPr>
              <a:t>The value of the bond declines as the market interest rate (discount rate) increases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chemeClr val="tx1"/>
                </a:solidFill>
              </a:rPr>
              <a:t>The value of a 10-year, 12 per cent Rs 1,000 bond for the market interest rates ranging from 0 per cent to           30 per cent is shown in the figure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3971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D39409-6BF0-416C-BC48-D6485A66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GB" altLang="en-US" b="1" dirty="0"/>
              <a:t>Default risk</a:t>
            </a:r>
            <a:r>
              <a:rPr lang="en-GB" altLang="en-US" dirty="0"/>
              <a:t> is the risk that a company will default on its promised obligations to bondholders.</a:t>
            </a:r>
            <a:r>
              <a:rPr lang="en-US" altLang="en-US" dirty="0"/>
              <a:t> 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GB" altLang="en-US" b="1" dirty="0"/>
              <a:t>Default premium</a:t>
            </a:r>
            <a:r>
              <a:rPr lang="en-GB" altLang="en-US" dirty="0"/>
              <a:t> is the </a:t>
            </a:r>
            <a:r>
              <a:rPr lang="en-GB" altLang="en-US" i="1" dirty="0"/>
              <a:t>spread</a:t>
            </a:r>
            <a:r>
              <a:rPr lang="en-GB" altLang="en-US" dirty="0"/>
              <a:t> between the promised return on a corporate bond and the return on a government bond with same maturity.</a:t>
            </a:r>
            <a:r>
              <a:rPr lang="en-US" altLang="en-US" dirty="0"/>
              <a:t> 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Rating agencies (CRISIL, ICRA, CARE)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1C1A-32A6-4620-A2EC-C98DF48716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en-US" b="1" dirty="0"/>
              <a:t>Default Risk and Credit Rating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DF4C-CEAD-478F-81E0-B17D481434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9B74A8-5FF0-4D1F-86D9-4933099C79DD}" type="datetime1">
              <a:rPr lang="en-US" smtClean="0"/>
              <a:t>17-Aug-24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1028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1C1A-32A6-4620-A2EC-C98DF48716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GB" altLang="en-US" b="1" dirty="0"/>
              <a:t>Valuation of Preference Shares (Same process as bonds)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DF4C-CEAD-478F-81E0-B17D481434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9B74A8-5FF0-4D1F-86D9-4933099C79DD}" type="datetime1">
              <a:rPr lang="en-US" smtClean="0"/>
              <a:t>17-Aug-24</a:t>
            </a:fld>
            <a:endParaRPr lang="en-US" dirty="0"/>
          </a:p>
        </p:txBody>
      </p:sp>
      <p:pic>
        <p:nvPicPr>
          <p:cNvPr id="5" name="Picture 7" descr="J:\anubhuti\VPH\IM Pandey\ppts\ppts pics\Ch 3\3.15.jpg">
            <a:extLst>
              <a:ext uri="{FF2B5EF4-FFF2-40B4-BE49-F238E27FC236}">
                <a16:creationId xmlns:a16="http://schemas.microsoft.com/office/drawing/2014/main" id="{A5F41B6D-3BD8-867D-FC51-49236CAEBA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05834"/>
            <a:ext cx="8229600" cy="4501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414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D39409-6BF0-416C-BC48-D6485A66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GB" altLang="en-US" dirty="0"/>
              <a:t>The valuation of ordinary or equity shares is relatively more difficult.</a:t>
            </a:r>
          </a:p>
          <a:p>
            <a:pPr lvl="1" algn="just" eaLnBrk="1" hangingPunct="1"/>
            <a:r>
              <a:rPr lang="en-GB" altLang="en-US" sz="2400" dirty="0"/>
              <a:t>The rate of dividend on equity shares is not known; also, the payment of equity dividend is </a:t>
            </a:r>
            <a:r>
              <a:rPr lang="en-GB" altLang="en-US" sz="2400" i="1" dirty="0"/>
              <a:t>discretionary</a:t>
            </a:r>
            <a:r>
              <a:rPr lang="en-GB" altLang="en-US" sz="2400" dirty="0"/>
              <a:t>.</a:t>
            </a:r>
          </a:p>
          <a:p>
            <a:pPr lvl="1" algn="just" eaLnBrk="1" hangingPunct="1"/>
            <a:r>
              <a:rPr lang="en-GB" altLang="en-US" sz="2400" dirty="0"/>
              <a:t>The earnings and dividends on equity shares are generally expected to grow, unlike the interest on bonds and preference dividend.</a:t>
            </a:r>
            <a:endParaRPr lang="en-US" altLang="en-US" sz="2400" dirty="0"/>
          </a:p>
          <a:p>
            <a:pPr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1C1A-32A6-4620-A2EC-C98DF48716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en-US" b="1" dirty="0"/>
              <a:t>Valuation of Ordinary Shares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DF4C-CEAD-478F-81E0-B17D481434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9B74A8-5FF0-4D1F-86D9-4933099C79DD}" type="datetime1">
              <a:rPr lang="en-US" smtClean="0"/>
              <a:t>17-Aug-24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6466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D12A930-C9F3-CC49-CF53-E657F2F31853}"/>
              </a:ext>
            </a:extLst>
          </p:cNvPr>
          <p:cNvSpPr/>
          <p:nvPr/>
        </p:nvSpPr>
        <p:spPr>
          <a:xfrm>
            <a:off x="3048000" y="4800600"/>
            <a:ext cx="1828800" cy="12072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1C1A-32A6-4620-A2EC-C98DF48716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en-US" b="1" dirty="0"/>
              <a:t>Dividend Capitalisation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DF4C-CEAD-478F-81E0-B17D481434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9B74A8-5FF0-4D1F-86D9-4933099C79DD}" type="datetime1">
              <a:rPr lang="en-US" smtClean="0"/>
              <a:t>17-Aug-24</a:t>
            </a:fld>
            <a:endParaRPr lang="en-US" dirty="0"/>
          </a:p>
        </p:txBody>
      </p:sp>
      <p:pic>
        <p:nvPicPr>
          <p:cNvPr id="5" name="Picture 11" descr="J:\anubhuti\VPH\IM Pandey\ppts\ppts pics\Ch 3\ch 3.17.jpg">
            <a:extLst>
              <a:ext uri="{FF2B5EF4-FFF2-40B4-BE49-F238E27FC236}">
                <a16:creationId xmlns:a16="http://schemas.microsoft.com/office/drawing/2014/main" id="{FC16D0DC-A31D-5005-F0CC-68C210F9A9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05834"/>
            <a:ext cx="8229600" cy="4501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1055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1C1A-32A6-4620-A2EC-C98DF48716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/>
              <a:t>Example- Single Period Valuation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DF4C-CEAD-478F-81E0-B17D481434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9B74A8-5FF0-4D1F-86D9-4933099C79DD}" type="datetime1">
              <a:rPr lang="en-US" smtClean="0"/>
              <a:t>17-Aug-24</a:t>
            </a:fld>
            <a:endParaRPr lang="en-US" dirty="0"/>
          </a:p>
        </p:txBody>
      </p:sp>
      <p:pic>
        <p:nvPicPr>
          <p:cNvPr id="5" name="Picture 7" descr="J:\anubhuti\VPH\IM Pandey\ppts\ppts pics\Ch 3\ch 3.18.jpg">
            <a:extLst>
              <a:ext uri="{FF2B5EF4-FFF2-40B4-BE49-F238E27FC236}">
                <a16:creationId xmlns:a16="http://schemas.microsoft.com/office/drawing/2014/main" id="{E7947A5D-DC31-E35E-FDA9-FE60A38BCC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8365"/>
            <a:ext cx="8229600" cy="451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5137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1C1A-32A6-4620-A2EC-C98DF48716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en-US" b="1" dirty="0"/>
              <a:t>Multi-period Valuation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DF4C-CEAD-478F-81E0-B17D481434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9B74A8-5FF0-4D1F-86D9-4933099C79DD}" type="datetime1">
              <a:rPr lang="en-US" smtClean="0"/>
              <a:t>17-Aug-24</a:t>
            </a:fld>
            <a:endParaRPr lang="en-US" dirty="0"/>
          </a:p>
        </p:txBody>
      </p:sp>
      <p:pic>
        <p:nvPicPr>
          <p:cNvPr id="5" name="Picture 6" descr="J:\anubhuti\VPH\IM Pandey\ppts\ppts pics\Ch 3\ch 3.19.jpg">
            <a:extLst>
              <a:ext uri="{FF2B5EF4-FFF2-40B4-BE49-F238E27FC236}">
                <a16:creationId xmlns:a16="http://schemas.microsoft.com/office/drawing/2014/main" id="{97FA2FF5-0410-0282-3C44-492D4600AA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1453"/>
            <a:ext cx="8229600" cy="242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0615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1C1A-32A6-4620-A2EC-C98DF48716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781800" cy="1143000"/>
          </a:xfrm>
        </p:spPr>
        <p:txBody>
          <a:bodyPr/>
          <a:lstStyle/>
          <a:p>
            <a:r>
              <a:rPr lang="en-IN" dirty="0"/>
              <a:t>Example: </a:t>
            </a:r>
            <a:r>
              <a:rPr lang="en-GB" altLang="en-US" b="1" dirty="0"/>
              <a:t>Multi-period Valuation</a:t>
            </a:r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DF4C-CEAD-478F-81E0-B17D481434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9B74A8-5FF0-4D1F-86D9-4933099C79DD}" type="datetime1">
              <a:rPr lang="en-US" smtClean="0"/>
              <a:t>17-Aug-24</a:t>
            </a:fld>
            <a:endParaRPr lang="en-US" dirty="0"/>
          </a:p>
        </p:txBody>
      </p:sp>
      <p:pic>
        <p:nvPicPr>
          <p:cNvPr id="5" name="Picture 8" descr="J:\anubhuti\VPH\IM Pandey\ppts\ppts pics\Ch 3\ch 3.21.jpg">
            <a:extLst>
              <a:ext uri="{FF2B5EF4-FFF2-40B4-BE49-F238E27FC236}">
                <a16:creationId xmlns:a16="http://schemas.microsoft.com/office/drawing/2014/main" id="{9ECEE75A-AE41-AE5A-2BB3-E93E8335FB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10" y="1493838"/>
            <a:ext cx="769018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1739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en-US" sz="3200" dirty="0"/>
              <a:t>Explain the fundamental characteristics of ordinary shares, preference shares and bonds (or debentures).</a:t>
            </a:r>
          </a:p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en-US" sz="3200" dirty="0"/>
              <a:t>Show the use of the present value concepts in the valuation of shares and bonds.</a:t>
            </a:r>
          </a:p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en-US" sz="3200" dirty="0"/>
              <a:t>Valuation of Bonds</a:t>
            </a:r>
          </a:p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en-US" sz="3200" dirty="0"/>
              <a:t>Valuation Preference Shares</a:t>
            </a:r>
          </a:p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en-US" sz="3200" dirty="0"/>
              <a:t>Valuation of Equity Shares</a:t>
            </a:r>
          </a:p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alt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38EAD3-D650-4AFC-8000-8E4267F8598E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3B0ED-6E5A-461E-BB8A-50304C080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0360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1C1A-32A6-4620-A2EC-C98DF48716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/>
              <a:t>Perpetual Growth Model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DF4C-CEAD-478F-81E0-B17D481434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9B74A8-5FF0-4D1F-86D9-4933099C79DD}" type="datetime1">
              <a:rPr lang="en-US" smtClean="0"/>
              <a:t>17-Aug-24</a:t>
            </a:fld>
            <a:endParaRPr lang="en-US" dirty="0"/>
          </a:p>
        </p:txBody>
      </p:sp>
      <p:pic>
        <p:nvPicPr>
          <p:cNvPr id="5" name="Picture 6" descr="J:\anubhuti\VPH\IM Pandey\ppts\ppts pics\Ch 3\ch 3.23.jpg">
            <a:extLst>
              <a:ext uri="{FF2B5EF4-FFF2-40B4-BE49-F238E27FC236}">
                <a16:creationId xmlns:a16="http://schemas.microsoft.com/office/drawing/2014/main" id="{6E2C072B-48FF-0D38-80BA-760371BCF1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05834"/>
            <a:ext cx="8229600" cy="4501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453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1C1A-32A6-4620-A2EC-C98DF48716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/>
              <a:t>Example: Perpetual Growth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DF4C-CEAD-478F-81E0-B17D481434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9B74A8-5FF0-4D1F-86D9-4933099C79DD}" type="datetime1">
              <a:rPr lang="en-US" smtClean="0"/>
              <a:t>17-Aug-24</a:t>
            </a:fld>
            <a:endParaRPr lang="en-US" dirty="0"/>
          </a:p>
        </p:txBody>
      </p:sp>
      <p:pic>
        <p:nvPicPr>
          <p:cNvPr id="5" name="Picture 6" descr="J:\anubhuti\VPH\IM Pandey\ppts\ppts pics\Ch 3\ch 3.24.jpg">
            <a:extLst>
              <a:ext uri="{FF2B5EF4-FFF2-40B4-BE49-F238E27FC236}">
                <a16:creationId xmlns:a16="http://schemas.microsoft.com/office/drawing/2014/main" id="{4C4C1F41-FF7A-A511-9082-A0A709D124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8365"/>
            <a:ext cx="8229600" cy="451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5489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D39409-6BF0-416C-BC48-D6485A66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Discounted cash flow (DCF) refers to a valuation method that estimates the value of an investment using its expected future cash flows.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Estimate firm’s expected cash flow for next 10 years.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Estimate growth rate and compute Terminal value of infinite cash flow series after 10</a:t>
            </a:r>
            <a:r>
              <a:rPr lang="en-IN" baseline="30000" dirty="0"/>
              <a:t>th</a:t>
            </a:r>
            <a:r>
              <a:rPr lang="en-IN" dirty="0"/>
              <a:t> year (going concern)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Decide opportunity cost of capital.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So many forecasts are involved. Very tricky.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/>
          </a:p>
          <a:p>
            <a:pPr algn="just">
              <a:buFont typeface="Arial" panose="020B0604020202020204" pitchFamily="34" charset="0"/>
              <a:buChar char="•"/>
            </a:pPr>
            <a:endParaRPr lang="en-IN" dirty="0"/>
          </a:p>
          <a:p>
            <a:pPr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1C1A-32A6-4620-A2EC-C98DF48716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Discounted Cash Flow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DF4C-CEAD-478F-81E0-B17D481434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9B74A8-5FF0-4D1F-86D9-4933099C79DD}" type="datetime1">
              <a:rPr lang="en-US" smtClean="0"/>
              <a:t>17-Aug-24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85696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D39409-6BF0-416C-BC48-D6485A66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/>
            <a:r>
              <a:rPr lang="en-IN" sz="3200" dirty="0"/>
              <a:t>Q1.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erationSerif_c_1"/>
              </a:rPr>
              <a:t>You intend to purchase a 15-year, $1,000-par-value bond that has a coupon rate of 9%.If your required return is 10%, what is the value of this bond? If the current market price for this bond is $985, should you purchase this bond? (PV of Coupons 684.54+PV of Maturity value 239.39= Total 923.93, Overvalued in market, Not buy)</a:t>
            </a:r>
          </a:p>
          <a:p>
            <a:pPr marL="0" indent="0" algn="just"/>
            <a:endParaRPr lang="en-US" sz="32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LiberationSerif_c_1"/>
            </a:endParaRPr>
          </a:p>
          <a:p>
            <a:pPr marL="0" indent="0" algn="just"/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1C1A-32A6-4620-A2EC-C98DF48716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Practice 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DF4C-CEAD-478F-81E0-B17D481434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9B74A8-5FF0-4D1F-86D9-4933099C79DD}" type="datetime1">
              <a:rPr lang="en-US" smtClean="0"/>
              <a:t>17-Aug-24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2571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D39409-6BF0-416C-BC48-D6485A66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/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LiberationSerif_c_1"/>
              </a:rPr>
              <a:t>Q2. A Rs 100 perpetual bond is currently selling at INR 95. The coupon rate is 13.5%, and required rate of return is 15%. Compute the value of bond. </a:t>
            </a:r>
            <a:r>
              <a:rPr lang="en-US" sz="3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erationSerif_c_1"/>
              </a:rPr>
              <a:t>should you purchase this bond? What is YTM? (Value = INR 90, Overvalued in market, Not buy, YTM=14.21%)</a:t>
            </a:r>
          </a:p>
          <a:p>
            <a:pPr marL="0" indent="0" algn="just"/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1C1A-32A6-4620-A2EC-C98DF48716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Practice 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DF4C-CEAD-478F-81E0-B17D481434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9B74A8-5FF0-4D1F-86D9-4933099C79DD}" type="datetime1">
              <a:rPr lang="en-US" smtClean="0"/>
              <a:t>17-Aug-24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74362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D39409-6BF0-416C-BC48-D6485A66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/>
            <a:r>
              <a:rPr lang="en-IN" sz="3600" dirty="0"/>
              <a:t>Q3. A company expects to pay a dividend of INR 7 next year, which is expected to grow at 6%. Assume the required rate of return is 10%. Compute the price of the share with dividend growth model. (given Div1=7, r=0.10, g=0.06) (Solution=INR 175)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1C1A-32A6-4620-A2EC-C98DF48716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Practice 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DF4C-CEAD-478F-81E0-B17D481434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9B74A8-5FF0-4D1F-86D9-4933099C79DD}" type="datetime1">
              <a:rPr lang="en-US" smtClean="0"/>
              <a:t>17-Aug-24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55075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46F1C-D074-437E-8B0D-B35B7A910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7000" i="1" dirty="0"/>
          </a:p>
          <a:p>
            <a:pPr algn="ctr"/>
            <a:r>
              <a:rPr lang="en-IN" sz="7000" i="1" dirty="0"/>
              <a:t>THANK YOU!!!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BE50B-7CA5-4699-8A8D-AADD3A0FC80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4DC5E1-9C81-4191-B56C-8E947B5F83C2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B9CEF-3015-46C5-AC88-6F0266A13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Dr. Vaishali Pagaria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6327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1A0A1B-D76E-42B3-B2EB-8089AE6DD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 sz="2400" b="1" dirty="0"/>
              <a:t>Long-term debt </a:t>
            </a:r>
            <a:r>
              <a:rPr lang="en-GB" altLang="en-US" sz="2400" dirty="0"/>
              <a:t>instrument or security.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 sz="2400" dirty="0"/>
              <a:t>Interest Rate or </a:t>
            </a:r>
            <a:r>
              <a:rPr lang="en-GB" altLang="en-US" sz="2400" b="1" dirty="0"/>
              <a:t>coupon rate </a:t>
            </a:r>
            <a:r>
              <a:rPr lang="en-GB" altLang="en-US" sz="2400" dirty="0"/>
              <a:t>is fixed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 sz="2400" b="1" dirty="0"/>
              <a:t>Face Value </a:t>
            </a:r>
            <a:r>
              <a:rPr lang="en-GB" altLang="en-US" sz="2400" dirty="0"/>
              <a:t>or par value of Rs 100 or Rs 1,000, and interest is paid on face value.</a:t>
            </a:r>
            <a:endParaRPr lang="en-US" altLang="en-US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 sz="2400" b="1" dirty="0"/>
              <a:t>Maturity</a:t>
            </a:r>
            <a:r>
              <a:rPr lang="en-GB" altLang="en-US" sz="2400" dirty="0"/>
              <a:t> is fixed.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 sz="2400" b="1" dirty="0"/>
              <a:t>Redemption value </a:t>
            </a:r>
            <a:r>
              <a:rPr lang="en-GB" altLang="en-US" sz="2400" dirty="0"/>
              <a:t>- may be redeemed at par or premium.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 sz="2400" b="1" dirty="0"/>
              <a:t>Market Value- </a:t>
            </a:r>
            <a:r>
              <a:rPr lang="en-GB" altLang="en-US" sz="2400" dirty="0"/>
              <a:t>may be different from par value or redemption value as it is traded in the market. </a:t>
            </a:r>
            <a:endParaRPr lang="en-US" altLang="en-U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1FA2-3F9B-4917-9C4C-DA81E2B3AD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381000"/>
            <a:ext cx="7162800" cy="914400"/>
          </a:xfrm>
        </p:spPr>
        <p:txBody>
          <a:bodyPr/>
          <a:lstStyle/>
          <a:p>
            <a:r>
              <a:rPr lang="en-GB" altLang="en-US" b="1" dirty="0"/>
              <a:t>Features of a Bond (Or debenture)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FA32B-78BF-4D5D-A770-1D596FEAAA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6D2D86-B083-4845-BF36-F68112E81C62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2E69B-BF85-4E94-A5C9-4A70D49FC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6855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D39409-6BF0-416C-BC48-D6485A66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GB" altLang="en-US" sz="3200" dirty="0"/>
              <a:t>Bonds with maturity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GB" altLang="en-US" sz="3200" dirty="0"/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GB" altLang="en-US" sz="3200" dirty="0"/>
              <a:t>Pure discount bonds -</a:t>
            </a:r>
            <a:r>
              <a:rPr lang="en-US" altLang="en-US" sz="3200" dirty="0"/>
              <a:t>The bond discount is the difference between the par value and the selling price.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GB" altLang="en-US" sz="3200" dirty="0"/>
              <a:t> Perpetual bonds</a:t>
            </a:r>
            <a:endParaRPr lang="en-US" altLang="en-US" sz="3200" dirty="0"/>
          </a:p>
          <a:p>
            <a:pPr algn="just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1C1A-32A6-4620-A2EC-C98DF48716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en-US" b="1" dirty="0"/>
              <a:t>Types of Bonds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DF4C-CEAD-478F-81E0-B17D481434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9B74A8-5FF0-4D1F-86D9-4933099C79DD}" type="datetime1">
              <a:rPr lang="en-US" smtClean="0"/>
              <a:t>17-Aug-24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4697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D39409-6BF0-416C-BC48-D6485A66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Bond Value = PV of all annual interest payments + PV of Maturity value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Example (Do the calculation):</a:t>
            </a:r>
          </a:p>
          <a:p>
            <a:pPr marL="0" indent="0" algn="just"/>
            <a:r>
              <a:rPr lang="en-GB" altLang="en-US" sz="2000" dirty="0"/>
              <a:t>(Source: Numerical examples taken from the Book I.M. Pandey)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1C1A-32A6-4620-A2EC-C98DF48716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231938"/>
            <a:ext cx="6705600" cy="1143000"/>
          </a:xfrm>
        </p:spPr>
        <p:txBody>
          <a:bodyPr/>
          <a:lstStyle/>
          <a:p>
            <a:r>
              <a:rPr lang="en-GB" altLang="en-US" b="1" dirty="0"/>
              <a:t>Valuation of Bond with Maturity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DF4C-CEAD-478F-81E0-B17D481434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9B74A8-5FF0-4D1F-86D9-4933099C79DD}" type="datetime1">
              <a:rPr lang="en-US" smtClean="0"/>
              <a:t>17-Aug-24</a:t>
            </a:fld>
            <a:endParaRPr lang="en-US" dirty="0"/>
          </a:p>
        </p:txBody>
      </p:sp>
      <p:pic>
        <p:nvPicPr>
          <p:cNvPr id="5" name="Picture 8" descr="J:\anubhuti\VPH\IM Pandey\ppts\ppts pics\Ch 3\ch 3.2.jpg">
            <a:extLst>
              <a:ext uri="{FF2B5EF4-FFF2-40B4-BE49-F238E27FC236}">
                <a16:creationId xmlns:a16="http://schemas.microsoft.com/office/drawing/2014/main" id="{07A7EA5C-C8C1-93CE-E713-B454D6CAD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124200"/>
            <a:ext cx="8229599" cy="336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9310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1C1A-32A6-4620-A2EC-C98DF48716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en-US" b="1" dirty="0"/>
              <a:t>Yield to Maturity (YTM)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DF4C-CEAD-478F-81E0-B17D481434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9B74A8-5FF0-4D1F-86D9-4933099C79DD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534D8-9587-BDFC-BBDC-61C814F4A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YTM is the measure of bond’s rate of return which considers both the annual interest income and any capital gain or loss.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YTM is bond’s internal rate of return.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YTM can be computed using EXCEL function or calculator.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Or it can be computed using trial and error method (manually).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Explain with the help of previous slide example.</a:t>
            </a:r>
          </a:p>
        </p:txBody>
      </p:sp>
    </p:spTree>
    <p:extLst>
      <p:ext uri="{BB962C8B-B14F-4D97-AF65-F5344CB8AC3E}">
        <p14:creationId xmlns:p14="http://schemas.microsoft.com/office/powerpoint/2010/main" val="236783407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D39409-6BF0-416C-BC48-D6485A66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GB" altLang="en-US" dirty="0"/>
              <a:t>Current yield is the annual interest divided by the bond’s current value.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GB" altLang="en-US" dirty="0"/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GB" altLang="en-US" b="1" dirty="0"/>
              <a:t>Example:</a:t>
            </a:r>
            <a:r>
              <a:rPr lang="en-GB" altLang="en-US" dirty="0"/>
              <a:t> The annual interest is Rs 60 on the </a:t>
            </a:r>
            <a:r>
              <a:rPr lang="en-GB" altLang="en-US" i="1" dirty="0"/>
              <a:t>current</a:t>
            </a:r>
            <a:r>
              <a:rPr lang="en-GB" altLang="en-US" dirty="0"/>
              <a:t> investment of Rs 883.40. Therefore, the current rate of return or the </a:t>
            </a:r>
            <a:r>
              <a:rPr lang="en-GB" altLang="en-US" b="1" dirty="0"/>
              <a:t>current yield</a:t>
            </a:r>
            <a:r>
              <a:rPr lang="en-GB" altLang="en-US" dirty="0"/>
              <a:t> is: 60/883.40 = 6.8 per cent.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GB" altLang="en-US" dirty="0"/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GB" altLang="en-US" dirty="0"/>
              <a:t>Current yield does not account for the capital gain or loss</a:t>
            </a:r>
            <a:r>
              <a:rPr lang="en-US" altLang="en-US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1C1A-32A6-4620-A2EC-C98DF48716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en-US" b="1" dirty="0"/>
              <a:t>Current Yield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DF4C-CEAD-478F-81E0-B17D481434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9B74A8-5FF0-4D1F-86D9-4933099C79DD}" type="datetime1">
              <a:rPr lang="en-US" smtClean="0"/>
              <a:t>17-Aug-24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4890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1C1A-32A6-4620-A2EC-C98DF48716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en-US" sz="3600" b="1" dirty="0"/>
              <a:t>Bond Values and Semi-annual Interest Payments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DF4C-CEAD-478F-81E0-B17D481434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9B74A8-5FF0-4D1F-86D9-4933099C79DD}" type="datetime1">
              <a:rPr lang="en-US" smtClean="0"/>
              <a:t>17-Aug-24</a:t>
            </a:fld>
            <a:endParaRPr lang="en-US" dirty="0"/>
          </a:p>
        </p:txBody>
      </p:sp>
      <p:pic>
        <p:nvPicPr>
          <p:cNvPr id="5" name="Picture 7" descr="J:\anubhuti\VPH\IM Pandey\ppts\ppts pics\Ch 3\ch 3.8.jpg">
            <a:extLst>
              <a:ext uri="{FF2B5EF4-FFF2-40B4-BE49-F238E27FC236}">
                <a16:creationId xmlns:a16="http://schemas.microsoft.com/office/drawing/2014/main" id="{05A96158-129C-627E-79E5-BFA0D2952A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2" y="1493838"/>
            <a:ext cx="813249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5079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D39409-6BF0-416C-BC48-D6485A66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en-US" sz="2400" b="1" dirty="0"/>
              <a:t>Pure discount bond</a:t>
            </a:r>
            <a:r>
              <a:rPr lang="en-GB" altLang="en-US" sz="2400" dirty="0"/>
              <a:t> do not carry an explicit rate of interest. </a:t>
            </a:r>
          </a:p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en-US" sz="2400" dirty="0"/>
              <a:t>It provides for the payment of a lump sum amount at a future date in exchange for the current price of the bond. </a:t>
            </a:r>
          </a:p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en-US" sz="2400" dirty="0"/>
              <a:t>The difference between the face value of the bond and its purchase price gives the return or </a:t>
            </a:r>
            <a:r>
              <a:rPr lang="en-GB" altLang="en-US" sz="2400" i="1" dirty="0"/>
              <a:t>YTM</a:t>
            </a:r>
            <a:r>
              <a:rPr lang="en-GB" altLang="en-US" sz="2400" dirty="0"/>
              <a:t> to the investor.</a:t>
            </a:r>
          </a:p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altLang="en-US" sz="2400" dirty="0"/>
          </a:p>
          <a:p>
            <a:pPr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1C1A-32A6-4620-A2EC-C98DF48716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en-US" b="1" dirty="0"/>
              <a:t>Pure Discount Bonds (Zero Coupon Bonds)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DF4C-CEAD-478F-81E0-B17D481434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9B74A8-5FF0-4D1F-86D9-4933099C79DD}" type="datetime1">
              <a:rPr lang="en-US" smtClean="0"/>
              <a:t>17-Aug-24</a:t>
            </a:fld>
            <a:endParaRPr lang="en-US" dirty="0"/>
          </a:p>
        </p:txBody>
      </p:sp>
      <p:pic>
        <p:nvPicPr>
          <p:cNvPr id="5" name="Picture 6" descr="J:\anubhuti\VPH\IM Pandey\ppts\ppts pics\Ch 3\ch 3.9.jpg">
            <a:extLst>
              <a:ext uri="{FF2B5EF4-FFF2-40B4-BE49-F238E27FC236}">
                <a16:creationId xmlns:a16="http://schemas.microsoft.com/office/drawing/2014/main" id="{8A8E4E30-FA31-FDEA-D9D4-A9E9BE6D8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16" y="3677574"/>
            <a:ext cx="7919884" cy="25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878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AB6E9E277804DABC86EB8C860FA82" ma:contentTypeVersion="29" ma:contentTypeDescription="Create a new document." ma:contentTypeScope="" ma:versionID="df7e74829e488977db0236f3346d3ecc">
  <xsd:schema xmlns:xsd="http://www.w3.org/2001/XMLSchema" xmlns:xs="http://www.w3.org/2001/XMLSchema" xmlns:p="http://schemas.microsoft.com/office/2006/metadata/properties" xmlns:ns2="358c27f4-605e-4a4d-a8b9-e26961c65206" targetNamespace="http://schemas.microsoft.com/office/2006/metadata/properties" ma:root="true" ma:fieldsID="c3ffef4f04f92b77f181381f7fb8710a" ns2:_="">
    <xsd:import namespace="358c27f4-605e-4a4d-a8b9-e26961c65206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c27f4-605e-4a4d-a8b9-e26961c65206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Teams_Channel_Section_Location" ma:index="28" nillable="true" ma:displayName="Teams Channel Section Location" ma:internalName="Teams_Channel_Section_Location">
      <xsd:simpleType>
        <xsd:restriction base="dms:Text"/>
      </xsd:simpleType>
    </xsd:element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3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3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3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MS_Mappings xmlns="358c27f4-605e-4a4d-a8b9-e26961c65206" xsi:nil="true"/>
    <IsNotebookLocked xmlns="358c27f4-605e-4a4d-a8b9-e26961c65206" xsi:nil="true"/>
    <FolderType xmlns="358c27f4-605e-4a4d-a8b9-e26961c65206" xsi:nil="true"/>
    <Owner xmlns="358c27f4-605e-4a4d-a8b9-e26961c65206">
      <UserInfo>
        <DisplayName/>
        <AccountId xsi:nil="true"/>
        <AccountType/>
      </UserInfo>
    </Owner>
    <Teachers xmlns="358c27f4-605e-4a4d-a8b9-e26961c65206">
      <UserInfo>
        <DisplayName/>
        <AccountId xsi:nil="true"/>
        <AccountType/>
      </UserInfo>
    </Teachers>
    <Student_Groups xmlns="358c27f4-605e-4a4d-a8b9-e26961c65206">
      <UserInfo>
        <DisplayName/>
        <AccountId xsi:nil="true"/>
        <AccountType/>
      </UserInfo>
    </Student_Groups>
    <Invited_Teachers xmlns="358c27f4-605e-4a4d-a8b9-e26961c65206" xsi:nil="true"/>
    <DefaultSectionNames xmlns="358c27f4-605e-4a4d-a8b9-e26961c65206" xsi:nil="true"/>
    <Is_Collaboration_Space_Locked xmlns="358c27f4-605e-4a4d-a8b9-e26961c65206" xsi:nil="true"/>
    <NotebookType xmlns="358c27f4-605e-4a4d-a8b9-e26961c65206" xsi:nil="true"/>
    <CultureName xmlns="358c27f4-605e-4a4d-a8b9-e26961c65206" xsi:nil="true"/>
    <Distribution_Groups xmlns="358c27f4-605e-4a4d-a8b9-e26961c65206" xsi:nil="true"/>
    <AppVersion xmlns="358c27f4-605e-4a4d-a8b9-e26961c65206" xsi:nil="true"/>
    <TeamsChannelId xmlns="358c27f4-605e-4a4d-a8b9-e26961c65206" xsi:nil="true"/>
    <Teams_Channel_Section_Location xmlns="358c27f4-605e-4a4d-a8b9-e26961c65206" xsi:nil="true"/>
    <Templates xmlns="358c27f4-605e-4a4d-a8b9-e26961c65206" xsi:nil="true"/>
    <Self_Registration_Enabled xmlns="358c27f4-605e-4a4d-a8b9-e26961c65206" xsi:nil="true"/>
    <Has_Teacher_Only_SectionGroup xmlns="358c27f4-605e-4a4d-a8b9-e26961c65206" xsi:nil="true"/>
    <Invited_Students xmlns="358c27f4-605e-4a4d-a8b9-e26961c65206" xsi:nil="true"/>
    <Math_Settings xmlns="358c27f4-605e-4a4d-a8b9-e26961c65206" xsi:nil="true"/>
    <Students xmlns="358c27f4-605e-4a4d-a8b9-e26961c65206">
      <UserInfo>
        <DisplayName/>
        <AccountId xsi:nil="true"/>
        <AccountType/>
      </UserInfo>
    </Students>
  </documentManagement>
</p:properties>
</file>

<file path=customXml/itemProps1.xml><?xml version="1.0" encoding="utf-8"?>
<ds:datastoreItem xmlns:ds="http://schemas.openxmlformats.org/officeDocument/2006/customXml" ds:itemID="{EB15A0DC-03FB-4427-98E4-8DC4C055922A}"/>
</file>

<file path=customXml/itemProps2.xml><?xml version="1.0" encoding="utf-8"?>
<ds:datastoreItem xmlns:ds="http://schemas.openxmlformats.org/officeDocument/2006/customXml" ds:itemID="{B22F7128-170B-4A8A-8E4A-9D0E2B8E80D5}"/>
</file>

<file path=customXml/itemProps3.xml><?xml version="1.0" encoding="utf-8"?>
<ds:datastoreItem xmlns:ds="http://schemas.openxmlformats.org/officeDocument/2006/customXml" ds:itemID="{9EB62597-709F-46AD-B885-776E46F24FD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20965</TotalTime>
  <Words>939</Words>
  <Application>Microsoft Office PowerPoint</Application>
  <PresentationFormat>On-screen Show (4:3)</PresentationFormat>
  <Paragraphs>105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LiberationSerif_c_1</vt:lpstr>
      <vt:lpstr>Office Theme</vt:lpstr>
      <vt:lpstr>Valuation of Bonds and Shares (Application of TVM)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Sarveshwar Kumar Inani</cp:lastModifiedBy>
  <cp:revision>1183</cp:revision>
  <dcterms:created xsi:type="dcterms:W3CDTF">2011-09-14T09:42:05Z</dcterms:created>
  <dcterms:modified xsi:type="dcterms:W3CDTF">2024-08-17T13:43:22Z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0x010100B5AAB6E9E277804DABC86EB8C860FA82</vt:lpwstr>
  </property>
</Properties>
</file>