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28" r:id="rId3"/>
    <p:sldId id="295" r:id="rId4"/>
    <p:sldId id="308" r:id="rId5"/>
    <p:sldId id="311" r:id="rId6"/>
    <p:sldId id="312" r:id="rId7"/>
    <p:sldId id="326" r:id="rId8"/>
    <p:sldId id="314" r:id="rId9"/>
    <p:sldId id="313" r:id="rId10"/>
    <p:sldId id="317" r:id="rId11"/>
    <p:sldId id="315" r:id="rId12"/>
    <p:sldId id="296" r:id="rId13"/>
    <p:sldId id="297" r:id="rId14"/>
    <p:sldId id="298" r:id="rId15"/>
    <p:sldId id="320" r:id="rId16"/>
    <p:sldId id="322" r:id="rId17"/>
    <p:sldId id="323" r:id="rId18"/>
    <p:sldId id="325" r:id="rId19"/>
    <p:sldId id="276" r:id="rId2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vaishali" initials="v" lastIdx="1" clrIdx="1">
    <p:extLst>
      <p:ext uri="{19B8F6BF-5375-455C-9EA6-DF929625EA0E}">
        <p15:presenceInfo xmlns:p15="http://schemas.microsoft.com/office/powerpoint/2012/main" userId="vaishal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4" autoAdjust="0"/>
    <p:restoredTop sz="94660"/>
  </p:normalViewPr>
  <p:slideViewPr>
    <p:cSldViewPr>
      <p:cViewPr varScale="1">
        <p:scale>
          <a:sx n="65" d="100"/>
          <a:sy n="65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36E2BE-9D0E-42AE-8134-698B657F8932}" type="datetimeFigureOut">
              <a:rPr lang="en-US" smtClean="0"/>
              <a:pPr/>
              <a:t>17-Aug-24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6F14DF-752C-459E-A15E-C4A63D432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629400" y="6096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6858000" y="1018401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Work Integrated Learning Programmes Division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7162800" y="659639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Frist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First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A2F3BDB-FBAE-4507-B628-E54233A27A9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9FA9097-5A24-46C1-B610-155318A136B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WILPD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596390"/>
            <a:ext cx="213360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9D91EA-323F-41F1-B664-C80687D05F0F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6933" y="6596390"/>
            <a:ext cx="1015467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10573-3524-4CFE-8A3A-2A799DC139E0}" type="datetime1">
              <a:rPr lang="en-US" smtClean="0"/>
              <a:t>17-Aug-24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9800" y="6356350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Dr. Vaishali Pagaria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2" r:id="rId4"/>
    <p:sldLayoutId id="2147483657" r:id="rId5"/>
    <p:sldLayoutId id="2147483658" r:id="rId6"/>
  </p:sldLayoutIdLst>
  <p:transition spd="slow">
    <p:wip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4600" y="5562600"/>
            <a:ext cx="6019800" cy="533400"/>
          </a:xfrm>
        </p:spPr>
        <p:txBody>
          <a:bodyPr/>
          <a:lstStyle/>
          <a:p>
            <a:r>
              <a:rPr lang="en-IN" b="1" dirty="0" err="1"/>
              <a:t>Dr.</a:t>
            </a:r>
            <a:r>
              <a:rPr lang="en-IN" b="1" dirty="0"/>
              <a:t> Sarveshwar Kumar Inani</a:t>
            </a:r>
          </a:p>
          <a:p>
            <a:endParaRPr lang="en-IN" dirty="0"/>
          </a:p>
          <a:p>
            <a:r>
              <a:rPr lang="en-IN" dirty="0"/>
              <a:t>sarveshwarinani@wilp.bits-pilani.ac.in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and Return</a:t>
            </a:r>
          </a:p>
        </p:txBody>
      </p:sp>
    </p:spTree>
    <p:extLst>
      <p:ext uri="{BB962C8B-B14F-4D97-AF65-F5344CB8AC3E}">
        <p14:creationId xmlns:p14="http://schemas.microsoft.com/office/powerpoint/2010/main" val="66297632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3992A-BF8E-4835-82AD-711FC9DFE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/>
                <a:r>
                  <a:rPr 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Risk (</a:t>
                </a:r>
                <a:r>
                  <a:rPr lang="en-US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3200" i="1" smtClean="0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320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effectLst>
                                              <a:outerShdw blurRad="38100" dist="38100" dir="2700000" algn="tl">
                                                <a:srgbClr val="C0C0C0"/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IN" sz="3200" i="1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sz="3200" i="1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num>
                          <m:den>
                            <m:r>
                              <a:rPr lang="en-IN" sz="32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I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First, compute Mean returns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IN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Then mean deviation squared and apply the formula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dirty="0"/>
                  <a:t>Explain </a:t>
                </a:r>
                <a:r>
                  <a:rPr lang="en-IN" b="1" dirty="0"/>
                  <a:t>variance and standard deviation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IN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IN" b="1" dirty="0"/>
                  <a:t>Refer to Excel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63992A-BF8E-4835-82AD-711FC9DFE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EEF2-F4CD-496D-9606-36389BE8DC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Calculation of Risk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94268-D509-440C-9F4A-D45FF10495C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381C0454-6484-4D33-8661-CBD057D75F9E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587AD-32D7-48CF-AFAA-452ED969AA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42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D62E8C-D9C0-4E20-921D-498B65D55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Font typeface="Monotype Sorts" pitchFamily="2" charset="2"/>
                  <a:buNone/>
                </a:pPr>
                <a:r>
                  <a:rPr lang="en-US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Risk (</a:t>
                </a: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2400" b="0" i="1" smtClean="0">
                                        <a:effectLst>
                                          <a:outerShdw blurRad="38100" dist="38100" dir="2700000" algn="tl">
                                            <a:srgbClr val="C0C0C0"/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IN" sz="2400" b="0" i="1" smtClean="0">
                                    <a:effectLst>
                                      <a:outerShdw blurRad="38100" dist="38100" dir="2700000" algn="tl">
                                        <a:srgbClr val="C0C0C0"/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400" b="0" i="1" smtClean="0">
                                <a:effectLst>
                                  <a:outerShdw blurRad="38100" dist="38100" dir="2700000" algn="tl">
                                    <a:srgbClr val="C0C0C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rad>
                  </m:oMath>
                </a14:m>
                <a:endParaRPr 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Standard Deviation</a:t>
                </a:r>
                <a:r>
                  <a:rPr lang="en-US" sz="2400" dirty="0"/>
                  <a:t>, </a:t>
                </a:r>
                <a:r>
                  <a:rPr lang="en-US" sz="24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s</a:t>
                </a:r>
                <a:r>
                  <a:rPr lang="en-US" sz="2400" dirty="0"/>
                  <a:t>, is a statistical measure of the variability of a distribution around its mean.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/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dirty="0"/>
                  <a:t>It is the square root of variance.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D62E8C-D9C0-4E20-921D-498B65D5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51D42-BAB7-43FC-B4FF-FD3512F7D0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Calculation of Risk (with probability given for future scenarios)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1FF62-CE1F-4455-ADCE-9045D6C10FC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D2DDB6B3-83CE-46E4-A80C-F8206D723E76}" type="datetime1">
              <a:rPr lang="en-US" smtClean="0"/>
              <a:t>17-Aug-24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944604-9C21-4E32-978D-1F2401C3DBE9}"/>
              </a:ext>
            </a:extLst>
          </p:cNvPr>
          <p:cNvCxnSpPr/>
          <p:nvPr/>
        </p:nvCxnSpPr>
        <p:spPr>
          <a:xfrm>
            <a:off x="5257800" y="16002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858C-F767-4C0B-8E8F-F764D3BA70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9966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2C4BDD-BCC1-49DB-A8D5-4B309F4ED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Risk-Return Trade Off says that </a:t>
            </a:r>
            <a:r>
              <a:rPr lang="en-IN" sz="2200" b="1" dirty="0"/>
              <a:t>higher the risk, higher is the return</a:t>
            </a:r>
            <a:r>
              <a:rPr lang="en-IN" sz="2200" dirty="0"/>
              <a:t>….</a:t>
            </a:r>
            <a:r>
              <a:rPr lang="en-IN" sz="2200" i="1" dirty="0"/>
              <a:t>though it is not guaranteed</a:t>
            </a:r>
            <a:r>
              <a:rPr lang="en-IN" sz="22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Securities are risky because their returns are variable.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most commonly used measure of risk or variability in finance is </a:t>
            </a:r>
            <a:r>
              <a:rPr lang="en-IN" sz="2200" b="1" i="1" dirty="0"/>
              <a:t>standard deviation</a:t>
            </a:r>
            <a:r>
              <a:rPr lang="en-IN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/>
              <a:t>The risk of a security can be split into two parts: unique risk and market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Unique risk stems from firm-specific (unsystematic), whereas market risk emanates from economy-wide factors (systematic).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>
              <a:buFont typeface="Arial" panose="020B0604020202020204" pitchFamily="34" charset="0"/>
              <a:buChar char="•"/>
            </a:pPr>
            <a:endParaRPr lang="en-IN" sz="2200" dirty="0"/>
          </a:p>
          <a:p>
            <a:pPr marL="0" indent="0"/>
            <a:endParaRPr lang="en-IN" sz="2200" dirty="0"/>
          </a:p>
          <a:p>
            <a:r>
              <a:rPr lang="en-IN" sz="2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70D-0BFD-4411-B941-67BB65CF21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1B019-7A23-43FF-96B7-410C9D65B34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BCEA993E-C335-4BAF-A06B-B4BEA7C61D66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E8717-485F-416D-A028-E9CC63733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758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55E8-7872-422B-9406-7968E72093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Risk- Return Trade Off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72DA-0167-464C-96D6-8525BBE479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5E9A3DC0-4BC4-4783-9B44-9E748C131B17}" type="datetime1">
              <a:rPr lang="en-US" smtClean="0"/>
              <a:t>17-Aug-24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A0A8E1-6E82-407C-AA59-BEF98E0A706E}"/>
              </a:ext>
            </a:extLst>
          </p:cNvPr>
          <p:cNvGrpSpPr/>
          <p:nvPr/>
        </p:nvGrpSpPr>
        <p:grpSpPr>
          <a:xfrm>
            <a:off x="577178" y="1830288"/>
            <a:ext cx="7614322" cy="4526837"/>
            <a:chOff x="577178" y="1830288"/>
            <a:chExt cx="7614322" cy="452683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13DC4C9-8894-4E15-A766-373E5DC3CC34}"/>
                </a:ext>
              </a:extLst>
            </p:cNvPr>
            <p:cNvCxnSpPr/>
            <p:nvPr/>
          </p:nvCxnSpPr>
          <p:spPr>
            <a:xfrm>
              <a:off x="1295400" y="1905000"/>
              <a:ext cx="0" cy="37338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9405C5-6291-4F0F-B7F4-B591EEF03C74}"/>
                </a:ext>
              </a:extLst>
            </p:cNvPr>
            <p:cNvCxnSpPr/>
            <p:nvPr/>
          </p:nvCxnSpPr>
          <p:spPr>
            <a:xfrm>
              <a:off x="1295400" y="5638800"/>
              <a:ext cx="6629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ACE911-B8C9-47DE-B8D1-83C537D21123}"/>
                </a:ext>
              </a:extLst>
            </p:cNvPr>
            <p:cNvCxnSpPr/>
            <p:nvPr/>
          </p:nvCxnSpPr>
          <p:spPr>
            <a:xfrm flipV="1">
              <a:off x="1828800" y="2286000"/>
              <a:ext cx="5105400" cy="251460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267B44-74B7-4D1C-AF69-56BA01B2290A}"/>
                </a:ext>
              </a:extLst>
            </p:cNvPr>
            <p:cNvSpPr txBox="1"/>
            <p:nvPr/>
          </p:nvSpPr>
          <p:spPr>
            <a:xfrm>
              <a:off x="1752600" y="2743200"/>
              <a:ext cx="2971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Low Risk = Low Return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CB0F9-F607-4E4B-BE60-8C6346B91BC8}"/>
                </a:ext>
              </a:extLst>
            </p:cNvPr>
            <p:cNvSpPr txBox="1"/>
            <p:nvPr/>
          </p:nvSpPr>
          <p:spPr>
            <a:xfrm>
              <a:off x="5143500" y="3683913"/>
              <a:ext cx="3048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200" b="1" dirty="0"/>
                <a:t>High Risk = High Return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A6B1489A-7EEC-45BF-8D6E-37335F4468E0}"/>
                </a:ext>
              </a:extLst>
            </p:cNvPr>
            <p:cNvSpPr/>
            <p:nvPr/>
          </p:nvSpPr>
          <p:spPr>
            <a:xfrm>
              <a:off x="2667000" y="3429000"/>
              <a:ext cx="228600" cy="6858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4A81DC7D-817A-4B0F-9390-4B64D9C4FDC6}"/>
                </a:ext>
              </a:extLst>
            </p:cNvPr>
            <p:cNvSpPr/>
            <p:nvPr/>
          </p:nvSpPr>
          <p:spPr>
            <a:xfrm>
              <a:off x="6553200" y="2590800"/>
              <a:ext cx="228600" cy="83820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7192EB-BA79-4798-8D47-9ABCF52E6ED8}"/>
                </a:ext>
              </a:extLst>
            </p:cNvPr>
            <p:cNvSpPr txBox="1"/>
            <p:nvPr/>
          </p:nvSpPr>
          <p:spPr>
            <a:xfrm>
              <a:off x="3238500" y="5803127"/>
              <a:ext cx="3048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000" b="1" dirty="0"/>
                <a:t>Risk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6343FA-AA11-4CA2-B7EA-510ABE340660}"/>
                </a:ext>
              </a:extLst>
            </p:cNvPr>
            <p:cNvSpPr txBox="1"/>
            <p:nvPr/>
          </p:nvSpPr>
          <p:spPr>
            <a:xfrm rot="16200000">
              <a:off x="-669823" y="3077289"/>
              <a:ext cx="3048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000" b="1" dirty="0"/>
                <a:t>Return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B8162-3AF2-4C86-BF90-2F3BE66D77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80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B3F48-2E9B-44B8-9062-0A053092D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Required rate of return </a:t>
            </a:r>
            <a:r>
              <a:rPr lang="en-IN" dirty="0"/>
              <a:t>= Risk-free rate of return + Risk 								premium</a:t>
            </a:r>
          </a:p>
          <a:p>
            <a:pPr>
              <a:buFont typeface="Arial" panose="020B0604020202020204" pitchFamily="34" charset="0"/>
              <a:buChar char="•"/>
            </a:pPr>
            <a:endParaRPr lang="en-IN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i="1" dirty="0"/>
              <a:t>Risk-free rate of return (Rf) </a:t>
            </a:r>
            <a:r>
              <a:rPr lang="en-IN" dirty="0"/>
              <a:t>refers to the return available on a security with no risk of default (Govt bonds).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 </a:t>
            </a:r>
            <a:r>
              <a:rPr lang="en-IN" i="1" dirty="0"/>
              <a:t>risk premium </a:t>
            </a:r>
            <a:r>
              <a:rPr lang="en-IN" dirty="0"/>
              <a:t>is a potential “reward” that an investor expects to receive when making a risky investment (computed as security return minus risk free return).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ighlight>
                  <a:srgbClr val="FFFF00"/>
                </a:highlight>
              </a:rPr>
              <a:t>Real return + Inflation = Nominal returns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 (1+ real return)*(1+inflation rate)= (1+Nominal return)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0B6AB-C021-43A2-A5F2-D18C94CBC2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Relationship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59F75-BE3E-4C84-8325-2FED048C5EC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87C4235F-3B29-4A79-8AB3-34B3678E84A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EF4D-34F0-4A61-8579-3568E8F570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9743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20F19B-7473-46A8-8FC7-605A22F1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Combination of different investment in one basket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/>
              <a:t>Proportion is decided based on the risk-return relationship and the risk attitude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Risk management through diversification of portfolio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313A-5F76-4729-8F2D-FF0818A3C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 of a portfolio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F4DB-992C-45E2-808D-F09913BE73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7A464C88-603B-452E-84E6-549DED55D0B4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84D2-A578-4A99-86CD-6ECDC17E3B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49341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9777-4E76-4E56-92F3-F2CE2F4384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Determining Portfolio Return (</a:t>
            </a:r>
            <a:r>
              <a:rPr lang="en-IN"/>
              <a:t>Two Securities)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FA9-E7EE-4D37-AAB3-68DC5FE366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64A599DD-A547-4FC6-9681-A718A27AE036}" type="datetime1">
              <a:rPr lang="en-US" smtClean="0"/>
              <a:t>17-Aug-24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565" y="1524000"/>
                <a:ext cx="8229600" cy="4525963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 </m:t>
                        </m:r>
                        <m:r>
                          <m:rPr>
                            <m:nor/>
                          </m:rPr>
                          <a:rPr lang="en-IN" i="1" dirty="0"/>
                          <m:t>W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)( </m:t>
                        </m:r>
                        <m:r>
                          <m:rPr>
                            <m:nor/>
                          </m:rPr>
                          <a:rPr lang="en-US" i="1" dirty="0"/>
                          <m:t>R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IN" b="0" i="0" dirty="0" smtClean="0"/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Where, </a:t>
                </a:r>
              </a:p>
              <a:p>
                <a:pPr marL="0" indent="0">
                  <a:spcBef>
                    <a:spcPct val="40000"/>
                  </a:spcBef>
                  <a:buFont typeface="Monotype Sorts" pitchFamily="2" charset="2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is the expected return for the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/>
                  <a:t>W</a:t>
                </a:r>
                <a:r>
                  <a:rPr lang="en-US" sz="2400" i="1" baseline="-25000" dirty="0"/>
                  <a:t>i</a:t>
                </a:r>
                <a:r>
                  <a:rPr lang="en-US" sz="2400" dirty="0"/>
                  <a:t>is the weight (investment proportion) for the </a:t>
                </a:r>
                <a:r>
                  <a:rPr lang="en-US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/>
                  <a:t>R</a:t>
                </a:r>
                <a:r>
                  <a:rPr lang="en-US" i="1" baseline="-25000" dirty="0"/>
                  <a:t>i</a:t>
                </a:r>
                <a:r>
                  <a:rPr lang="en-US" sz="2400" dirty="0"/>
                  <a:t> is the expected return of the </a:t>
                </a:r>
                <a:r>
                  <a:rPr lang="en-US" dirty="0" err="1"/>
                  <a:t>i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n</a:t>
                </a:r>
                <a:r>
                  <a:rPr lang="en-US" sz="2400" dirty="0"/>
                  <a:t> is the total number of assets in the portfolio</a:t>
                </a:r>
                <a:endParaRPr lang="en-IN" dirty="0"/>
              </a:p>
            </p:txBody>
          </p:sp>
        </mc:Choice>
        <mc:Fallback xmlns="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565" y="1524000"/>
                <a:ext cx="8229600" cy="4525963"/>
              </a:xfrm>
              <a:blipFill>
                <a:blip r:embed="rId2"/>
                <a:stretch>
                  <a:fillRect l="-1111" t="-13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3D6CB-31A1-4A1A-9F24-1CC138F51447}"/>
              </a:ext>
            </a:extLst>
          </p:cNvPr>
          <p:cNvCxnSpPr/>
          <p:nvPr/>
        </p:nvCxnSpPr>
        <p:spPr>
          <a:xfrm>
            <a:off x="3200400" y="15240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26084-BD46-444D-AFC0-3AB0B72CC4E3}"/>
              </a:ext>
            </a:extLst>
          </p:cNvPr>
          <p:cNvCxnSpPr>
            <a:cxnSpLocks/>
          </p:cNvCxnSpPr>
          <p:nvPr/>
        </p:nvCxnSpPr>
        <p:spPr>
          <a:xfrm>
            <a:off x="457200" y="25146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C6B34-09F4-41EA-BD5F-50AE8B85DF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368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498B00-F648-4C18-90A1-1E6085ED1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sz="2400" dirty="0">
                    <a:solidFill>
                      <a:srgbClr val="CA6DF4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Symbol" pitchFamily="18" charset="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pt-BR" sz="2400" dirty="0"/>
                  <a:t>Var(Rp)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)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Var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)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Cov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)</a:t>
                </a:r>
              </a:p>
              <a:p>
                <a:pPr marL="0" indent="0" algn="ctr">
                  <a:buNone/>
                </a:pPr>
                <a:endParaRPr lang="en-IN" sz="2400" dirty="0"/>
              </a:p>
              <a:p>
                <a:pPr marL="0" indent="0" algn="ctr">
                  <a:buNone/>
                </a:pPr>
                <a:r>
                  <a:rPr lang="en-IN" sz="2400" dirty="0"/>
                  <a:t>Or </a:t>
                </a:r>
              </a:p>
              <a:p>
                <a:pPr marL="0" indent="0" algn="ctr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400" dirty="0"/>
                  <a:t>=</a:t>
                </a:r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2400" dirty="0"/>
                  <a:t> + 2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400" dirty="0"/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Symbol" pitchFamily="18" charset="2"/>
                          </a:rPr>
                          <m:t>s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effectLst>
                              <a:outerShdw blurRad="38100" dist="38100" dir="2700000" algn="tl">
                                <a:srgbClr val="C0C0C0"/>
                              </a:outerShdw>
                            </a:effectLst>
                            <a:latin typeface="Symbol" pitchFamily="18" charset="2"/>
                          </a:rPr>
                          <m:t>s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</a:p>
              <a:p>
                <a:endParaRPr lang="en-IN" dirty="0"/>
              </a:p>
              <a:p>
                <a:r>
                  <a:rPr lang="en-IN" dirty="0"/>
                  <a:t>Where, 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/>
                  <a:t>W</a:t>
                </a:r>
                <a:r>
                  <a:rPr lang="en-US" sz="2400" i="1" baseline="-25000" dirty="0" err="1"/>
                  <a:t>j</a:t>
                </a:r>
                <a:r>
                  <a:rPr lang="en-US" sz="2400" dirty="0"/>
                  <a:t> is the weight (investment proportion) for the </a:t>
                </a:r>
                <a:r>
                  <a:rPr lang="en-US" sz="2400" dirty="0" err="1"/>
                  <a:t>j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/>
                  <a:t>W</a:t>
                </a:r>
                <a:r>
                  <a:rPr lang="en-US" sz="2400" i="1" baseline="-25000" dirty="0" err="1"/>
                  <a:t>k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is the weight (investment proportion) for the 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asset in the portfolio,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sz="2400" i="1" dirty="0" err="1">
                    <a:latin typeface="Symbol" pitchFamily="18" charset="2"/>
                  </a:rPr>
                  <a:t>s</a:t>
                </a:r>
                <a:r>
                  <a:rPr lang="en-US" sz="2400" i="1" baseline="-25000" dirty="0" err="1"/>
                  <a:t>jk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is the covariance between returns for the </a:t>
                </a:r>
                <a:r>
                  <a:rPr lang="en-US" sz="2400" dirty="0" err="1"/>
                  <a:t>j</a:t>
                </a:r>
                <a:r>
                  <a:rPr lang="en-US" sz="2400" baseline="30000" dirty="0" err="1"/>
                  <a:t>th</a:t>
                </a:r>
                <a:r>
                  <a:rPr lang="en-US" sz="2400" dirty="0"/>
                  <a:t> and k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assets in the portfolio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sz="2400" dirty="0"/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(Explain Covariance and Correlation of securities)</a:t>
                </a:r>
              </a:p>
              <a:p>
                <a:r>
                  <a:rPr lang="en-US" b="1" dirty="0">
                    <a:highlight>
                      <a:srgbClr val="FFFF00"/>
                    </a:highlight>
                  </a:rPr>
                  <a:t>(Explain variance of n-assets portfolio via covariance matrix)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0498B00-F648-4C18-90A1-1E6085ED1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615" b="-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6CAEA-FC54-40F9-8AAB-8AFCFD5F79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Determining Portfolio Risk (Two Securities)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F569-E5F2-46BB-8E60-956607DE91E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CE596FA5-D924-465E-8C20-A8074FF813C9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02C3A-C14C-4BDA-9BF4-C7785F35DD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923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4F3FA0-706B-4920-87F9-F613224A4A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60879"/>
              </p:ext>
            </p:extLst>
          </p:nvPr>
        </p:nvGraphicFramePr>
        <p:xfrm>
          <a:off x="304800" y="1493838"/>
          <a:ext cx="8229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138575633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6121531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901746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20120528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0911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State of the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Stock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Stock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Return on Portfolio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7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6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932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55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57680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A968-1503-43D7-ACC7-97E870AF4E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Illustration: Portfolio Expected Return and Risk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261D9-EA99-4D10-BB25-96EF13130AE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470B09B0-A820-416A-8A47-FEBCA0F0BB6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BA345-54CC-4021-8C4F-E4B030C87918}"/>
              </a:ext>
            </a:extLst>
          </p:cNvPr>
          <p:cNvSpPr txBox="1"/>
          <p:nvPr/>
        </p:nvSpPr>
        <p:spPr>
          <a:xfrm>
            <a:off x="457200" y="4267200"/>
            <a:ext cx="807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IN" dirty="0"/>
              <a:t>What is the expected return and risk if you invest only in stock A?</a:t>
            </a:r>
          </a:p>
          <a:p>
            <a:pPr marL="342900" indent="-342900">
              <a:buFontTx/>
              <a:buAutoNum type="alphaLcParenBoth"/>
            </a:pPr>
            <a:r>
              <a:rPr lang="en-IN" dirty="0"/>
              <a:t>What is the expected return and risk if you invest only in stock B?</a:t>
            </a:r>
          </a:p>
          <a:p>
            <a:pPr marL="342900" indent="-342900">
              <a:buFontTx/>
              <a:buAutoNum type="alphaLcParenBoth"/>
            </a:pPr>
            <a:r>
              <a:rPr lang="en-IN" dirty="0"/>
              <a:t>What is the expected return and risk if you invest in a portfolio consisting of stock A and B in equal proportion?</a:t>
            </a:r>
          </a:p>
          <a:p>
            <a:pPr marL="342900" indent="-342900">
              <a:buAutoNum type="alphaLcParenBoth"/>
            </a:pP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A7B31-A82F-4622-9527-B451B1C11A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5720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46F1C-D074-437E-8B0D-B35B7A91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IN" sz="7000" i="1" dirty="0"/>
          </a:p>
          <a:p>
            <a:pPr algn="ctr"/>
            <a:r>
              <a:rPr lang="en-IN" sz="7000" i="1" dirty="0"/>
              <a:t>THANK YOU!!!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E50B-7CA5-4699-8A8D-AADD3A0FC80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6F01FDB1-4902-4640-A936-6C3752EC7705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7AF33-253C-4D06-9315-05552ADDBE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327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AF16-111F-43EE-BE09-4C453EEE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What is return?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What is risk?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How to compute risk and returns in case of single asset?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How to compute risk and returns in case of multiple assets (Portfolio)?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Simple returns vs CAGR vs holding period return?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Variance, covariance, and correlation?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B022-EA7A-43F0-BDCF-02D82784B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Agenda: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90F-BB98-4B79-81D7-96150C3A5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1F0CB60A-3C00-4515-9D79-359E10FCE2F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20F-C757-4314-A905-B62EAAED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9731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31AF16-111F-43EE-BE09-4C453EEE6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Return is the expected cash inflows </a:t>
            </a:r>
            <a:r>
              <a:rPr lang="en-IN" dirty="0"/>
              <a:t>from the investment (Dividend, interest, capital appreciation)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Risk is associated with the uncertain cashflow/returns </a:t>
            </a:r>
            <a:r>
              <a:rPr lang="en-IN" dirty="0"/>
              <a:t>(different economic scenarios)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Risk and return need to be assessed and incorporated in the financial decision making</a:t>
            </a:r>
          </a:p>
          <a:p>
            <a:pPr marL="0" indent="0" algn="just"/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5B022-EA7A-43F0-BDCF-02D82784B5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 and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C590F-BB98-4B79-81D7-96150C3A583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1F0CB60A-3C00-4515-9D79-359E10FCE2F3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F620F-C757-4314-A905-B62EAAEDAB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6937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27DFFD-B07A-45D1-9D34-A39AEF5DF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47800"/>
                <a:ext cx="8229600" cy="4525963"/>
              </a:xfrm>
            </p:spPr>
            <p:txBody>
              <a:bodyPr/>
              <a:lstStyle/>
              <a:p>
                <a:pPr marL="0" indent="0"/>
                <a:r>
                  <a:rPr lang="en-US" dirty="0"/>
                  <a:t>Income received on an investment plus any change in market price, usually expressed as a percent of the beginning market price of the investment.</a:t>
                </a:r>
              </a:p>
              <a:p>
                <a:pPr marL="0" indent="0" algn="ctr"/>
                <a:endParaRPr lang="en-IN" b="1" dirty="0"/>
              </a:p>
              <a:p>
                <a:pPr marL="0" indent="0" algn="ctr"/>
                <a:r>
                  <a:rPr lang="en-IN" b="1" dirty="0"/>
                  <a:t>Simple Return 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+(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endParaRPr lang="en-IN" b="1" dirty="0"/>
              </a:p>
              <a:p>
                <a:pPr marL="0" indent="0"/>
                <a:r>
                  <a:rPr lang="en-IN" b="1" dirty="0"/>
                  <a:t>Where,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dirty="0"/>
                  <a:t> = Dividend paid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IN" dirty="0"/>
                  <a:t> = Price of stock at time </a:t>
                </a:r>
                <a:r>
                  <a:rPr lang="en-IN" i="1" dirty="0"/>
                  <a:t>t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IN" b="1" i="0">
                            <a:latin typeface="Cambria Math" panose="02040503050406030204" pitchFamily="18" charset="0"/>
                          </a:rPr>
                          <m:t>𝐭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/>
                  <a:t> = Price of stock at time </a:t>
                </a:r>
                <a:r>
                  <a:rPr lang="en-IN" i="1" dirty="0"/>
                  <a:t>t-1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727DFFD-B07A-45D1-9D34-A39AEF5DF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47800"/>
                <a:ext cx="8229600" cy="4525963"/>
              </a:xfrm>
              <a:blipFill>
                <a:blip r:embed="rId2"/>
                <a:stretch>
                  <a:fillRect l="-1111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FB519-6FB9-4B3A-8ED6-55E0EFEC55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Calculating Total Returns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5124-DEBA-44D4-B5FD-C9F9D8082A2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FDA52B31-8130-468E-B90E-74AD898F39F9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9BD5-9655-4AC0-B887-896F77FCFA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95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IN" sz="2800" b="1" dirty="0"/>
                  <a:t>Arithmetic Mean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800" b="1" dirty="0"/>
                          <m:t> 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+………+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dirty="0"/>
                          <m:t>)</m:t>
                        </m:r>
                      </m:num>
                      <m:den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IN" b="1" dirty="0"/>
              </a:p>
              <a:p>
                <a:pPr marL="0" indent="0"/>
                <a:endParaRPr lang="en-IN" sz="2400" b="1" dirty="0"/>
              </a:p>
              <a:p>
                <a:pPr marL="0" indent="0"/>
                <a:r>
                  <a:rPr lang="en-IN" sz="2400" b="1" dirty="0"/>
                  <a:t>Arithmetic Rate of Return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nor/>
                          </m:rPr>
                          <a:rPr lang="en-IN" sz="2400" b="1" dirty="0"/>
                          <m:t> 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+………+ </m:t>
                        </m:r>
                        <m:sSub>
                          <m:sSubPr>
                            <m:ctrlPr>
                              <a:rPr lang="en-I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400" b="1" dirty="0"/>
                          <m:t>)</m:t>
                        </m:r>
                      </m:num>
                      <m:den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/>
                <a:r>
                  <a:rPr lang="en-US" dirty="0"/>
                  <a:t>The arithmetic average rate of return answers the question, “what was the average of the yearly rates of return?</a:t>
                </a:r>
              </a:p>
              <a:p>
                <a:pPr marL="0" indent="0"/>
                <a:endParaRPr lang="en-IN" dirty="0"/>
              </a:p>
              <a:p>
                <a:pPr marL="0" indent="0"/>
                <a:endParaRPr lang="en-IN" sz="2800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1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8D73-D4B7-4319-BEA0-57DFBACDC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62542"/>
            <a:ext cx="6324600" cy="1143000"/>
          </a:xfrm>
        </p:spPr>
        <p:txBody>
          <a:bodyPr/>
          <a:lstStyle/>
          <a:p>
            <a:r>
              <a:rPr lang="en-IN" dirty="0"/>
              <a:t>Geometric Vs. Arithmetic Average Rate of Return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8730-2863-43AE-AAD0-D359EE9C06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813C4C41-7BE6-4C76-B5EB-C57564E7CC3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50525-69BB-4FC7-9CCF-D2FB40F4A6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49894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4582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IN" sz="2800" b="1" dirty="0"/>
                  <a:t>Geometric Mean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sz="2800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………</m:t>
                        </m:r>
                        <m:r>
                          <m:rPr>
                            <m:nor/>
                          </m:rPr>
                          <a:rPr lang="en-IN" sz="2800" b="1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IN" sz="2800" b="1" dirty="0"/>
                          <m:t> </m:t>
                        </m:r>
                        <m:sSub>
                          <m:sSubPr>
                            <m:ctrlPr>
                              <a:rPr lang="en-I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endParaRPr lang="en-IN" sz="2800" b="1" dirty="0"/>
              </a:p>
              <a:p>
                <a:pPr marL="0" indent="0"/>
                <a:endParaRPr lang="en-US" sz="2800" dirty="0"/>
              </a:p>
              <a:p>
                <a:pPr marL="0" indent="0"/>
                <a:r>
                  <a:rPr lang="en-IN" b="1" dirty="0"/>
                  <a:t>Geometric Rate of Return =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g>
                      <m:e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b="1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………</m:t>
                        </m:r>
                        <m:r>
                          <m:rPr>
                            <m:nor/>
                          </m:rPr>
                          <a:rPr lang="en-IN" b="1" i="0" dirty="0" smtClean="0"/>
                          <m:t>∗</m:t>
                        </m:r>
                        <m:r>
                          <m:rPr>
                            <m:nor/>
                          </m:rPr>
                          <a:rPr lang="en-IN" b="1" dirty="0"/>
                          <m:t> 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endParaRPr lang="en-US" sz="2800" dirty="0"/>
              </a:p>
              <a:p>
                <a:pPr marL="0" indent="0"/>
                <a:r>
                  <a:rPr lang="en-US" dirty="0"/>
                  <a:t>The geometric average rate of return answers the question, “What was the growth rate of your investment?” (CAGR)</a:t>
                </a:r>
              </a:p>
              <a:p>
                <a:pPr marL="0" indent="0"/>
                <a:endParaRPr lang="en-IN" sz="2800" b="1" dirty="0"/>
              </a:p>
              <a:p>
                <a:pPr marL="0" indent="0"/>
                <a:r>
                  <a:rPr lang="en-IN" dirty="0">
                    <a:solidFill>
                      <a:srgbClr val="FF0000"/>
                    </a:solidFill>
                  </a:rPr>
                  <a:t>Adjustment in Geometric Rate of Return is required to calculate negative return. (Explain with multi-year returns)</a:t>
                </a:r>
              </a:p>
              <a:p>
                <a:pPr marL="0" indent="0"/>
                <a:endParaRPr lang="en-IN" dirty="0">
                  <a:solidFill>
                    <a:srgbClr val="FF000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accent1"/>
                    </a:solidFill>
                    <a:highlight>
                      <a:srgbClr val="FFFF00"/>
                    </a:highlight>
                  </a:rPr>
                  <a:t>Arithmetic average may not always capture the true rate of return realized on an investment. In some cases, geometric or compound average may be a more appropriate measure of return.</a:t>
                </a:r>
                <a:endParaRPr lang="en-IN" dirty="0">
                  <a:solidFill>
                    <a:schemeClr val="accent1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21BCE-5B97-4580-8538-6745E4B59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458200" cy="4525963"/>
              </a:xfrm>
              <a:blipFill>
                <a:blip r:embed="rId2"/>
                <a:stretch>
                  <a:fillRect l="-1297" t="-2288" r="-1441" b="-1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8D73-D4B7-4319-BEA0-57DFBACDCD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62542"/>
            <a:ext cx="6324600" cy="1143000"/>
          </a:xfrm>
        </p:spPr>
        <p:txBody>
          <a:bodyPr>
            <a:normAutofit fontScale="92500"/>
          </a:bodyPr>
          <a:lstStyle/>
          <a:p>
            <a:r>
              <a:rPr lang="en-IN" dirty="0"/>
              <a:t>Geometric Vs. Arithmetic Average Rate of Return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58730-2863-43AE-AAD0-D359EE9C06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AF1BE71A-227D-454E-9ABD-8F4F1750762A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F91ED-6184-420B-A20C-B063FC165F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662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57F5B-5C14-416F-8DF1-93CEF667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returns for entire holding period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example, INR 100 investment grown to 150 in 5 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Then, holding period return is 50% for this holding period of 5-years.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Refer to Excel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3DED-D5C8-4599-8053-63EE4CFEF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Holding period return (historical)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CAE1-1753-4A6C-B6B0-99E4B00891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B14FCD3-722A-48EC-9BA3-E5BBD20A60C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A6C8-2947-49FB-AB0A-EC25014DF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606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9777-4E76-4E56-92F3-F2CE2F4384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Expected Return (for future) </a:t>
            </a:r>
            <a:br>
              <a:rPr lang="en-IN" dirty="0"/>
            </a:br>
            <a:r>
              <a:rPr lang="en-IN" dirty="0"/>
              <a:t>(With probability/scenarios)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E9FA9-E7EE-4D37-AAB3-68DC5FE366A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E244786-7977-4127-8790-10F4AD89386D}" type="datetime1">
              <a:rPr lang="en-US" smtClean="0"/>
              <a:t>17-Aug-24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53416"/>
                <a:ext cx="8229600" cy="4525963"/>
              </a:xfrm>
            </p:spPr>
            <p:txBody>
              <a:bodyPr/>
              <a:lstStyle/>
              <a:p>
                <a:r>
                  <a:rPr lang="en-US" sz="2400" dirty="0"/>
                  <a:t>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 </m:t>
                        </m:r>
                        <m:r>
                          <m:rPr>
                            <m:nor/>
                          </m:rPr>
                          <a:rPr lang="en-US" i="1" dirty="0"/>
                          <m:t>R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)( </m:t>
                        </m:r>
                        <m:r>
                          <m:rPr>
                            <m:nor/>
                          </m:rPr>
                          <a:rPr lang="en-US" i="1" dirty="0"/>
                          <m:t>P</m:t>
                        </m:r>
                        <m:r>
                          <m:rPr>
                            <m:nor/>
                          </m:rPr>
                          <a:rPr lang="en-US" i="1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 )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Where, </a:t>
                </a:r>
              </a:p>
              <a:p>
                <a:pPr marL="0" indent="0">
                  <a:spcBef>
                    <a:spcPct val="40000"/>
                  </a:spcBef>
                  <a:buFont typeface="Monotype Sorts" pitchFamily="2" charset="2"/>
                  <a:buNone/>
                </a:pPr>
                <a:r>
                  <a:rPr lang="en-US" dirty="0"/>
                  <a:t>R is the expected return for the asset,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i="1" dirty="0"/>
                  <a:t>R</a:t>
                </a:r>
                <a:r>
                  <a:rPr lang="en-US" i="1" baseline="-25000" dirty="0"/>
                  <a:t>i</a:t>
                </a:r>
                <a:r>
                  <a:rPr lang="en-US" dirty="0"/>
                  <a:t> is the return for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possibility,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i="1" dirty="0"/>
                  <a:t>P</a:t>
                </a:r>
                <a:r>
                  <a:rPr lang="en-US" i="1" baseline="-25000" dirty="0"/>
                  <a:t>i</a:t>
                </a:r>
                <a:r>
                  <a:rPr lang="en-US" dirty="0"/>
                  <a:t> is the probability of that return occurring,</a:t>
                </a:r>
              </a:p>
              <a:p>
                <a:pPr marL="0" indent="0">
                  <a:buFont typeface="Monotype Sorts" pitchFamily="2" charset="2"/>
                  <a:buNone/>
                </a:pPr>
                <a:r>
                  <a:rPr lang="en-US" dirty="0"/>
                  <a:t>n is the total number of possibilities.</a:t>
                </a:r>
              </a:p>
              <a:p>
                <a:pPr marL="0" indent="0">
                  <a:buFont typeface="Monotype Sorts" pitchFamily="2" charset="2"/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Explain with simple example of 2 scenarios and probabilities in near future.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11" name="Content Placeholder 1">
                <a:extLst>
                  <a:ext uri="{FF2B5EF4-FFF2-40B4-BE49-F238E27FC236}">
                    <a16:creationId xmlns:a16="http://schemas.microsoft.com/office/drawing/2014/main" id="{C704A028-0561-4CC4-B822-908D78F05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53416"/>
                <a:ext cx="8229600" cy="4525963"/>
              </a:xfrm>
              <a:blipFill>
                <a:blip r:embed="rId2"/>
                <a:stretch>
                  <a:fillRect l="-1111" t="-13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3D6CB-31A1-4A1A-9F24-1CC138F51447}"/>
              </a:ext>
            </a:extLst>
          </p:cNvPr>
          <p:cNvCxnSpPr/>
          <p:nvPr/>
        </p:nvCxnSpPr>
        <p:spPr>
          <a:xfrm>
            <a:off x="533400" y="1682913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D26084-BD46-444D-AFC0-3AB0B72CC4E3}"/>
              </a:ext>
            </a:extLst>
          </p:cNvPr>
          <p:cNvCxnSpPr>
            <a:cxnSpLocks/>
          </p:cNvCxnSpPr>
          <p:nvPr/>
        </p:nvCxnSpPr>
        <p:spPr>
          <a:xfrm>
            <a:off x="551835" y="2667000"/>
            <a:ext cx="228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B5F87-BA04-4C26-B701-8F6E764E8A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650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657F5B-5C14-416F-8DF1-93CEF6677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variability of returns from those that are expected.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Once the risk characterising future cashflows is measured, an appropriate </a:t>
            </a:r>
            <a:r>
              <a:rPr lang="en-IN" b="1" dirty="0"/>
              <a:t>risk-adjusted discount rate </a:t>
            </a:r>
            <a:r>
              <a:rPr lang="en-IN" dirty="0"/>
              <a:t>should be applied to convert future cash flows into their present values.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To estimate the risk-adjusted discount rate – one has to measure and price financial risk.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1" dirty="0"/>
              <a:t>Measured by </a:t>
            </a:r>
            <a:r>
              <a:rPr lang="en-US" b="1" dirty="0"/>
              <a:t>Standard Deviation</a:t>
            </a:r>
            <a:r>
              <a:rPr lang="en-US" sz="2400" b="1" dirty="0"/>
              <a:t>, </a:t>
            </a: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</a:rPr>
              <a:t>s</a:t>
            </a:r>
            <a:r>
              <a:rPr lang="en-US" sz="2400" b="1" dirty="0"/>
              <a:t>, which is a statistical measure of the variability of a distribution around its mean.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3DED-D5C8-4599-8053-63EE4CFEF5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Risk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DCAE1-1753-4A6C-B6B0-99E4B008912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04800" y="6596390"/>
            <a:ext cx="2133600" cy="261610"/>
          </a:xfrm>
        </p:spPr>
        <p:txBody>
          <a:bodyPr/>
          <a:lstStyle/>
          <a:p>
            <a:fld id="{9B14FCD3-722A-48EC-9BA3-E5BBD20A60C1}" type="datetime1">
              <a:rPr lang="en-US" smtClean="0"/>
              <a:t>17-Aug-24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AA6C8-2947-49FB-AB0A-EC25014DF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56933" y="6596390"/>
            <a:ext cx="1015467" cy="261610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326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29" ma:contentTypeDescription="Create a new document." ma:contentTypeScope="" ma:versionID="df7e74829e488977db0236f3346d3ecc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c3ffef4f04f92b77f181381f7fb8710a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7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8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9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2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3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5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Teams_Channel_Section_Location" ma:index="28" nillable="true" ma:displayName="Teams Channel Section Location" ma:internalName="Teams_Channel_Section_Location">
      <xsd:simpleType>
        <xsd:restriction base="dms:Text"/>
      </xsd:simpleType>
    </xsd:element>
    <xsd:element name="MediaServiceMetadata" ma:index="2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3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3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3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3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MS_Mappings xmlns="358c27f4-605e-4a4d-a8b9-e26961c65206" xsi:nil="true"/>
    <IsNotebookLocked xmlns="358c27f4-605e-4a4d-a8b9-e26961c65206" xsi:nil="true"/>
    <FolderType xmlns="358c27f4-605e-4a4d-a8b9-e26961c65206" xsi:nil="true"/>
    <Owner xmlns="358c27f4-605e-4a4d-a8b9-e26961c65206">
      <UserInfo>
        <DisplayName/>
        <AccountId xsi:nil="true"/>
        <AccountType/>
      </UserInfo>
    </Owner>
    <Teachers xmlns="358c27f4-605e-4a4d-a8b9-e26961c65206">
      <UserInfo>
        <DisplayName/>
        <AccountId xsi:nil="true"/>
        <AccountType/>
      </UserInfo>
    </Teachers>
    <Student_Groups xmlns="358c27f4-605e-4a4d-a8b9-e26961c65206">
      <UserInfo>
        <DisplayName/>
        <AccountId xsi:nil="true"/>
        <AccountType/>
      </UserInfo>
    </Student_Groups>
    <Invited_Teachers xmlns="358c27f4-605e-4a4d-a8b9-e26961c65206" xsi:nil="true"/>
    <DefaultSectionNames xmlns="358c27f4-605e-4a4d-a8b9-e26961c65206" xsi:nil="true"/>
    <Is_Collaboration_Space_Locked xmlns="358c27f4-605e-4a4d-a8b9-e26961c65206" xsi:nil="true"/>
    <NotebookType xmlns="358c27f4-605e-4a4d-a8b9-e26961c65206" xsi:nil="true"/>
    <CultureName xmlns="358c27f4-605e-4a4d-a8b9-e26961c65206" xsi:nil="true"/>
    <Distribution_Groups xmlns="358c27f4-605e-4a4d-a8b9-e26961c65206" xsi:nil="true"/>
    <AppVersion xmlns="358c27f4-605e-4a4d-a8b9-e26961c65206" xsi:nil="true"/>
    <TeamsChannelId xmlns="358c27f4-605e-4a4d-a8b9-e26961c65206" xsi:nil="true"/>
    <Teams_Channel_Section_Location xmlns="358c27f4-605e-4a4d-a8b9-e26961c65206" xsi:nil="true"/>
    <Templates xmlns="358c27f4-605e-4a4d-a8b9-e26961c65206" xsi:nil="true"/>
    <Self_Registration_Enabled xmlns="358c27f4-605e-4a4d-a8b9-e26961c65206" xsi:nil="true"/>
    <Has_Teacher_Only_SectionGroup xmlns="358c27f4-605e-4a4d-a8b9-e26961c65206" xsi:nil="true"/>
    <Invited_Students xmlns="358c27f4-605e-4a4d-a8b9-e26961c65206" xsi:nil="true"/>
    <Math_Settings xmlns="358c27f4-605e-4a4d-a8b9-e26961c65206" xsi:nil="true"/>
    <Students xmlns="358c27f4-605e-4a4d-a8b9-e26961c65206">
      <UserInfo>
        <DisplayName/>
        <AccountId xsi:nil="true"/>
        <AccountType/>
      </UserInfo>
    </Students>
  </documentManagement>
</p:properties>
</file>

<file path=customXml/itemProps1.xml><?xml version="1.0" encoding="utf-8"?>
<ds:datastoreItem xmlns:ds="http://schemas.openxmlformats.org/officeDocument/2006/customXml" ds:itemID="{3BE87834-5E96-4158-B2C4-0B458F53830D}"/>
</file>

<file path=customXml/itemProps2.xml><?xml version="1.0" encoding="utf-8"?>
<ds:datastoreItem xmlns:ds="http://schemas.openxmlformats.org/officeDocument/2006/customXml" ds:itemID="{C962F94F-EBBB-4701-BE35-76BCCC899252}"/>
</file>

<file path=customXml/itemProps3.xml><?xml version="1.0" encoding="utf-8"?>
<ds:datastoreItem xmlns:ds="http://schemas.openxmlformats.org/officeDocument/2006/customXml" ds:itemID="{6DE13647-4522-408C-B319-AF8CB4985D9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23076</TotalTime>
  <Words>1147</Words>
  <Application>Microsoft Office PowerPoint</Application>
  <PresentationFormat>On-screen Show (4:3)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Monotype Sorts</vt:lpstr>
      <vt:lpstr>Symbol</vt:lpstr>
      <vt:lpstr>Office Theme</vt:lpstr>
      <vt:lpstr>Risk and Return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Sarveshwar Kumar Inani</cp:lastModifiedBy>
  <cp:revision>1271</cp:revision>
  <dcterms:created xsi:type="dcterms:W3CDTF">2011-09-14T09:42:05Z</dcterms:created>
  <dcterms:modified xsi:type="dcterms:W3CDTF">2024-08-17T07:46:08Z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0x010100B5AAB6E9E277804DABC86EB8C860FA82</vt:lpwstr>
  </property>
</Properties>
</file>