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quickStyle1.xml" ContentType="application/vnd.openxmlformats-officedocument.drawingml.diagramStyle+xml"/>
  <Override PartName="/ppt/diagrams/layout1.xml" ContentType="application/vnd.openxmlformats-officedocument.drawingml.diagramLayout+xml"/>
  <Override PartName="/ppt/diagrams/colors1.xml" ContentType="application/vnd.openxmlformats-officedocument.drawingml.diagramColors+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diagrams/drawing1.xml" ContentType="application/vnd.ms-office.drawingml.diagramDrawing+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sldIdLst>
    <p:sldId id="256" r:id="rId2"/>
    <p:sldId id="340" r:id="rId3"/>
    <p:sldId id="295" r:id="rId4"/>
    <p:sldId id="301" r:id="rId5"/>
    <p:sldId id="308" r:id="rId6"/>
    <p:sldId id="303" r:id="rId7"/>
    <p:sldId id="296" r:id="rId8"/>
    <p:sldId id="298" r:id="rId9"/>
    <p:sldId id="297" r:id="rId10"/>
    <p:sldId id="339" r:id="rId11"/>
    <p:sldId id="310" r:id="rId12"/>
    <p:sldId id="302" r:id="rId13"/>
    <p:sldId id="311" r:id="rId14"/>
    <p:sldId id="304" r:id="rId15"/>
    <p:sldId id="312" r:id="rId16"/>
    <p:sldId id="313" r:id="rId17"/>
    <p:sldId id="338" r:id="rId18"/>
    <p:sldId id="333" r:id="rId19"/>
    <p:sldId id="343" r:id="rId20"/>
    <p:sldId id="832" r:id="rId21"/>
    <p:sldId id="833" r:id="rId22"/>
    <p:sldId id="344" r:id="rId23"/>
    <p:sldId id="828" r:id="rId24"/>
    <p:sldId id="829" r:id="rId25"/>
    <p:sldId id="830" r:id="rId26"/>
    <p:sldId id="831" r:id="rId27"/>
    <p:sldId id="334" r:id="rId28"/>
    <p:sldId id="335" r:id="rId29"/>
    <p:sldId id="336" r:id="rId30"/>
    <p:sldId id="326" r:id="rId31"/>
    <p:sldId id="327" r:id="rId32"/>
    <p:sldId id="337" r:id="rId33"/>
    <p:sldId id="341" r:id="rId34"/>
    <p:sldId id="834" r:id="rId35"/>
    <p:sldId id="835" r:id="rId36"/>
    <p:sldId id="836" r:id="rId37"/>
    <p:sldId id="276" r:id="rId38"/>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u" lastIdx="1" clrIdx="0"/>
  <p:cmAuthor id="1" name="vaishali" initials="v" lastIdx="1" clrIdx="1">
    <p:extLst>
      <p:ext uri="{19B8F6BF-5375-455C-9EA6-DF929625EA0E}">
        <p15:presenceInfo xmlns:p15="http://schemas.microsoft.com/office/powerpoint/2012/main" userId="vaisha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88" autoAdjust="0"/>
    <p:restoredTop sz="94660"/>
  </p:normalViewPr>
  <p:slideViewPr>
    <p:cSldViewPr>
      <p:cViewPr varScale="1">
        <p:scale>
          <a:sx n="68" d="100"/>
          <a:sy n="68" d="100"/>
        </p:scale>
        <p:origin x="1752"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Vaishali\BITS\Financial%20Management_BOSCH\Video%20Sessions\L6_working%20note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a:t>Yield Curve</a:t>
            </a:r>
          </a:p>
        </c:rich>
      </c:tx>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scatterChart>
        <c:scatterStyle val="lineMarker"/>
        <c:varyColors val="0"/>
        <c:ser>
          <c:idx val="0"/>
          <c:order val="0"/>
          <c:tx>
            <c:strRef>
              <c:f>Sheet1!$E$1</c:f>
              <c:strCache>
                <c:ptCount val="1"/>
                <c:pt idx="0">
                  <c:v>YTM</c:v>
                </c:pt>
              </c:strCache>
            </c:strRef>
          </c:tx>
          <c:spPr>
            <a:ln w="28575" cap="rnd">
              <a:solidFill>
                <a:schemeClr val="lt1">
                  <a:alpha val="50000"/>
                </a:schemeClr>
              </a:solidFill>
              <a:round/>
            </a:ln>
            <a:effectLst>
              <a:outerShdw dist="25400" dir="2700000" algn="tl" rotWithShape="0">
                <a:schemeClr val="accent1"/>
              </a:outerShdw>
            </a:effectLst>
          </c:spPr>
          <c:marker>
            <c:symbol val="circle"/>
            <c:size val="6"/>
            <c:spPr>
              <a:solidFill>
                <a:schemeClr val="accent1"/>
              </a:solidFill>
              <a:ln w="22225">
                <a:solidFill>
                  <a:schemeClr val="lt1"/>
                </a:solidFill>
                <a:round/>
              </a:ln>
              <a:effectLst/>
            </c:spPr>
          </c:marker>
          <c:xVal>
            <c:numRef>
              <c:f>Sheet1!$D$2:$D$6</c:f>
              <c:numCache>
                <c:formatCode>General</c:formatCode>
                <c:ptCount val="5"/>
                <c:pt idx="0">
                  <c:v>1</c:v>
                </c:pt>
                <c:pt idx="1">
                  <c:v>2</c:v>
                </c:pt>
                <c:pt idx="2">
                  <c:v>3</c:v>
                </c:pt>
                <c:pt idx="3">
                  <c:v>4</c:v>
                </c:pt>
                <c:pt idx="4">
                  <c:v>5</c:v>
                </c:pt>
              </c:numCache>
            </c:numRef>
          </c:xVal>
          <c:yVal>
            <c:numRef>
              <c:f>Sheet1!$E$2:$E$6</c:f>
              <c:numCache>
                <c:formatCode>General</c:formatCode>
                <c:ptCount val="5"/>
                <c:pt idx="0">
                  <c:v>12.4</c:v>
                </c:pt>
                <c:pt idx="1">
                  <c:v>13.13</c:v>
                </c:pt>
                <c:pt idx="2">
                  <c:v>13.35</c:v>
                </c:pt>
                <c:pt idx="3">
                  <c:v>13.6</c:v>
                </c:pt>
                <c:pt idx="4">
                  <c:v>13.9</c:v>
                </c:pt>
              </c:numCache>
            </c:numRef>
          </c:yVal>
          <c:smooth val="0"/>
          <c:extLst>
            <c:ext xmlns:c16="http://schemas.microsoft.com/office/drawing/2014/chart" uri="{C3380CC4-5D6E-409C-BE32-E72D297353CC}">
              <c16:uniqueId val="{00000000-C65C-4F23-9E5F-B2FEA8DB379F}"/>
            </c:ext>
          </c:extLst>
        </c:ser>
        <c:dLbls>
          <c:showLegendKey val="0"/>
          <c:showVal val="0"/>
          <c:showCatName val="0"/>
          <c:showSerName val="0"/>
          <c:showPercent val="0"/>
          <c:showBubbleSize val="0"/>
        </c:dLbls>
        <c:axId val="426943776"/>
        <c:axId val="265092448"/>
      </c:scatterChart>
      <c:valAx>
        <c:axId val="426943776"/>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US"/>
                  <a:t>Term</a:t>
                </a:r>
                <a:r>
                  <a:rPr lang="en-US" baseline="0"/>
                  <a:t> to Maturity (Years)</a:t>
                </a:r>
                <a:endParaRPr lang="en-US"/>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alpha val="25000"/>
              </a:schemeClr>
            </a:solidFill>
            <a:round/>
          </a:ln>
          <a:effectLst/>
        </c:spPr>
        <c:txPr>
          <a:bodyPr rot="-60000000" spcFirstLastPara="1" vertOverflow="ellipsis" vert="horz" wrap="square" anchor="ctr" anchorCtr="1"/>
          <a:lstStyle/>
          <a:p>
            <a:pPr>
              <a:defRPr sz="900" b="0" i="0" u="none" strike="noStrike" kern="1200" spc="100" baseline="0">
                <a:solidFill>
                  <a:schemeClr val="lt1"/>
                </a:solidFill>
                <a:latin typeface="+mn-lt"/>
                <a:ea typeface="+mn-ea"/>
                <a:cs typeface="+mn-cs"/>
              </a:defRPr>
            </a:pPr>
            <a:endParaRPr lang="en-US"/>
          </a:p>
        </c:txPr>
        <c:crossAx val="265092448"/>
        <c:crosses val="autoZero"/>
        <c:crossBetween val="midCat"/>
      </c:valAx>
      <c:valAx>
        <c:axId val="265092448"/>
        <c:scaling>
          <c:orientation val="minMax"/>
        </c:scaling>
        <c:delete val="0"/>
        <c:axPos val="l"/>
        <c:majorGridlines>
          <c:spPr>
            <a:ln w="9525" cap="flat" cmpd="sng" algn="ctr">
              <a:solidFill>
                <a:schemeClr val="lt1">
                  <a:alpha val="2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US"/>
                  <a:t>YTM (%)</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4269437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7">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alpha val="25000"/>
          </a:schemeClr>
        </a:solidFill>
        <a:round/>
      </a:ln>
    </cs:spPr>
    <cs:defRPr sz="900" b="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8575" cap="rnd">
        <a:solidFill>
          <a:schemeClr val="lt1">
            <a:alpha val="50000"/>
          </a:schemeClr>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cap="flat" cmpd="sng" algn="ctr">
        <a:gradFill>
          <a:gsLst>
            <a:gs pos="79000">
              <a:schemeClr val="phClr"/>
            </a:gs>
            <a:gs pos="0">
              <a:schemeClr val="lt1">
                <a:alpha val="6000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84AE68-CCE7-4EB0-917E-E8801EABD7BA}"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IN"/>
        </a:p>
      </dgm:t>
    </dgm:pt>
    <dgm:pt modelId="{8BB1145D-BEF7-4B07-92AC-B62F0A50AE54}">
      <dgm:prSet phldrT="[Text]" custT="1"/>
      <dgm:spPr/>
      <dgm:t>
        <a:bodyPr/>
        <a:lstStyle/>
        <a:p>
          <a:r>
            <a:rPr lang="en-IN" sz="3600" dirty="0"/>
            <a:t>Normal</a:t>
          </a:r>
          <a:r>
            <a:rPr lang="en-IN" sz="6000" dirty="0"/>
            <a:t> </a:t>
          </a:r>
        </a:p>
      </dgm:t>
    </dgm:pt>
    <dgm:pt modelId="{6815633E-0E23-4A8C-8213-0D8D524056D8}" type="parTrans" cxnId="{C8A6CB21-5734-45FF-8716-40D2B75D9825}">
      <dgm:prSet/>
      <dgm:spPr/>
      <dgm:t>
        <a:bodyPr/>
        <a:lstStyle/>
        <a:p>
          <a:endParaRPr lang="en-IN" sz="2400"/>
        </a:p>
      </dgm:t>
    </dgm:pt>
    <dgm:pt modelId="{3E050DF4-CF6B-41C3-A9A5-12B9B7080C0E}" type="sibTrans" cxnId="{C8A6CB21-5734-45FF-8716-40D2B75D9825}">
      <dgm:prSet/>
      <dgm:spPr/>
      <dgm:t>
        <a:bodyPr/>
        <a:lstStyle/>
        <a:p>
          <a:endParaRPr lang="en-IN" sz="2400"/>
        </a:p>
      </dgm:t>
    </dgm:pt>
    <dgm:pt modelId="{545EBB1B-427F-4E1D-901B-ED85887E23FA}">
      <dgm:prSet phldrT="[Text]" custT="1"/>
      <dgm:spPr/>
      <dgm:t>
        <a:bodyPr/>
        <a:lstStyle/>
        <a:p>
          <a:r>
            <a:rPr lang="en-IN" sz="1600" dirty="0"/>
            <a:t>long term yields are higher than short term yields</a:t>
          </a:r>
        </a:p>
      </dgm:t>
    </dgm:pt>
    <dgm:pt modelId="{D820A643-8EC8-420D-924F-EF933D4E6373}" type="parTrans" cxnId="{C2BCB9BB-4152-4929-8C54-125A0A471C72}">
      <dgm:prSet/>
      <dgm:spPr/>
      <dgm:t>
        <a:bodyPr/>
        <a:lstStyle/>
        <a:p>
          <a:endParaRPr lang="en-IN" sz="2400"/>
        </a:p>
      </dgm:t>
    </dgm:pt>
    <dgm:pt modelId="{9C3EBA12-A630-431F-BEBD-35097993CBC0}" type="sibTrans" cxnId="{C2BCB9BB-4152-4929-8C54-125A0A471C72}">
      <dgm:prSet/>
      <dgm:spPr/>
      <dgm:t>
        <a:bodyPr/>
        <a:lstStyle/>
        <a:p>
          <a:endParaRPr lang="en-IN" sz="2400"/>
        </a:p>
      </dgm:t>
    </dgm:pt>
    <dgm:pt modelId="{27F539D7-6D63-4B94-B4DC-C56A434AAC00}">
      <dgm:prSet phldrT="[Text]" custT="1"/>
      <dgm:spPr/>
      <dgm:t>
        <a:bodyPr/>
        <a:lstStyle/>
        <a:p>
          <a:r>
            <a:rPr lang="en-IN" sz="1600" dirty="0"/>
            <a:t>signals that the economy is in an expansionary mode</a:t>
          </a:r>
        </a:p>
      </dgm:t>
    </dgm:pt>
    <dgm:pt modelId="{D1DC05BE-AFC6-4C94-94F0-F6B81480ADF0}" type="parTrans" cxnId="{C1E69588-937F-4C41-AB89-CA5F777997E7}">
      <dgm:prSet/>
      <dgm:spPr/>
      <dgm:t>
        <a:bodyPr/>
        <a:lstStyle/>
        <a:p>
          <a:endParaRPr lang="en-IN" sz="2400"/>
        </a:p>
      </dgm:t>
    </dgm:pt>
    <dgm:pt modelId="{73118479-54FF-4CFE-BD9A-A16AF7457F93}" type="sibTrans" cxnId="{C1E69588-937F-4C41-AB89-CA5F777997E7}">
      <dgm:prSet/>
      <dgm:spPr/>
      <dgm:t>
        <a:bodyPr/>
        <a:lstStyle/>
        <a:p>
          <a:endParaRPr lang="en-IN" sz="2400"/>
        </a:p>
      </dgm:t>
    </dgm:pt>
    <dgm:pt modelId="{F3090C05-B9EC-4FEF-800C-BE0FEAB37BFE}">
      <dgm:prSet phldrT="[Text]" custT="1"/>
      <dgm:spPr/>
      <dgm:t>
        <a:bodyPr/>
        <a:lstStyle/>
        <a:p>
          <a:r>
            <a:rPr lang="en-IN" sz="1600" dirty="0"/>
            <a:t>interest rates on medium-term fixed income securities are higher than the rates of both long and short-term instruments</a:t>
          </a:r>
        </a:p>
      </dgm:t>
    </dgm:pt>
    <dgm:pt modelId="{09397944-16C6-43E2-97BD-01418B54F5F6}" type="parTrans" cxnId="{75C4DFD8-A22A-4576-8F32-68CBCDB85F58}">
      <dgm:prSet/>
      <dgm:spPr/>
      <dgm:t>
        <a:bodyPr/>
        <a:lstStyle/>
        <a:p>
          <a:endParaRPr lang="en-IN" sz="2400"/>
        </a:p>
      </dgm:t>
    </dgm:pt>
    <dgm:pt modelId="{E1283029-DE66-4409-8B31-028D5B962E4B}" type="sibTrans" cxnId="{75C4DFD8-A22A-4576-8F32-68CBCDB85F58}">
      <dgm:prSet/>
      <dgm:spPr/>
      <dgm:t>
        <a:bodyPr/>
        <a:lstStyle/>
        <a:p>
          <a:endParaRPr lang="en-IN" sz="2400"/>
        </a:p>
      </dgm:t>
    </dgm:pt>
    <dgm:pt modelId="{7E9AF962-C971-46B8-AD44-ABD5487E49CC}">
      <dgm:prSet phldrT="[Text]" custT="1"/>
      <dgm:spPr/>
      <dgm:t>
        <a:bodyPr/>
        <a:lstStyle/>
        <a:p>
          <a:r>
            <a:rPr lang="en-IN" sz="3600" b="1" dirty="0"/>
            <a:t>Humped</a:t>
          </a:r>
          <a:endParaRPr lang="en-IN" sz="3600" dirty="0"/>
        </a:p>
      </dgm:t>
    </dgm:pt>
    <dgm:pt modelId="{3BEAB330-3C07-45B0-8CD4-1C9AC37665A2}" type="parTrans" cxnId="{2AD86504-E7AD-4526-AC4A-FE785ED2E6A1}">
      <dgm:prSet/>
      <dgm:spPr/>
      <dgm:t>
        <a:bodyPr/>
        <a:lstStyle/>
        <a:p>
          <a:endParaRPr lang="en-IN" sz="2400"/>
        </a:p>
      </dgm:t>
    </dgm:pt>
    <dgm:pt modelId="{6E7454AC-D31D-4E6D-ADDE-090E274F1CBB}" type="sibTrans" cxnId="{2AD86504-E7AD-4526-AC4A-FE785ED2E6A1}">
      <dgm:prSet/>
      <dgm:spPr/>
      <dgm:t>
        <a:bodyPr/>
        <a:lstStyle/>
        <a:p>
          <a:endParaRPr lang="en-IN" sz="2400"/>
        </a:p>
      </dgm:t>
    </dgm:pt>
    <dgm:pt modelId="{4F577C63-D0D0-4D44-8B28-113D7ECA3841}">
      <dgm:prSet phldrT="[Text]" custT="1"/>
      <dgm:spPr/>
      <dgm:t>
        <a:bodyPr/>
        <a:lstStyle/>
        <a:p>
          <a:r>
            <a:rPr lang="en-IN" sz="3600" b="1" dirty="0"/>
            <a:t>Flat</a:t>
          </a:r>
          <a:endParaRPr lang="en-IN" sz="3600" dirty="0"/>
        </a:p>
      </dgm:t>
    </dgm:pt>
    <dgm:pt modelId="{6A9B99DE-A37F-44F2-832A-8B615ED665DE}" type="sibTrans" cxnId="{35F25EB1-D7A8-4A28-8F0A-EBF3B4AE6542}">
      <dgm:prSet/>
      <dgm:spPr/>
      <dgm:t>
        <a:bodyPr/>
        <a:lstStyle/>
        <a:p>
          <a:endParaRPr lang="en-IN" sz="2400"/>
        </a:p>
      </dgm:t>
    </dgm:pt>
    <dgm:pt modelId="{DC8EABB3-E40A-4EB8-9397-9A0F28577F8F}" type="parTrans" cxnId="{35F25EB1-D7A8-4A28-8F0A-EBF3B4AE6542}">
      <dgm:prSet/>
      <dgm:spPr/>
      <dgm:t>
        <a:bodyPr/>
        <a:lstStyle/>
        <a:p>
          <a:endParaRPr lang="en-IN" sz="2400"/>
        </a:p>
      </dgm:t>
    </dgm:pt>
    <dgm:pt modelId="{A4340610-7C03-4E05-909C-A3663D4A2B61}">
      <dgm:prSet phldrT="[Text]" custT="1"/>
      <dgm:spPr/>
      <dgm:t>
        <a:bodyPr/>
        <a:lstStyle/>
        <a:p>
          <a:r>
            <a:rPr lang="en-IN" sz="1600" dirty="0"/>
            <a:t>very little variation between short and long term yields</a:t>
          </a:r>
        </a:p>
      </dgm:t>
    </dgm:pt>
    <dgm:pt modelId="{4685872D-7FA3-4516-B6BC-6E37597D7233}" type="parTrans" cxnId="{FA59BD5C-E4C9-4052-AB2D-2D09534D680B}">
      <dgm:prSet/>
      <dgm:spPr/>
      <dgm:t>
        <a:bodyPr/>
        <a:lstStyle/>
        <a:p>
          <a:endParaRPr lang="en-IN" sz="2400"/>
        </a:p>
      </dgm:t>
    </dgm:pt>
    <dgm:pt modelId="{B1DFACC0-600B-4D0B-995D-5F6350A5D636}" type="sibTrans" cxnId="{FA59BD5C-E4C9-4052-AB2D-2D09534D680B}">
      <dgm:prSet/>
      <dgm:spPr/>
      <dgm:t>
        <a:bodyPr/>
        <a:lstStyle/>
        <a:p>
          <a:endParaRPr lang="en-IN" sz="2400"/>
        </a:p>
      </dgm:t>
    </dgm:pt>
    <dgm:pt modelId="{568ABF5D-44B1-4125-8B14-CB8498C1957E}">
      <dgm:prSet phldrT="[Text]" custT="1"/>
      <dgm:spPr/>
      <dgm:t>
        <a:bodyPr/>
        <a:lstStyle/>
        <a:p>
          <a:r>
            <a:rPr lang="en-IN" sz="3600" dirty="0"/>
            <a:t>Inverted</a:t>
          </a:r>
        </a:p>
      </dgm:t>
    </dgm:pt>
    <dgm:pt modelId="{684823F6-721F-471D-B037-F801844939DA}" type="parTrans" cxnId="{03CA6B72-6973-4EF9-A5CD-FEFC9E668FAE}">
      <dgm:prSet/>
      <dgm:spPr/>
      <dgm:t>
        <a:bodyPr/>
        <a:lstStyle/>
        <a:p>
          <a:endParaRPr lang="en-IN" sz="2400"/>
        </a:p>
      </dgm:t>
    </dgm:pt>
    <dgm:pt modelId="{F1F30755-9282-4802-B069-94B577CD4C1E}" type="sibTrans" cxnId="{03CA6B72-6973-4EF9-A5CD-FEFC9E668FAE}">
      <dgm:prSet/>
      <dgm:spPr/>
      <dgm:t>
        <a:bodyPr/>
        <a:lstStyle/>
        <a:p>
          <a:endParaRPr lang="en-IN" sz="2400"/>
        </a:p>
      </dgm:t>
    </dgm:pt>
    <dgm:pt modelId="{4E8AFAE4-5776-4CBA-88B9-1D028C954973}">
      <dgm:prSet phldrT="[Text]" custT="1"/>
      <dgm:spPr/>
      <dgm:t>
        <a:bodyPr/>
        <a:lstStyle/>
        <a:p>
          <a:r>
            <a:rPr lang="en-IN" sz="1600" dirty="0"/>
            <a:t>short term yields are higher than long term yields</a:t>
          </a:r>
        </a:p>
      </dgm:t>
    </dgm:pt>
    <dgm:pt modelId="{0BDEF2CC-67F1-463B-A23C-F869FBDB4507}" type="parTrans" cxnId="{4F9CB791-DB8D-450C-B413-8134E5AADCC3}">
      <dgm:prSet/>
      <dgm:spPr/>
      <dgm:t>
        <a:bodyPr/>
        <a:lstStyle/>
        <a:p>
          <a:endParaRPr lang="en-IN" sz="2400"/>
        </a:p>
      </dgm:t>
    </dgm:pt>
    <dgm:pt modelId="{E498C8F0-F825-4307-8854-6A4C9A8D4806}" type="sibTrans" cxnId="{4F9CB791-DB8D-450C-B413-8134E5AADCC3}">
      <dgm:prSet/>
      <dgm:spPr/>
      <dgm:t>
        <a:bodyPr/>
        <a:lstStyle/>
        <a:p>
          <a:endParaRPr lang="en-IN" sz="2400"/>
        </a:p>
      </dgm:t>
    </dgm:pt>
    <dgm:pt modelId="{47CD1C95-2EF1-42D8-92FB-96ED90372199}">
      <dgm:prSet custT="1"/>
      <dgm:spPr/>
      <dgm:t>
        <a:bodyPr/>
        <a:lstStyle/>
        <a:p>
          <a:r>
            <a:rPr lang="en-IN" sz="1600" dirty="0"/>
            <a:t>Signals that the market is unsure about the future direction of the economy</a:t>
          </a:r>
        </a:p>
      </dgm:t>
    </dgm:pt>
    <dgm:pt modelId="{F8F5070D-967F-4F3F-8272-3D34B44CD1BE}" type="parTrans" cxnId="{619DC503-D499-48A7-94DB-F76FC82F46F7}">
      <dgm:prSet/>
      <dgm:spPr/>
      <dgm:t>
        <a:bodyPr/>
        <a:lstStyle/>
        <a:p>
          <a:endParaRPr lang="en-IN" sz="2400"/>
        </a:p>
      </dgm:t>
    </dgm:pt>
    <dgm:pt modelId="{67CF5CEE-1DB4-4484-A092-95C2F79250E2}" type="sibTrans" cxnId="{619DC503-D499-48A7-94DB-F76FC82F46F7}">
      <dgm:prSet/>
      <dgm:spPr/>
      <dgm:t>
        <a:bodyPr/>
        <a:lstStyle/>
        <a:p>
          <a:endParaRPr lang="en-IN" sz="2400"/>
        </a:p>
      </dgm:t>
    </dgm:pt>
    <dgm:pt modelId="{F5C3F375-CA91-45F0-B1F1-9E7FDC9E4A82}">
      <dgm:prSet phldrT="[Text]" custT="1"/>
      <dgm:spPr/>
      <dgm:t>
        <a:bodyPr/>
        <a:lstStyle/>
        <a:p>
          <a:r>
            <a:rPr lang="en-IN" sz="1600" dirty="0"/>
            <a:t>signals that the economy is in contraction mode</a:t>
          </a:r>
        </a:p>
      </dgm:t>
    </dgm:pt>
    <dgm:pt modelId="{50419B9A-7BED-4387-A792-869956691A94}" type="parTrans" cxnId="{C9DE4A33-6E15-4096-9C26-8E22FEE9FA5A}">
      <dgm:prSet/>
      <dgm:spPr/>
      <dgm:t>
        <a:bodyPr/>
        <a:lstStyle/>
        <a:p>
          <a:endParaRPr lang="en-IN"/>
        </a:p>
      </dgm:t>
    </dgm:pt>
    <dgm:pt modelId="{9D0DAA8B-5436-45B5-A8BD-B2059873106A}" type="sibTrans" cxnId="{C9DE4A33-6E15-4096-9C26-8E22FEE9FA5A}">
      <dgm:prSet/>
      <dgm:spPr/>
      <dgm:t>
        <a:bodyPr/>
        <a:lstStyle/>
        <a:p>
          <a:endParaRPr lang="en-IN"/>
        </a:p>
      </dgm:t>
    </dgm:pt>
    <dgm:pt modelId="{83E8A524-A19B-424A-8353-B5892E0BB0FF}">
      <dgm:prSet phldrT="[Text]" custT="1"/>
      <dgm:spPr/>
      <dgm:t>
        <a:bodyPr/>
        <a:lstStyle/>
        <a:p>
          <a:endParaRPr lang="en-IN" sz="1600" dirty="0"/>
        </a:p>
      </dgm:t>
    </dgm:pt>
    <dgm:pt modelId="{A12591AD-66AC-4B81-9FFB-1B1E8ED2E101}" type="parTrans" cxnId="{1E09E2FB-A7D1-4759-A2F2-80567BCA1FDF}">
      <dgm:prSet/>
      <dgm:spPr/>
      <dgm:t>
        <a:bodyPr/>
        <a:lstStyle/>
        <a:p>
          <a:endParaRPr lang="en-IN"/>
        </a:p>
      </dgm:t>
    </dgm:pt>
    <dgm:pt modelId="{CAFD990A-3F4D-4DD2-93B8-069EBBDE6F8E}" type="sibTrans" cxnId="{1E09E2FB-A7D1-4759-A2F2-80567BCA1FDF}">
      <dgm:prSet/>
      <dgm:spPr/>
      <dgm:t>
        <a:bodyPr/>
        <a:lstStyle/>
        <a:p>
          <a:endParaRPr lang="en-IN"/>
        </a:p>
      </dgm:t>
    </dgm:pt>
    <dgm:pt modelId="{4AB2BE71-BE9C-420D-B739-84050E97A22B}" type="pres">
      <dgm:prSet presAssocID="{2384AE68-CCE7-4EB0-917E-E8801EABD7BA}" presName="Name0" presStyleCnt="0">
        <dgm:presLayoutVars>
          <dgm:dir/>
          <dgm:animLvl val="lvl"/>
          <dgm:resizeHandles/>
        </dgm:presLayoutVars>
      </dgm:prSet>
      <dgm:spPr/>
    </dgm:pt>
    <dgm:pt modelId="{B2C1CCB2-15C9-4C64-97A2-8C3780C3A182}" type="pres">
      <dgm:prSet presAssocID="{8BB1145D-BEF7-4B07-92AC-B62F0A50AE54}" presName="linNode" presStyleCnt="0"/>
      <dgm:spPr/>
    </dgm:pt>
    <dgm:pt modelId="{9FCECC80-D7BA-4A53-8A07-38BBB0F5908F}" type="pres">
      <dgm:prSet presAssocID="{8BB1145D-BEF7-4B07-92AC-B62F0A50AE54}" presName="parentShp" presStyleLbl="node1" presStyleIdx="0" presStyleCnt="4" custScaleX="72566">
        <dgm:presLayoutVars>
          <dgm:bulletEnabled val="1"/>
        </dgm:presLayoutVars>
      </dgm:prSet>
      <dgm:spPr/>
    </dgm:pt>
    <dgm:pt modelId="{D503CDF7-FD07-4ED9-81AA-28D1F272174F}" type="pres">
      <dgm:prSet presAssocID="{8BB1145D-BEF7-4B07-92AC-B62F0A50AE54}" presName="childShp" presStyleLbl="bgAccFollowNode1" presStyleIdx="0" presStyleCnt="4" custScaleX="115340">
        <dgm:presLayoutVars>
          <dgm:bulletEnabled val="1"/>
        </dgm:presLayoutVars>
      </dgm:prSet>
      <dgm:spPr/>
    </dgm:pt>
    <dgm:pt modelId="{3AF9599B-A16B-41FD-BF21-460846C03C2F}" type="pres">
      <dgm:prSet presAssocID="{3E050DF4-CF6B-41C3-A9A5-12B9B7080C0E}" presName="spacing" presStyleCnt="0"/>
      <dgm:spPr/>
    </dgm:pt>
    <dgm:pt modelId="{6F1A4911-4783-4B13-8D04-7B8C4D131FD5}" type="pres">
      <dgm:prSet presAssocID="{4F577C63-D0D0-4D44-8B28-113D7ECA3841}" presName="linNode" presStyleCnt="0"/>
      <dgm:spPr/>
    </dgm:pt>
    <dgm:pt modelId="{580589B6-950B-4317-B941-EBC27CF43CF0}" type="pres">
      <dgm:prSet presAssocID="{4F577C63-D0D0-4D44-8B28-113D7ECA3841}" presName="parentShp" presStyleLbl="node1" presStyleIdx="1" presStyleCnt="4" custScaleX="79936">
        <dgm:presLayoutVars>
          <dgm:bulletEnabled val="1"/>
        </dgm:presLayoutVars>
      </dgm:prSet>
      <dgm:spPr/>
    </dgm:pt>
    <dgm:pt modelId="{BB9963E8-703E-4548-9B10-641381010CFB}" type="pres">
      <dgm:prSet presAssocID="{4F577C63-D0D0-4D44-8B28-113D7ECA3841}" presName="childShp" presStyleLbl="bgAccFollowNode1" presStyleIdx="1" presStyleCnt="4" custScaleX="120649">
        <dgm:presLayoutVars>
          <dgm:bulletEnabled val="1"/>
        </dgm:presLayoutVars>
      </dgm:prSet>
      <dgm:spPr/>
    </dgm:pt>
    <dgm:pt modelId="{1819789B-A3FD-469C-ADDD-FCEAE85B5901}" type="pres">
      <dgm:prSet presAssocID="{6A9B99DE-A37F-44F2-832A-8B615ED665DE}" presName="spacing" presStyleCnt="0"/>
      <dgm:spPr/>
    </dgm:pt>
    <dgm:pt modelId="{2D817FDC-ED5D-46F1-B5F2-862960F0E899}" type="pres">
      <dgm:prSet presAssocID="{568ABF5D-44B1-4125-8B14-CB8498C1957E}" presName="linNode" presStyleCnt="0"/>
      <dgm:spPr/>
    </dgm:pt>
    <dgm:pt modelId="{A9E75943-2BAE-4B22-B50B-6AE74963E90F}" type="pres">
      <dgm:prSet presAssocID="{568ABF5D-44B1-4125-8B14-CB8498C1957E}" presName="parentShp" presStyleLbl="node1" presStyleIdx="2" presStyleCnt="4" custScaleX="76991">
        <dgm:presLayoutVars>
          <dgm:bulletEnabled val="1"/>
        </dgm:presLayoutVars>
      </dgm:prSet>
      <dgm:spPr/>
    </dgm:pt>
    <dgm:pt modelId="{66068C27-ADB3-48C8-AB41-51D320573E90}" type="pres">
      <dgm:prSet presAssocID="{568ABF5D-44B1-4125-8B14-CB8498C1957E}" presName="childShp" presStyleLbl="bgAccFollowNode1" presStyleIdx="2" presStyleCnt="4" custScaleX="118289">
        <dgm:presLayoutVars>
          <dgm:bulletEnabled val="1"/>
        </dgm:presLayoutVars>
      </dgm:prSet>
      <dgm:spPr/>
    </dgm:pt>
    <dgm:pt modelId="{30AB4714-CB0E-4E5A-86F1-D34D7F26A424}" type="pres">
      <dgm:prSet presAssocID="{F1F30755-9282-4802-B069-94B577CD4C1E}" presName="spacing" presStyleCnt="0"/>
      <dgm:spPr/>
    </dgm:pt>
    <dgm:pt modelId="{BA53EAED-FEA9-4FCB-B32C-312EAA790AE3}" type="pres">
      <dgm:prSet presAssocID="{7E9AF962-C971-46B8-AD44-ABD5487E49CC}" presName="linNode" presStyleCnt="0"/>
      <dgm:spPr/>
    </dgm:pt>
    <dgm:pt modelId="{C793EE4E-6DBB-40DB-8E00-E5993E439688}" type="pres">
      <dgm:prSet presAssocID="{7E9AF962-C971-46B8-AD44-ABD5487E49CC}" presName="parentShp" presStyleLbl="node1" presStyleIdx="3" presStyleCnt="4" custScaleX="76650">
        <dgm:presLayoutVars>
          <dgm:bulletEnabled val="1"/>
        </dgm:presLayoutVars>
      </dgm:prSet>
      <dgm:spPr/>
    </dgm:pt>
    <dgm:pt modelId="{58C04011-E51D-49E1-AD42-8A61C401F04A}" type="pres">
      <dgm:prSet presAssocID="{7E9AF962-C971-46B8-AD44-ABD5487E49CC}" presName="childShp" presStyleLbl="bgAccFollowNode1" presStyleIdx="3" presStyleCnt="4" custScaleX="121239" custScaleY="132954">
        <dgm:presLayoutVars>
          <dgm:bulletEnabled val="1"/>
        </dgm:presLayoutVars>
      </dgm:prSet>
      <dgm:spPr/>
    </dgm:pt>
  </dgm:ptLst>
  <dgm:cxnLst>
    <dgm:cxn modelId="{619DC503-D499-48A7-94DB-F76FC82F46F7}" srcId="{4F577C63-D0D0-4D44-8B28-113D7ECA3841}" destId="{47CD1C95-2EF1-42D8-92FB-96ED90372199}" srcOrd="1" destOrd="0" parTransId="{F8F5070D-967F-4F3F-8272-3D34B44CD1BE}" sibTransId="{67CF5CEE-1DB4-4484-A092-95C2F79250E2}"/>
    <dgm:cxn modelId="{2AD86504-E7AD-4526-AC4A-FE785ED2E6A1}" srcId="{2384AE68-CCE7-4EB0-917E-E8801EABD7BA}" destId="{7E9AF962-C971-46B8-AD44-ABD5487E49CC}" srcOrd="3" destOrd="0" parTransId="{3BEAB330-3C07-45B0-8CD4-1C9AC37665A2}" sibTransId="{6E7454AC-D31D-4E6D-ADDE-090E274F1CBB}"/>
    <dgm:cxn modelId="{B77C5007-D3DB-4366-BE48-DFE9F4227357}" type="presOf" srcId="{83E8A524-A19B-424A-8353-B5892E0BB0FF}" destId="{58C04011-E51D-49E1-AD42-8A61C401F04A}" srcOrd="0" destOrd="0" presId="urn:microsoft.com/office/officeart/2005/8/layout/vList6"/>
    <dgm:cxn modelId="{C8A6CB21-5734-45FF-8716-40D2B75D9825}" srcId="{2384AE68-CCE7-4EB0-917E-E8801EABD7BA}" destId="{8BB1145D-BEF7-4B07-92AC-B62F0A50AE54}" srcOrd="0" destOrd="0" parTransId="{6815633E-0E23-4A8C-8213-0D8D524056D8}" sibTransId="{3E050DF4-CF6B-41C3-A9A5-12B9B7080C0E}"/>
    <dgm:cxn modelId="{C9DE4A33-6E15-4096-9C26-8E22FEE9FA5A}" srcId="{568ABF5D-44B1-4125-8B14-CB8498C1957E}" destId="{F5C3F375-CA91-45F0-B1F1-9E7FDC9E4A82}" srcOrd="1" destOrd="0" parTransId="{50419B9A-7BED-4387-A792-869956691A94}" sibTransId="{9D0DAA8B-5436-45B5-A8BD-B2059873106A}"/>
    <dgm:cxn modelId="{FA59BD5C-E4C9-4052-AB2D-2D09534D680B}" srcId="{4F577C63-D0D0-4D44-8B28-113D7ECA3841}" destId="{A4340610-7C03-4E05-909C-A3663D4A2B61}" srcOrd="0" destOrd="0" parTransId="{4685872D-7FA3-4516-B6BC-6E37597D7233}" sibTransId="{B1DFACC0-600B-4D0B-995D-5F6350A5D636}"/>
    <dgm:cxn modelId="{E656F064-21E6-4F36-A1D0-4D5291E0A7D5}" type="presOf" srcId="{545EBB1B-427F-4E1D-901B-ED85887E23FA}" destId="{D503CDF7-FD07-4ED9-81AA-28D1F272174F}" srcOrd="0" destOrd="0" presId="urn:microsoft.com/office/officeart/2005/8/layout/vList6"/>
    <dgm:cxn modelId="{266EC665-3210-4BBC-A28E-B490A1AE3959}" type="presOf" srcId="{4F577C63-D0D0-4D44-8B28-113D7ECA3841}" destId="{580589B6-950B-4317-B941-EBC27CF43CF0}" srcOrd="0" destOrd="0" presId="urn:microsoft.com/office/officeart/2005/8/layout/vList6"/>
    <dgm:cxn modelId="{FCAEAD6A-2553-4990-A8B8-85FD3B9098D1}" type="presOf" srcId="{8BB1145D-BEF7-4B07-92AC-B62F0A50AE54}" destId="{9FCECC80-D7BA-4A53-8A07-38BBB0F5908F}" srcOrd="0" destOrd="0" presId="urn:microsoft.com/office/officeart/2005/8/layout/vList6"/>
    <dgm:cxn modelId="{03CA6B72-6973-4EF9-A5CD-FEFC9E668FAE}" srcId="{2384AE68-CCE7-4EB0-917E-E8801EABD7BA}" destId="{568ABF5D-44B1-4125-8B14-CB8498C1957E}" srcOrd="2" destOrd="0" parTransId="{684823F6-721F-471D-B037-F801844939DA}" sibTransId="{F1F30755-9282-4802-B069-94B577CD4C1E}"/>
    <dgm:cxn modelId="{29697F74-F28D-487B-8119-46C5DA24DE3C}" type="presOf" srcId="{4E8AFAE4-5776-4CBA-88B9-1D028C954973}" destId="{66068C27-ADB3-48C8-AB41-51D320573E90}" srcOrd="0" destOrd="0" presId="urn:microsoft.com/office/officeart/2005/8/layout/vList6"/>
    <dgm:cxn modelId="{9C313F59-DBA0-4C42-A25F-E6764296DF4A}" type="presOf" srcId="{F3090C05-B9EC-4FEF-800C-BE0FEAB37BFE}" destId="{58C04011-E51D-49E1-AD42-8A61C401F04A}" srcOrd="0" destOrd="1" presId="urn:microsoft.com/office/officeart/2005/8/layout/vList6"/>
    <dgm:cxn modelId="{34B99A80-0491-4BC2-B550-CDA502BC900C}" type="presOf" srcId="{A4340610-7C03-4E05-909C-A3663D4A2B61}" destId="{BB9963E8-703E-4548-9B10-641381010CFB}" srcOrd="0" destOrd="0" presId="urn:microsoft.com/office/officeart/2005/8/layout/vList6"/>
    <dgm:cxn modelId="{C1E69588-937F-4C41-AB89-CA5F777997E7}" srcId="{8BB1145D-BEF7-4B07-92AC-B62F0A50AE54}" destId="{27F539D7-6D63-4B94-B4DC-C56A434AAC00}" srcOrd="1" destOrd="0" parTransId="{D1DC05BE-AFC6-4C94-94F0-F6B81480ADF0}" sibTransId="{73118479-54FF-4CFE-BD9A-A16AF7457F93}"/>
    <dgm:cxn modelId="{4F9CB791-DB8D-450C-B413-8134E5AADCC3}" srcId="{568ABF5D-44B1-4125-8B14-CB8498C1957E}" destId="{4E8AFAE4-5776-4CBA-88B9-1D028C954973}" srcOrd="0" destOrd="0" parTransId="{0BDEF2CC-67F1-463B-A23C-F869FBDB4507}" sibTransId="{E498C8F0-F825-4307-8854-6A4C9A8D4806}"/>
    <dgm:cxn modelId="{FA774799-01C4-45D2-B365-66105F24CC4D}" type="presOf" srcId="{47CD1C95-2EF1-42D8-92FB-96ED90372199}" destId="{BB9963E8-703E-4548-9B10-641381010CFB}" srcOrd="0" destOrd="1" presId="urn:microsoft.com/office/officeart/2005/8/layout/vList6"/>
    <dgm:cxn modelId="{9B28FBA9-652B-4D21-A0C9-B69FCBB845FB}" type="presOf" srcId="{F5C3F375-CA91-45F0-B1F1-9E7FDC9E4A82}" destId="{66068C27-ADB3-48C8-AB41-51D320573E90}" srcOrd="0" destOrd="1" presId="urn:microsoft.com/office/officeart/2005/8/layout/vList6"/>
    <dgm:cxn modelId="{CACBFEAC-1C64-4404-9166-A740B71634A5}" type="presOf" srcId="{27F539D7-6D63-4B94-B4DC-C56A434AAC00}" destId="{D503CDF7-FD07-4ED9-81AA-28D1F272174F}" srcOrd="0" destOrd="1" presId="urn:microsoft.com/office/officeart/2005/8/layout/vList6"/>
    <dgm:cxn modelId="{35F25EB1-D7A8-4A28-8F0A-EBF3B4AE6542}" srcId="{2384AE68-CCE7-4EB0-917E-E8801EABD7BA}" destId="{4F577C63-D0D0-4D44-8B28-113D7ECA3841}" srcOrd="1" destOrd="0" parTransId="{DC8EABB3-E40A-4EB8-9397-9A0F28577F8F}" sibTransId="{6A9B99DE-A37F-44F2-832A-8B615ED665DE}"/>
    <dgm:cxn modelId="{C2BCB9BB-4152-4929-8C54-125A0A471C72}" srcId="{8BB1145D-BEF7-4B07-92AC-B62F0A50AE54}" destId="{545EBB1B-427F-4E1D-901B-ED85887E23FA}" srcOrd="0" destOrd="0" parTransId="{D820A643-8EC8-420D-924F-EF933D4E6373}" sibTransId="{9C3EBA12-A630-431F-BEBD-35097993CBC0}"/>
    <dgm:cxn modelId="{2D6B42C2-C702-4F44-AAE1-91847173429D}" type="presOf" srcId="{7E9AF962-C971-46B8-AD44-ABD5487E49CC}" destId="{C793EE4E-6DBB-40DB-8E00-E5993E439688}" srcOrd="0" destOrd="0" presId="urn:microsoft.com/office/officeart/2005/8/layout/vList6"/>
    <dgm:cxn modelId="{7ED25AC9-90A5-4281-8A62-310026AA3D86}" type="presOf" srcId="{568ABF5D-44B1-4125-8B14-CB8498C1957E}" destId="{A9E75943-2BAE-4B22-B50B-6AE74963E90F}" srcOrd="0" destOrd="0" presId="urn:microsoft.com/office/officeart/2005/8/layout/vList6"/>
    <dgm:cxn modelId="{75C4DFD8-A22A-4576-8F32-68CBCDB85F58}" srcId="{7E9AF962-C971-46B8-AD44-ABD5487E49CC}" destId="{F3090C05-B9EC-4FEF-800C-BE0FEAB37BFE}" srcOrd="1" destOrd="0" parTransId="{09397944-16C6-43E2-97BD-01418B54F5F6}" sibTransId="{E1283029-DE66-4409-8B31-028D5B962E4B}"/>
    <dgm:cxn modelId="{92A99CDB-CD88-403E-86FD-37DB302F19FB}" type="presOf" srcId="{2384AE68-CCE7-4EB0-917E-E8801EABD7BA}" destId="{4AB2BE71-BE9C-420D-B739-84050E97A22B}" srcOrd="0" destOrd="0" presId="urn:microsoft.com/office/officeart/2005/8/layout/vList6"/>
    <dgm:cxn modelId="{1E09E2FB-A7D1-4759-A2F2-80567BCA1FDF}" srcId="{7E9AF962-C971-46B8-AD44-ABD5487E49CC}" destId="{83E8A524-A19B-424A-8353-B5892E0BB0FF}" srcOrd="0" destOrd="0" parTransId="{A12591AD-66AC-4B81-9FFB-1B1E8ED2E101}" sibTransId="{CAFD990A-3F4D-4DD2-93B8-069EBBDE6F8E}"/>
    <dgm:cxn modelId="{B4690321-490A-4F49-8780-837C29F215FA}" type="presParOf" srcId="{4AB2BE71-BE9C-420D-B739-84050E97A22B}" destId="{B2C1CCB2-15C9-4C64-97A2-8C3780C3A182}" srcOrd="0" destOrd="0" presId="urn:microsoft.com/office/officeart/2005/8/layout/vList6"/>
    <dgm:cxn modelId="{CD0CA443-C231-4C96-BC42-A65C3237DBC7}" type="presParOf" srcId="{B2C1CCB2-15C9-4C64-97A2-8C3780C3A182}" destId="{9FCECC80-D7BA-4A53-8A07-38BBB0F5908F}" srcOrd="0" destOrd="0" presId="urn:microsoft.com/office/officeart/2005/8/layout/vList6"/>
    <dgm:cxn modelId="{2C8F3C78-9E5F-4769-BBD0-2EEDBA12FAE3}" type="presParOf" srcId="{B2C1CCB2-15C9-4C64-97A2-8C3780C3A182}" destId="{D503CDF7-FD07-4ED9-81AA-28D1F272174F}" srcOrd="1" destOrd="0" presId="urn:microsoft.com/office/officeart/2005/8/layout/vList6"/>
    <dgm:cxn modelId="{62A9E792-47CD-4BD5-9D97-17AEC6B39B32}" type="presParOf" srcId="{4AB2BE71-BE9C-420D-B739-84050E97A22B}" destId="{3AF9599B-A16B-41FD-BF21-460846C03C2F}" srcOrd="1" destOrd="0" presId="urn:microsoft.com/office/officeart/2005/8/layout/vList6"/>
    <dgm:cxn modelId="{75B6398C-7D41-4B40-8F53-0F1FD7CD5278}" type="presParOf" srcId="{4AB2BE71-BE9C-420D-B739-84050E97A22B}" destId="{6F1A4911-4783-4B13-8D04-7B8C4D131FD5}" srcOrd="2" destOrd="0" presId="urn:microsoft.com/office/officeart/2005/8/layout/vList6"/>
    <dgm:cxn modelId="{C335EDD8-4BB0-4025-9EA7-B0FC487B9AC5}" type="presParOf" srcId="{6F1A4911-4783-4B13-8D04-7B8C4D131FD5}" destId="{580589B6-950B-4317-B941-EBC27CF43CF0}" srcOrd="0" destOrd="0" presId="urn:microsoft.com/office/officeart/2005/8/layout/vList6"/>
    <dgm:cxn modelId="{E3943129-2506-48B0-A787-328CE9492DF4}" type="presParOf" srcId="{6F1A4911-4783-4B13-8D04-7B8C4D131FD5}" destId="{BB9963E8-703E-4548-9B10-641381010CFB}" srcOrd="1" destOrd="0" presId="urn:microsoft.com/office/officeart/2005/8/layout/vList6"/>
    <dgm:cxn modelId="{31BF1EA8-6ECE-4ECF-AD78-80D163E0935C}" type="presParOf" srcId="{4AB2BE71-BE9C-420D-B739-84050E97A22B}" destId="{1819789B-A3FD-469C-ADDD-FCEAE85B5901}" srcOrd="3" destOrd="0" presId="urn:microsoft.com/office/officeart/2005/8/layout/vList6"/>
    <dgm:cxn modelId="{B1766752-2D2A-4E1A-85CE-C5945ECC2A1F}" type="presParOf" srcId="{4AB2BE71-BE9C-420D-B739-84050E97A22B}" destId="{2D817FDC-ED5D-46F1-B5F2-862960F0E899}" srcOrd="4" destOrd="0" presId="urn:microsoft.com/office/officeart/2005/8/layout/vList6"/>
    <dgm:cxn modelId="{D97B131B-E1E7-4988-A2AF-1D3FE423790D}" type="presParOf" srcId="{2D817FDC-ED5D-46F1-B5F2-862960F0E899}" destId="{A9E75943-2BAE-4B22-B50B-6AE74963E90F}" srcOrd="0" destOrd="0" presId="urn:microsoft.com/office/officeart/2005/8/layout/vList6"/>
    <dgm:cxn modelId="{34C6A6E1-FDF5-4B6F-B4C4-91A1F8957DAC}" type="presParOf" srcId="{2D817FDC-ED5D-46F1-B5F2-862960F0E899}" destId="{66068C27-ADB3-48C8-AB41-51D320573E90}" srcOrd="1" destOrd="0" presId="urn:microsoft.com/office/officeart/2005/8/layout/vList6"/>
    <dgm:cxn modelId="{C04B8646-DBB8-4873-B5E5-7F461C8516AD}" type="presParOf" srcId="{4AB2BE71-BE9C-420D-B739-84050E97A22B}" destId="{30AB4714-CB0E-4E5A-86F1-D34D7F26A424}" srcOrd="5" destOrd="0" presId="urn:microsoft.com/office/officeart/2005/8/layout/vList6"/>
    <dgm:cxn modelId="{12AFCCEB-D05F-4867-B993-F33DC8C6C4A7}" type="presParOf" srcId="{4AB2BE71-BE9C-420D-B739-84050E97A22B}" destId="{BA53EAED-FEA9-4FCB-B32C-312EAA790AE3}" srcOrd="6" destOrd="0" presId="urn:microsoft.com/office/officeart/2005/8/layout/vList6"/>
    <dgm:cxn modelId="{99B7F787-909C-4354-AEE4-DC4F98ECF2E8}" type="presParOf" srcId="{BA53EAED-FEA9-4FCB-B32C-312EAA790AE3}" destId="{C793EE4E-6DBB-40DB-8E00-E5993E439688}" srcOrd="0" destOrd="0" presId="urn:microsoft.com/office/officeart/2005/8/layout/vList6"/>
    <dgm:cxn modelId="{CFB01D90-57B3-4750-834E-CD6026924260}" type="presParOf" srcId="{BA53EAED-FEA9-4FCB-B32C-312EAA790AE3}" destId="{58C04011-E51D-49E1-AD42-8A61C401F04A}"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03CDF7-FD07-4ED9-81AA-28D1F272174F}">
      <dsp:nvSpPr>
        <dsp:cNvPr id="0" name=""/>
        <dsp:cNvSpPr/>
      </dsp:nvSpPr>
      <dsp:spPr>
        <a:xfrm>
          <a:off x="2575533" y="2023"/>
          <a:ext cx="5958879" cy="1026131"/>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IN" sz="1600" kern="1200" dirty="0"/>
            <a:t>long term yields are higher than short term yields</a:t>
          </a:r>
        </a:p>
        <a:p>
          <a:pPr marL="171450" lvl="1" indent="-171450" algn="l" defTabSz="711200">
            <a:lnSpc>
              <a:spcPct val="90000"/>
            </a:lnSpc>
            <a:spcBef>
              <a:spcPct val="0"/>
            </a:spcBef>
            <a:spcAft>
              <a:spcPct val="15000"/>
            </a:spcAft>
            <a:buChar char="•"/>
          </a:pPr>
          <a:r>
            <a:rPr lang="en-IN" sz="1600" kern="1200" dirty="0"/>
            <a:t>signals that the economy is in an expansionary mode</a:t>
          </a:r>
        </a:p>
      </dsp:txBody>
      <dsp:txXfrm>
        <a:off x="2575533" y="130289"/>
        <a:ext cx="5574080" cy="769599"/>
      </dsp:txXfrm>
    </dsp:sp>
    <dsp:sp modelId="{9FCECC80-D7BA-4A53-8A07-38BBB0F5908F}">
      <dsp:nvSpPr>
        <dsp:cNvPr id="0" name=""/>
        <dsp:cNvSpPr/>
      </dsp:nvSpPr>
      <dsp:spPr>
        <a:xfrm>
          <a:off x="76186" y="2023"/>
          <a:ext cx="2499347" cy="102613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IN" sz="3600" kern="1200" dirty="0"/>
            <a:t>Normal</a:t>
          </a:r>
          <a:r>
            <a:rPr lang="en-IN" sz="6000" kern="1200" dirty="0"/>
            <a:t> </a:t>
          </a:r>
        </a:p>
      </dsp:txBody>
      <dsp:txXfrm>
        <a:off x="126278" y="52115"/>
        <a:ext cx="2399163" cy="925947"/>
      </dsp:txXfrm>
    </dsp:sp>
    <dsp:sp modelId="{BB9963E8-703E-4548-9B10-641381010CFB}">
      <dsp:nvSpPr>
        <dsp:cNvPr id="0" name=""/>
        <dsp:cNvSpPr/>
      </dsp:nvSpPr>
      <dsp:spPr>
        <a:xfrm>
          <a:off x="2638378" y="1130767"/>
          <a:ext cx="5971417" cy="1026131"/>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IN" sz="1600" kern="1200" dirty="0"/>
            <a:t>very little variation between short and long term yields</a:t>
          </a:r>
        </a:p>
        <a:p>
          <a:pPr marL="171450" lvl="1" indent="-171450" algn="l" defTabSz="711200">
            <a:lnSpc>
              <a:spcPct val="90000"/>
            </a:lnSpc>
            <a:spcBef>
              <a:spcPct val="0"/>
            </a:spcBef>
            <a:spcAft>
              <a:spcPct val="15000"/>
            </a:spcAft>
            <a:buChar char="•"/>
          </a:pPr>
          <a:r>
            <a:rPr lang="en-IN" sz="1600" kern="1200" dirty="0"/>
            <a:t>Signals that the market is unsure about the future direction of the economy</a:t>
          </a:r>
        </a:p>
      </dsp:txBody>
      <dsp:txXfrm>
        <a:off x="2638378" y="1259033"/>
        <a:ext cx="5586618" cy="769599"/>
      </dsp:txXfrm>
    </dsp:sp>
    <dsp:sp modelId="{580589B6-950B-4317-B941-EBC27CF43CF0}">
      <dsp:nvSpPr>
        <dsp:cNvPr id="0" name=""/>
        <dsp:cNvSpPr/>
      </dsp:nvSpPr>
      <dsp:spPr>
        <a:xfrm>
          <a:off x="803" y="1130767"/>
          <a:ext cx="2637575" cy="102613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IN" sz="3600" b="1" kern="1200" dirty="0"/>
            <a:t>Flat</a:t>
          </a:r>
          <a:endParaRPr lang="en-IN" sz="3600" kern="1200" dirty="0"/>
        </a:p>
      </dsp:txBody>
      <dsp:txXfrm>
        <a:off x="50895" y="1180859"/>
        <a:ext cx="2537391" cy="925947"/>
      </dsp:txXfrm>
    </dsp:sp>
    <dsp:sp modelId="{66068C27-ADB3-48C8-AB41-51D320573E90}">
      <dsp:nvSpPr>
        <dsp:cNvPr id="0" name=""/>
        <dsp:cNvSpPr/>
      </dsp:nvSpPr>
      <dsp:spPr>
        <a:xfrm>
          <a:off x="2605965" y="2259511"/>
          <a:ext cx="6003811" cy="1026131"/>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IN" sz="1600" kern="1200" dirty="0"/>
            <a:t>short term yields are higher than long term yields</a:t>
          </a:r>
        </a:p>
        <a:p>
          <a:pPr marL="171450" lvl="1" indent="-171450" algn="l" defTabSz="711200">
            <a:lnSpc>
              <a:spcPct val="90000"/>
            </a:lnSpc>
            <a:spcBef>
              <a:spcPct val="0"/>
            </a:spcBef>
            <a:spcAft>
              <a:spcPct val="15000"/>
            </a:spcAft>
            <a:buChar char="•"/>
          </a:pPr>
          <a:r>
            <a:rPr lang="en-IN" sz="1600" kern="1200" dirty="0"/>
            <a:t>signals that the economy is in contraction mode</a:t>
          </a:r>
        </a:p>
      </dsp:txBody>
      <dsp:txXfrm>
        <a:off x="2605965" y="2387777"/>
        <a:ext cx="5619012" cy="769599"/>
      </dsp:txXfrm>
    </dsp:sp>
    <dsp:sp modelId="{A9E75943-2BAE-4B22-B50B-6AE74963E90F}">
      <dsp:nvSpPr>
        <dsp:cNvPr id="0" name=""/>
        <dsp:cNvSpPr/>
      </dsp:nvSpPr>
      <dsp:spPr>
        <a:xfrm>
          <a:off x="823" y="2259511"/>
          <a:ext cx="2605141" cy="102613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IN" sz="3600" kern="1200" dirty="0"/>
            <a:t>Inverted</a:t>
          </a:r>
        </a:p>
      </dsp:txBody>
      <dsp:txXfrm>
        <a:off x="50915" y="2309603"/>
        <a:ext cx="2504957" cy="925947"/>
      </dsp:txXfrm>
    </dsp:sp>
    <dsp:sp modelId="{58C04011-E51D-49E1-AD42-8A61C401F04A}">
      <dsp:nvSpPr>
        <dsp:cNvPr id="0" name=""/>
        <dsp:cNvSpPr/>
      </dsp:nvSpPr>
      <dsp:spPr>
        <a:xfrm>
          <a:off x="2553641" y="3388256"/>
          <a:ext cx="6055670" cy="136428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endParaRPr lang="en-IN" sz="1600" kern="1200" dirty="0"/>
        </a:p>
        <a:p>
          <a:pPr marL="171450" lvl="1" indent="-171450" algn="l" defTabSz="711200">
            <a:lnSpc>
              <a:spcPct val="90000"/>
            </a:lnSpc>
            <a:spcBef>
              <a:spcPct val="0"/>
            </a:spcBef>
            <a:spcAft>
              <a:spcPct val="15000"/>
            </a:spcAft>
            <a:buChar char="•"/>
          </a:pPr>
          <a:r>
            <a:rPr lang="en-IN" sz="1600" kern="1200" dirty="0"/>
            <a:t>interest rates on medium-term fixed income securities are higher than the rates of both long and short-term instruments</a:t>
          </a:r>
        </a:p>
      </dsp:txBody>
      <dsp:txXfrm>
        <a:off x="2553641" y="3558791"/>
        <a:ext cx="5544064" cy="1023212"/>
      </dsp:txXfrm>
    </dsp:sp>
    <dsp:sp modelId="{C793EE4E-6DBB-40DB-8E00-E5993E439688}">
      <dsp:nvSpPr>
        <dsp:cNvPr id="0" name=""/>
        <dsp:cNvSpPr/>
      </dsp:nvSpPr>
      <dsp:spPr>
        <a:xfrm>
          <a:off x="1287" y="3557331"/>
          <a:ext cx="2552353" cy="102613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IN" sz="3600" b="1" kern="1200" dirty="0"/>
            <a:t>Humped</a:t>
          </a:r>
          <a:endParaRPr lang="en-IN" sz="3600" kern="1200" dirty="0"/>
        </a:p>
      </dsp:txBody>
      <dsp:txXfrm>
        <a:off x="51379" y="3607423"/>
        <a:ext cx="2452169" cy="925947"/>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4736E2BE-9D0E-42AE-8134-698B657F8932}" type="datetimeFigureOut">
              <a:rPr lang="en-US" smtClean="0"/>
              <a:pPr/>
              <a:t>9/1/2024</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8E6F14DF-752C-459E-A15E-C4A63D43292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5" name="TextBox 14"/>
          <p:cNvSpPr txBox="1"/>
          <p:nvPr userDrawn="1"/>
        </p:nvSpPr>
        <p:spPr>
          <a:xfrm>
            <a:off x="152400" y="5666601"/>
            <a:ext cx="1905000" cy="461665"/>
          </a:xfrm>
          <a:prstGeom prst="rect">
            <a:avLst/>
          </a:prstGeom>
          <a:noFill/>
        </p:spPr>
        <p:txBody>
          <a:bodyPr wrap="square" rtlCol="0">
            <a:spAutoFit/>
          </a:bodyPr>
          <a:lstStyle/>
          <a:p>
            <a:pPr algn="l"/>
            <a:r>
              <a:rPr lang="en-US" sz="1200" spc="0" dirty="0">
                <a:solidFill>
                  <a:srgbClr val="FFFFFF"/>
                </a:solidFill>
                <a:latin typeface="Arial"/>
                <a:cs typeface="Arial"/>
              </a:rPr>
              <a:t>Work Integrated Learning Programmes Division</a:t>
            </a:r>
          </a:p>
        </p:txBody>
      </p:sp>
    </p:spTree>
    <p:extLst>
      <p:ext uri="{BB962C8B-B14F-4D97-AF65-F5344CB8AC3E}">
        <p14:creationId xmlns:p14="http://schemas.microsoft.com/office/powerpoint/2010/main" val="113624312"/>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6629400" y="6096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3" name="TextBox 12"/>
          <p:cNvSpPr txBox="1"/>
          <p:nvPr userDrawn="1"/>
        </p:nvSpPr>
        <p:spPr>
          <a:xfrm>
            <a:off x="6858000" y="1018401"/>
            <a:ext cx="1905000" cy="461665"/>
          </a:xfrm>
          <a:prstGeom prst="rect">
            <a:avLst/>
          </a:prstGeom>
          <a:noFill/>
        </p:spPr>
        <p:txBody>
          <a:bodyPr wrap="square" rtlCol="0">
            <a:spAutoFit/>
          </a:bodyPr>
          <a:lstStyle/>
          <a:p>
            <a:pPr algn="l"/>
            <a:r>
              <a:rPr lang="en-US" sz="1200" spc="0" dirty="0">
                <a:solidFill>
                  <a:srgbClr val="FFFFFF"/>
                </a:solidFill>
                <a:latin typeface="Arial"/>
                <a:cs typeface="Arial"/>
              </a:rPr>
              <a:t>Work Integrated Learning Programmes Division</a:t>
            </a: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IN" sz="2400" u="none" strike="noStrike" kern="1200" cap="none" spc="0" normalizeH="0" baseline="0" noProof="0" dirty="0">
                <a:ln>
                  <a:noFill/>
                </a:ln>
                <a:solidFill>
                  <a:srgbClr val="101141"/>
                </a:solidFill>
                <a:effectLst/>
                <a:uLnTx/>
                <a:uFillTx/>
                <a:latin typeface="Arial"/>
                <a:cs typeface="Arial"/>
              </a:rPr>
              <a:t>First Level</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IN" sz="2400" u="none" strike="noStrike" kern="1200" cap="none" spc="0" normalizeH="0" baseline="0" noProof="0" dirty="0">
                <a:ln>
                  <a:noFill/>
                </a:ln>
                <a:solidFill>
                  <a:srgbClr val="101141"/>
                </a:solidFill>
                <a:effectLst/>
                <a:uLnTx/>
                <a:uFillTx/>
                <a:latin typeface="Arial"/>
                <a:cs typeface="Arial"/>
              </a:rPr>
              <a:t>Frist Level</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IN" sz="2400" u="none" strike="noStrike" kern="1200" cap="none" spc="0" normalizeH="0" baseline="0" noProof="0" dirty="0">
                <a:ln>
                  <a:noFill/>
                </a:ln>
                <a:solidFill>
                  <a:srgbClr val="101141"/>
                </a:solidFill>
                <a:effectLst/>
                <a:uLnTx/>
                <a:uFillTx/>
                <a:latin typeface="Arial"/>
                <a:cs typeface="Arial"/>
              </a:rPr>
              <a:t>Frist Level</a:t>
            </a:r>
            <a:endParaRPr lang="en-US" dirty="0"/>
          </a:p>
        </p:txBody>
      </p:sp>
      <p:sp>
        <p:nvSpPr>
          <p:cNvPr id="7" name="TextBox 6"/>
          <p:cNvSpPr txBox="1"/>
          <p:nvPr userDrawn="1"/>
        </p:nvSpPr>
        <p:spPr>
          <a:xfrm>
            <a:off x="7162800" y="6596390"/>
            <a:ext cx="19812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WILPD</a:t>
            </a: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18" name="Date Placeholder 3"/>
          <p:cNvSpPr>
            <a:spLocks noGrp="1"/>
          </p:cNvSpPr>
          <p:nvPr>
            <p:ph type="dt" sz="half" idx="2"/>
          </p:nvPr>
        </p:nvSpPr>
        <p:spPr>
          <a:xfrm>
            <a:off x="304800" y="6596390"/>
            <a:ext cx="2133600" cy="261610"/>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C489FECC-F396-4B1D-89C5-8240410FDCCA}" type="datetime1">
              <a:rPr lang="en-US" smtClean="0"/>
              <a:t>9/1/2024</a:t>
            </a:fld>
            <a:endParaRPr lang="en-US" dirty="0"/>
          </a:p>
        </p:txBody>
      </p:sp>
      <p:sp>
        <p:nvSpPr>
          <p:cNvPr id="28" name="Footer Placeholder 4"/>
          <p:cNvSpPr>
            <a:spLocks noGrp="1"/>
          </p:cNvSpPr>
          <p:nvPr>
            <p:ph type="ftr" sz="quarter" idx="3"/>
          </p:nvPr>
        </p:nvSpPr>
        <p:spPr>
          <a:xfrm>
            <a:off x="2057400" y="6596390"/>
            <a:ext cx="4648200" cy="261610"/>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29" name="Slide Number Placeholder 5"/>
          <p:cNvSpPr>
            <a:spLocks noGrp="1"/>
          </p:cNvSpPr>
          <p:nvPr>
            <p:ph type="sldNum" sz="quarter" idx="4"/>
          </p:nvPr>
        </p:nvSpPr>
        <p:spPr>
          <a:xfrm>
            <a:off x="6756933" y="6596390"/>
            <a:ext cx="1015467" cy="261610"/>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endParaRPr kumimoji="0" lang="en-GB" sz="2400" u="none" strike="noStrike" kern="1200" cap="none" spc="0" normalizeH="0" noProof="0" dirty="0">
              <a:ln>
                <a:noFill/>
              </a:ln>
              <a:solidFill>
                <a:srgbClr val="101141"/>
              </a:solidFill>
              <a:effectLst/>
              <a:uLnTx/>
              <a:uFillTx/>
              <a:latin typeface="Arial"/>
              <a:cs typeface="Arial"/>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Frist Level</a:t>
            </a:r>
            <a:endParaRPr kumimoji="0" lang="en-GB" sz="2400" u="none" strike="noStrike" kern="1200" cap="none" spc="0" normalizeH="0" noProof="0" dirty="0">
              <a:ln>
                <a:noFill/>
              </a:ln>
              <a:solidFill>
                <a:srgbClr val="101141"/>
              </a:solidFill>
              <a:effectLst/>
              <a:uLnTx/>
              <a:uFillTx/>
              <a:latin typeface="Arial"/>
              <a:cs typeface="Arial"/>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endParaRPr kumimoji="0" lang="en-GB" sz="2400" u="none" strike="noStrike" kern="1200" cap="none" spc="0" normalizeH="0" noProof="0" dirty="0">
              <a:ln>
                <a:noFill/>
              </a:ln>
              <a:solidFill>
                <a:srgbClr val="101141"/>
              </a:solidFill>
              <a:effectLst/>
              <a:uLnTx/>
              <a:uFillTx/>
              <a:latin typeface="Arial"/>
              <a:cs typeface="Arial"/>
            </a:endParaRP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endParaRPr kumimoji="0" lang="en-GB" sz="2400" u="none" strike="noStrike" kern="1200" cap="none" spc="0" normalizeH="0" noProof="0" dirty="0">
              <a:ln>
                <a:noFill/>
              </a:ln>
              <a:solidFill>
                <a:srgbClr val="101141"/>
              </a:solidFill>
              <a:effectLst/>
              <a:uLnTx/>
              <a:uFillTx/>
              <a:latin typeface="Arial"/>
              <a:cs typeface="Arial"/>
            </a:endParaRP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4" name="TextBox 33"/>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WILPD</a:t>
            </a:r>
          </a:p>
        </p:txBody>
      </p:sp>
      <p:sp>
        <p:nvSpPr>
          <p:cNvPr id="15" name="Date Placeholder 3"/>
          <p:cNvSpPr>
            <a:spLocks noGrp="1"/>
          </p:cNvSpPr>
          <p:nvPr>
            <p:ph type="dt" sz="half" idx="11"/>
          </p:nvPr>
        </p:nvSpPr>
        <p:spPr>
          <a:xfrm>
            <a:off x="304800" y="6596390"/>
            <a:ext cx="2133600" cy="261610"/>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BEFA4E32-DFB5-4B45-A30E-8E1E42B8E085}" type="datetime1">
              <a:rPr lang="en-US" smtClean="0"/>
              <a:t>9/1/2024</a:t>
            </a:fld>
            <a:endParaRPr lang="en-US" dirty="0"/>
          </a:p>
        </p:txBody>
      </p:sp>
      <p:sp>
        <p:nvSpPr>
          <p:cNvPr id="16" name="Footer Placeholder 4"/>
          <p:cNvSpPr>
            <a:spLocks noGrp="1"/>
          </p:cNvSpPr>
          <p:nvPr>
            <p:ph type="ftr" sz="quarter" idx="3"/>
          </p:nvPr>
        </p:nvSpPr>
        <p:spPr>
          <a:xfrm>
            <a:off x="2057400" y="6596390"/>
            <a:ext cx="4648200" cy="261610"/>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18" name="Slide Number Placeholder 5"/>
          <p:cNvSpPr>
            <a:spLocks noGrp="1"/>
          </p:cNvSpPr>
          <p:nvPr>
            <p:ph type="sldNum" sz="quarter" idx="4"/>
          </p:nvPr>
        </p:nvSpPr>
        <p:spPr>
          <a:xfrm>
            <a:off x="6756933" y="6596390"/>
            <a:ext cx="1015467" cy="261610"/>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7" name="TextBox 1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WILPD</a:t>
            </a:r>
          </a:p>
        </p:txBody>
      </p:sp>
      <p:sp>
        <p:nvSpPr>
          <p:cNvPr id="16" name="Date Placeholder 3"/>
          <p:cNvSpPr>
            <a:spLocks noGrp="1"/>
          </p:cNvSpPr>
          <p:nvPr>
            <p:ph type="dt" sz="half" idx="11"/>
          </p:nvPr>
        </p:nvSpPr>
        <p:spPr>
          <a:xfrm>
            <a:off x="304800" y="6596390"/>
            <a:ext cx="2133600" cy="261610"/>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AB28904E-F200-44D3-A8D9-F4B1EAA2000C}" type="datetime1">
              <a:rPr lang="en-US" smtClean="0"/>
              <a:t>9/1/2024</a:t>
            </a:fld>
            <a:endParaRPr lang="en-US" dirty="0"/>
          </a:p>
        </p:txBody>
      </p:sp>
      <p:sp>
        <p:nvSpPr>
          <p:cNvPr id="18" name="Footer Placeholder 4"/>
          <p:cNvSpPr>
            <a:spLocks noGrp="1"/>
          </p:cNvSpPr>
          <p:nvPr>
            <p:ph type="ftr" sz="quarter" idx="3"/>
          </p:nvPr>
        </p:nvSpPr>
        <p:spPr>
          <a:xfrm>
            <a:off x="2057400" y="6596390"/>
            <a:ext cx="4648200" cy="261610"/>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19" name="Slide Number Placeholder 5"/>
          <p:cNvSpPr>
            <a:spLocks noGrp="1"/>
          </p:cNvSpPr>
          <p:nvPr>
            <p:ph type="sldNum" sz="quarter" idx="4"/>
          </p:nvPr>
        </p:nvSpPr>
        <p:spPr>
          <a:xfrm>
            <a:off x="6756933" y="6596390"/>
            <a:ext cx="1015467" cy="261610"/>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1" name="TextBox 30"/>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WILPD</a:t>
            </a:r>
          </a:p>
        </p:txBody>
      </p:sp>
      <p:sp>
        <p:nvSpPr>
          <p:cNvPr id="14" name="Date Placeholder 3"/>
          <p:cNvSpPr>
            <a:spLocks noGrp="1"/>
          </p:cNvSpPr>
          <p:nvPr>
            <p:ph type="dt" sz="half" idx="2"/>
          </p:nvPr>
        </p:nvSpPr>
        <p:spPr>
          <a:xfrm>
            <a:off x="304800" y="6596390"/>
            <a:ext cx="2133600" cy="261610"/>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560405EB-F3E1-46F6-A8D7-F727C77C754E}" type="datetime1">
              <a:rPr lang="en-US" smtClean="0"/>
              <a:t>9/1/2024</a:t>
            </a:fld>
            <a:endParaRPr lang="en-US" dirty="0"/>
          </a:p>
        </p:txBody>
      </p:sp>
      <p:sp>
        <p:nvSpPr>
          <p:cNvPr id="15" name="Footer Placeholder 4"/>
          <p:cNvSpPr>
            <a:spLocks noGrp="1"/>
          </p:cNvSpPr>
          <p:nvPr>
            <p:ph type="ftr" sz="quarter" idx="3"/>
          </p:nvPr>
        </p:nvSpPr>
        <p:spPr>
          <a:xfrm>
            <a:off x="2057400" y="6596390"/>
            <a:ext cx="4648200" cy="261610"/>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16" name="Slide Number Placeholder 5"/>
          <p:cNvSpPr>
            <a:spLocks noGrp="1"/>
          </p:cNvSpPr>
          <p:nvPr>
            <p:ph type="sldNum" sz="quarter" idx="4"/>
          </p:nvPr>
        </p:nvSpPr>
        <p:spPr>
          <a:xfrm>
            <a:off x="6756933" y="6596390"/>
            <a:ext cx="1015467" cy="261610"/>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1F05A7-88B5-0B52-B97C-70BAAB82FF55}"/>
              </a:ext>
            </a:extLst>
          </p:cNvPr>
          <p:cNvSpPr>
            <a:spLocks noGrp="1"/>
          </p:cNvSpPr>
          <p:nvPr>
            <p:ph type="dt" sz="half" idx="10"/>
          </p:nvPr>
        </p:nvSpPr>
        <p:spPr/>
        <p:txBody>
          <a:bodyPr/>
          <a:lstStyle>
            <a:lvl1pPr>
              <a:defRPr/>
            </a:lvl1pPr>
          </a:lstStyle>
          <a:p>
            <a:pPr>
              <a:defRPr/>
            </a:pPr>
            <a:fld id="{3EDCBCCD-2823-41D4-8746-41A9E448369B}" type="datetime1">
              <a:rPr lang="en-US" smtClean="0"/>
              <a:t>9/1/2024</a:t>
            </a:fld>
            <a:endParaRPr lang="en-US"/>
          </a:p>
        </p:txBody>
      </p:sp>
      <p:sp>
        <p:nvSpPr>
          <p:cNvPr id="5" name="Footer Placeholder 4">
            <a:extLst>
              <a:ext uri="{FF2B5EF4-FFF2-40B4-BE49-F238E27FC236}">
                <a16:creationId xmlns:a16="http://schemas.microsoft.com/office/drawing/2014/main" id="{90495AB3-C6C1-B56C-5707-6A3FB975A37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248A06F-8B6C-5A01-0DE3-DED15DAE059D}"/>
              </a:ext>
            </a:extLst>
          </p:cNvPr>
          <p:cNvSpPr>
            <a:spLocks noGrp="1"/>
          </p:cNvSpPr>
          <p:nvPr>
            <p:ph type="sldNum" sz="quarter" idx="12"/>
          </p:nvPr>
        </p:nvSpPr>
        <p:spPr/>
        <p:txBody>
          <a:bodyPr/>
          <a:lstStyle>
            <a:lvl1pPr>
              <a:defRPr/>
            </a:lvl1pPr>
          </a:lstStyle>
          <a:p>
            <a:pPr>
              <a:defRPr/>
            </a:pPr>
            <a:fld id="{182FA828-CCCD-4448-892A-96F410F789E1}" type="slidenum">
              <a:rPr lang="en-US" altLang="en-US"/>
              <a:pPr>
                <a:defRPr/>
              </a:pPr>
              <a:t>‹#›</a:t>
            </a:fld>
            <a:endParaRPr lang="en-US" altLang="en-US"/>
          </a:p>
        </p:txBody>
      </p:sp>
    </p:spTree>
    <p:extLst>
      <p:ext uri="{BB962C8B-B14F-4D97-AF65-F5344CB8AC3E}">
        <p14:creationId xmlns:p14="http://schemas.microsoft.com/office/powerpoint/2010/main" val="334084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12299793-DAB2-4527-95CE-6F573BD47DA9}" type="datetime1">
              <a:rPr lang="en-US" smtClean="0"/>
              <a:t>9/1/2024</a:t>
            </a:fld>
            <a:endParaRPr lang="en-US"/>
          </a:p>
        </p:txBody>
      </p:sp>
      <p:sp>
        <p:nvSpPr>
          <p:cNvPr id="5" name="Footer Placeholder 4"/>
          <p:cNvSpPr>
            <a:spLocks noGrp="1"/>
          </p:cNvSpPr>
          <p:nvPr>
            <p:ph type="ftr" sz="quarter" idx="3"/>
          </p:nvPr>
        </p:nvSpPr>
        <p:spPr>
          <a:xfrm>
            <a:off x="2209800" y="6356350"/>
            <a:ext cx="46482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2" r:id="rId4"/>
    <p:sldLayoutId id="2147483657" r:id="rId5"/>
    <p:sldLayoutId id="2147483658" r:id="rId6"/>
    <p:sldLayoutId id="2147483661" r:id="rId7"/>
  </p:sldLayoutIdLst>
  <p:transition spd="slow">
    <p:wipe/>
  </p:transition>
  <p:hf sldNum="0" hdr="0" ft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corporatefinanceinstitute.com/resources/knowledge/finance/risk/" TargetMode="External"/><Relationship Id="rId2" Type="http://schemas.openxmlformats.org/officeDocument/2006/relationships/hyperlink" Target="https://www.investopedia.com/terms/r/risk.asp" TargetMode="External"/><Relationship Id="rId1" Type="http://schemas.openxmlformats.org/officeDocument/2006/relationships/slideLayout" Target="../slideLayouts/slideLayout3.xml"/><Relationship Id="rId4" Type="http://schemas.openxmlformats.org/officeDocument/2006/relationships/hyperlink" Target="https://www.simplilearn.com/financial-risk-and-types-rar131-articl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textbook.stpauls.br/Economics/Business_Textbook/Operations_management_student/page_62.htm"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0.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514600" y="5562600"/>
            <a:ext cx="6019800" cy="533400"/>
          </a:xfrm>
        </p:spPr>
        <p:txBody>
          <a:bodyPr/>
          <a:lstStyle/>
          <a:p>
            <a:r>
              <a:rPr lang="en-IN" b="1" dirty="0" err="1"/>
              <a:t>Dr.</a:t>
            </a:r>
            <a:r>
              <a:rPr lang="en-IN" b="1" dirty="0"/>
              <a:t> Sarveshwar Kumar Inani</a:t>
            </a:r>
          </a:p>
          <a:p>
            <a:r>
              <a:rPr lang="en-IN" dirty="0"/>
              <a:t>sarveshwarinani@wilp.bits-pilani.ac.in</a:t>
            </a:r>
          </a:p>
          <a:p>
            <a:endParaRPr lang="en-IN" dirty="0"/>
          </a:p>
        </p:txBody>
      </p:sp>
      <p:sp>
        <p:nvSpPr>
          <p:cNvPr id="3" name="Title 2"/>
          <p:cNvSpPr>
            <a:spLocks noGrp="1"/>
          </p:cNvSpPr>
          <p:nvPr>
            <p:ph type="title"/>
          </p:nvPr>
        </p:nvSpPr>
        <p:spPr/>
        <p:txBody>
          <a:bodyPr/>
          <a:lstStyle/>
          <a:p>
            <a:r>
              <a:rPr lang="en-IN" dirty="0"/>
              <a:t>Financial Management</a:t>
            </a:r>
          </a:p>
        </p:txBody>
      </p:sp>
    </p:spTree>
    <p:extLst>
      <p:ext uri="{BB962C8B-B14F-4D97-AF65-F5344CB8AC3E}">
        <p14:creationId xmlns:p14="http://schemas.microsoft.com/office/powerpoint/2010/main" val="66297632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74B7FAD2-6960-43F8-B4B9-8A5CD630D38A}"/>
              </a:ext>
            </a:extLst>
          </p:cNvPr>
          <p:cNvSpPr>
            <a:spLocks noGrp="1"/>
          </p:cNvSpPr>
          <p:nvPr>
            <p:ph sz="quarter" idx="10"/>
          </p:nvPr>
        </p:nvSpPr>
        <p:spPr/>
        <p:txBody>
          <a:bodyPr/>
          <a:lstStyle/>
          <a:p>
            <a:r>
              <a:rPr lang="en-IN" sz="4000" dirty="0"/>
              <a:t>2.3 Classification of Risk</a:t>
            </a:r>
          </a:p>
        </p:txBody>
      </p:sp>
      <p:sp>
        <p:nvSpPr>
          <p:cNvPr id="4" name="Date Placeholder 3">
            <a:extLst>
              <a:ext uri="{FF2B5EF4-FFF2-40B4-BE49-F238E27FC236}">
                <a16:creationId xmlns:a16="http://schemas.microsoft.com/office/drawing/2014/main" id="{B38C896C-B719-488A-A7C3-B72B76852A64}"/>
              </a:ext>
            </a:extLst>
          </p:cNvPr>
          <p:cNvSpPr>
            <a:spLocks noGrp="1"/>
          </p:cNvSpPr>
          <p:nvPr>
            <p:ph type="dt" sz="half" idx="4294967295"/>
          </p:nvPr>
        </p:nvSpPr>
        <p:spPr>
          <a:xfrm>
            <a:off x="0" y="6596063"/>
            <a:ext cx="2133600" cy="261937"/>
          </a:xfrm>
        </p:spPr>
        <p:txBody>
          <a:bodyPr/>
          <a:lstStyle/>
          <a:p>
            <a:fld id="{7C494292-BC13-4EC8-9EE3-4EF66A06D016}" type="datetime1">
              <a:rPr lang="en-US" smtClean="0"/>
              <a:t>9/1/2024</a:t>
            </a:fld>
            <a:endParaRPr lang="en-US" dirty="0"/>
          </a:p>
        </p:txBody>
      </p:sp>
    </p:spTree>
    <p:extLst>
      <p:ext uri="{BB962C8B-B14F-4D97-AF65-F5344CB8AC3E}">
        <p14:creationId xmlns:p14="http://schemas.microsoft.com/office/powerpoint/2010/main" val="200496073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7AA45C-8D84-4B3E-A117-532ADCC22EE3}"/>
              </a:ext>
            </a:extLst>
          </p:cNvPr>
          <p:cNvSpPr>
            <a:spLocks noGrp="1"/>
          </p:cNvSpPr>
          <p:nvPr>
            <p:ph idx="1"/>
          </p:nvPr>
        </p:nvSpPr>
        <p:spPr/>
        <p:txBody>
          <a:bodyPr/>
          <a:lstStyle/>
          <a:p>
            <a:pPr>
              <a:buFont typeface="Arial" panose="020B0604020202020204" pitchFamily="34" charset="0"/>
              <a:buChar char="•"/>
            </a:pPr>
            <a:r>
              <a:rPr lang="en-IN" dirty="0"/>
              <a:t>Business Risk Vs. Financial Risk</a:t>
            </a:r>
          </a:p>
          <a:p>
            <a:pPr>
              <a:buFont typeface="Arial" panose="020B0604020202020204" pitchFamily="34" charset="0"/>
              <a:buChar char="•"/>
            </a:pPr>
            <a:r>
              <a:rPr lang="en-IN" dirty="0"/>
              <a:t>Market Risk, Credit Risk and Operational Risk</a:t>
            </a:r>
          </a:p>
          <a:p>
            <a:pPr>
              <a:buFont typeface="Arial" panose="020B0604020202020204" pitchFamily="34" charset="0"/>
              <a:buChar char="•"/>
            </a:pPr>
            <a:endParaRPr lang="en-IN" dirty="0"/>
          </a:p>
          <a:p>
            <a:pPr>
              <a:buFont typeface="Arial" panose="020B0604020202020204" pitchFamily="34" charset="0"/>
              <a:buChar char="•"/>
            </a:pPr>
            <a:r>
              <a:rPr lang="en-IN" dirty="0"/>
              <a:t>References</a:t>
            </a:r>
          </a:p>
          <a:p>
            <a:pPr lvl="1">
              <a:buFont typeface="Arial" panose="020B0604020202020204" pitchFamily="34" charset="0"/>
              <a:buChar char="•"/>
            </a:pPr>
            <a:r>
              <a:rPr lang="en-IN" dirty="0">
                <a:hlinkClick r:id="rId2"/>
              </a:rPr>
              <a:t>https://www.investopedia.com/terms/r/risk.asp</a:t>
            </a:r>
            <a:endParaRPr lang="en-IN" dirty="0"/>
          </a:p>
          <a:p>
            <a:pPr lvl="1">
              <a:buFont typeface="Arial" panose="020B0604020202020204" pitchFamily="34" charset="0"/>
              <a:buChar char="•"/>
            </a:pPr>
            <a:r>
              <a:rPr lang="en-IN" dirty="0">
                <a:hlinkClick r:id="rId3"/>
              </a:rPr>
              <a:t>https://corporatefinanceinstitute.com/resources/knowledge/finance/risk/</a:t>
            </a:r>
            <a:endParaRPr lang="en-IN" dirty="0"/>
          </a:p>
          <a:p>
            <a:pPr lvl="1">
              <a:buFont typeface="Arial" panose="020B0604020202020204" pitchFamily="34" charset="0"/>
              <a:buChar char="•"/>
            </a:pPr>
            <a:r>
              <a:rPr lang="en-IN" dirty="0">
                <a:hlinkClick r:id="rId4"/>
              </a:rPr>
              <a:t>https://www.simplilearn.com/financial-risk-and-types-rar131-article</a:t>
            </a:r>
            <a:r>
              <a:rPr lang="en-IN" dirty="0"/>
              <a:t> </a:t>
            </a:r>
          </a:p>
          <a:p>
            <a:pPr lvl="1">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F31149B4-23F9-4687-9338-E67C40FDF2E4}"/>
              </a:ext>
            </a:extLst>
          </p:cNvPr>
          <p:cNvSpPr>
            <a:spLocks noGrp="1"/>
          </p:cNvSpPr>
          <p:nvPr>
            <p:ph sz="quarter" idx="10"/>
          </p:nvPr>
        </p:nvSpPr>
        <p:spPr/>
        <p:txBody>
          <a:bodyPr/>
          <a:lstStyle/>
          <a:p>
            <a:r>
              <a:rPr lang="en-IN" dirty="0"/>
              <a:t>Classification of Risk</a:t>
            </a:r>
          </a:p>
        </p:txBody>
      </p:sp>
      <p:sp>
        <p:nvSpPr>
          <p:cNvPr id="4" name="Date Placeholder 3">
            <a:extLst>
              <a:ext uri="{FF2B5EF4-FFF2-40B4-BE49-F238E27FC236}">
                <a16:creationId xmlns:a16="http://schemas.microsoft.com/office/drawing/2014/main" id="{FAFB0772-A2BB-4B8C-98E6-B31B91E129C2}"/>
              </a:ext>
            </a:extLst>
          </p:cNvPr>
          <p:cNvSpPr>
            <a:spLocks noGrp="1"/>
          </p:cNvSpPr>
          <p:nvPr>
            <p:ph type="dt" sz="half" idx="2"/>
          </p:nvPr>
        </p:nvSpPr>
        <p:spPr/>
        <p:txBody>
          <a:bodyPr/>
          <a:lstStyle/>
          <a:p>
            <a:fld id="{28DB23A4-C9EE-47F5-956A-D528A87ECAB8}" type="datetime1">
              <a:rPr lang="en-US" smtClean="0"/>
              <a:t>9/1/2024</a:t>
            </a:fld>
            <a:endParaRPr lang="en-US" dirty="0"/>
          </a:p>
        </p:txBody>
      </p:sp>
    </p:spTree>
    <p:extLst>
      <p:ext uri="{BB962C8B-B14F-4D97-AF65-F5344CB8AC3E}">
        <p14:creationId xmlns:p14="http://schemas.microsoft.com/office/powerpoint/2010/main" val="159656947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C759A0-8525-46DA-B004-1C7DF7692B61}"/>
              </a:ext>
            </a:extLst>
          </p:cNvPr>
          <p:cNvSpPr>
            <a:spLocks noGrp="1"/>
          </p:cNvSpPr>
          <p:nvPr>
            <p:ph idx="1"/>
          </p:nvPr>
        </p:nvSpPr>
        <p:spPr/>
        <p:txBody>
          <a:bodyPr>
            <a:normAutofit/>
          </a:bodyPr>
          <a:lstStyle/>
          <a:p>
            <a:pPr algn="just">
              <a:buFont typeface="Arial" panose="020B0604020202020204" pitchFamily="34" charset="0"/>
              <a:buChar char="•"/>
            </a:pPr>
            <a:r>
              <a:rPr lang="en-IN" dirty="0"/>
              <a:t>Anything that threatens a company's ability to meet its target or achieve its </a:t>
            </a:r>
            <a:r>
              <a:rPr lang="en-IN" b="1" dirty="0"/>
              <a:t>financial goals (profit or EBIT) </a:t>
            </a:r>
            <a:r>
              <a:rPr lang="en-IN" dirty="0"/>
              <a:t>is called business risk.</a:t>
            </a:r>
          </a:p>
          <a:p>
            <a:pPr algn="just">
              <a:buFont typeface="Arial" panose="020B0604020202020204" pitchFamily="34" charset="0"/>
              <a:buChar char="•"/>
            </a:pPr>
            <a:r>
              <a:rPr lang="en-IN" dirty="0"/>
              <a:t>It is related to the overall </a:t>
            </a:r>
            <a:r>
              <a:rPr lang="en-IN" b="1" dirty="0"/>
              <a:t>operations of the business</a:t>
            </a:r>
          </a:p>
          <a:p>
            <a:pPr algn="just">
              <a:buFont typeface="Arial" panose="020B0604020202020204" pitchFamily="34" charset="0"/>
              <a:buChar char="•"/>
            </a:pPr>
            <a:r>
              <a:rPr lang="en-IN" dirty="0"/>
              <a:t>Business risk is influenced by a number of different factors including:</a:t>
            </a:r>
          </a:p>
          <a:p>
            <a:pPr lvl="1">
              <a:buFont typeface="Arial" panose="020B0604020202020204" pitchFamily="34" charset="0"/>
              <a:buChar char="•"/>
            </a:pPr>
            <a:r>
              <a:rPr lang="en-IN" sz="2000" dirty="0"/>
              <a:t>Consumer preferences, demand, and sales volumes</a:t>
            </a:r>
          </a:p>
          <a:p>
            <a:pPr lvl="1">
              <a:buFont typeface="Arial" panose="020B0604020202020204" pitchFamily="34" charset="0"/>
              <a:buChar char="•"/>
            </a:pPr>
            <a:r>
              <a:rPr lang="en-IN" sz="2000" dirty="0"/>
              <a:t>Per-unit price and input costs</a:t>
            </a:r>
          </a:p>
          <a:p>
            <a:pPr lvl="1">
              <a:buFont typeface="Arial" panose="020B0604020202020204" pitchFamily="34" charset="0"/>
              <a:buChar char="•"/>
            </a:pPr>
            <a:r>
              <a:rPr lang="en-IN" sz="2000" dirty="0"/>
              <a:t>Competition</a:t>
            </a:r>
          </a:p>
          <a:p>
            <a:pPr lvl="1">
              <a:buFont typeface="Arial" panose="020B0604020202020204" pitchFamily="34" charset="0"/>
              <a:buChar char="•"/>
            </a:pPr>
            <a:r>
              <a:rPr lang="en-IN" sz="2000" dirty="0"/>
              <a:t>The overall economic climate</a:t>
            </a:r>
          </a:p>
          <a:p>
            <a:pPr lvl="1">
              <a:buFont typeface="Arial" panose="020B0604020202020204" pitchFamily="34" charset="0"/>
              <a:buChar char="•"/>
            </a:pPr>
            <a:r>
              <a:rPr lang="en-IN" sz="2000" dirty="0"/>
              <a:t>Government regulations</a:t>
            </a:r>
          </a:p>
          <a:p>
            <a:pPr algn="just">
              <a:buFont typeface="Arial" panose="020B0604020202020204" pitchFamily="34" charset="0"/>
              <a:buChar char="•"/>
            </a:pPr>
            <a:endParaRPr lang="en-IN" dirty="0"/>
          </a:p>
          <a:p>
            <a:pPr marL="0" indent="0"/>
            <a:endParaRPr lang="en-IN" dirty="0"/>
          </a:p>
        </p:txBody>
      </p:sp>
      <p:sp>
        <p:nvSpPr>
          <p:cNvPr id="3" name="Content Placeholder 2">
            <a:extLst>
              <a:ext uri="{FF2B5EF4-FFF2-40B4-BE49-F238E27FC236}">
                <a16:creationId xmlns:a16="http://schemas.microsoft.com/office/drawing/2014/main" id="{EB5A94CE-75D1-4EB4-91BE-8E4789B0A2C3}"/>
              </a:ext>
            </a:extLst>
          </p:cNvPr>
          <p:cNvSpPr>
            <a:spLocks noGrp="1"/>
          </p:cNvSpPr>
          <p:nvPr>
            <p:ph sz="quarter" idx="10"/>
          </p:nvPr>
        </p:nvSpPr>
        <p:spPr/>
        <p:txBody>
          <a:bodyPr/>
          <a:lstStyle/>
          <a:p>
            <a:r>
              <a:rPr lang="en-IN" dirty="0"/>
              <a:t>Business Risk</a:t>
            </a:r>
          </a:p>
        </p:txBody>
      </p:sp>
      <p:sp>
        <p:nvSpPr>
          <p:cNvPr id="4" name="Date Placeholder 3">
            <a:extLst>
              <a:ext uri="{FF2B5EF4-FFF2-40B4-BE49-F238E27FC236}">
                <a16:creationId xmlns:a16="http://schemas.microsoft.com/office/drawing/2014/main" id="{4F1D8A07-6EE6-4D8F-8E07-18839C0751CC}"/>
              </a:ext>
            </a:extLst>
          </p:cNvPr>
          <p:cNvSpPr>
            <a:spLocks noGrp="1"/>
          </p:cNvSpPr>
          <p:nvPr>
            <p:ph type="dt" sz="half" idx="2"/>
          </p:nvPr>
        </p:nvSpPr>
        <p:spPr/>
        <p:txBody>
          <a:bodyPr/>
          <a:lstStyle/>
          <a:p>
            <a:fld id="{47E490D7-B62D-45FA-BBA4-F539AD2293B9}" type="datetime1">
              <a:rPr lang="en-US" smtClean="0"/>
              <a:t>9/1/2024</a:t>
            </a:fld>
            <a:endParaRPr lang="en-US" dirty="0"/>
          </a:p>
        </p:txBody>
      </p:sp>
    </p:spTree>
    <p:extLst>
      <p:ext uri="{BB962C8B-B14F-4D97-AF65-F5344CB8AC3E}">
        <p14:creationId xmlns:p14="http://schemas.microsoft.com/office/powerpoint/2010/main" val="196884859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BA7E8F-6BD2-4B4F-87A0-EE290B4E27F5}"/>
              </a:ext>
            </a:extLst>
          </p:cNvPr>
          <p:cNvSpPr>
            <a:spLocks noGrp="1"/>
          </p:cNvSpPr>
          <p:nvPr>
            <p:ph idx="1"/>
          </p:nvPr>
        </p:nvSpPr>
        <p:spPr/>
        <p:txBody>
          <a:bodyPr/>
          <a:lstStyle/>
          <a:p>
            <a:pPr algn="just">
              <a:buFont typeface="Arial" panose="020B0604020202020204" pitchFamily="34" charset="0"/>
              <a:buChar char="•"/>
            </a:pPr>
            <a:r>
              <a:rPr lang="en-IN" dirty="0"/>
              <a:t>Risk of </a:t>
            </a:r>
            <a:r>
              <a:rPr lang="en-IN" b="1" dirty="0"/>
              <a:t>loss of capital</a:t>
            </a:r>
          </a:p>
          <a:p>
            <a:pPr algn="just">
              <a:buFont typeface="Arial" panose="020B0604020202020204" pitchFamily="34" charset="0"/>
              <a:buChar char="•"/>
            </a:pPr>
            <a:r>
              <a:rPr lang="en-IN" dirty="0"/>
              <a:t>Financial risk of a company is possibility of losing future cash inflows to meet company’s financial obligations.</a:t>
            </a:r>
          </a:p>
          <a:p>
            <a:pPr algn="just">
              <a:buFont typeface="Arial" panose="020B0604020202020204" pitchFamily="34" charset="0"/>
              <a:buChar char="•"/>
            </a:pPr>
            <a:r>
              <a:rPr lang="en-IN" dirty="0"/>
              <a:t>Financial risk is a term that can apply to businesses, government entities, the financial market as a whole, and the individual. </a:t>
            </a:r>
          </a:p>
          <a:p>
            <a:pPr algn="just">
              <a:buFont typeface="Arial" panose="020B0604020202020204" pitchFamily="34" charset="0"/>
              <a:buChar char="•"/>
            </a:pPr>
            <a:r>
              <a:rPr lang="en-IN" b="1" dirty="0"/>
              <a:t>This risk is the danger or possibility that shareholders, investors, or other financial stakeholders will lose money.</a:t>
            </a:r>
          </a:p>
          <a:p>
            <a:pPr algn="just">
              <a:buFont typeface="Arial" panose="020B0604020202020204" pitchFamily="34" charset="0"/>
              <a:buChar char="•"/>
            </a:pPr>
            <a:r>
              <a:rPr lang="en-IN" b="1" dirty="0"/>
              <a:t>Financial risks include credit risk, liquidity risk, and operational risk</a:t>
            </a:r>
            <a:r>
              <a:rPr lang="en-IN" dirty="0"/>
              <a:t>.</a:t>
            </a:r>
          </a:p>
          <a:p>
            <a:pPr algn="just">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DE2E6187-32A4-41F9-8ABE-2DC0C4E4E7DC}"/>
              </a:ext>
            </a:extLst>
          </p:cNvPr>
          <p:cNvSpPr>
            <a:spLocks noGrp="1"/>
          </p:cNvSpPr>
          <p:nvPr>
            <p:ph sz="quarter" idx="10"/>
          </p:nvPr>
        </p:nvSpPr>
        <p:spPr/>
        <p:txBody>
          <a:bodyPr/>
          <a:lstStyle/>
          <a:p>
            <a:r>
              <a:rPr lang="en-IN" dirty="0"/>
              <a:t>Financial Risk</a:t>
            </a:r>
          </a:p>
        </p:txBody>
      </p:sp>
      <p:sp>
        <p:nvSpPr>
          <p:cNvPr id="4" name="Date Placeholder 3">
            <a:extLst>
              <a:ext uri="{FF2B5EF4-FFF2-40B4-BE49-F238E27FC236}">
                <a16:creationId xmlns:a16="http://schemas.microsoft.com/office/drawing/2014/main" id="{69D08D30-28F3-44C8-BA76-3B574CF7AF7E}"/>
              </a:ext>
            </a:extLst>
          </p:cNvPr>
          <p:cNvSpPr>
            <a:spLocks noGrp="1"/>
          </p:cNvSpPr>
          <p:nvPr>
            <p:ph type="dt" sz="half" idx="2"/>
          </p:nvPr>
        </p:nvSpPr>
        <p:spPr/>
        <p:txBody>
          <a:bodyPr/>
          <a:lstStyle/>
          <a:p>
            <a:fld id="{88E67B13-8871-493E-A7E6-5F186A37C020}" type="datetime1">
              <a:rPr lang="en-US" smtClean="0"/>
              <a:t>9/1/2024</a:t>
            </a:fld>
            <a:endParaRPr lang="en-US" dirty="0"/>
          </a:p>
        </p:txBody>
      </p:sp>
    </p:spTree>
    <p:extLst>
      <p:ext uri="{BB962C8B-B14F-4D97-AF65-F5344CB8AC3E}">
        <p14:creationId xmlns:p14="http://schemas.microsoft.com/office/powerpoint/2010/main" val="402403035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4BCA96-939B-419B-A1B3-867BAEAE5A06}"/>
              </a:ext>
            </a:extLst>
          </p:cNvPr>
          <p:cNvSpPr>
            <a:spLocks noGrp="1"/>
          </p:cNvSpPr>
          <p:nvPr>
            <p:ph idx="1"/>
          </p:nvPr>
        </p:nvSpPr>
        <p:spPr/>
        <p:txBody>
          <a:bodyPr/>
          <a:lstStyle/>
          <a:p>
            <a:pPr>
              <a:buFont typeface="Arial" panose="020B0604020202020204" pitchFamily="34" charset="0"/>
              <a:buChar char="•"/>
            </a:pPr>
            <a:r>
              <a:rPr lang="en-IN" dirty="0"/>
              <a:t>Credit risk is the possibility of a loss resulting from a </a:t>
            </a:r>
            <a:r>
              <a:rPr lang="en-IN" b="1" dirty="0"/>
              <a:t>borrower's failure to repay a loan or meet contractual obligations.</a:t>
            </a:r>
          </a:p>
          <a:p>
            <a:pPr>
              <a:buFont typeface="Arial" panose="020B0604020202020204" pitchFamily="34" charset="0"/>
              <a:buChar char="•"/>
            </a:pPr>
            <a:r>
              <a:rPr lang="en-IN" dirty="0"/>
              <a:t>Also known as </a:t>
            </a:r>
            <a:r>
              <a:rPr lang="en-IN" b="1" dirty="0"/>
              <a:t>default risk</a:t>
            </a:r>
            <a:r>
              <a:rPr lang="en-IN" dirty="0"/>
              <a:t>.</a:t>
            </a:r>
          </a:p>
          <a:p>
            <a:pPr>
              <a:buFont typeface="Arial" panose="020B0604020202020204" pitchFamily="34" charset="0"/>
              <a:buChar char="•"/>
            </a:pPr>
            <a:r>
              <a:rPr lang="en-IN" dirty="0"/>
              <a:t>Proper assessment of debtors/borrowers can help in management of such risk. </a:t>
            </a:r>
          </a:p>
          <a:p>
            <a:endParaRPr lang="en-IN" dirty="0"/>
          </a:p>
        </p:txBody>
      </p:sp>
      <p:sp>
        <p:nvSpPr>
          <p:cNvPr id="3" name="Content Placeholder 2">
            <a:extLst>
              <a:ext uri="{FF2B5EF4-FFF2-40B4-BE49-F238E27FC236}">
                <a16:creationId xmlns:a16="http://schemas.microsoft.com/office/drawing/2014/main" id="{6CF1956D-CF38-42DE-AE12-DEC8DA1AE7FD}"/>
              </a:ext>
            </a:extLst>
          </p:cNvPr>
          <p:cNvSpPr>
            <a:spLocks noGrp="1"/>
          </p:cNvSpPr>
          <p:nvPr>
            <p:ph sz="quarter" idx="10"/>
          </p:nvPr>
        </p:nvSpPr>
        <p:spPr/>
        <p:txBody>
          <a:bodyPr/>
          <a:lstStyle/>
          <a:p>
            <a:r>
              <a:rPr lang="en-IN" dirty="0"/>
              <a:t>Credit Risk (D</a:t>
            </a:r>
            <a:r>
              <a:rPr lang="en-IN" b="1" dirty="0"/>
              <a:t>efault </a:t>
            </a:r>
            <a:r>
              <a:rPr lang="en-IN" dirty="0"/>
              <a:t>R</a:t>
            </a:r>
            <a:r>
              <a:rPr lang="en-IN" b="1" dirty="0"/>
              <a:t>isk</a:t>
            </a:r>
            <a:r>
              <a:rPr lang="en-IN" dirty="0"/>
              <a:t>)</a:t>
            </a:r>
          </a:p>
        </p:txBody>
      </p:sp>
      <p:sp>
        <p:nvSpPr>
          <p:cNvPr id="4" name="Date Placeholder 3">
            <a:extLst>
              <a:ext uri="{FF2B5EF4-FFF2-40B4-BE49-F238E27FC236}">
                <a16:creationId xmlns:a16="http://schemas.microsoft.com/office/drawing/2014/main" id="{1ABCA7F0-EE0F-44A0-9337-3CD4482C3479}"/>
              </a:ext>
            </a:extLst>
          </p:cNvPr>
          <p:cNvSpPr>
            <a:spLocks noGrp="1"/>
          </p:cNvSpPr>
          <p:nvPr>
            <p:ph type="dt" sz="half" idx="2"/>
          </p:nvPr>
        </p:nvSpPr>
        <p:spPr/>
        <p:txBody>
          <a:bodyPr/>
          <a:lstStyle/>
          <a:p>
            <a:fld id="{9A487C4A-09B3-4BC1-8764-67685D2E82C3}" type="datetime1">
              <a:rPr lang="en-US" smtClean="0"/>
              <a:t>9/1/2024</a:t>
            </a:fld>
            <a:endParaRPr lang="en-US" dirty="0"/>
          </a:p>
        </p:txBody>
      </p:sp>
    </p:spTree>
    <p:extLst>
      <p:ext uri="{BB962C8B-B14F-4D97-AF65-F5344CB8AC3E}">
        <p14:creationId xmlns:p14="http://schemas.microsoft.com/office/powerpoint/2010/main" val="115698366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A2DB2F-0E90-4C08-B221-8AA0A6E2B023}"/>
              </a:ext>
            </a:extLst>
          </p:cNvPr>
          <p:cNvSpPr>
            <a:spLocks noGrp="1"/>
          </p:cNvSpPr>
          <p:nvPr>
            <p:ph idx="1"/>
          </p:nvPr>
        </p:nvSpPr>
        <p:spPr/>
        <p:txBody>
          <a:bodyPr>
            <a:normAutofit lnSpcReduction="10000"/>
          </a:bodyPr>
          <a:lstStyle/>
          <a:p>
            <a:pPr algn="just">
              <a:buFont typeface="Arial" panose="020B0604020202020204" pitchFamily="34" charset="0"/>
              <a:buChar char="•"/>
            </a:pPr>
            <a:r>
              <a:rPr lang="en-IN" dirty="0"/>
              <a:t>Market risk is the possibility of an investor experiencing losses due to factors that affect the overall performance of the financial markets in which he or she is involved.</a:t>
            </a:r>
          </a:p>
          <a:p>
            <a:pPr algn="just">
              <a:buFont typeface="Arial" panose="020B0604020202020204" pitchFamily="34" charset="0"/>
              <a:buChar char="•"/>
            </a:pPr>
            <a:r>
              <a:rPr lang="en-IN" dirty="0"/>
              <a:t>Also known as </a:t>
            </a:r>
            <a:r>
              <a:rPr lang="en-IN" b="1" i="1" dirty="0"/>
              <a:t>“Systematic Risk”</a:t>
            </a:r>
          </a:p>
          <a:p>
            <a:pPr>
              <a:buFont typeface="Arial" panose="020B0604020202020204" pitchFamily="34" charset="0"/>
              <a:buChar char="•"/>
            </a:pPr>
            <a:r>
              <a:rPr lang="en-IN" dirty="0"/>
              <a:t>Market risk </a:t>
            </a:r>
            <a:r>
              <a:rPr lang="en-IN" i="1" dirty="0"/>
              <a:t>cannot </a:t>
            </a:r>
            <a:r>
              <a:rPr lang="en-IN" dirty="0"/>
              <a:t>be eliminated through diversification, though it can be hedged against in other ways.</a:t>
            </a:r>
          </a:p>
          <a:p>
            <a:pPr>
              <a:buFont typeface="Arial" panose="020B0604020202020204" pitchFamily="34" charset="0"/>
              <a:buChar char="•"/>
            </a:pPr>
            <a:r>
              <a:rPr lang="en-IN" dirty="0"/>
              <a:t>Market risk of a stock represents that portion of its risk which is attributable to </a:t>
            </a:r>
            <a:r>
              <a:rPr lang="en-IN" b="1" dirty="0"/>
              <a:t>economy-wide factors like the growth rate of GNP, the level of government spending, money supply, interest rate structure, and inflation rate</a:t>
            </a:r>
            <a:r>
              <a:rPr lang="en-IN" dirty="0"/>
              <a:t>. </a:t>
            </a:r>
          </a:p>
          <a:p>
            <a:pPr marL="0" indent="0"/>
            <a:endParaRPr lang="en-IN" dirty="0"/>
          </a:p>
        </p:txBody>
      </p:sp>
      <p:sp>
        <p:nvSpPr>
          <p:cNvPr id="3" name="Content Placeholder 2">
            <a:extLst>
              <a:ext uri="{FF2B5EF4-FFF2-40B4-BE49-F238E27FC236}">
                <a16:creationId xmlns:a16="http://schemas.microsoft.com/office/drawing/2014/main" id="{4002EAFA-E8B9-49F3-9CCB-C7EA9BD8BCA3}"/>
              </a:ext>
            </a:extLst>
          </p:cNvPr>
          <p:cNvSpPr>
            <a:spLocks noGrp="1"/>
          </p:cNvSpPr>
          <p:nvPr>
            <p:ph sz="quarter" idx="10"/>
          </p:nvPr>
        </p:nvSpPr>
        <p:spPr/>
        <p:txBody>
          <a:bodyPr/>
          <a:lstStyle/>
          <a:p>
            <a:r>
              <a:rPr lang="en-IN" dirty="0"/>
              <a:t>Market Risk (</a:t>
            </a:r>
            <a:r>
              <a:rPr lang="en-IN" b="1" i="1" dirty="0"/>
              <a:t>Systematic Risk)</a:t>
            </a:r>
            <a:endParaRPr lang="en-IN" dirty="0"/>
          </a:p>
        </p:txBody>
      </p:sp>
      <p:sp>
        <p:nvSpPr>
          <p:cNvPr id="4" name="Date Placeholder 3">
            <a:extLst>
              <a:ext uri="{FF2B5EF4-FFF2-40B4-BE49-F238E27FC236}">
                <a16:creationId xmlns:a16="http://schemas.microsoft.com/office/drawing/2014/main" id="{E89E5D8A-C2CB-4D33-B837-92E652344136}"/>
              </a:ext>
            </a:extLst>
          </p:cNvPr>
          <p:cNvSpPr>
            <a:spLocks noGrp="1"/>
          </p:cNvSpPr>
          <p:nvPr>
            <p:ph type="dt" sz="half" idx="2"/>
          </p:nvPr>
        </p:nvSpPr>
        <p:spPr/>
        <p:txBody>
          <a:bodyPr/>
          <a:lstStyle/>
          <a:p>
            <a:fld id="{03E2E1FD-990D-4B06-9B6F-782739AB9DC3}" type="datetime1">
              <a:rPr lang="en-US" smtClean="0"/>
              <a:t>9/1/2024</a:t>
            </a:fld>
            <a:endParaRPr lang="en-US" dirty="0"/>
          </a:p>
        </p:txBody>
      </p:sp>
    </p:spTree>
    <p:extLst>
      <p:ext uri="{BB962C8B-B14F-4D97-AF65-F5344CB8AC3E}">
        <p14:creationId xmlns:p14="http://schemas.microsoft.com/office/powerpoint/2010/main" val="1835128377"/>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2CF3D6-4B45-4FF5-BCCE-405978DF4926}"/>
              </a:ext>
            </a:extLst>
          </p:cNvPr>
          <p:cNvSpPr>
            <a:spLocks noGrp="1"/>
          </p:cNvSpPr>
          <p:nvPr>
            <p:ph idx="1"/>
          </p:nvPr>
        </p:nvSpPr>
        <p:spPr/>
        <p:txBody>
          <a:bodyPr/>
          <a:lstStyle/>
          <a:p>
            <a:pPr>
              <a:buFont typeface="Arial" panose="020B0604020202020204" pitchFamily="34" charset="0"/>
              <a:buChar char="•"/>
            </a:pPr>
            <a:r>
              <a:rPr lang="en-IN" dirty="0"/>
              <a:t>It is </a:t>
            </a:r>
            <a:r>
              <a:rPr lang="en-IN" b="1" i="1" dirty="0"/>
              <a:t>unique </a:t>
            </a:r>
            <a:r>
              <a:rPr lang="en-IN" dirty="0"/>
              <a:t>to a specific company or industry.</a:t>
            </a:r>
          </a:p>
          <a:p>
            <a:pPr>
              <a:buFont typeface="Arial" panose="020B0604020202020204" pitchFamily="34" charset="0"/>
              <a:buChar char="•"/>
            </a:pPr>
            <a:r>
              <a:rPr lang="en-IN" dirty="0"/>
              <a:t>The unique risk of a security represents that portion of its total risk which stems from firm-specific factors like development of a new product, a labour strike, machine break-down, or an entry of new competitors.</a:t>
            </a:r>
          </a:p>
          <a:p>
            <a:pPr>
              <a:buFont typeface="Arial" panose="020B0604020202020204" pitchFamily="34" charset="0"/>
              <a:buChar char="•"/>
            </a:pPr>
            <a:r>
              <a:rPr lang="en-IN" dirty="0"/>
              <a:t>It is </a:t>
            </a:r>
            <a:r>
              <a:rPr lang="en-IN" b="1" dirty="0"/>
              <a:t>diversifiable</a:t>
            </a:r>
            <a:r>
              <a:rPr lang="en-IN" dirty="0"/>
              <a:t>. </a:t>
            </a:r>
          </a:p>
          <a:p>
            <a:pPr>
              <a:buFont typeface="Arial" panose="020B0604020202020204" pitchFamily="34" charset="0"/>
              <a:buChar char="•"/>
            </a:pPr>
            <a:r>
              <a:rPr lang="en-IN" dirty="0"/>
              <a:t>The unique risk of investment can be diversified by creating diversified portfolio. </a:t>
            </a:r>
          </a:p>
          <a:p>
            <a:pPr>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D9B67DFD-E065-4399-8FC3-57E433FFAE6A}"/>
              </a:ext>
            </a:extLst>
          </p:cNvPr>
          <p:cNvSpPr>
            <a:spLocks noGrp="1"/>
          </p:cNvSpPr>
          <p:nvPr>
            <p:ph sz="quarter" idx="10"/>
          </p:nvPr>
        </p:nvSpPr>
        <p:spPr/>
        <p:txBody>
          <a:bodyPr/>
          <a:lstStyle/>
          <a:p>
            <a:r>
              <a:rPr lang="en-IN" i="1" dirty="0"/>
              <a:t>U</a:t>
            </a:r>
            <a:r>
              <a:rPr lang="en-IN" b="1" i="1" dirty="0"/>
              <a:t>nsystematic </a:t>
            </a:r>
            <a:r>
              <a:rPr lang="en-IN" i="1" dirty="0"/>
              <a:t>R</a:t>
            </a:r>
            <a:r>
              <a:rPr lang="en-IN" b="1" i="1" dirty="0"/>
              <a:t>isk</a:t>
            </a:r>
            <a:endParaRPr lang="en-IN" dirty="0"/>
          </a:p>
        </p:txBody>
      </p:sp>
      <p:sp>
        <p:nvSpPr>
          <p:cNvPr id="4" name="Date Placeholder 3">
            <a:extLst>
              <a:ext uri="{FF2B5EF4-FFF2-40B4-BE49-F238E27FC236}">
                <a16:creationId xmlns:a16="http://schemas.microsoft.com/office/drawing/2014/main" id="{B56AE6DC-761B-435C-B2DF-0FB71EC8B729}"/>
              </a:ext>
            </a:extLst>
          </p:cNvPr>
          <p:cNvSpPr>
            <a:spLocks noGrp="1"/>
          </p:cNvSpPr>
          <p:nvPr>
            <p:ph type="dt" sz="half" idx="2"/>
          </p:nvPr>
        </p:nvSpPr>
        <p:spPr/>
        <p:txBody>
          <a:bodyPr/>
          <a:lstStyle/>
          <a:p>
            <a:fld id="{FE2F8D5D-60FE-4D1B-B28A-115806CDA8F8}" type="datetime1">
              <a:rPr lang="en-US" smtClean="0"/>
              <a:t>9/1/2024</a:t>
            </a:fld>
            <a:endParaRPr lang="en-US" dirty="0"/>
          </a:p>
        </p:txBody>
      </p:sp>
    </p:spTree>
    <p:extLst>
      <p:ext uri="{BB962C8B-B14F-4D97-AF65-F5344CB8AC3E}">
        <p14:creationId xmlns:p14="http://schemas.microsoft.com/office/powerpoint/2010/main" val="3144105501"/>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21E6C0A-91CE-4209-907F-281E08B7C822}"/>
              </a:ext>
            </a:extLst>
          </p:cNvPr>
          <p:cNvSpPr>
            <a:spLocks noGrp="1"/>
          </p:cNvSpPr>
          <p:nvPr>
            <p:ph sz="quarter" idx="10"/>
          </p:nvPr>
        </p:nvSpPr>
        <p:spPr/>
        <p:txBody>
          <a:bodyPr/>
          <a:lstStyle/>
          <a:p>
            <a:r>
              <a:rPr lang="en-IN" dirty="0"/>
              <a:t>Break-Even-Analysis and Leverage</a:t>
            </a:r>
            <a:endParaRPr lang="en-US" dirty="0"/>
          </a:p>
        </p:txBody>
      </p:sp>
      <p:sp>
        <p:nvSpPr>
          <p:cNvPr id="4" name="Date Placeholder 3">
            <a:extLst>
              <a:ext uri="{FF2B5EF4-FFF2-40B4-BE49-F238E27FC236}">
                <a16:creationId xmlns:a16="http://schemas.microsoft.com/office/drawing/2014/main" id="{CDBE16FF-7F8B-44ED-AF37-D256C45C9AA7}"/>
              </a:ext>
            </a:extLst>
          </p:cNvPr>
          <p:cNvSpPr>
            <a:spLocks noGrp="1"/>
          </p:cNvSpPr>
          <p:nvPr>
            <p:ph type="dt" sz="half" idx="4294967295"/>
          </p:nvPr>
        </p:nvSpPr>
        <p:spPr>
          <a:xfrm>
            <a:off x="0" y="6596063"/>
            <a:ext cx="2133600" cy="261937"/>
          </a:xfrm>
        </p:spPr>
        <p:txBody>
          <a:bodyPr/>
          <a:lstStyle/>
          <a:p>
            <a:fld id="{0EFD3A55-AA40-4300-8CE4-917B81ABF07A}" type="datetime1">
              <a:rPr lang="en-US" smtClean="0"/>
              <a:t>9/1/2024</a:t>
            </a:fld>
            <a:endParaRPr lang="en-US" dirty="0"/>
          </a:p>
        </p:txBody>
      </p:sp>
    </p:spTree>
    <p:extLst>
      <p:ext uri="{BB962C8B-B14F-4D97-AF65-F5344CB8AC3E}">
        <p14:creationId xmlns:p14="http://schemas.microsoft.com/office/powerpoint/2010/main" val="1897819624"/>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8E3986-B1FC-49E2-8DA4-401617779B5C}"/>
              </a:ext>
            </a:extLst>
          </p:cNvPr>
          <p:cNvSpPr>
            <a:spLocks noGrp="1"/>
          </p:cNvSpPr>
          <p:nvPr>
            <p:ph idx="1"/>
          </p:nvPr>
        </p:nvSpPr>
        <p:spPr/>
        <p:txBody>
          <a:bodyPr/>
          <a:lstStyle/>
          <a:p>
            <a:pPr>
              <a:buFont typeface="Arial" panose="020B0604020202020204" pitchFamily="34" charset="0"/>
              <a:buChar char="•"/>
            </a:pPr>
            <a:r>
              <a:rPr lang="en-IN" dirty="0"/>
              <a:t>It is a method which helps in analysing the relationship between Costs (fixed and variable), Volume (units or revenue), and Profit.</a:t>
            </a:r>
          </a:p>
          <a:p>
            <a:pPr>
              <a:buFont typeface="Arial" panose="020B0604020202020204" pitchFamily="34" charset="0"/>
              <a:buChar char="•"/>
            </a:pPr>
            <a:endParaRPr lang="en-IN" dirty="0"/>
          </a:p>
          <a:p>
            <a:pPr>
              <a:buFont typeface="Arial" panose="020B0604020202020204" pitchFamily="34" charset="0"/>
              <a:buChar char="•"/>
            </a:pPr>
            <a:r>
              <a:rPr lang="en-IN" dirty="0"/>
              <a:t>It helps in various managerial decisions, such as:</a:t>
            </a:r>
          </a:p>
          <a:p>
            <a:pPr lvl="1"/>
            <a:r>
              <a:rPr lang="en-IN" dirty="0"/>
              <a:t>Impact of change in variable cost on profits.</a:t>
            </a:r>
          </a:p>
          <a:p>
            <a:pPr lvl="1"/>
            <a:r>
              <a:rPr lang="en-IN" dirty="0"/>
              <a:t>Impact of change in fixed cost on profits.</a:t>
            </a:r>
          </a:p>
          <a:p>
            <a:pPr lvl="1"/>
            <a:r>
              <a:rPr lang="en-IN" dirty="0"/>
              <a:t>Impact of change in selling price on profits.</a:t>
            </a:r>
          </a:p>
          <a:p>
            <a:pPr lvl="1"/>
            <a:r>
              <a:rPr lang="en-IN" dirty="0"/>
              <a:t>How many units to be sold to break even?</a:t>
            </a:r>
          </a:p>
          <a:p>
            <a:pPr lvl="1"/>
            <a:r>
              <a:rPr lang="en-IN" dirty="0"/>
              <a:t>How many units to be sold to attain a target profit?</a:t>
            </a:r>
          </a:p>
          <a:p>
            <a:pPr lvl="1"/>
            <a:r>
              <a:rPr lang="en-IN" dirty="0"/>
              <a:t>What is margin of safety at a particular sales level?</a:t>
            </a:r>
          </a:p>
          <a:p>
            <a:pPr lvl="1"/>
            <a:endParaRPr lang="en-IN" dirty="0"/>
          </a:p>
          <a:p>
            <a:pPr lvl="1"/>
            <a:endParaRPr lang="en-IN" dirty="0"/>
          </a:p>
          <a:p>
            <a:pPr lvl="1"/>
            <a:endParaRPr lang="en-IN" dirty="0"/>
          </a:p>
          <a:p>
            <a:pPr lvl="1"/>
            <a:endParaRPr lang="en-IN" dirty="0"/>
          </a:p>
          <a:p>
            <a:pPr lvl="1"/>
            <a:endParaRPr lang="en-IN" dirty="0"/>
          </a:p>
          <a:p>
            <a:endParaRPr lang="en-IN" dirty="0"/>
          </a:p>
        </p:txBody>
      </p:sp>
      <p:sp>
        <p:nvSpPr>
          <p:cNvPr id="3" name="Content Placeholder 2">
            <a:extLst>
              <a:ext uri="{FF2B5EF4-FFF2-40B4-BE49-F238E27FC236}">
                <a16:creationId xmlns:a16="http://schemas.microsoft.com/office/drawing/2014/main" id="{4ED5ECE8-C77B-4FA0-9F04-AEA52689D627}"/>
              </a:ext>
            </a:extLst>
          </p:cNvPr>
          <p:cNvSpPr>
            <a:spLocks noGrp="1"/>
          </p:cNvSpPr>
          <p:nvPr>
            <p:ph sz="quarter" idx="10"/>
          </p:nvPr>
        </p:nvSpPr>
        <p:spPr/>
        <p:txBody>
          <a:bodyPr/>
          <a:lstStyle/>
          <a:p>
            <a:r>
              <a:rPr lang="en-IN" dirty="0"/>
              <a:t>Break-even Analysis (CVP)</a:t>
            </a:r>
          </a:p>
        </p:txBody>
      </p:sp>
      <p:sp>
        <p:nvSpPr>
          <p:cNvPr id="4" name="Date Placeholder 3">
            <a:extLst>
              <a:ext uri="{FF2B5EF4-FFF2-40B4-BE49-F238E27FC236}">
                <a16:creationId xmlns:a16="http://schemas.microsoft.com/office/drawing/2014/main" id="{36D72925-C254-4C40-BBCA-147C717C302B}"/>
              </a:ext>
            </a:extLst>
          </p:cNvPr>
          <p:cNvSpPr>
            <a:spLocks noGrp="1"/>
          </p:cNvSpPr>
          <p:nvPr>
            <p:ph type="dt" sz="half" idx="2"/>
          </p:nvPr>
        </p:nvSpPr>
        <p:spPr/>
        <p:txBody>
          <a:bodyPr/>
          <a:lstStyle/>
          <a:p>
            <a:fld id="{828D2662-B1CB-4778-8037-EC2558EE712B}" type="datetime1">
              <a:rPr lang="en-US" smtClean="0"/>
              <a:t>9/1/2024</a:t>
            </a:fld>
            <a:endParaRPr lang="en-US" dirty="0"/>
          </a:p>
        </p:txBody>
      </p:sp>
    </p:spTree>
    <p:extLst>
      <p:ext uri="{BB962C8B-B14F-4D97-AF65-F5344CB8AC3E}">
        <p14:creationId xmlns:p14="http://schemas.microsoft.com/office/powerpoint/2010/main" val="3250952021"/>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8E3986-B1FC-49E2-8DA4-401617779B5C}"/>
              </a:ext>
            </a:extLst>
          </p:cNvPr>
          <p:cNvSpPr>
            <a:spLocks noGrp="1"/>
          </p:cNvSpPr>
          <p:nvPr>
            <p:ph idx="1"/>
          </p:nvPr>
        </p:nvSpPr>
        <p:spPr>
          <a:xfrm>
            <a:off x="152400" y="1447801"/>
            <a:ext cx="8839200" cy="4876800"/>
          </a:xfrm>
        </p:spPr>
        <p:txBody>
          <a:bodyPr>
            <a:normAutofit fontScale="92500"/>
          </a:bodyPr>
          <a:lstStyle/>
          <a:p>
            <a:pPr>
              <a:buFont typeface="Arial" panose="020B0604020202020204" pitchFamily="34" charset="0"/>
              <a:buChar char="•"/>
            </a:pPr>
            <a:r>
              <a:rPr lang="en-IN" dirty="0"/>
              <a:t>BEP is the volume (units) where company is making </a:t>
            </a:r>
            <a:r>
              <a:rPr lang="en-IN" b="1" dirty="0"/>
              <a:t>zero profit</a:t>
            </a:r>
            <a:r>
              <a:rPr lang="en-IN" dirty="0"/>
              <a:t>. It is no profit no loss point.</a:t>
            </a:r>
          </a:p>
          <a:p>
            <a:pPr>
              <a:buFont typeface="Arial" panose="020B0604020202020204" pitchFamily="34" charset="0"/>
              <a:buChar char="•"/>
            </a:pPr>
            <a:r>
              <a:rPr lang="en-US" altLang="en-US" dirty="0"/>
              <a:t>CVP relationship equation:</a:t>
            </a:r>
          </a:p>
          <a:p>
            <a:pPr marL="0" indent="0"/>
            <a:r>
              <a:rPr lang="en-IN" sz="2200" dirty="0">
                <a:highlight>
                  <a:srgbClr val="FFFF00"/>
                </a:highlight>
              </a:rPr>
              <a:t>Total Sales Revenue– Total Variable Costs – Total Fixed Cost = Profit/Loss</a:t>
            </a:r>
            <a:endParaRPr lang="en-IN" sz="2200" dirty="0"/>
          </a:p>
          <a:p>
            <a:pPr>
              <a:buFont typeface="Arial" panose="020B0604020202020204" pitchFamily="34" charset="0"/>
              <a:buChar char="•"/>
            </a:pPr>
            <a:r>
              <a:rPr lang="en-IN" dirty="0"/>
              <a:t>BEP is when Profit is zero, hence</a:t>
            </a:r>
          </a:p>
          <a:p>
            <a:pPr marL="0" indent="0"/>
            <a:r>
              <a:rPr lang="en-IN" dirty="0"/>
              <a:t>Total Sales Revenue– Total Variable Costs – Total Fixed Cost = 0</a:t>
            </a:r>
          </a:p>
          <a:p>
            <a:pPr>
              <a:buFont typeface="Arial" panose="020B0604020202020204" pitchFamily="34" charset="0"/>
              <a:buChar char="•"/>
            </a:pPr>
            <a:endParaRPr lang="en-IN" dirty="0"/>
          </a:p>
          <a:p>
            <a:pPr>
              <a:buFont typeface="Arial" panose="020B0604020202020204" pitchFamily="34" charset="0"/>
              <a:buChar char="•"/>
            </a:pPr>
            <a:r>
              <a:rPr lang="en-IN" dirty="0"/>
              <a:t>BEP in units = </a:t>
            </a:r>
            <a:r>
              <a:rPr lang="en-IN" dirty="0">
                <a:highlight>
                  <a:srgbClr val="FFFF00"/>
                </a:highlight>
              </a:rPr>
              <a:t>Total Fixed Cost/Contribution margin per unit</a:t>
            </a:r>
          </a:p>
          <a:p>
            <a:pPr>
              <a:buFont typeface="Arial" panose="020B0604020202020204" pitchFamily="34" charset="0"/>
              <a:buChar char="•"/>
            </a:pPr>
            <a:r>
              <a:rPr lang="en-IN" dirty="0"/>
              <a:t>BEP in INR = </a:t>
            </a:r>
            <a:r>
              <a:rPr lang="en-IN" dirty="0">
                <a:highlight>
                  <a:srgbClr val="FFFF00"/>
                </a:highlight>
              </a:rPr>
              <a:t>Total Fixed Cost/ Contribution margin ratio </a:t>
            </a:r>
          </a:p>
          <a:p>
            <a:pPr>
              <a:buFont typeface="Arial" panose="020B0604020202020204" pitchFamily="34" charset="0"/>
              <a:buChar char="•"/>
            </a:pPr>
            <a:endParaRPr lang="en-IN" dirty="0">
              <a:highlight>
                <a:srgbClr val="FFFF00"/>
              </a:highlight>
            </a:endParaRPr>
          </a:p>
          <a:p>
            <a:pPr>
              <a:buFont typeface="Arial" panose="020B0604020202020204" pitchFamily="34" charset="0"/>
              <a:buChar char="•"/>
            </a:pPr>
            <a:r>
              <a:rPr lang="en-IN" sz="2200" dirty="0"/>
              <a:t>Contribution margin per unit = </a:t>
            </a:r>
            <a:r>
              <a:rPr lang="en-IN" sz="2200" dirty="0">
                <a:highlight>
                  <a:srgbClr val="FFFF00"/>
                </a:highlight>
              </a:rPr>
              <a:t>Selling price per unit– variable cost per unit</a:t>
            </a:r>
          </a:p>
          <a:p>
            <a:pPr>
              <a:buFont typeface="Arial" panose="020B0604020202020204" pitchFamily="34" charset="0"/>
              <a:buChar char="•"/>
            </a:pPr>
            <a:r>
              <a:rPr lang="en-IN" sz="2200" dirty="0"/>
              <a:t>Contribution margin ratio = </a:t>
            </a:r>
            <a:r>
              <a:rPr lang="en-IN" sz="1900" dirty="0">
                <a:highlight>
                  <a:srgbClr val="FFFF00"/>
                </a:highlight>
              </a:rPr>
              <a:t>Contribution margin per unit/ Selling price per unit</a:t>
            </a:r>
            <a:endParaRPr lang="en-IN" sz="2200" dirty="0"/>
          </a:p>
        </p:txBody>
      </p:sp>
      <p:sp>
        <p:nvSpPr>
          <p:cNvPr id="3" name="Content Placeholder 2">
            <a:extLst>
              <a:ext uri="{FF2B5EF4-FFF2-40B4-BE49-F238E27FC236}">
                <a16:creationId xmlns:a16="http://schemas.microsoft.com/office/drawing/2014/main" id="{4ED5ECE8-C77B-4FA0-9F04-AEA52689D627}"/>
              </a:ext>
            </a:extLst>
          </p:cNvPr>
          <p:cNvSpPr>
            <a:spLocks noGrp="1"/>
          </p:cNvSpPr>
          <p:nvPr>
            <p:ph sz="quarter" idx="10"/>
          </p:nvPr>
        </p:nvSpPr>
        <p:spPr/>
        <p:txBody>
          <a:bodyPr/>
          <a:lstStyle/>
          <a:p>
            <a:r>
              <a:rPr lang="en-US" altLang="en-US" b="1" dirty="0"/>
              <a:t>Break-even point (BEP)</a:t>
            </a:r>
            <a:endParaRPr lang="en-IN" dirty="0"/>
          </a:p>
        </p:txBody>
      </p:sp>
      <p:sp>
        <p:nvSpPr>
          <p:cNvPr id="4" name="Date Placeholder 3">
            <a:extLst>
              <a:ext uri="{FF2B5EF4-FFF2-40B4-BE49-F238E27FC236}">
                <a16:creationId xmlns:a16="http://schemas.microsoft.com/office/drawing/2014/main" id="{36D72925-C254-4C40-BBCA-147C717C302B}"/>
              </a:ext>
            </a:extLst>
          </p:cNvPr>
          <p:cNvSpPr>
            <a:spLocks noGrp="1"/>
          </p:cNvSpPr>
          <p:nvPr>
            <p:ph type="dt" sz="half" idx="2"/>
          </p:nvPr>
        </p:nvSpPr>
        <p:spPr/>
        <p:txBody>
          <a:bodyPr/>
          <a:lstStyle/>
          <a:p>
            <a:fld id="{9915CD68-456A-4FD1-8DFE-40B0F1207FBA}" type="datetime1">
              <a:rPr lang="en-US" smtClean="0"/>
              <a:t>9/1/2024</a:t>
            </a:fld>
            <a:endParaRPr lang="en-US" dirty="0"/>
          </a:p>
        </p:txBody>
      </p:sp>
    </p:spTree>
    <p:extLst>
      <p:ext uri="{BB962C8B-B14F-4D97-AF65-F5344CB8AC3E}">
        <p14:creationId xmlns:p14="http://schemas.microsoft.com/office/powerpoint/2010/main" val="302059253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9A867E-00E4-4881-B1E7-0D2C1F14685A}"/>
              </a:ext>
            </a:extLst>
          </p:cNvPr>
          <p:cNvSpPr>
            <a:spLocks noGrp="1"/>
          </p:cNvSpPr>
          <p:nvPr>
            <p:ph sz="quarter" idx="10"/>
          </p:nvPr>
        </p:nvSpPr>
        <p:spPr/>
        <p:txBody>
          <a:bodyPr/>
          <a:lstStyle/>
          <a:p>
            <a:r>
              <a:rPr lang="en-IN" sz="4000" dirty="0"/>
              <a:t>Term Structure of Interest Rates</a:t>
            </a:r>
          </a:p>
        </p:txBody>
      </p:sp>
      <p:sp>
        <p:nvSpPr>
          <p:cNvPr id="4" name="Date Placeholder 3">
            <a:extLst>
              <a:ext uri="{FF2B5EF4-FFF2-40B4-BE49-F238E27FC236}">
                <a16:creationId xmlns:a16="http://schemas.microsoft.com/office/drawing/2014/main" id="{A319D675-52ED-4D33-835F-5A3182E2EE85}"/>
              </a:ext>
            </a:extLst>
          </p:cNvPr>
          <p:cNvSpPr>
            <a:spLocks noGrp="1"/>
          </p:cNvSpPr>
          <p:nvPr>
            <p:ph type="dt" sz="half" idx="4294967295"/>
          </p:nvPr>
        </p:nvSpPr>
        <p:spPr>
          <a:xfrm>
            <a:off x="0" y="6596063"/>
            <a:ext cx="2133600" cy="261937"/>
          </a:xfrm>
        </p:spPr>
        <p:txBody>
          <a:bodyPr/>
          <a:lstStyle/>
          <a:p>
            <a:fld id="{FF8FDBDF-2957-4682-9435-94F4A80D421F}" type="datetime1">
              <a:rPr lang="en-US" smtClean="0"/>
              <a:t>9/1/2024</a:t>
            </a:fld>
            <a:endParaRPr lang="en-US" dirty="0"/>
          </a:p>
        </p:txBody>
      </p:sp>
    </p:spTree>
    <p:extLst>
      <p:ext uri="{BB962C8B-B14F-4D97-AF65-F5344CB8AC3E}">
        <p14:creationId xmlns:p14="http://schemas.microsoft.com/office/powerpoint/2010/main" val="115975620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98E3986-B1FC-49E2-8DA4-401617779B5C}"/>
                  </a:ext>
                </a:extLst>
              </p:cNvPr>
              <p:cNvSpPr>
                <a:spLocks noGrp="1"/>
              </p:cNvSpPr>
              <p:nvPr>
                <p:ph idx="1"/>
              </p:nvPr>
            </p:nvSpPr>
            <p:spPr>
              <a:xfrm>
                <a:off x="152400" y="1447801"/>
                <a:ext cx="8839200" cy="4876800"/>
              </a:xfrm>
            </p:spPr>
            <p:txBody>
              <a:bodyPr>
                <a:normAutofit/>
              </a:bodyPr>
              <a:lstStyle/>
              <a:p>
                <a:r>
                  <a:rPr lang="en-IN" sz="2400" dirty="0"/>
                  <a:t>How many units to be sold to attain a target or desired profit?</a:t>
                </a:r>
              </a:p>
              <a:p>
                <a:endParaRPr lang="en-IN" sz="2400" dirty="0"/>
              </a:p>
              <a:p>
                <a:r>
                  <a:rPr lang="en-IN" sz="2400" dirty="0"/>
                  <a:t>Target Sales in units = </a:t>
                </a:r>
                <a14:m>
                  <m:oMath xmlns:m="http://schemas.openxmlformats.org/officeDocument/2006/math">
                    <m:f>
                      <m:fPr>
                        <m:ctrlPr>
                          <a:rPr lang="en-IN" sz="2400" i="1" smtClean="0">
                            <a:latin typeface="Cambria Math" panose="02040503050406030204" pitchFamily="18" charset="0"/>
                          </a:rPr>
                        </m:ctrlPr>
                      </m:fPr>
                      <m:num>
                        <m:r>
                          <m:rPr>
                            <m:nor/>
                          </m:rPr>
                          <a:rPr lang="en-IN" sz="2400" dirty="0"/>
                          <m:t>Total</m:t>
                        </m:r>
                        <m:r>
                          <m:rPr>
                            <m:nor/>
                          </m:rPr>
                          <a:rPr lang="en-IN" sz="2400" dirty="0"/>
                          <m:t> </m:t>
                        </m:r>
                        <m:r>
                          <m:rPr>
                            <m:nor/>
                          </m:rPr>
                          <a:rPr lang="en-IN" sz="2400" dirty="0"/>
                          <m:t>Fixed</m:t>
                        </m:r>
                        <m:r>
                          <m:rPr>
                            <m:nor/>
                          </m:rPr>
                          <a:rPr lang="en-IN" sz="2400" dirty="0"/>
                          <m:t> </m:t>
                        </m:r>
                        <m:r>
                          <m:rPr>
                            <m:nor/>
                          </m:rPr>
                          <a:rPr lang="en-IN" sz="2400" dirty="0"/>
                          <m:t>Cost</m:t>
                        </m:r>
                        <m:r>
                          <m:rPr>
                            <m:nor/>
                          </m:rPr>
                          <a:rPr lang="en-IN" sz="2400" dirty="0"/>
                          <m:t> + </m:t>
                        </m:r>
                        <m:r>
                          <m:rPr>
                            <m:nor/>
                          </m:rPr>
                          <a:rPr lang="en-IN" sz="2400" dirty="0"/>
                          <m:t>Desired</m:t>
                        </m:r>
                        <m:r>
                          <m:rPr>
                            <m:nor/>
                          </m:rPr>
                          <a:rPr lang="en-IN" sz="2400" dirty="0"/>
                          <m:t> </m:t>
                        </m:r>
                        <m:r>
                          <m:rPr>
                            <m:nor/>
                          </m:rPr>
                          <a:rPr lang="en-IN" sz="2400" dirty="0"/>
                          <m:t>Profit</m:t>
                        </m:r>
                      </m:num>
                      <m:den>
                        <m:r>
                          <m:rPr>
                            <m:nor/>
                          </m:rPr>
                          <a:rPr lang="en-IN" sz="2400" dirty="0"/>
                          <m:t>Contribution</m:t>
                        </m:r>
                        <m:r>
                          <m:rPr>
                            <m:nor/>
                          </m:rPr>
                          <a:rPr lang="en-IN" sz="2400" dirty="0"/>
                          <m:t> </m:t>
                        </m:r>
                        <m:r>
                          <m:rPr>
                            <m:nor/>
                          </m:rPr>
                          <a:rPr lang="en-IN" sz="2400" dirty="0"/>
                          <m:t>margin</m:t>
                        </m:r>
                        <m:r>
                          <m:rPr>
                            <m:nor/>
                          </m:rPr>
                          <a:rPr lang="en-IN" sz="2400" dirty="0"/>
                          <m:t> </m:t>
                        </m:r>
                        <m:r>
                          <m:rPr>
                            <m:nor/>
                          </m:rPr>
                          <a:rPr lang="en-IN" sz="2400" dirty="0"/>
                          <m:t>per</m:t>
                        </m:r>
                        <m:r>
                          <m:rPr>
                            <m:nor/>
                          </m:rPr>
                          <a:rPr lang="en-IN" sz="2400" dirty="0"/>
                          <m:t> </m:t>
                        </m:r>
                        <m:r>
                          <m:rPr>
                            <m:nor/>
                          </m:rPr>
                          <a:rPr lang="en-IN" sz="2400" dirty="0"/>
                          <m:t>unit</m:t>
                        </m:r>
                      </m:den>
                    </m:f>
                  </m:oMath>
                </a14:m>
                <a:endParaRPr lang="en-IN" sz="2400" dirty="0"/>
              </a:p>
              <a:p>
                <a:pPr marL="0" indent="0">
                  <a:buNone/>
                </a:pPr>
                <a:endParaRPr lang="en-IN" sz="2400" dirty="0">
                  <a:highlight>
                    <a:srgbClr val="FFFF00"/>
                  </a:highlight>
                </a:endParaRPr>
              </a:p>
              <a:p>
                <a:r>
                  <a:rPr lang="en-IN" sz="2400" dirty="0"/>
                  <a:t>Target Sales in INR = </a:t>
                </a:r>
                <a14:m>
                  <m:oMath xmlns:m="http://schemas.openxmlformats.org/officeDocument/2006/math">
                    <m:f>
                      <m:fPr>
                        <m:ctrlPr>
                          <a:rPr lang="en-IN" sz="2400" i="1" smtClean="0">
                            <a:latin typeface="Cambria Math" panose="02040503050406030204" pitchFamily="18" charset="0"/>
                          </a:rPr>
                        </m:ctrlPr>
                      </m:fPr>
                      <m:num>
                        <m:r>
                          <m:rPr>
                            <m:nor/>
                          </m:rPr>
                          <a:rPr lang="en-IN" sz="2400" dirty="0"/>
                          <m:t>Total</m:t>
                        </m:r>
                        <m:r>
                          <m:rPr>
                            <m:nor/>
                          </m:rPr>
                          <a:rPr lang="en-IN" sz="2400" dirty="0"/>
                          <m:t> </m:t>
                        </m:r>
                        <m:r>
                          <m:rPr>
                            <m:nor/>
                          </m:rPr>
                          <a:rPr lang="en-IN" sz="2400" dirty="0"/>
                          <m:t>Fixed</m:t>
                        </m:r>
                        <m:r>
                          <m:rPr>
                            <m:nor/>
                          </m:rPr>
                          <a:rPr lang="en-IN" sz="2400" dirty="0"/>
                          <m:t> </m:t>
                        </m:r>
                        <m:r>
                          <m:rPr>
                            <m:nor/>
                          </m:rPr>
                          <a:rPr lang="en-IN" sz="2400" dirty="0"/>
                          <m:t>Cost</m:t>
                        </m:r>
                        <m:r>
                          <m:rPr>
                            <m:nor/>
                          </m:rPr>
                          <a:rPr lang="en-IN" sz="2400" dirty="0"/>
                          <m:t> + </m:t>
                        </m:r>
                        <m:r>
                          <m:rPr>
                            <m:nor/>
                          </m:rPr>
                          <a:rPr lang="en-IN" sz="2400" dirty="0"/>
                          <m:t>Desired</m:t>
                        </m:r>
                        <m:r>
                          <m:rPr>
                            <m:nor/>
                          </m:rPr>
                          <a:rPr lang="en-IN" sz="2400" dirty="0"/>
                          <m:t> </m:t>
                        </m:r>
                        <m:r>
                          <m:rPr>
                            <m:nor/>
                          </m:rPr>
                          <a:rPr lang="en-IN" sz="2400" dirty="0"/>
                          <m:t>Profit</m:t>
                        </m:r>
                      </m:num>
                      <m:den>
                        <m:r>
                          <m:rPr>
                            <m:nor/>
                          </m:rPr>
                          <a:rPr lang="en-IN" sz="2400" dirty="0"/>
                          <m:t>Contribution</m:t>
                        </m:r>
                        <m:r>
                          <m:rPr>
                            <m:nor/>
                          </m:rPr>
                          <a:rPr lang="en-IN" sz="2400" dirty="0"/>
                          <m:t> </m:t>
                        </m:r>
                        <m:r>
                          <m:rPr>
                            <m:nor/>
                          </m:rPr>
                          <a:rPr lang="en-IN" sz="2400" dirty="0"/>
                          <m:t>margin</m:t>
                        </m:r>
                        <m:r>
                          <m:rPr>
                            <m:nor/>
                          </m:rPr>
                          <a:rPr lang="en-IN" sz="2400" b="0" i="0" dirty="0" smtClean="0"/>
                          <m:t> </m:t>
                        </m:r>
                        <m:r>
                          <m:rPr>
                            <m:nor/>
                          </m:rPr>
                          <a:rPr lang="en-IN" sz="2400" b="0" i="0" dirty="0" smtClean="0"/>
                          <m:t>ratio</m:t>
                        </m:r>
                        <m:r>
                          <m:rPr>
                            <m:nor/>
                          </m:rPr>
                          <a:rPr lang="en-IN" sz="2400" dirty="0"/>
                          <m:t> </m:t>
                        </m:r>
                      </m:den>
                    </m:f>
                  </m:oMath>
                </a14:m>
                <a:endParaRPr lang="en-IN" sz="2400" dirty="0"/>
              </a:p>
              <a:p>
                <a:endParaRPr lang="en-IN" sz="2400" dirty="0"/>
              </a:p>
              <a:p>
                <a:pPr>
                  <a:buFont typeface="Arial" panose="020B0604020202020204" pitchFamily="34" charset="0"/>
                  <a:buChar char="•"/>
                </a:pPr>
                <a:endParaRPr lang="en-IN" sz="2200" dirty="0"/>
              </a:p>
            </p:txBody>
          </p:sp>
        </mc:Choice>
        <mc:Fallback xmlns="">
          <p:sp>
            <p:nvSpPr>
              <p:cNvPr id="2" name="Content Placeholder 1">
                <a:extLst>
                  <a:ext uri="{FF2B5EF4-FFF2-40B4-BE49-F238E27FC236}">
                    <a16:creationId xmlns:a16="http://schemas.microsoft.com/office/drawing/2014/main" id="{A98E3986-B1FC-49E2-8DA4-401617779B5C}"/>
                  </a:ext>
                </a:extLst>
              </p:cNvPr>
              <p:cNvSpPr>
                <a:spLocks noGrp="1" noRot="1" noChangeAspect="1" noMove="1" noResize="1" noEditPoints="1" noAdjustHandles="1" noChangeArrowheads="1" noChangeShapeType="1" noTextEdit="1"/>
              </p:cNvSpPr>
              <p:nvPr>
                <p:ph idx="1"/>
              </p:nvPr>
            </p:nvSpPr>
            <p:spPr>
              <a:xfrm>
                <a:off x="152400" y="1447801"/>
                <a:ext cx="8839200" cy="4876800"/>
              </a:xfrm>
              <a:blipFill>
                <a:blip r:embed="rId2"/>
                <a:stretch>
                  <a:fillRect l="-1034" t="-875"/>
                </a:stretch>
              </a:blipFill>
            </p:spPr>
            <p:txBody>
              <a:bodyPr/>
              <a:lstStyle/>
              <a:p>
                <a:r>
                  <a:rPr lang="en-GB">
                    <a:noFill/>
                  </a:rPr>
                  <a:t> </a:t>
                </a:r>
              </a:p>
            </p:txBody>
          </p:sp>
        </mc:Fallback>
      </mc:AlternateContent>
      <p:sp>
        <p:nvSpPr>
          <p:cNvPr id="3" name="Content Placeholder 2">
            <a:extLst>
              <a:ext uri="{FF2B5EF4-FFF2-40B4-BE49-F238E27FC236}">
                <a16:creationId xmlns:a16="http://schemas.microsoft.com/office/drawing/2014/main" id="{4ED5ECE8-C77B-4FA0-9F04-AEA52689D627}"/>
              </a:ext>
            </a:extLst>
          </p:cNvPr>
          <p:cNvSpPr>
            <a:spLocks noGrp="1"/>
          </p:cNvSpPr>
          <p:nvPr>
            <p:ph sz="quarter" idx="10"/>
          </p:nvPr>
        </p:nvSpPr>
        <p:spPr/>
        <p:txBody>
          <a:bodyPr/>
          <a:lstStyle/>
          <a:p>
            <a:r>
              <a:rPr lang="en-US" altLang="en-US" b="1" dirty="0"/>
              <a:t>Target Profit</a:t>
            </a:r>
            <a:endParaRPr lang="en-IN" dirty="0"/>
          </a:p>
        </p:txBody>
      </p:sp>
      <p:sp>
        <p:nvSpPr>
          <p:cNvPr id="4" name="Date Placeholder 3">
            <a:extLst>
              <a:ext uri="{FF2B5EF4-FFF2-40B4-BE49-F238E27FC236}">
                <a16:creationId xmlns:a16="http://schemas.microsoft.com/office/drawing/2014/main" id="{36D72925-C254-4C40-BBCA-147C717C302B}"/>
              </a:ext>
            </a:extLst>
          </p:cNvPr>
          <p:cNvSpPr>
            <a:spLocks noGrp="1"/>
          </p:cNvSpPr>
          <p:nvPr>
            <p:ph type="dt" sz="half" idx="2"/>
          </p:nvPr>
        </p:nvSpPr>
        <p:spPr/>
        <p:txBody>
          <a:bodyPr/>
          <a:lstStyle/>
          <a:p>
            <a:fld id="{84B6E4C1-1851-45E6-8353-FACF33231B16}" type="datetime1">
              <a:rPr lang="en-US" smtClean="0"/>
              <a:t>9/1/2024</a:t>
            </a:fld>
            <a:endParaRPr lang="en-US" dirty="0"/>
          </a:p>
        </p:txBody>
      </p:sp>
    </p:spTree>
    <p:extLst>
      <p:ext uri="{BB962C8B-B14F-4D97-AF65-F5344CB8AC3E}">
        <p14:creationId xmlns:p14="http://schemas.microsoft.com/office/powerpoint/2010/main" val="395135360"/>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8E3986-B1FC-49E2-8DA4-401617779B5C}"/>
              </a:ext>
            </a:extLst>
          </p:cNvPr>
          <p:cNvSpPr>
            <a:spLocks noGrp="1"/>
          </p:cNvSpPr>
          <p:nvPr>
            <p:ph idx="1"/>
          </p:nvPr>
        </p:nvSpPr>
        <p:spPr>
          <a:xfrm>
            <a:off x="152400" y="1447801"/>
            <a:ext cx="8839200" cy="4876800"/>
          </a:xfrm>
        </p:spPr>
        <p:txBody>
          <a:bodyPr>
            <a:normAutofit/>
          </a:bodyPr>
          <a:lstStyle/>
          <a:p>
            <a:r>
              <a:rPr lang="en-IN" sz="2400" dirty="0"/>
              <a:t>It is the difference between the budgeted sales revenue and the BEP sales revenue.</a:t>
            </a:r>
          </a:p>
          <a:p>
            <a:endParaRPr lang="en-IN" sz="2400" dirty="0"/>
          </a:p>
          <a:p>
            <a:r>
              <a:rPr lang="en-IN" sz="2400" dirty="0"/>
              <a:t>Margin of safety = Budgeted sales revenue - BEP sales revenue</a:t>
            </a:r>
          </a:p>
          <a:p>
            <a:endParaRPr lang="en-IN" sz="2400" dirty="0"/>
          </a:p>
          <a:p>
            <a:r>
              <a:rPr lang="en-IN" sz="2400" dirty="0"/>
              <a:t>It gives a sense that how close (safe) budgeted sales is to the BEP.</a:t>
            </a:r>
          </a:p>
          <a:p>
            <a:pPr>
              <a:buFont typeface="Arial" panose="020B0604020202020204" pitchFamily="34" charset="0"/>
              <a:buChar char="•"/>
            </a:pPr>
            <a:endParaRPr lang="en-IN" sz="2200" dirty="0"/>
          </a:p>
        </p:txBody>
      </p:sp>
      <p:sp>
        <p:nvSpPr>
          <p:cNvPr id="3" name="Content Placeholder 2">
            <a:extLst>
              <a:ext uri="{FF2B5EF4-FFF2-40B4-BE49-F238E27FC236}">
                <a16:creationId xmlns:a16="http://schemas.microsoft.com/office/drawing/2014/main" id="{4ED5ECE8-C77B-4FA0-9F04-AEA52689D627}"/>
              </a:ext>
            </a:extLst>
          </p:cNvPr>
          <p:cNvSpPr>
            <a:spLocks noGrp="1"/>
          </p:cNvSpPr>
          <p:nvPr>
            <p:ph sz="quarter" idx="10"/>
          </p:nvPr>
        </p:nvSpPr>
        <p:spPr/>
        <p:txBody>
          <a:bodyPr/>
          <a:lstStyle/>
          <a:p>
            <a:r>
              <a:rPr lang="en-US" altLang="en-US" b="1" dirty="0"/>
              <a:t>Margin of Safety</a:t>
            </a:r>
            <a:endParaRPr lang="en-IN" dirty="0"/>
          </a:p>
        </p:txBody>
      </p:sp>
      <p:sp>
        <p:nvSpPr>
          <p:cNvPr id="4" name="Date Placeholder 3">
            <a:extLst>
              <a:ext uri="{FF2B5EF4-FFF2-40B4-BE49-F238E27FC236}">
                <a16:creationId xmlns:a16="http://schemas.microsoft.com/office/drawing/2014/main" id="{36D72925-C254-4C40-BBCA-147C717C302B}"/>
              </a:ext>
            </a:extLst>
          </p:cNvPr>
          <p:cNvSpPr>
            <a:spLocks noGrp="1"/>
          </p:cNvSpPr>
          <p:nvPr>
            <p:ph type="dt" sz="half" idx="2"/>
          </p:nvPr>
        </p:nvSpPr>
        <p:spPr/>
        <p:txBody>
          <a:bodyPr/>
          <a:lstStyle/>
          <a:p>
            <a:fld id="{FBDEF731-6DEC-4506-B2AC-C0354FE2F314}" type="datetime1">
              <a:rPr lang="en-US" smtClean="0"/>
              <a:t>9/1/2024</a:t>
            </a:fld>
            <a:endParaRPr lang="en-US" dirty="0"/>
          </a:p>
        </p:txBody>
      </p:sp>
    </p:spTree>
    <p:extLst>
      <p:ext uri="{BB962C8B-B14F-4D97-AF65-F5344CB8AC3E}">
        <p14:creationId xmlns:p14="http://schemas.microsoft.com/office/powerpoint/2010/main" val="2200947299"/>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8E3986-B1FC-49E2-8DA4-401617779B5C}"/>
              </a:ext>
            </a:extLst>
          </p:cNvPr>
          <p:cNvSpPr>
            <a:spLocks noGrp="1"/>
          </p:cNvSpPr>
          <p:nvPr>
            <p:ph idx="1"/>
          </p:nvPr>
        </p:nvSpPr>
        <p:spPr>
          <a:xfrm>
            <a:off x="152400" y="1447801"/>
            <a:ext cx="8839200" cy="4876800"/>
          </a:xfrm>
        </p:spPr>
        <p:txBody>
          <a:bodyPr>
            <a:normAutofit/>
          </a:bodyPr>
          <a:lstStyle/>
          <a:p>
            <a:pPr>
              <a:buFont typeface="Arial" panose="020B0604020202020204" pitchFamily="34" charset="0"/>
              <a:buChar char="•"/>
            </a:pPr>
            <a:r>
              <a:rPr lang="en-IN" sz="2400" dirty="0"/>
              <a:t>All costs can be categorised as fixed or variable costs.</a:t>
            </a:r>
          </a:p>
          <a:p>
            <a:pPr>
              <a:buFont typeface="Arial" panose="020B0604020202020204" pitchFamily="34" charset="0"/>
              <a:buChar char="•"/>
            </a:pPr>
            <a:r>
              <a:rPr lang="en-IN" sz="2400" dirty="0"/>
              <a:t>Selling price per unit, variable cost per unit, and total fixed costs remain constant as activity changes (volume varies).</a:t>
            </a:r>
          </a:p>
          <a:p>
            <a:pPr>
              <a:buFont typeface="Arial" panose="020B0604020202020204" pitchFamily="34" charset="0"/>
              <a:buChar char="•"/>
            </a:pPr>
            <a:r>
              <a:rPr lang="en-IN" sz="2400" dirty="0"/>
              <a:t>The behaviour of selling price and total costs is linear.</a:t>
            </a:r>
          </a:p>
          <a:p>
            <a:pPr>
              <a:buFont typeface="Arial" panose="020B0604020202020204" pitchFamily="34" charset="0"/>
              <a:buChar char="•"/>
            </a:pPr>
            <a:r>
              <a:rPr lang="en-IN" sz="2400" dirty="0"/>
              <a:t>In multi-product organisations, sales-mix remains constant.</a:t>
            </a:r>
          </a:p>
          <a:p>
            <a:pPr>
              <a:buFont typeface="Arial" panose="020B0604020202020204" pitchFamily="34" charset="0"/>
              <a:buChar char="•"/>
            </a:pPr>
            <a:r>
              <a:rPr lang="en-IN" sz="2400" dirty="0"/>
              <a:t>There is only one cost driver: Number of units (Volume).</a:t>
            </a:r>
          </a:p>
          <a:p>
            <a:pPr>
              <a:buFont typeface="Arial" panose="020B0604020202020204" pitchFamily="34" charset="0"/>
              <a:buChar char="•"/>
            </a:pPr>
            <a:r>
              <a:rPr lang="en-IN" sz="2400" dirty="0"/>
              <a:t>Production = Sales. It means that opening inventory and closing inventory are the same (Generally zero).</a:t>
            </a:r>
            <a:endParaRPr lang="en-IN" sz="2200" dirty="0"/>
          </a:p>
        </p:txBody>
      </p:sp>
      <p:sp>
        <p:nvSpPr>
          <p:cNvPr id="3" name="Content Placeholder 2">
            <a:extLst>
              <a:ext uri="{FF2B5EF4-FFF2-40B4-BE49-F238E27FC236}">
                <a16:creationId xmlns:a16="http://schemas.microsoft.com/office/drawing/2014/main" id="{4ED5ECE8-C77B-4FA0-9F04-AEA52689D627}"/>
              </a:ext>
            </a:extLst>
          </p:cNvPr>
          <p:cNvSpPr>
            <a:spLocks noGrp="1"/>
          </p:cNvSpPr>
          <p:nvPr>
            <p:ph sz="quarter" idx="10"/>
          </p:nvPr>
        </p:nvSpPr>
        <p:spPr/>
        <p:txBody>
          <a:bodyPr/>
          <a:lstStyle/>
          <a:p>
            <a:r>
              <a:rPr lang="en-US" altLang="en-US" b="1" dirty="0"/>
              <a:t>Assumptions of CVP analysis</a:t>
            </a:r>
            <a:endParaRPr lang="en-IN" dirty="0"/>
          </a:p>
        </p:txBody>
      </p:sp>
      <p:sp>
        <p:nvSpPr>
          <p:cNvPr id="4" name="Date Placeholder 3">
            <a:extLst>
              <a:ext uri="{FF2B5EF4-FFF2-40B4-BE49-F238E27FC236}">
                <a16:creationId xmlns:a16="http://schemas.microsoft.com/office/drawing/2014/main" id="{36D72925-C254-4C40-BBCA-147C717C302B}"/>
              </a:ext>
            </a:extLst>
          </p:cNvPr>
          <p:cNvSpPr>
            <a:spLocks noGrp="1"/>
          </p:cNvSpPr>
          <p:nvPr>
            <p:ph type="dt" sz="half" idx="2"/>
          </p:nvPr>
        </p:nvSpPr>
        <p:spPr/>
        <p:txBody>
          <a:bodyPr/>
          <a:lstStyle/>
          <a:p>
            <a:fld id="{6077F23E-3364-4129-84F0-C21108D65120}" type="datetime1">
              <a:rPr lang="en-US" smtClean="0"/>
              <a:t>9/1/2024</a:t>
            </a:fld>
            <a:endParaRPr lang="en-US" dirty="0"/>
          </a:p>
        </p:txBody>
      </p:sp>
    </p:spTree>
    <p:extLst>
      <p:ext uri="{BB962C8B-B14F-4D97-AF65-F5344CB8AC3E}">
        <p14:creationId xmlns:p14="http://schemas.microsoft.com/office/powerpoint/2010/main" val="147104738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C0378F46-E3DD-F6AD-E99B-0798778A3BFD}"/>
              </a:ext>
            </a:extLst>
          </p:cNvPr>
          <p:cNvSpPr>
            <a:spLocks noGrp="1"/>
          </p:cNvSpPr>
          <p:nvPr>
            <p:ph type="title"/>
          </p:nvPr>
        </p:nvSpPr>
        <p:spPr>
          <a:xfrm>
            <a:off x="457200" y="471654"/>
            <a:ext cx="5829300" cy="594122"/>
          </a:xfrm>
        </p:spPr>
        <p:txBody>
          <a:bodyPr>
            <a:normAutofit fontScale="90000"/>
          </a:bodyPr>
          <a:lstStyle/>
          <a:p>
            <a:pPr algn="l"/>
            <a:r>
              <a:rPr lang="en-US" altLang="en-US" dirty="0"/>
              <a:t>Practice Questions</a:t>
            </a:r>
          </a:p>
        </p:txBody>
      </p:sp>
      <p:sp>
        <p:nvSpPr>
          <p:cNvPr id="23555" name="Content Placeholder 5">
            <a:extLst>
              <a:ext uri="{FF2B5EF4-FFF2-40B4-BE49-F238E27FC236}">
                <a16:creationId xmlns:a16="http://schemas.microsoft.com/office/drawing/2014/main" id="{3387444F-97BC-B698-AB3D-7F305CB87E5E}"/>
              </a:ext>
            </a:extLst>
          </p:cNvPr>
          <p:cNvSpPr>
            <a:spLocks noGrp="1"/>
          </p:cNvSpPr>
          <p:nvPr>
            <p:ph sz="quarter" idx="1"/>
          </p:nvPr>
        </p:nvSpPr>
        <p:spPr>
          <a:xfrm>
            <a:off x="457200" y="1065776"/>
            <a:ext cx="8343900" cy="5290574"/>
          </a:xfrm>
        </p:spPr>
        <p:txBody>
          <a:bodyPr>
            <a:normAutofit fontScale="92500" lnSpcReduction="10000"/>
          </a:bodyPr>
          <a:lstStyle/>
          <a:p>
            <a:r>
              <a:rPr lang="en-US" altLang="en-US" dirty="0"/>
              <a:t>The following information relates to a company, which produces a single product:</a:t>
            </a:r>
          </a:p>
          <a:p>
            <a:pPr lvl="1"/>
            <a:r>
              <a:rPr lang="en-US" altLang="en-US" sz="1900" dirty="0"/>
              <a:t>Direct </a:t>
            </a:r>
            <a:r>
              <a:rPr lang="en-US" altLang="en-US" sz="1900" dirty="0" err="1"/>
              <a:t>labour</a:t>
            </a:r>
            <a:r>
              <a:rPr lang="en-US" altLang="en-US" sz="1900" dirty="0"/>
              <a:t> per unit		$ 12</a:t>
            </a:r>
          </a:p>
          <a:p>
            <a:pPr lvl="1"/>
            <a:r>
              <a:rPr lang="en-US" altLang="en-US" sz="1900" dirty="0"/>
              <a:t>Direct materials per unit		$ 12</a:t>
            </a:r>
          </a:p>
          <a:p>
            <a:pPr lvl="1"/>
            <a:r>
              <a:rPr lang="en-US" altLang="en-US" sz="1900" dirty="0"/>
              <a:t>Variable overheads per unit		$ 6</a:t>
            </a:r>
          </a:p>
          <a:p>
            <a:pPr lvl="1"/>
            <a:r>
              <a:rPr lang="en-US" altLang="en-US" sz="1900" dirty="0"/>
              <a:t>Total Fixed costs			$ 600,000</a:t>
            </a:r>
          </a:p>
          <a:p>
            <a:pPr lvl="1"/>
            <a:r>
              <a:rPr lang="en-US" altLang="en-US" sz="1900" dirty="0"/>
              <a:t>Selling price per unit		$ 60</a:t>
            </a:r>
          </a:p>
          <a:p>
            <a:r>
              <a:rPr lang="en-US" altLang="en-US" dirty="0"/>
              <a:t>Please compute break even point in units and amount (Solution: 20000 units and $ 1,200,000)</a:t>
            </a:r>
          </a:p>
          <a:p>
            <a:r>
              <a:rPr lang="en-US" altLang="en-US" dirty="0"/>
              <a:t>Please compute the level of output to earn target profit of $ 300,000 (Solution 30000 units and $ 1,800,000)</a:t>
            </a:r>
          </a:p>
        </p:txBody>
      </p:sp>
      <p:sp>
        <p:nvSpPr>
          <p:cNvPr id="2" name="Date Placeholder 1">
            <a:extLst>
              <a:ext uri="{FF2B5EF4-FFF2-40B4-BE49-F238E27FC236}">
                <a16:creationId xmlns:a16="http://schemas.microsoft.com/office/drawing/2014/main" id="{DCE651F2-93AD-DD7A-F115-981211CFE253}"/>
              </a:ext>
            </a:extLst>
          </p:cNvPr>
          <p:cNvSpPr>
            <a:spLocks noGrp="1"/>
          </p:cNvSpPr>
          <p:nvPr>
            <p:ph type="dt" sz="half" idx="10"/>
          </p:nvPr>
        </p:nvSpPr>
        <p:spPr/>
        <p:txBody>
          <a:bodyPr/>
          <a:lstStyle/>
          <a:p>
            <a:pPr>
              <a:defRPr/>
            </a:pPr>
            <a:fld id="{69331987-6129-4A6A-BF5A-36AAACE8403A}" type="datetime1">
              <a:rPr lang="en-US" smtClean="0"/>
              <a:t>9/1/2024</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E595526E-A241-BA40-9870-E1470E4FDA0B}"/>
              </a:ext>
            </a:extLst>
          </p:cNvPr>
          <p:cNvSpPr>
            <a:spLocks noGrp="1"/>
          </p:cNvSpPr>
          <p:nvPr>
            <p:ph type="title"/>
          </p:nvPr>
        </p:nvSpPr>
        <p:spPr>
          <a:xfrm>
            <a:off x="457200" y="304800"/>
            <a:ext cx="5829300" cy="594122"/>
          </a:xfrm>
        </p:spPr>
        <p:txBody>
          <a:bodyPr>
            <a:normAutofit fontScale="90000"/>
          </a:bodyPr>
          <a:lstStyle/>
          <a:p>
            <a:pPr algn="l"/>
            <a:r>
              <a:rPr lang="en-US" altLang="en-US" dirty="0"/>
              <a:t>Practice Questions</a:t>
            </a:r>
          </a:p>
        </p:txBody>
      </p:sp>
      <p:sp>
        <p:nvSpPr>
          <p:cNvPr id="24579" name="Content Placeholder 5">
            <a:extLst>
              <a:ext uri="{FF2B5EF4-FFF2-40B4-BE49-F238E27FC236}">
                <a16:creationId xmlns:a16="http://schemas.microsoft.com/office/drawing/2014/main" id="{D5F2FC16-89C3-5130-012B-0E1A3631AEEE}"/>
              </a:ext>
            </a:extLst>
          </p:cNvPr>
          <p:cNvSpPr>
            <a:spLocks noGrp="1"/>
          </p:cNvSpPr>
          <p:nvPr>
            <p:ph sz="quarter" idx="1"/>
          </p:nvPr>
        </p:nvSpPr>
        <p:spPr>
          <a:xfrm>
            <a:off x="457200" y="990600"/>
            <a:ext cx="8343900" cy="5181600"/>
          </a:xfrm>
        </p:spPr>
        <p:txBody>
          <a:bodyPr>
            <a:normAutofit fontScale="85000" lnSpcReduction="10000"/>
          </a:bodyPr>
          <a:lstStyle/>
          <a:p>
            <a:r>
              <a:rPr lang="en-US" altLang="en-US" dirty="0"/>
              <a:t>A company makes a product with a selling price of $20 per unit and variable costs of $12 per unit. The fixed costs for the period are $40,000. What is BEP in units and $ amount? What is the required output level to make a target profit of $10,000?</a:t>
            </a:r>
          </a:p>
          <a:p>
            <a:endParaRPr lang="en-US" altLang="en-US" dirty="0"/>
          </a:p>
          <a:p>
            <a:r>
              <a:rPr lang="en-US" altLang="en-US" dirty="0"/>
              <a:t>Solution: Contribution = 20-12 = 8 per unit</a:t>
            </a:r>
          </a:p>
          <a:p>
            <a:r>
              <a:rPr lang="en-US" altLang="en-US" dirty="0"/>
              <a:t>BEP in units = Fixed costs/Contribution per unit = 40000/8 = 5000 Units. BEP in $ = 5000 units*20= $ 100,000</a:t>
            </a:r>
          </a:p>
          <a:p>
            <a:r>
              <a:rPr lang="en-US" altLang="en-US" dirty="0"/>
              <a:t>Desired Output = (Fixed </a:t>
            </a:r>
            <a:r>
              <a:rPr lang="en-US" altLang="en-US" dirty="0" err="1"/>
              <a:t>cost+Desired</a:t>
            </a:r>
            <a:r>
              <a:rPr lang="en-US" altLang="en-US" dirty="0"/>
              <a:t> profit)/ Contribution per unit = 50000/8 = 6250 Units.</a:t>
            </a:r>
          </a:p>
        </p:txBody>
      </p:sp>
      <p:sp>
        <p:nvSpPr>
          <p:cNvPr id="2" name="Date Placeholder 1">
            <a:extLst>
              <a:ext uri="{FF2B5EF4-FFF2-40B4-BE49-F238E27FC236}">
                <a16:creationId xmlns:a16="http://schemas.microsoft.com/office/drawing/2014/main" id="{943C9787-879B-F418-1D98-743848FFDD78}"/>
              </a:ext>
            </a:extLst>
          </p:cNvPr>
          <p:cNvSpPr>
            <a:spLocks noGrp="1"/>
          </p:cNvSpPr>
          <p:nvPr>
            <p:ph type="dt" sz="half" idx="10"/>
          </p:nvPr>
        </p:nvSpPr>
        <p:spPr/>
        <p:txBody>
          <a:bodyPr/>
          <a:lstStyle/>
          <a:p>
            <a:pPr>
              <a:defRPr/>
            </a:pPr>
            <a:fld id="{5C74BF93-75A6-4FBA-8887-B9E1126AABBD}" type="datetime1">
              <a:rPr lang="en-US" smtClean="0"/>
              <a:t>9/1/2024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344A3D43-6700-E1DB-14FE-7FBF9D8F74EC}"/>
              </a:ext>
            </a:extLst>
          </p:cNvPr>
          <p:cNvSpPr>
            <a:spLocks noGrp="1"/>
          </p:cNvSpPr>
          <p:nvPr>
            <p:ph type="title"/>
          </p:nvPr>
        </p:nvSpPr>
        <p:spPr>
          <a:xfrm>
            <a:off x="457200" y="304800"/>
            <a:ext cx="5829300" cy="594122"/>
          </a:xfrm>
        </p:spPr>
        <p:txBody>
          <a:bodyPr>
            <a:normAutofit fontScale="90000"/>
          </a:bodyPr>
          <a:lstStyle/>
          <a:p>
            <a:pPr algn="l"/>
            <a:r>
              <a:rPr lang="en-US" altLang="en-US" dirty="0"/>
              <a:t>Practice Questions</a:t>
            </a:r>
          </a:p>
        </p:txBody>
      </p:sp>
      <p:sp>
        <p:nvSpPr>
          <p:cNvPr id="25603" name="Content Placeholder 5">
            <a:extLst>
              <a:ext uri="{FF2B5EF4-FFF2-40B4-BE49-F238E27FC236}">
                <a16:creationId xmlns:a16="http://schemas.microsoft.com/office/drawing/2014/main" id="{F595BB9F-1E22-C28A-0361-788049B4F4FF}"/>
              </a:ext>
            </a:extLst>
          </p:cNvPr>
          <p:cNvSpPr>
            <a:spLocks noGrp="1"/>
          </p:cNvSpPr>
          <p:nvPr>
            <p:ph sz="quarter" idx="1"/>
          </p:nvPr>
        </p:nvSpPr>
        <p:spPr>
          <a:xfrm>
            <a:off x="457200" y="898922"/>
            <a:ext cx="8343900" cy="5273278"/>
          </a:xfrm>
        </p:spPr>
        <p:txBody>
          <a:bodyPr>
            <a:normAutofit lnSpcReduction="10000"/>
          </a:bodyPr>
          <a:lstStyle/>
          <a:p>
            <a:r>
              <a:rPr lang="en-US" altLang="en-US" dirty="0"/>
              <a:t>X Ltd. makes a product that sells for $50 per unit. It has variable costs of $30 per unit and incurs fixed costs of $100,000 per period. </a:t>
            </a:r>
            <a:r>
              <a:rPr lang="en-US" altLang="en-US" b="1" dirty="0"/>
              <a:t>Construct the break-even chart</a:t>
            </a:r>
            <a:r>
              <a:rPr lang="en-US" altLang="en-US" dirty="0"/>
              <a:t> for this operation (Showing VC, FC, TC, TR, BEP, Profit/Loss zones using levels of 3000, 5000, and 10000 units).</a:t>
            </a:r>
          </a:p>
          <a:p>
            <a:r>
              <a:rPr lang="en-US" altLang="en-US" dirty="0"/>
              <a:t> Also determine the sales value that the firm will have to reach if it is to make $20,000 profit per period. (Solution: $ 300,000)</a:t>
            </a:r>
          </a:p>
        </p:txBody>
      </p:sp>
      <p:sp>
        <p:nvSpPr>
          <p:cNvPr id="2" name="Date Placeholder 1">
            <a:extLst>
              <a:ext uri="{FF2B5EF4-FFF2-40B4-BE49-F238E27FC236}">
                <a16:creationId xmlns:a16="http://schemas.microsoft.com/office/drawing/2014/main" id="{80599F4A-5059-9399-5E96-3EE30CED31FC}"/>
              </a:ext>
            </a:extLst>
          </p:cNvPr>
          <p:cNvSpPr>
            <a:spLocks noGrp="1"/>
          </p:cNvSpPr>
          <p:nvPr>
            <p:ph type="dt" sz="half" idx="10"/>
          </p:nvPr>
        </p:nvSpPr>
        <p:spPr/>
        <p:txBody>
          <a:bodyPr/>
          <a:lstStyle/>
          <a:p>
            <a:pPr>
              <a:defRPr/>
            </a:pPr>
            <a:fld id="{3DCB0610-C8CD-490B-B28B-BEB01FD7F6D9}" type="datetime1">
              <a:rPr lang="en-US" smtClean="0"/>
              <a:t>9/1/2024</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438361E0-B6E9-0B44-DAF5-36C8171366E1}"/>
              </a:ext>
            </a:extLst>
          </p:cNvPr>
          <p:cNvSpPr>
            <a:spLocks noGrp="1"/>
          </p:cNvSpPr>
          <p:nvPr>
            <p:ph type="title"/>
          </p:nvPr>
        </p:nvSpPr>
        <p:spPr>
          <a:xfrm>
            <a:off x="457200" y="304800"/>
            <a:ext cx="5829300" cy="594122"/>
          </a:xfrm>
        </p:spPr>
        <p:txBody>
          <a:bodyPr>
            <a:normAutofit fontScale="90000"/>
          </a:bodyPr>
          <a:lstStyle/>
          <a:p>
            <a:pPr algn="l"/>
            <a:r>
              <a:rPr lang="en-US" altLang="en-US" dirty="0"/>
              <a:t>Practice Questions</a:t>
            </a:r>
          </a:p>
        </p:txBody>
      </p:sp>
      <p:sp>
        <p:nvSpPr>
          <p:cNvPr id="26627" name="Content Placeholder 5">
            <a:extLst>
              <a:ext uri="{FF2B5EF4-FFF2-40B4-BE49-F238E27FC236}">
                <a16:creationId xmlns:a16="http://schemas.microsoft.com/office/drawing/2014/main" id="{726AB68F-C023-B8DD-9972-52EC4400E8AE}"/>
              </a:ext>
            </a:extLst>
          </p:cNvPr>
          <p:cNvSpPr>
            <a:spLocks noGrp="1"/>
          </p:cNvSpPr>
          <p:nvPr>
            <p:ph sz="quarter" idx="1"/>
          </p:nvPr>
        </p:nvSpPr>
        <p:spPr>
          <a:xfrm>
            <a:off x="457200" y="898922"/>
            <a:ext cx="8343900" cy="5457428"/>
          </a:xfrm>
        </p:spPr>
        <p:txBody>
          <a:bodyPr>
            <a:normAutofit/>
          </a:bodyPr>
          <a:lstStyle/>
          <a:p>
            <a:r>
              <a:rPr lang="en-US" altLang="en-US" sz="1800" dirty="0"/>
              <a:t>X manufactures soft toys for the European market. The soft toys sell for an average price of $16. The costs incurred ($) by the firm are as follows:</a:t>
            </a:r>
          </a:p>
          <a:p>
            <a:pPr lvl="1"/>
            <a:r>
              <a:rPr lang="en-US" altLang="en-US" sz="1600" dirty="0"/>
              <a:t>Materials (per toy)	5</a:t>
            </a:r>
          </a:p>
          <a:p>
            <a:pPr lvl="1"/>
            <a:r>
              <a:rPr lang="en-US" altLang="en-US" sz="1600" dirty="0"/>
              <a:t>Wages (per toy)	4</a:t>
            </a:r>
          </a:p>
          <a:p>
            <a:pPr lvl="1"/>
            <a:r>
              <a:rPr lang="en-US" altLang="en-US" sz="1600" dirty="0"/>
              <a:t>Packaging (per toy)	3</a:t>
            </a:r>
          </a:p>
          <a:p>
            <a:pPr lvl="1"/>
            <a:r>
              <a:rPr lang="en-US" altLang="en-US" sz="1600" dirty="0"/>
              <a:t>Rent of premises	5,000</a:t>
            </a:r>
          </a:p>
          <a:p>
            <a:pPr lvl="1"/>
            <a:r>
              <a:rPr lang="en-US" altLang="en-US" sz="1600" dirty="0"/>
              <a:t>Machinery hire	3,000</a:t>
            </a:r>
          </a:p>
          <a:p>
            <a:pPr lvl="1"/>
            <a:r>
              <a:rPr lang="en-US" altLang="en-US" sz="1600" dirty="0"/>
              <a:t>Marketing and administration	1,000</a:t>
            </a:r>
            <a:endParaRPr lang="en-US" altLang="en-US" sz="1800" dirty="0"/>
          </a:p>
          <a:p>
            <a:r>
              <a:rPr lang="en-US" altLang="en-US" sz="1800" dirty="0"/>
              <a:t>Calculate the following:</a:t>
            </a:r>
          </a:p>
          <a:p>
            <a:pPr lvl="1"/>
            <a:r>
              <a:rPr lang="en-US" altLang="en-US" sz="1600" dirty="0"/>
              <a:t>Contribution per toy sold</a:t>
            </a:r>
          </a:p>
          <a:p>
            <a:pPr lvl="1"/>
            <a:r>
              <a:rPr lang="en-US" altLang="en-US" sz="1600" dirty="0"/>
              <a:t>Break-even in units of output</a:t>
            </a:r>
          </a:p>
          <a:p>
            <a:pPr lvl="1"/>
            <a:r>
              <a:rPr lang="en-US" altLang="en-US" sz="1600" dirty="0"/>
              <a:t>Break-even level of sales revenue</a:t>
            </a:r>
          </a:p>
          <a:p>
            <a:pPr lvl="1"/>
            <a:r>
              <a:rPr lang="en-US" altLang="en-US" sz="1600" dirty="0"/>
              <a:t>Construct a break-even chart showing the break-even level of output</a:t>
            </a:r>
          </a:p>
          <a:p>
            <a:pPr lvl="1"/>
            <a:endParaRPr lang="en-US" altLang="en-US" sz="1600" dirty="0"/>
          </a:p>
          <a:p>
            <a:pPr lvl="1"/>
            <a:endParaRPr lang="en-US" altLang="en-US" sz="1600" dirty="0"/>
          </a:p>
          <a:p>
            <a:pPr lvl="1"/>
            <a:r>
              <a:rPr lang="en-US" altLang="en-US" sz="1600" dirty="0"/>
              <a:t>Source: </a:t>
            </a:r>
            <a:r>
              <a:rPr lang="en-US" altLang="en-US" sz="1600" dirty="0">
                <a:hlinkClick r:id="rId2"/>
              </a:rPr>
              <a:t>https://textbook.stpauls.br/Economics/Business_Textbook/Operations_management_student/page_62.htm</a:t>
            </a:r>
            <a:r>
              <a:rPr lang="en-US" altLang="en-US" sz="1600" dirty="0"/>
              <a:t> </a:t>
            </a:r>
          </a:p>
        </p:txBody>
      </p:sp>
      <p:sp>
        <p:nvSpPr>
          <p:cNvPr id="2" name="Date Placeholder 1">
            <a:extLst>
              <a:ext uri="{FF2B5EF4-FFF2-40B4-BE49-F238E27FC236}">
                <a16:creationId xmlns:a16="http://schemas.microsoft.com/office/drawing/2014/main" id="{A51B1DE9-417F-BAE1-B233-0B42D1354449}"/>
              </a:ext>
            </a:extLst>
          </p:cNvPr>
          <p:cNvSpPr>
            <a:spLocks noGrp="1"/>
          </p:cNvSpPr>
          <p:nvPr>
            <p:ph type="dt" sz="half" idx="10"/>
          </p:nvPr>
        </p:nvSpPr>
        <p:spPr/>
        <p:txBody>
          <a:bodyPr/>
          <a:lstStyle/>
          <a:p>
            <a:pPr>
              <a:defRPr/>
            </a:pPr>
            <a:fld id="{23E11DC2-041B-406E-BDC2-C07CF284B505}" type="datetime1">
              <a:rPr lang="en-US" smtClean="0"/>
              <a:t>9/1/2024</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54313"/>
                <a:ext cx="8534400" cy="4983163"/>
              </a:xfrm>
            </p:spPr>
            <p:txBody>
              <a:bodyPr>
                <a:normAutofit fontScale="92500" lnSpcReduction="10000"/>
              </a:bodyPr>
              <a:lstStyle/>
              <a:p>
                <a:pPr algn="just">
                  <a:buFont typeface="Wingdings" panose="05000000000000000000" pitchFamily="2" charset="2"/>
                  <a:buChar char="§"/>
                </a:pPr>
                <a:r>
                  <a:rPr lang="en-IN" dirty="0"/>
                  <a:t>Arises from the existence of </a:t>
                </a:r>
                <a:r>
                  <a:rPr lang="en-IN" b="1" dirty="0"/>
                  <a:t>fixed operating expenses</a:t>
                </a:r>
              </a:p>
              <a:p>
                <a:pPr>
                  <a:buFont typeface="Arial" panose="020B0604020202020204" pitchFamily="34" charset="0"/>
                  <a:buChar char="•"/>
                </a:pPr>
                <a:r>
                  <a:rPr lang="en-IN" dirty="0"/>
                  <a:t>Capital-intensive industry: More investments in automation or advanced equipment, </a:t>
                </a:r>
                <a:r>
                  <a:rPr lang="en-IN" b="1" dirty="0"/>
                  <a:t>more fixed expenses (depreciation), less variable costs.</a:t>
                </a:r>
                <a:endParaRPr lang="en-IN" dirty="0"/>
              </a:p>
              <a:p>
                <a:pPr>
                  <a:buFont typeface="Arial" panose="020B0604020202020204" pitchFamily="34" charset="0"/>
                  <a:buChar char="•"/>
                </a:pPr>
                <a:r>
                  <a:rPr lang="en-IN" dirty="0"/>
                  <a:t>Labour-intensive industry: More manual work, </a:t>
                </a:r>
                <a:r>
                  <a:rPr lang="en-IN" b="1" dirty="0"/>
                  <a:t>less fixed expenses, more variable costs.</a:t>
                </a:r>
              </a:p>
              <a:p>
                <a:pPr algn="just">
                  <a:buFont typeface="Wingdings" panose="05000000000000000000" pitchFamily="2" charset="2"/>
                  <a:buChar char="§"/>
                </a:pPr>
                <a:r>
                  <a:rPr lang="en-IN" dirty="0"/>
                  <a:t>When firm has fixed operating expenses, 1 % change in sales leads to more than 1% change in EBIT</a:t>
                </a:r>
              </a:p>
              <a:p>
                <a:pPr algn="just">
                  <a:buFont typeface="Wingdings" panose="05000000000000000000" pitchFamily="2" charset="2"/>
                  <a:buChar char="§"/>
                </a:pPr>
                <a:r>
                  <a:rPr lang="en-IN" dirty="0"/>
                  <a:t>It is percentage change in operating profits (EBIT) by percentage change in sales revenue. For example: if degree of operating leverage is 5, it means if a firm increases sales by 1%, then the operating profits will rise by 5%.</a:t>
                </a:r>
                <a:endParaRPr lang="en-IN" sz="1800" dirty="0"/>
              </a:p>
              <a:p>
                <a:pPr algn="just">
                  <a:buFont typeface="Wingdings" panose="05000000000000000000" pitchFamily="2" charset="2"/>
                  <a:buChar char="§"/>
                </a:pPr>
                <a:r>
                  <a:rPr lang="en-IN" sz="2200" dirty="0"/>
                  <a:t>Degree of Operating Leverage (DOL)	</a:t>
                </a:r>
              </a:p>
              <a:p>
                <a:pPr marL="457200" lvl="1" indent="0" algn="just">
                  <a:buNone/>
                </a:pPr>
                <a:r>
                  <a:rPr lang="en-IN" sz="2200" dirty="0"/>
                  <a:t>		=</a:t>
                </a:r>
                <a14:m>
                  <m:oMath xmlns:m="http://schemas.openxmlformats.org/officeDocument/2006/math">
                    <m:f>
                      <m:fPr>
                        <m:ctrlPr>
                          <a:rPr lang="en-IN" sz="2200" b="1" i="1">
                            <a:latin typeface="Cambria Math" panose="02040503050406030204" pitchFamily="18" charset="0"/>
                          </a:rPr>
                        </m:ctrlPr>
                      </m:fPr>
                      <m:num>
                        <m:r>
                          <a:rPr lang="en-IN" sz="2200" b="1" i="1" smtClean="0">
                            <a:latin typeface="Cambria Math" panose="02040503050406030204" pitchFamily="18" charset="0"/>
                          </a:rPr>
                          <m:t>𝑪𝒐𝒏𝒕𝒓𝒊𝒃𝒖𝒕𝒊𝒐𝒏</m:t>
                        </m:r>
                      </m:num>
                      <m:den>
                        <m:r>
                          <a:rPr lang="en-IN" sz="2200" b="1" i="1" smtClean="0">
                            <a:latin typeface="Cambria Math" panose="02040503050406030204" pitchFamily="18" charset="0"/>
                          </a:rPr>
                          <m:t>𝑬𝒂𝒓𝒏𝒊𝒏𝒈𝒔</m:t>
                        </m:r>
                        <m:r>
                          <a:rPr lang="en-IN" sz="2200" b="1" i="1" smtClean="0">
                            <a:latin typeface="Cambria Math" panose="02040503050406030204" pitchFamily="18" charset="0"/>
                          </a:rPr>
                          <m:t> </m:t>
                        </m:r>
                        <m:r>
                          <a:rPr lang="en-IN" sz="2200" b="1" i="1" smtClean="0">
                            <a:latin typeface="Cambria Math" panose="02040503050406030204" pitchFamily="18" charset="0"/>
                          </a:rPr>
                          <m:t>𝒃𝒆𝒇𝒐𝒓𝒆</m:t>
                        </m:r>
                        <m:r>
                          <a:rPr lang="en-IN" sz="2200" b="1" i="1" smtClean="0">
                            <a:latin typeface="Cambria Math" panose="02040503050406030204" pitchFamily="18" charset="0"/>
                          </a:rPr>
                          <m:t> </m:t>
                        </m:r>
                        <m:r>
                          <a:rPr lang="en-IN" sz="2200" b="1" i="1" smtClean="0">
                            <a:latin typeface="Cambria Math" panose="02040503050406030204" pitchFamily="18" charset="0"/>
                          </a:rPr>
                          <m:t>𝑰𝒏𝒕𝒆𝒓𝒆𝒔𝒕</m:t>
                        </m:r>
                        <m:r>
                          <a:rPr lang="en-IN" sz="2200" b="1" i="1" smtClean="0">
                            <a:latin typeface="Cambria Math" panose="02040503050406030204" pitchFamily="18" charset="0"/>
                          </a:rPr>
                          <m:t> </m:t>
                        </m:r>
                        <m:r>
                          <a:rPr lang="en-IN" sz="2200" b="1" i="1" smtClean="0">
                            <a:latin typeface="Cambria Math" panose="02040503050406030204" pitchFamily="18" charset="0"/>
                          </a:rPr>
                          <m:t>𝒂𝒏𝒅</m:t>
                        </m:r>
                        <m:r>
                          <a:rPr lang="en-IN" sz="2200" b="1" i="1" smtClean="0">
                            <a:latin typeface="Cambria Math" panose="02040503050406030204" pitchFamily="18" charset="0"/>
                          </a:rPr>
                          <m:t> </m:t>
                        </m:r>
                        <m:r>
                          <a:rPr lang="en-IN" sz="2200" b="1" i="1" smtClean="0">
                            <a:latin typeface="Cambria Math" panose="02040503050406030204" pitchFamily="18" charset="0"/>
                          </a:rPr>
                          <m:t>𝑻𝒂𝒙𝒆𝒔</m:t>
                        </m:r>
                        <m:r>
                          <a:rPr lang="en-US" sz="2200" b="1" i="1" smtClean="0">
                            <a:latin typeface="Cambria Math" panose="02040503050406030204" pitchFamily="18" charset="0"/>
                          </a:rPr>
                          <m:t>(</m:t>
                        </m:r>
                        <m:r>
                          <a:rPr lang="en-US" sz="2200" b="1" i="1" smtClean="0">
                            <a:latin typeface="Cambria Math" panose="02040503050406030204" pitchFamily="18" charset="0"/>
                          </a:rPr>
                          <m:t>𝑬𝑩𝑰𝑻</m:t>
                        </m:r>
                        <m:r>
                          <a:rPr lang="en-US" sz="2200" b="1" i="1" smtClean="0">
                            <a:latin typeface="Cambria Math" panose="02040503050406030204" pitchFamily="18" charset="0"/>
                          </a:rPr>
                          <m:t>)</m:t>
                        </m:r>
                      </m:den>
                    </m:f>
                  </m:oMath>
                </a14:m>
                <a:endParaRPr lang="en-IN" sz="1800" b="1" dirty="0"/>
              </a:p>
              <a:p>
                <a:pPr marL="0" indent="0" algn="just"/>
                <a:endParaRPr lang="en-IN" sz="2000" dirty="0"/>
              </a:p>
              <a:p>
                <a:pPr marL="0" indent="0" algn="just"/>
                <a:endParaRPr lang="en-IN" sz="2000" dirty="0"/>
              </a:p>
              <a:p>
                <a:pPr algn="just">
                  <a:buFont typeface="Arial" panose="020B0604020202020204" pitchFamily="34" charset="0"/>
                  <a:buChar char="•"/>
                </a:pPr>
                <a:endParaRPr lang="en-IN" sz="2000" dirty="0"/>
              </a:p>
              <a:p>
                <a:pPr algn="just">
                  <a:buFont typeface="Arial" panose="020B0604020202020204" pitchFamily="34" charset="0"/>
                  <a:buChar char="•"/>
                </a:pPr>
                <a:endParaRPr lang="en-IN" sz="2000" dirty="0"/>
              </a:p>
            </p:txBody>
          </p:sp>
        </mc:Choice>
        <mc:Fallback xmlns="">
          <p:sp>
            <p:nvSpPr>
              <p:cNvPr id="2" name="Content Placeholder 1">
                <a:extLst>
                  <a:ext uri="{FF2B5EF4-FFF2-40B4-BE49-F238E27FC236}">
                    <a16:creationId xmlns:a16="http://schemas.microsoft.com/office/drawing/2014/main" id="{4A31AF16-111F-43EE-BE09-4C453EEE6C81}"/>
                  </a:ext>
                </a:extLst>
              </p:cNvPr>
              <p:cNvSpPr>
                <a:spLocks noGrp="1" noRot="1" noChangeAspect="1" noMove="1" noResize="1" noEditPoints="1" noAdjustHandles="1" noChangeArrowheads="1" noChangeShapeType="1" noTextEdit="1"/>
              </p:cNvSpPr>
              <p:nvPr>
                <p:ph idx="1"/>
              </p:nvPr>
            </p:nvSpPr>
            <p:spPr>
              <a:xfrm>
                <a:off x="304800" y="1454313"/>
                <a:ext cx="8534400" cy="4983163"/>
              </a:xfrm>
              <a:blipFill>
                <a:blip r:embed="rId2"/>
                <a:stretch>
                  <a:fillRect l="-786" t="-1469" r="-929"/>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Leverage: Operating Leverage</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2"/>
          </p:nvPr>
        </p:nvSpPr>
        <p:spPr/>
        <p:txBody>
          <a:bodyPr/>
          <a:lstStyle/>
          <a:p>
            <a:fld id="{FBF9FCEE-6547-4F4D-9601-18521D96C0ED}" type="datetime1">
              <a:rPr lang="en-US" smtClean="0"/>
              <a:t>9/1/2024</a:t>
            </a:fld>
            <a:endParaRPr lang="en-US" dirty="0"/>
          </a:p>
        </p:txBody>
      </p:sp>
    </p:spTree>
    <p:extLst>
      <p:ext uri="{BB962C8B-B14F-4D97-AF65-F5344CB8AC3E}">
        <p14:creationId xmlns:p14="http://schemas.microsoft.com/office/powerpoint/2010/main" val="1460655374"/>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3ECBBDA-3BC9-4E50-9D51-6486A1D51D90}"/>
                  </a:ext>
                </a:extLst>
              </p:cNvPr>
              <p:cNvSpPr>
                <a:spLocks noGrp="1"/>
              </p:cNvSpPr>
              <p:nvPr>
                <p:ph idx="1"/>
              </p:nvPr>
            </p:nvSpPr>
            <p:spPr/>
            <p:txBody>
              <a:bodyPr>
                <a:normAutofit fontScale="92500" lnSpcReduction="10000"/>
              </a:bodyPr>
              <a:lstStyle/>
              <a:p>
                <a:pPr algn="just"/>
                <a:r>
                  <a:rPr lang="en-IN" b="1" dirty="0"/>
                  <a:t>Example: </a:t>
                </a:r>
                <a:r>
                  <a:rPr lang="en-IN" dirty="0"/>
                  <a:t>Selling Price is Rs. 1500 per unit, Variable cost is Rs. 1000 per unit, and Fixed cost is Rs. 200000. Calculate DOL at the level of output Q = 450 units, Q = 500 units, and Q = 600 units. (Interpret the DOL) </a:t>
                </a:r>
              </a:p>
              <a:p>
                <a:endParaRPr lang="en-IN" dirty="0"/>
              </a:p>
              <a:p>
                <a:pPr algn="ctr"/>
                <a:r>
                  <a:rPr lang="en-IN" dirty="0"/>
                  <a:t>DOL =</a:t>
                </a:r>
                <a14:m>
                  <m:oMath xmlns:m="http://schemas.openxmlformats.org/officeDocument/2006/math">
                    <m:f>
                      <m:fPr>
                        <m:ctrlPr>
                          <a:rPr lang="en-IN" b="1" i="1">
                            <a:latin typeface="Cambria Math" panose="02040503050406030204" pitchFamily="18" charset="0"/>
                          </a:rPr>
                        </m:ctrlPr>
                      </m:fPr>
                      <m:num>
                        <m:r>
                          <a:rPr lang="en-IN" b="1" i="1">
                            <a:latin typeface="Cambria Math" panose="02040503050406030204" pitchFamily="18" charset="0"/>
                          </a:rPr>
                          <m:t>𝑪𝒐𝒏𝒕𝒓𝒊𝒃𝒖𝒕𝒊𝒐𝒏</m:t>
                        </m:r>
                      </m:num>
                      <m:den>
                        <m:r>
                          <a:rPr lang="en-IN" b="1" i="1">
                            <a:latin typeface="Cambria Math" panose="02040503050406030204" pitchFamily="18" charset="0"/>
                          </a:rPr>
                          <m:t>𝑬𝒂𝒓𝒏𝒊𝒏𝒈𝒔</m:t>
                        </m:r>
                        <m:r>
                          <a:rPr lang="en-IN" b="1" i="1">
                            <a:latin typeface="Cambria Math" panose="02040503050406030204" pitchFamily="18" charset="0"/>
                          </a:rPr>
                          <m:t> </m:t>
                        </m:r>
                        <m:r>
                          <a:rPr lang="en-IN" b="1" i="1">
                            <a:latin typeface="Cambria Math" panose="02040503050406030204" pitchFamily="18" charset="0"/>
                          </a:rPr>
                          <m:t>𝒃𝒆𝒇𝒐𝒓𝒆</m:t>
                        </m:r>
                        <m:r>
                          <a:rPr lang="en-IN" b="1" i="1">
                            <a:latin typeface="Cambria Math" panose="02040503050406030204" pitchFamily="18" charset="0"/>
                          </a:rPr>
                          <m:t> </m:t>
                        </m:r>
                        <m:r>
                          <a:rPr lang="en-IN" b="1" i="1">
                            <a:latin typeface="Cambria Math" panose="02040503050406030204" pitchFamily="18" charset="0"/>
                          </a:rPr>
                          <m:t>𝑰𝒏𝒕𝒆𝒓𝒆𝒔𝒕</m:t>
                        </m:r>
                        <m:r>
                          <a:rPr lang="en-IN" b="1" i="1">
                            <a:latin typeface="Cambria Math" panose="02040503050406030204" pitchFamily="18" charset="0"/>
                          </a:rPr>
                          <m:t> </m:t>
                        </m:r>
                        <m:r>
                          <a:rPr lang="en-IN" b="1" i="1">
                            <a:latin typeface="Cambria Math" panose="02040503050406030204" pitchFamily="18" charset="0"/>
                          </a:rPr>
                          <m:t>𝒂𝒏𝒅</m:t>
                        </m:r>
                        <m:r>
                          <a:rPr lang="en-IN" b="1" i="1">
                            <a:latin typeface="Cambria Math" panose="02040503050406030204" pitchFamily="18" charset="0"/>
                          </a:rPr>
                          <m:t> </m:t>
                        </m:r>
                        <m:r>
                          <a:rPr lang="en-IN" b="1" i="1">
                            <a:latin typeface="Cambria Math" panose="02040503050406030204" pitchFamily="18" charset="0"/>
                          </a:rPr>
                          <m:t>𝑻𝒂𝒙𝒆𝒔</m:t>
                        </m:r>
                        <m:r>
                          <a:rPr lang="en-IN" b="1" i="1" smtClean="0">
                            <a:latin typeface="Cambria Math" panose="02040503050406030204" pitchFamily="18" charset="0"/>
                          </a:rPr>
                          <m:t> </m:t>
                        </m:r>
                        <m:r>
                          <a:rPr lang="en-US" b="1" i="1">
                            <a:latin typeface="Cambria Math" panose="02040503050406030204" pitchFamily="18" charset="0"/>
                          </a:rPr>
                          <m:t>(</m:t>
                        </m:r>
                        <m:r>
                          <a:rPr lang="en-US" b="1" i="1">
                            <a:latin typeface="Cambria Math" panose="02040503050406030204" pitchFamily="18" charset="0"/>
                          </a:rPr>
                          <m:t>𝑬𝑩𝑰𝑻</m:t>
                        </m:r>
                        <m:r>
                          <a:rPr lang="en-US" b="1" i="1">
                            <a:latin typeface="Cambria Math" panose="02040503050406030204" pitchFamily="18" charset="0"/>
                          </a:rPr>
                          <m:t>)</m:t>
                        </m:r>
                      </m:den>
                    </m:f>
                  </m:oMath>
                </a14:m>
                <a:endParaRPr lang="en-IN" dirty="0"/>
              </a:p>
              <a:p>
                <a:endParaRPr lang="en-IN" dirty="0"/>
              </a:p>
              <a:p>
                <a:r>
                  <a:rPr lang="en-IN" dirty="0"/>
                  <a:t>		DOL (Q = 450)    = </a:t>
                </a:r>
                <a14:m>
                  <m:oMath xmlns:m="http://schemas.openxmlformats.org/officeDocument/2006/math">
                    <m:f>
                      <m:fPr>
                        <m:ctrlPr>
                          <a:rPr lang="en-IN" i="1">
                            <a:latin typeface="Cambria Math" panose="02040503050406030204" pitchFamily="18" charset="0"/>
                          </a:rPr>
                        </m:ctrlPr>
                      </m:fPr>
                      <m:num>
                        <m:r>
                          <a:rPr lang="en-IN" b="0" i="1" smtClean="0">
                            <a:latin typeface="Cambria Math" panose="02040503050406030204" pitchFamily="18" charset="0"/>
                          </a:rPr>
                          <m:t>45</m:t>
                        </m:r>
                        <m:r>
                          <a:rPr lang="en-IN" i="1">
                            <a:latin typeface="Cambria Math" panose="02040503050406030204" pitchFamily="18" charset="0"/>
                          </a:rPr>
                          <m:t>0 (1500−1000)</m:t>
                        </m:r>
                      </m:num>
                      <m:den>
                        <m:r>
                          <a:rPr lang="en-IN" b="0" i="1" smtClean="0">
                            <a:latin typeface="Cambria Math" panose="02040503050406030204" pitchFamily="18" charset="0"/>
                          </a:rPr>
                          <m:t>45</m:t>
                        </m:r>
                        <m:r>
                          <a:rPr lang="en-IN" i="1">
                            <a:latin typeface="Cambria Math" panose="02040503050406030204" pitchFamily="18" charset="0"/>
                          </a:rPr>
                          <m:t>0</m:t>
                        </m:r>
                        <m:d>
                          <m:dPr>
                            <m:ctrlPr>
                              <a:rPr lang="en-IN" i="1">
                                <a:latin typeface="Cambria Math" panose="02040503050406030204" pitchFamily="18" charset="0"/>
                              </a:rPr>
                            </m:ctrlPr>
                          </m:dPr>
                          <m:e>
                            <m:r>
                              <a:rPr lang="en-IN" i="1">
                                <a:latin typeface="Cambria Math" panose="02040503050406030204" pitchFamily="18" charset="0"/>
                              </a:rPr>
                              <m:t>1500−1000</m:t>
                            </m:r>
                          </m:e>
                        </m:d>
                        <m:r>
                          <a:rPr lang="en-IN" i="1">
                            <a:latin typeface="Cambria Math" panose="02040503050406030204" pitchFamily="18" charset="0"/>
                          </a:rPr>
                          <m:t>−200000</m:t>
                        </m:r>
                      </m:den>
                    </m:f>
                  </m:oMath>
                </a14:m>
                <a:r>
                  <a:rPr lang="en-IN" dirty="0"/>
                  <a:t> = 9</a:t>
                </a:r>
              </a:p>
              <a:p>
                <a:r>
                  <a:rPr lang="en-IN" dirty="0"/>
                  <a:t>		DOL (Q = 500)    = </a:t>
                </a:r>
                <a14:m>
                  <m:oMath xmlns:m="http://schemas.openxmlformats.org/officeDocument/2006/math">
                    <m:f>
                      <m:fPr>
                        <m:ctrlPr>
                          <a:rPr lang="en-IN" i="1">
                            <a:latin typeface="Cambria Math" panose="02040503050406030204" pitchFamily="18" charset="0"/>
                          </a:rPr>
                        </m:ctrlPr>
                      </m:fPr>
                      <m:num>
                        <m:r>
                          <a:rPr lang="en-IN" b="0" i="1" smtClean="0">
                            <a:latin typeface="Cambria Math" panose="02040503050406030204" pitchFamily="18" charset="0"/>
                          </a:rPr>
                          <m:t>500</m:t>
                        </m:r>
                        <m:r>
                          <a:rPr lang="en-IN" i="1">
                            <a:latin typeface="Cambria Math" panose="02040503050406030204" pitchFamily="18" charset="0"/>
                          </a:rPr>
                          <m:t> (</m:t>
                        </m:r>
                        <m:r>
                          <a:rPr lang="en-IN" b="0" i="1" smtClean="0">
                            <a:latin typeface="Cambria Math" panose="02040503050406030204" pitchFamily="18" charset="0"/>
                          </a:rPr>
                          <m:t>1500</m:t>
                        </m:r>
                        <m:r>
                          <a:rPr lang="en-IN" i="1">
                            <a:latin typeface="Cambria Math" panose="02040503050406030204" pitchFamily="18" charset="0"/>
                          </a:rPr>
                          <m:t>−</m:t>
                        </m:r>
                        <m:r>
                          <a:rPr lang="en-IN" b="0" i="1" smtClean="0">
                            <a:latin typeface="Cambria Math" panose="02040503050406030204" pitchFamily="18" charset="0"/>
                          </a:rPr>
                          <m:t>1000</m:t>
                        </m:r>
                        <m:r>
                          <a:rPr lang="en-IN" i="1">
                            <a:latin typeface="Cambria Math" panose="02040503050406030204" pitchFamily="18" charset="0"/>
                          </a:rPr>
                          <m:t>)</m:t>
                        </m:r>
                      </m:num>
                      <m:den>
                        <m:r>
                          <a:rPr lang="en-IN" b="0" i="1" smtClean="0">
                            <a:latin typeface="Cambria Math" panose="02040503050406030204" pitchFamily="18" charset="0"/>
                          </a:rPr>
                          <m:t>500</m:t>
                        </m:r>
                        <m:d>
                          <m:dPr>
                            <m:ctrlPr>
                              <a:rPr lang="en-IN" i="1">
                                <a:latin typeface="Cambria Math" panose="02040503050406030204" pitchFamily="18" charset="0"/>
                              </a:rPr>
                            </m:ctrlPr>
                          </m:dPr>
                          <m:e>
                            <m:r>
                              <a:rPr lang="en-IN" b="0" i="1" smtClean="0">
                                <a:latin typeface="Cambria Math" panose="02040503050406030204" pitchFamily="18" charset="0"/>
                              </a:rPr>
                              <m:t>1500</m:t>
                            </m:r>
                            <m:r>
                              <a:rPr lang="en-IN" i="1">
                                <a:latin typeface="Cambria Math" panose="02040503050406030204" pitchFamily="18" charset="0"/>
                              </a:rPr>
                              <m:t>−</m:t>
                            </m:r>
                            <m:r>
                              <a:rPr lang="en-IN" b="0" i="1" smtClean="0">
                                <a:latin typeface="Cambria Math" panose="02040503050406030204" pitchFamily="18" charset="0"/>
                              </a:rPr>
                              <m:t>1000</m:t>
                            </m:r>
                          </m:e>
                        </m:d>
                        <m:r>
                          <a:rPr lang="en-IN" i="1">
                            <a:latin typeface="Cambria Math" panose="02040503050406030204" pitchFamily="18" charset="0"/>
                          </a:rPr>
                          <m:t>−</m:t>
                        </m:r>
                        <m:r>
                          <a:rPr lang="en-IN" b="0" i="1" smtClean="0">
                            <a:latin typeface="Cambria Math" panose="02040503050406030204" pitchFamily="18" charset="0"/>
                          </a:rPr>
                          <m:t>200000</m:t>
                        </m:r>
                      </m:den>
                    </m:f>
                  </m:oMath>
                </a14:m>
                <a:r>
                  <a:rPr lang="en-IN" dirty="0"/>
                  <a:t> = 5</a:t>
                </a:r>
              </a:p>
              <a:p>
                <a:r>
                  <a:rPr lang="en-IN" dirty="0"/>
                  <a:t>		DOL (Q = 600)    = </a:t>
                </a:r>
                <a14:m>
                  <m:oMath xmlns:m="http://schemas.openxmlformats.org/officeDocument/2006/math">
                    <m:f>
                      <m:fPr>
                        <m:ctrlPr>
                          <a:rPr lang="en-IN" i="1">
                            <a:latin typeface="Cambria Math" panose="02040503050406030204" pitchFamily="18" charset="0"/>
                          </a:rPr>
                        </m:ctrlPr>
                      </m:fPr>
                      <m:num>
                        <m:r>
                          <a:rPr lang="en-IN" b="0" i="1" smtClean="0">
                            <a:latin typeface="Cambria Math" panose="02040503050406030204" pitchFamily="18" charset="0"/>
                          </a:rPr>
                          <m:t>6</m:t>
                        </m:r>
                        <m:r>
                          <a:rPr lang="en-IN" i="1">
                            <a:latin typeface="Cambria Math" panose="02040503050406030204" pitchFamily="18" charset="0"/>
                          </a:rPr>
                          <m:t>00 (1500−1000)</m:t>
                        </m:r>
                      </m:num>
                      <m:den>
                        <m:r>
                          <a:rPr lang="en-IN" b="0" i="1" smtClean="0">
                            <a:latin typeface="Cambria Math" panose="02040503050406030204" pitchFamily="18" charset="0"/>
                          </a:rPr>
                          <m:t>6</m:t>
                        </m:r>
                        <m:r>
                          <a:rPr lang="en-IN" i="1">
                            <a:latin typeface="Cambria Math" panose="02040503050406030204" pitchFamily="18" charset="0"/>
                          </a:rPr>
                          <m:t>00</m:t>
                        </m:r>
                        <m:d>
                          <m:dPr>
                            <m:ctrlPr>
                              <a:rPr lang="en-IN" i="1">
                                <a:latin typeface="Cambria Math" panose="02040503050406030204" pitchFamily="18" charset="0"/>
                              </a:rPr>
                            </m:ctrlPr>
                          </m:dPr>
                          <m:e>
                            <m:r>
                              <a:rPr lang="en-IN" i="1">
                                <a:latin typeface="Cambria Math" panose="02040503050406030204" pitchFamily="18" charset="0"/>
                              </a:rPr>
                              <m:t>1500−1000</m:t>
                            </m:r>
                          </m:e>
                        </m:d>
                        <m:r>
                          <a:rPr lang="en-IN" i="1">
                            <a:latin typeface="Cambria Math" panose="02040503050406030204" pitchFamily="18" charset="0"/>
                          </a:rPr>
                          <m:t>−200000</m:t>
                        </m:r>
                      </m:den>
                    </m:f>
                  </m:oMath>
                </a14:m>
                <a:r>
                  <a:rPr lang="en-IN" dirty="0"/>
                  <a:t> = 3</a:t>
                </a:r>
              </a:p>
              <a:p>
                <a:endParaRPr lang="en-IN" dirty="0"/>
              </a:p>
              <a:p>
                <a:endParaRPr lang="en-IN" dirty="0"/>
              </a:p>
            </p:txBody>
          </p:sp>
        </mc:Choice>
        <mc:Fallback xmlns="">
          <p:sp>
            <p:nvSpPr>
              <p:cNvPr id="2" name="Content Placeholder 1">
                <a:extLst>
                  <a:ext uri="{FF2B5EF4-FFF2-40B4-BE49-F238E27FC236}">
                    <a16:creationId xmlns:a16="http://schemas.microsoft.com/office/drawing/2014/main" id="{93ECBBDA-3BC9-4E50-9D51-6486A1D51D90}"/>
                  </a:ext>
                </a:extLst>
              </p:cNvPr>
              <p:cNvSpPr>
                <a:spLocks noGrp="1" noRot="1" noChangeAspect="1" noMove="1" noResize="1" noEditPoints="1" noAdjustHandles="1" noChangeArrowheads="1" noChangeShapeType="1" noTextEdit="1"/>
              </p:cNvSpPr>
              <p:nvPr>
                <p:ph idx="1"/>
              </p:nvPr>
            </p:nvSpPr>
            <p:spPr>
              <a:blipFill>
                <a:blip r:embed="rId2"/>
                <a:stretch>
                  <a:fillRect l="-963" t="-1615" r="-963"/>
                </a:stretch>
              </a:blipFill>
            </p:spPr>
            <p:txBody>
              <a:bodyPr/>
              <a:lstStyle/>
              <a:p>
                <a:r>
                  <a:rPr lang="en-IN">
                    <a:noFill/>
                  </a:rPr>
                  <a:t> </a:t>
                </a:r>
              </a:p>
            </p:txBody>
          </p:sp>
        </mc:Fallback>
      </mc:AlternateContent>
      <p:sp>
        <p:nvSpPr>
          <p:cNvPr id="3" name="Content Placeholder 2">
            <a:extLst>
              <a:ext uri="{FF2B5EF4-FFF2-40B4-BE49-F238E27FC236}">
                <a16:creationId xmlns:a16="http://schemas.microsoft.com/office/drawing/2014/main" id="{EF28AFA2-6EC0-4675-9E9E-A14B84E9751F}"/>
              </a:ext>
            </a:extLst>
          </p:cNvPr>
          <p:cNvSpPr>
            <a:spLocks noGrp="1"/>
          </p:cNvSpPr>
          <p:nvPr>
            <p:ph sz="quarter" idx="10"/>
          </p:nvPr>
        </p:nvSpPr>
        <p:spPr/>
        <p:txBody>
          <a:bodyPr/>
          <a:lstStyle/>
          <a:p>
            <a:r>
              <a:rPr lang="en-IN" dirty="0"/>
              <a:t>Operating Leverage</a:t>
            </a:r>
          </a:p>
        </p:txBody>
      </p:sp>
      <p:sp>
        <p:nvSpPr>
          <p:cNvPr id="4" name="Date Placeholder 3">
            <a:extLst>
              <a:ext uri="{FF2B5EF4-FFF2-40B4-BE49-F238E27FC236}">
                <a16:creationId xmlns:a16="http://schemas.microsoft.com/office/drawing/2014/main" id="{E3244014-ADA3-403D-B2BB-28CB234084B4}"/>
              </a:ext>
            </a:extLst>
          </p:cNvPr>
          <p:cNvSpPr>
            <a:spLocks noGrp="1"/>
          </p:cNvSpPr>
          <p:nvPr>
            <p:ph type="dt" sz="half" idx="2"/>
          </p:nvPr>
        </p:nvSpPr>
        <p:spPr/>
        <p:txBody>
          <a:bodyPr/>
          <a:lstStyle/>
          <a:p>
            <a:fld id="{EBB876D8-AE6E-4EAD-825F-41BF65867277}" type="datetime1">
              <a:rPr lang="en-US" smtClean="0"/>
              <a:t>9/1/2024</a:t>
            </a:fld>
            <a:endParaRPr lang="en-US" dirty="0"/>
          </a:p>
        </p:txBody>
      </p:sp>
    </p:spTree>
    <p:extLst>
      <p:ext uri="{BB962C8B-B14F-4D97-AF65-F5344CB8AC3E}">
        <p14:creationId xmlns:p14="http://schemas.microsoft.com/office/powerpoint/2010/main" val="1501034397"/>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F164F6-BF03-44B0-8A54-BA46B5A27736}"/>
                  </a:ext>
                </a:extLst>
              </p:cNvPr>
              <p:cNvSpPr>
                <a:spLocks noGrp="1"/>
              </p:cNvSpPr>
              <p:nvPr>
                <p:ph idx="1"/>
              </p:nvPr>
            </p:nvSpPr>
            <p:spPr/>
            <p:txBody>
              <a:bodyPr>
                <a:normAutofit/>
              </a:bodyPr>
              <a:lstStyle/>
              <a:p>
                <a:pPr>
                  <a:buFont typeface="Wingdings" panose="05000000000000000000" pitchFamily="2" charset="2"/>
                  <a:buChar char="§"/>
                </a:pPr>
                <a:r>
                  <a:rPr lang="en-IN" dirty="0"/>
                  <a:t>Emanates from the existence of fixed interest expenses</a:t>
                </a:r>
              </a:p>
              <a:p>
                <a:pPr>
                  <a:buFont typeface="Wingdings" panose="05000000000000000000" pitchFamily="2" charset="2"/>
                  <a:buChar char="§"/>
                </a:pPr>
                <a:r>
                  <a:rPr lang="en-IN" dirty="0"/>
                  <a:t>When the firm has fixed interest expenses, 1 % change in EBIT leads to more than 1% change in PBT (or Net Income). </a:t>
                </a:r>
              </a:p>
              <a:p>
                <a:pPr>
                  <a:buFont typeface="Wingdings" panose="05000000000000000000" pitchFamily="2" charset="2"/>
                  <a:buChar char="§"/>
                </a:pPr>
                <a:r>
                  <a:rPr lang="en-IN" sz="2800" dirty="0"/>
                  <a:t>Degree of Financial Leverage (DFL) = </a:t>
                </a:r>
                <a14:m>
                  <m:oMath xmlns:m="http://schemas.openxmlformats.org/officeDocument/2006/math">
                    <m:f>
                      <m:fPr>
                        <m:ctrlPr>
                          <a:rPr lang="en-IN" sz="2800" i="1" smtClean="0">
                            <a:latin typeface="Cambria Math" panose="02040503050406030204" pitchFamily="18" charset="0"/>
                          </a:rPr>
                        </m:ctrlPr>
                      </m:fPr>
                      <m:num>
                        <m:r>
                          <a:rPr lang="en-IN" sz="2800" b="0" i="1" smtClean="0">
                            <a:latin typeface="Cambria Math" panose="02040503050406030204" pitchFamily="18" charset="0"/>
                          </a:rPr>
                          <m:t>𝐸𝐵𝐼𝑇</m:t>
                        </m:r>
                      </m:num>
                      <m:den>
                        <m:r>
                          <a:rPr lang="en-IN" sz="2800" b="0" i="1" smtClean="0">
                            <a:latin typeface="Cambria Math" panose="02040503050406030204" pitchFamily="18" charset="0"/>
                          </a:rPr>
                          <m:t>𝐸𝐵𝐼𝑇</m:t>
                        </m:r>
                        <m:r>
                          <a:rPr lang="en-IN" sz="2800" b="0" i="1" smtClean="0">
                            <a:latin typeface="Cambria Math" panose="02040503050406030204" pitchFamily="18" charset="0"/>
                          </a:rPr>
                          <m:t>−</m:t>
                        </m:r>
                        <m:r>
                          <a:rPr lang="en-IN" sz="2800" b="0" i="1" smtClean="0">
                            <a:latin typeface="Cambria Math" panose="02040503050406030204" pitchFamily="18" charset="0"/>
                          </a:rPr>
                          <m:t>𝐼</m:t>
                        </m:r>
                      </m:den>
                    </m:f>
                  </m:oMath>
                </a14:m>
                <a:endParaRPr lang="en-US" sz="2800" b="0" i="1" dirty="0">
                  <a:latin typeface="Cambria Math" panose="02040503050406030204" pitchFamily="18" charset="0"/>
                </a:endParaRPr>
              </a:p>
              <a:p>
                <a:pPr marL="457200" lvl="1" indent="0" algn="just">
                  <a:buNone/>
                </a:pPr>
                <a:r>
                  <a:rPr lang="en-IN" sz="2800" dirty="0"/>
                  <a:t>											=</a:t>
                </a:r>
                <a14:m>
                  <m:oMath xmlns:m="http://schemas.openxmlformats.org/officeDocument/2006/math">
                    <m:f>
                      <m:fPr>
                        <m:ctrlPr>
                          <a:rPr lang="en-IN" sz="2800" i="1" smtClean="0">
                            <a:latin typeface="Cambria Math" panose="02040503050406030204" pitchFamily="18" charset="0"/>
                          </a:rPr>
                        </m:ctrlPr>
                      </m:fPr>
                      <m:num>
                        <m:r>
                          <a:rPr lang="en-IN" sz="2800" b="0" i="1" smtClean="0">
                            <a:latin typeface="Cambria Math" panose="02040503050406030204" pitchFamily="18" charset="0"/>
                          </a:rPr>
                          <m:t>𝐸𝐵𝐼𝑇</m:t>
                        </m:r>
                      </m:num>
                      <m:den>
                        <m:r>
                          <a:rPr lang="en-US" sz="2800" b="0" i="1" smtClean="0">
                            <a:latin typeface="Cambria Math" panose="02040503050406030204" pitchFamily="18" charset="0"/>
                          </a:rPr>
                          <m:t>𝐸𝑎𝑟𝑛𝑖𝑛𝑔</m:t>
                        </m:r>
                        <m:r>
                          <a:rPr lang="en-US" sz="2800" b="0" i="1" smtClean="0">
                            <a:latin typeface="Cambria Math" panose="02040503050406030204" pitchFamily="18" charset="0"/>
                          </a:rPr>
                          <m:t> </m:t>
                        </m:r>
                        <m:r>
                          <a:rPr lang="en-US" sz="2800" b="0" i="1" smtClean="0">
                            <a:latin typeface="Cambria Math" panose="02040503050406030204" pitchFamily="18" charset="0"/>
                          </a:rPr>
                          <m:t>𝐵𝑒𝑓𝑜𝑟𝑒</m:t>
                        </m:r>
                        <m:r>
                          <a:rPr lang="en-US" sz="2800" b="0" i="1" smtClean="0">
                            <a:latin typeface="Cambria Math" panose="02040503050406030204" pitchFamily="18" charset="0"/>
                          </a:rPr>
                          <m:t> </m:t>
                        </m:r>
                        <m:r>
                          <a:rPr lang="en-US" sz="2800" b="0" i="1" smtClean="0">
                            <a:latin typeface="Cambria Math" panose="02040503050406030204" pitchFamily="18" charset="0"/>
                          </a:rPr>
                          <m:t>𝑇𝑎𝑥</m:t>
                        </m:r>
                        <m:r>
                          <a:rPr lang="en-US" sz="2800" b="0" i="1" smtClean="0">
                            <a:latin typeface="Cambria Math" panose="02040503050406030204" pitchFamily="18" charset="0"/>
                          </a:rPr>
                          <m:t> (</m:t>
                        </m:r>
                        <m:r>
                          <a:rPr lang="en-US" sz="2800" b="0" i="1" smtClean="0">
                            <a:latin typeface="Cambria Math" panose="02040503050406030204" pitchFamily="18" charset="0"/>
                          </a:rPr>
                          <m:t>𝐸𝐵𝑇</m:t>
                        </m:r>
                        <m:r>
                          <a:rPr lang="en-US" sz="2800" b="0" i="1" smtClean="0">
                            <a:latin typeface="Cambria Math" panose="02040503050406030204" pitchFamily="18" charset="0"/>
                          </a:rPr>
                          <m:t>)</m:t>
                        </m:r>
                      </m:den>
                    </m:f>
                  </m:oMath>
                </a14:m>
                <a:endParaRPr lang="en-IN" sz="2200" dirty="0"/>
              </a:p>
              <a:p>
                <a:pPr marL="457200" lvl="1" indent="0" algn="just">
                  <a:buNone/>
                </a:pPr>
                <a:endParaRPr lang="en-IN" sz="2200" dirty="0"/>
              </a:p>
              <a:p>
                <a:pPr marL="457200" lvl="1" indent="0" algn="just">
                  <a:buNone/>
                </a:pPr>
                <a:r>
                  <a:rPr lang="en-IN" sz="2200" dirty="0"/>
                  <a:t>					</a:t>
                </a:r>
                <a:endParaRPr lang="en-IN" dirty="0"/>
              </a:p>
            </p:txBody>
          </p:sp>
        </mc:Choice>
        <mc:Fallback xmlns="">
          <p:sp>
            <p:nvSpPr>
              <p:cNvPr id="2" name="Content Placeholder 1">
                <a:extLst>
                  <a:ext uri="{FF2B5EF4-FFF2-40B4-BE49-F238E27FC236}">
                    <a16:creationId xmlns:a16="http://schemas.microsoft.com/office/drawing/2014/main" id="{D0F164F6-BF03-44B0-8A54-BA46B5A27736}"/>
                  </a:ext>
                </a:extLst>
              </p:cNvPr>
              <p:cNvSpPr>
                <a:spLocks noGrp="1" noRot="1" noChangeAspect="1" noMove="1" noResize="1" noEditPoints="1" noAdjustHandles="1" noChangeArrowheads="1" noChangeShapeType="1" noTextEdit="1"/>
              </p:cNvSpPr>
              <p:nvPr>
                <p:ph idx="1"/>
              </p:nvPr>
            </p:nvSpPr>
            <p:spPr>
              <a:blipFill>
                <a:blip r:embed="rId2"/>
                <a:stretch>
                  <a:fillRect l="-1259" t="-942"/>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059C3F05-928F-4590-BFA7-6E1BE11DAD3D}"/>
              </a:ext>
            </a:extLst>
          </p:cNvPr>
          <p:cNvSpPr>
            <a:spLocks noGrp="1"/>
          </p:cNvSpPr>
          <p:nvPr>
            <p:ph sz="quarter" idx="10"/>
          </p:nvPr>
        </p:nvSpPr>
        <p:spPr/>
        <p:txBody>
          <a:bodyPr/>
          <a:lstStyle/>
          <a:p>
            <a:r>
              <a:rPr lang="en-IN" dirty="0"/>
              <a:t>Financial Leverage</a:t>
            </a:r>
          </a:p>
        </p:txBody>
      </p:sp>
      <p:sp>
        <p:nvSpPr>
          <p:cNvPr id="4" name="Date Placeholder 3">
            <a:extLst>
              <a:ext uri="{FF2B5EF4-FFF2-40B4-BE49-F238E27FC236}">
                <a16:creationId xmlns:a16="http://schemas.microsoft.com/office/drawing/2014/main" id="{7DF72786-7834-4085-9F4B-273BEBB589AA}"/>
              </a:ext>
            </a:extLst>
          </p:cNvPr>
          <p:cNvSpPr>
            <a:spLocks noGrp="1"/>
          </p:cNvSpPr>
          <p:nvPr>
            <p:ph type="dt" sz="half" idx="2"/>
          </p:nvPr>
        </p:nvSpPr>
        <p:spPr/>
        <p:txBody>
          <a:bodyPr/>
          <a:lstStyle/>
          <a:p>
            <a:fld id="{8494EE63-5400-494E-8270-11C7F6638350}" type="datetime1">
              <a:rPr lang="en-US" smtClean="0"/>
              <a:t>9/1/2024</a:t>
            </a:fld>
            <a:endParaRPr lang="en-US" dirty="0"/>
          </a:p>
        </p:txBody>
      </p:sp>
    </p:spTree>
    <p:extLst>
      <p:ext uri="{BB962C8B-B14F-4D97-AF65-F5344CB8AC3E}">
        <p14:creationId xmlns:p14="http://schemas.microsoft.com/office/powerpoint/2010/main" val="59162902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93837"/>
                <a:ext cx="8534400" cy="4983163"/>
              </a:xfrm>
            </p:spPr>
            <p:txBody>
              <a:bodyPr>
                <a:normAutofit fontScale="85000" lnSpcReduction="10000"/>
              </a:bodyPr>
              <a:lstStyle/>
              <a:p>
                <a:pPr algn="just">
                  <a:buFont typeface="Arial" panose="020B0604020202020204" pitchFamily="34" charset="0"/>
                  <a:buChar char="•"/>
                </a:pPr>
                <a:r>
                  <a:rPr lang="en-US" sz="2400" dirty="0"/>
                  <a:t>The relationship between the term of the security and the market interest rate is known as the term structure of interest rates or Yield Curve</a:t>
                </a:r>
              </a:p>
              <a:p>
                <a:pPr algn="just">
                  <a:buFont typeface="Arial" panose="020B0604020202020204" pitchFamily="34" charset="0"/>
                  <a:buChar char="•"/>
                </a:pPr>
                <a:r>
                  <a:rPr lang="en-IN" dirty="0"/>
                  <a:t>It shows how yield to maturity (YTM) is related to term to maturity for bonds that are similar in all respects, excepting maturity.</a:t>
                </a:r>
              </a:p>
              <a:p>
                <a:pPr algn="just">
                  <a:buFont typeface="Arial" panose="020B0604020202020204" pitchFamily="34" charset="0"/>
                  <a:buChar char="•"/>
                </a:pPr>
                <a:r>
                  <a:rPr lang="en-IN" dirty="0"/>
                  <a:t>Term to maturity is the duration of debt instrument. </a:t>
                </a:r>
              </a:p>
              <a:p>
                <a:pPr algn="just">
                  <a:buFont typeface="Arial" panose="020B0604020202020204" pitchFamily="34" charset="0"/>
                  <a:buChar char="•"/>
                </a:pPr>
                <a:r>
                  <a:rPr lang="en-IN" dirty="0"/>
                  <a:t>The YTM of a bond is the interest rate that makes the present value of the cash flows receivable from owning the bond equal to the price of the bond. </a:t>
                </a:r>
              </a:p>
              <a:p>
                <a:pPr marL="0" indent="0" algn="ctr"/>
                <a:r>
                  <a:rPr lang="en-IN" dirty="0"/>
                  <a:t>P = </a:t>
                </a:r>
                <a14:m>
                  <m:oMath xmlns:m="http://schemas.openxmlformats.org/officeDocument/2006/math">
                    <m:nary>
                      <m:naryPr>
                        <m:chr m:val="∑"/>
                        <m:ctrlPr>
                          <a:rPr lang="en-IN" i="1" smtClean="0">
                            <a:latin typeface="Cambria Math" panose="02040503050406030204" pitchFamily="18" charset="0"/>
                          </a:rPr>
                        </m:ctrlPr>
                      </m:naryPr>
                      <m:sub>
                        <m:r>
                          <m:rPr>
                            <m:brk m:alnAt="23"/>
                          </m:rPr>
                          <a:rPr lang="en-IN" b="0" i="1" smtClean="0">
                            <a:latin typeface="Cambria Math" panose="02040503050406030204" pitchFamily="18" charset="0"/>
                          </a:rPr>
                          <m:t>𝑡</m:t>
                        </m:r>
                        <m:r>
                          <a:rPr lang="en-IN" b="0" i="1" smtClean="0">
                            <a:latin typeface="Cambria Math" panose="02040503050406030204" pitchFamily="18" charset="0"/>
                          </a:rPr>
                          <m:t>=1</m:t>
                        </m:r>
                      </m:sub>
                      <m:sup>
                        <m:r>
                          <a:rPr lang="en-IN" b="0" i="1" smtClean="0">
                            <a:latin typeface="Cambria Math" panose="02040503050406030204" pitchFamily="18" charset="0"/>
                          </a:rPr>
                          <m:t>𝑛</m:t>
                        </m:r>
                      </m:sup>
                      <m:e>
                        <m:f>
                          <m:fPr>
                            <m:ctrlPr>
                              <a:rPr lang="en-IN" i="1" smtClean="0">
                                <a:latin typeface="Cambria Math" panose="02040503050406030204" pitchFamily="18" charset="0"/>
                              </a:rPr>
                            </m:ctrlPr>
                          </m:fPr>
                          <m:num>
                            <m:r>
                              <a:rPr lang="en-IN" b="0" i="1" smtClean="0">
                                <a:latin typeface="Cambria Math" panose="02040503050406030204" pitchFamily="18" charset="0"/>
                              </a:rPr>
                              <m:t>𝐶</m:t>
                            </m:r>
                          </m:num>
                          <m:den>
                            <m:sSup>
                              <m:sSupPr>
                                <m:ctrlPr>
                                  <a:rPr lang="en-IN" i="1" smtClean="0">
                                    <a:latin typeface="Cambria Math" panose="02040503050406030204" pitchFamily="18" charset="0"/>
                                  </a:rPr>
                                </m:ctrlPr>
                              </m:sSupPr>
                              <m:e>
                                <m:r>
                                  <a:rPr lang="en-IN" b="0" i="1" smtClean="0">
                                    <a:latin typeface="Cambria Math" panose="02040503050406030204" pitchFamily="18" charset="0"/>
                                  </a:rPr>
                                  <m:t>(1+</m:t>
                                </m:r>
                                <m:r>
                                  <a:rPr lang="en-IN" b="0" i="1" smtClean="0">
                                    <a:latin typeface="Cambria Math" panose="02040503050406030204" pitchFamily="18" charset="0"/>
                                  </a:rPr>
                                  <m:t>𝑟</m:t>
                                </m:r>
                                <m:r>
                                  <a:rPr lang="en-IN" b="0" i="1" smtClean="0">
                                    <a:latin typeface="Cambria Math" panose="02040503050406030204" pitchFamily="18" charset="0"/>
                                  </a:rPr>
                                  <m:t>)</m:t>
                                </m:r>
                              </m:e>
                              <m:sup>
                                <m:r>
                                  <a:rPr lang="en-IN" b="0" i="1" smtClean="0">
                                    <a:latin typeface="Cambria Math" panose="02040503050406030204" pitchFamily="18" charset="0"/>
                                  </a:rPr>
                                  <m:t>𝑡</m:t>
                                </m:r>
                              </m:sup>
                            </m:sSup>
                          </m:den>
                        </m:f>
                      </m:e>
                    </m:nary>
                  </m:oMath>
                </a14:m>
                <a:r>
                  <a:rPr lang="en-IN" dirty="0"/>
                  <a: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𝑀</m:t>
                        </m:r>
                      </m:num>
                      <m:den>
                        <m:sSup>
                          <m:sSupPr>
                            <m:ctrlPr>
                              <a:rPr lang="en-IN" i="1" smtClean="0">
                                <a:latin typeface="Cambria Math" panose="02040503050406030204" pitchFamily="18" charset="0"/>
                              </a:rPr>
                            </m:ctrlPr>
                          </m:sSupPr>
                          <m:e>
                            <m:r>
                              <a:rPr lang="en-IN" b="0" i="1" smtClean="0">
                                <a:latin typeface="Cambria Math" panose="02040503050406030204" pitchFamily="18" charset="0"/>
                              </a:rPr>
                              <m:t>(1+</m:t>
                            </m:r>
                            <m:r>
                              <a:rPr lang="en-IN" b="0" i="1" smtClean="0">
                                <a:latin typeface="Cambria Math" panose="02040503050406030204" pitchFamily="18" charset="0"/>
                              </a:rPr>
                              <m:t>𝑟</m:t>
                            </m:r>
                            <m:r>
                              <a:rPr lang="en-IN" b="0" i="1" smtClean="0">
                                <a:latin typeface="Cambria Math" panose="02040503050406030204" pitchFamily="18" charset="0"/>
                              </a:rPr>
                              <m:t>)</m:t>
                            </m:r>
                          </m:e>
                          <m:sup>
                            <m:r>
                              <a:rPr lang="en-IN" b="0" i="1" smtClean="0">
                                <a:latin typeface="Cambria Math" panose="02040503050406030204" pitchFamily="18" charset="0"/>
                              </a:rPr>
                              <m:t>𝑛</m:t>
                            </m:r>
                          </m:sup>
                        </m:sSup>
                      </m:den>
                    </m:f>
                  </m:oMath>
                </a14:m>
                <a:endParaRPr lang="en-IN" dirty="0"/>
              </a:p>
              <a:p>
                <a:pPr marL="0" indent="0" algn="just"/>
                <a:r>
                  <a:rPr lang="en-IN" dirty="0"/>
                  <a:t>Where,</a:t>
                </a:r>
              </a:p>
              <a:p>
                <a:pPr marL="0" indent="0" algn="just"/>
                <a:r>
                  <a:rPr lang="en-IN" dirty="0"/>
                  <a:t>P = price of the bond</a:t>
                </a:r>
              </a:p>
              <a:p>
                <a:pPr marL="0" indent="0" algn="just"/>
                <a:r>
                  <a:rPr lang="en-IN" dirty="0"/>
                  <a:t>C = annual interest in rupees</a:t>
                </a:r>
              </a:p>
              <a:p>
                <a:pPr marL="0" indent="0" algn="just"/>
                <a:r>
                  <a:rPr lang="en-IN" dirty="0"/>
                  <a:t>M = maturity value of the bond in rupees</a:t>
                </a:r>
              </a:p>
              <a:p>
                <a:pPr marL="0" indent="0" algn="just"/>
                <a:r>
                  <a:rPr lang="en-IN" dirty="0"/>
                  <a:t>n  = number of years left to maturity</a:t>
                </a:r>
              </a:p>
              <a:p>
                <a:pPr marL="0" indent="0" algn="just"/>
                <a:endParaRPr lang="en-IN" dirty="0"/>
              </a:p>
              <a:p>
                <a:pPr marL="0" indent="0" algn="just"/>
                <a:endParaRPr lang="en-IN" dirty="0"/>
              </a:p>
              <a:p>
                <a:pPr marL="0" indent="0" algn="just"/>
                <a:endParaRPr lang="en-IN" dirty="0"/>
              </a:p>
              <a:p>
                <a:pPr algn="just">
                  <a:buFont typeface="Arial" panose="020B0604020202020204" pitchFamily="34" charset="0"/>
                  <a:buChar char="•"/>
                </a:pPr>
                <a:endParaRPr lang="en-IN" dirty="0"/>
              </a:p>
              <a:p>
                <a:pPr algn="just">
                  <a:buFont typeface="Arial" panose="020B0604020202020204" pitchFamily="34" charset="0"/>
                  <a:buChar char="•"/>
                </a:pPr>
                <a:endParaRPr lang="en-IN" dirty="0"/>
              </a:p>
            </p:txBody>
          </p:sp>
        </mc:Choice>
        <mc:Fallback xmlns="">
          <p:sp>
            <p:nvSpPr>
              <p:cNvPr id="2" name="Content Placeholder 1">
                <a:extLst>
                  <a:ext uri="{FF2B5EF4-FFF2-40B4-BE49-F238E27FC236}">
                    <a16:creationId xmlns:a16="http://schemas.microsoft.com/office/drawing/2014/main" id="{4A31AF16-111F-43EE-BE09-4C453EEE6C81}"/>
                  </a:ext>
                </a:extLst>
              </p:cNvPr>
              <p:cNvSpPr>
                <a:spLocks noGrp="1" noRot="1" noChangeAspect="1" noMove="1" noResize="1" noEditPoints="1" noAdjustHandles="1" noChangeArrowheads="1" noChangeShapeType="1" noTextEdit="1"/>
              </p:cNvSpPr>
              <p:nvPr>
                <p:ph idx="1"/>
              </p:nvPr>
            </p:nvSpPr>
            <p:spPr>
              <a:xfrm>
                <a:off x="304800" y="1493837"/>
                <a:ext cx="8534400" cy="4983163"/>
              </a:xfrm>
              <a:blipFill>
                <a:blip r:embed="rId2"/>
                <a:stretch>
                  <a:fillRect l="-714" t="-1100" r="-714" b="-1345"/>
                </a:stretch>
              </a:blipFill>
            </p:spPr>
            <p:txBody>
              <a:bodyPr/>
              <a:lstStyle/>
              <a:p>
                <a:r>
                  <a:rPr lang="en-IN">
                    <a:noFill/>
                  </a:rPr>
                  <a:t> </a:t>
                </a:r>
              </a:p>
            </p:txBody>
          </p:sp>
        </mc:Fallback>
      </mc:AlternateContent>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Term Structure of Interest Rates</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2"/>
          </p:nvPr>
        </p:nvSpPr>
        <p:spPr/>
        <p:txBody>
          <a:bodyPr/>
          <a:lstStyle/>
          <a:p>
            <a:fld id="{C2BCB1BD-EECC-40C5-BB8B-CA9E1481302A}" type="datetime1">
              <a:rPr lang="en-US" smtClean="0"/>
              <a:t>9/1/2024</a:t>
            </a:fld>
            <a:endParaRPr lang="en-US" dirty="0"/>
          </a:p>
        </p:txBody>
      </p:sp>
    </p:spTree>
    <p:extLst>
      <p:ext uri="{BB962C8B-B14F-4D97-AF65-F5344CB8AC3E}">
        <p14:creationId xmlns:p14="http://schemas.microsoft.com/office/powerpoint/2010/main" val="3074469374"/>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8FBE19-97BB-4D98-8DE5-AB8ABFABD51B}"/>
              </a:ext>
            </a:extLst>
          </p:cNvPr>
          <p:cNvSpPr>
            <a:spLocks noGrp="1"/>
          </p:cNvSpPr>
          <p:nvPr>
            <p:ph idx="1"/>
          </p:nvPr>
        </p:nvSpPr>
        <p:spPr/>
        <p:txBody>
          <a:bodyPr/>
          <a:lstStyle/>
          <a:p>
            <a:pPr algn="just"/>
            <a:r>
              <a:rPr lang="en-IN" b="1" dirty="0"/>
              <a:t>Example: </a:t>
            </a:r>
            <a:r>
              <a:rPr lang="en-IN" dirty="0" err="1"/>
              <a:t>Finex</a:t>
            </a:r>
            <a:r>
              <a:rPr lang="en-IN" dirty="0"/>
              <a:t> Ltd. is having currently an interest expense of Rs. 30000. Then the FL at EBIT = Rs. 50000 and EBIT = Rs. 60000 will be:</a:t>
            </a:r>
          </a:p>
          <a:p>
            <a:endParaRPr lang="en-IN" dirty="0"/>
          </a:p>
        </p:txBody>
      </p:sp>
      <p:sp>
        <p:nvSpPr>
          <p:cNvPr id="3" name="Content Placeholder 2">
            <a:extLst>
              <a:ext uri="{FF2B5EF4-FFF2-40B4-BE49-F238E27FC236}">
                <a16:creationId xmlns:a16="http://schemas.microsoft.com/office/drawing/2014/main" id="{98FCEBC7-324B-4342-A185-47196444ACC2}"/>
              </a:ext>
            </a:extLst>
          </p:cNvPr>
          <p:cNvSpPr>
            <a:spLocks noGrp="1"/>
          </p:cNvSpPr>
          <p:nvPr>
            <p:ph sz="quarter" idx="10"/>
          </p:nvPr>
        </p:nvSpPr>
        <p:spPr/>
        <p:txBody>
          <a:bodyPr/>
          <a:lstStyle/>
          <a:p>
            <a:r>
              <a:rPr lang="en-IN" dirty="0"/>
              <a:t>Financial Leverage</a:t>
            </a:r>
          </a:p>
        </p:txBody>
      </p:sp>
      <p:sp>
        <p:nvSpPr>
          <p:cNvPr id="4" name="Date Placeholder 3">
            <a:extLst>
              <a:ext uri="{FF2B5EF4-FFF2-40B4-BE49-F238E27FC236}">
                <a16:creationId xmlns:a16="http://schemas.microsoft.com/office/drawing/2014/main" id="{BDD5001A-2BFB-49D2-85ED-93CDE11F29C2}"/>
              </a:ext>
            </a:extLst>
          </p:cNvPr>
          <p:cNvSpPr>
            <a:spLocks noGrp="1"/>
          </p:cNvSpPr>
          <p:nvPr>
            <p:ph type="dt" sz="half" idx="2"/>
          </p:nvPr>
        </p:nvSpPr>
        <p:spPr/>
        <p:txBody>
          <a:bodyPr/>
          <a:lstStyle/>
          <a:p>
            <a:fld id="{9D3DD090-1A80-4455-918E-578D0F0E0730}" type="datetime1">
              <a:rPr lang="en-US" smtClean="0"/>
              <a:t>9/1/2024</a:t>
            </a:fld>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1544BDB-6790-4AAD-8D61-6D5343AE65E9}"/>
                  </a:ext>
                </a:extLst>
              </p:cNvPr>
              <p:cNvSpPr/>
              <p:nvPr/>
            </p:nvSpPr>
            <p:spPr>
              <a:xfrm>
                <a:off x="1143000" y="2935561"/>
                <a:ext cx="6123792" cy="622286"/>
              </a:xfrm>
              <a:prstGeom prst="rect">
                <a:avLst/>
              </a:prstGeom>
            </p:spPr>
            <p:txBody>
              <a:bodyPr wrap="none">
                <a:spAutoFit/>
              </a:bodyPr>
              <a:lstStyle/>
              <a:p>
                <a:r>
                  <a:rPr lang="en-IN" sz="2400" dirty="0"/>
                  <a:t> </a:t>
                </a:r>
                <a:r>
                  <a:rPr lang="en-IN" sz="2400" b="1" dirty="0"/>
                  <a:t>Degree of Financial Leverage (DFL) 	= = </a:t>
                </a:r>
                <a14:m>
                  <m:oMath xmlns:m="http://schemas.openxmlformats.org/officeDocument/2006/math">
                    <m:f>
                      <m:fPr>
                        <m:ctrlPr>
                          <a:rPr lang="en-IN" sz="2400" b="1" i="1">
                            <a:latin typeface="Cambria Math" panose="02040503050406030204" pitchFamily="18" charset="0"/>
                          </a:rPr>
                        </m:ctrlPr>
                      </m:fPr>
                      <m:num>
                        <m:r>
                          <a:rPr lang="en-IN" sz="2400" b="1" i="1">
                            <a:latin typeface="Cambria Math" panose="02040503050406030204" pitchFamily="18" charset="0"/>
                          </a:rPr>
                          <m:t>𝑬𝑩𝑰𝑻</m:t>
                        </m:r>
                      </m:num>
                      <m:den>
                        <m:r>
                          <a:rPr lang="en-IN" sz="2400" b="1" i="1">
                            <a:latin typeface="Cambria Math" panose="02040503050406030204" pitchFamily="18" charset="0"/>
                          </a:rPr>
                          <m:t>𝑬𝑩𝑰𝑻</m:t>
                        </m:r>
                        <m:r>
                          <a:rPr lang="en-IN" sz="2400" b="1" i="1">
                            <a:latin typeface="Cambria Math" panose="02040503050406030204" pitchFamily="18" charset="0"/>
                          </a:rPr>
                          <m:t>−</m:t>
                        </m:r>
                        <m:r>
                          <a:rPr lang="en-IN" sz="2400" b="1" i="1">
                            <a:latin typeface="Cambria Math" panose="02040503050406030204" pitchFamily="18" charset="0"/>
                          </a:rPr>
                          <m:t>𝑰</m:t>
                        </m:r>
                      </m:den>
                    </m:f>
                  </m:oMath>
                </a14:m>
                <a:r>
                  <a:rPr lang="en-IN" sz="2400" b="1" dirty="0"/>
                  <a:t> </a:t>
                </a:r>
              </a:p>
            </p:txBody>
          </p:sp>
        </mc:Choice>
        <mc:Fallback xmlns="">
          <p:sp>
            <p:nvSpPr>
              <p:cNvPr id="5" name="Rectangle 4">
                <a:extLst>
                  <a:ext uri="{FF2B5EF4-FFF2-40B4-BE49-F238E27FC236}">
                    <a16:creationId xmlns:a16="http://schemas.microsoft.com/office/drawing/2014/main" id="{11544BDB-6790-4AAD-8D61-6D5343AE65E9}"/>
                  </a:ext>
                </a:extLst>
              </p:cNvPr>
              <p:cNvSpPr>
                <a:spLocks noRot="1" noChangeAspect="1" noMove="1" noResize="1" noEditPoints="1" noAdjustHandles="1" noChangeArrowheads="1" noChangeShapeType="1" noTextEdit="1"/>
              </p:cNvSpPr>
              <p:nvPr/>
            </p:nvSpPr>
            <p:spPr>
              <a:xfrm>
                <a:off x="1143000" y="2935561"/>
                <a:ext cx="6123792" cy="622286"/>
              </a:xfrm>
              <a:prstGeom prst="rect">
                <a:avLst/>
              </a:prstGeom>
              <a:blipFill>
                <a:blip r:embed="rId2"/>
                <a:stretch>
                  <a:fillRect l="-498" b="-980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F86DABE-BC59-4A38-8D1A-A7CC5471B99B}"/>
                  </a:ext>
                </a:extLst>
              </p:cNvPr>
              <p:cNvSpPr/>
              <p:nvPr/>
            </p:nvSpPr>
            <p:spPr>
              <a:xfrm>
                <a:off x="1367578" y="3922439"/>
                <a:ext cx="6311343" cy="622222"/>
              </a:xfrm>
              <a:prstGeom prst="rect">
                <a:avLst/>
              </a:prstGeom>
            </p:spPr>
            <p:txBody>
              <a:bodyPr wrap="none">
                <a:spAutoFit/>
              </a:bodyPr>
              <a:lstStyle/>
              <a:p>
                <a:r>
                  <a:rPr lang="en-IN" sz="2400" dirty="0"/>
                  <a:t>DFL at (EBIT = Rs.50000) 	= </a:t>
                </a:r>
                <a14:m>
                  <m:oMath xmlns:m="http://schemas.openxmlformats.org/officeDocument/2006/math">
                    <m:f>
                      <m:fPr>
                        <m:ctrlPr>
                          <a:rPr lang="en-IN" sz="2400" i="1">
                            <a:latin typeface="Cambria Math" panose="02040503050406030204" pitchFamily="18" charset="0"/>
                          </a:rPr>
                        </m:ctrlPr>
                      </m:fPr>
                      <m:num>
                        <m:r>
                          <a:rPr lang="en-IN" sz="2400" b="0" i="1" smtClean="0">
                            <a:latin typeface="Cambria Math" panose="02040503050406030204" pitchFamily="18" charset="0"/>
                          </a:rPr>
                          <m:t>50000</m:t>
                        </m:r>
                      </m:num>
                      <m:den>
                        <m:r>
                          <a:rPr lang="en-IN" sz="2400" b="0" i="1" smtClean="0">
                            <a:latin typeface="Cambria Math" panose="02040503050406030204" pitchFamily="18" charset="0"/>
                          </a:rPr>
                          <m:t>50000</m:t>
                        </m:r>
                        <m:r>
                          <a:rPr lang="en-IN" sz="2400" i="1">
                            <a:latin typeface="Cambria Math" panose="02040503050406030204" pitchFamily="18" charset="0"/>
                          </a:rPr>
                          <m:t>−</m:t>
                        </m:r>
                        <m:r>
                          <a:rPr lang="en-IN" sz="2400" b="0" i="1" smtClean="0">
                            <a:latin typeface="Cambria Math" panose="02040503050406030204" pitchFamily="18" charset="0"/>
                          </a:rPr>
                          <m:t>30000</m:t>
                        </m:r>
                      </m:den>
                    </m:f>
                  </m:oMath>
                </a14:m>
                <a:r>
                  <a:rPr lang="en-IN" sz="2400" dirty="0"/>
                  <a:t> = 2.5 </a:t>
                </a:r>
              </a:p>
            </p:txBody>
          </p:sp>
        </mc:Choice>
        <mc:Fallback xmlns="">
          <p:sp>
            <p:nvSpPr>
              <p:cNvPr id="6" name="Rectangle 5">
                <a:extLst>
                  <a:ext uri="{FF2B5EF4-FFF2-40B4-BE49-F238E27FC236}">
                    <a16:creationId xmlns:a16="http://schemas.microsoft.com/office/drawing/2014/main" id="{CF86DABE-BC59-4A38-8D1A-A7CC5471B99B}"/>
                  </a:ext>
                </a:extLst>
              </p:cNvPr>
              <p:cNvSpPr>
                <a:spLocks noRot="1" noChangeAspect="1" noMove="1" noResize="1" noEditPoints="1" noAdjustHandles="1" noChangeArrowheads="1" noChangeShapeType="1" noTextEdit="1"/>
              </p:cNvSpPr>
              <p:nvPr/>
            </p:nvSpPr>
            <p:spPr>
              <a:xfrm>
                <a:off x="1367578" y="3922439"/>
                <a:ext cx="6311343" cy="622222"/>
              </a:xfrm>
              <a:prstGeom prst="rect">
                <a:avLst/>
              </a:prstGeom>
              <a:blipFill>
                <a:blip r:embed="rId3"/>
                <a:stretch>
                  <a:fillRect l="-1448" r="-579" b="-87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7FEED6E9-BE76-48C2-B01B-38EB15FFFDA7}"/>
                  </a:ext>
                </a:extLst>
              </p:cNvPr>
              <p:cNvSpPr/>
              <p:nvPr/>
            </p:nvSpPr>
            <p:spPr>
              <a:xfrm>
                <a:off x="1219199" y="5404952"/>
                <a:ext cx="6311343" cy="616964"/>
              </a:xfrm>
              <a:prstGeom prst="rect">
                <a:avLst/>
              </a:prstGeom>
            </p:spPr>
            <p:txBody>
              <a:bodyPr wrap="none">
                <a:spAutoFit/>
              </a:bodyPr>
              <a:lstStyle/>
              <a:p>
                <a:r>
                  <a:rPr lang="en-IN" sz="2400" dirty="0"/>
                  <a:t>DFL (EBIT = Rs. 60000) 	= </a:t>
                </a:r>
                <a14:m>
                  <m:oMath xmlns:m="http://schemas.openxmlformats.org/officeDocument/2006/math">
                    <m:f>
                      <m:fPr>
                        <m:ctrlPr>
                          <a:rPr lang="en-IN" sz="2400" i="1">
                            <a:latin typeface="Cambria Math" panose="02040503050406030204" pitchFamily="18" charset="0"/>
                          </a:rPr>
                        </m:ctrlPr>
                      </m:fPr>
                      <m:num>
                        <m:r>
                          <a:rPr lang="en-IN" sz="2400" b="0" i="1" smtClean="0">
                            <a:latin typeface="Cambria Math" panose="02040503050406030204" pitchFamily="18" charset="0"/>
                          </a:rPr>
                          <m:t>60000</m:t>
                        </m:r>
                      </m:num>
                      <m:den>
                        <m:r>
                          <a:rPr lang="en-IN" sz="2400" b="0" i="1" smtClean="0">
                            <a:latin typeface="Cambria Math" panose="02040503050406030204" pitchFamily="18" charset="0"/>
                          </a:rPr>
                          <m:t>60000</m:t>
                        </m:r>
                        <m:r>
                          <a:rPr lang="en-IN" sz="2400" i="1">
                            <a:latin typeface="Cambria Math" panose="02040503050406030204" pitchFamily="18" charset="0"/>
                          </a:rPr>
                          <m:t>−</m:t>
                        </m:r>
                        <m:r>
                          <a:rPr lang="en-IN" sz="2400" b="0" i="1" smtClean="0">
                            <a:latin typeface="Cambria Math" panose="02040503050406030204" pitchFamily="18" charset="0"/>
                          </a:rPr>
                          <m:t>30000</m:t>
                        </m:r>
                      </m:den>
                    </m:f>
                  </m:oMath>
                </a14:m>
                <a:r>
                  <a:rPr lang="en-IN" sz="2400" dirty="0"/>
                  <a:t>  = 2.0</a:t>
                </a:r>
              </a:p>
            </p:txBody>
          </p:sp>
        </mc:Choice>
        <mc:Fallback xmlns="">
          <p:sp>
            <p:nvSpPr>
              <p:cNvPr id="7" name="Rectangle 6">
                <a:extLst>
                  <a:ext uri="{FF2B5EF4-FFF2-40B4-BE49-F238E27FC236}">
                    <a16:creationId xmlns:a16="http://schemas.microsoft.com/office/drawing/2014/main" id="{7FEED6E9-BE76-48C2-B01B-38EB15FFFDA7}"/>
                  </a:ext>
                </a:extLst>
              </p:cNvPr>
              <p:cNvSpPr>
                <a:spLocks noRot="1" noChangeAspect="1" noMove="1" noResize="1" noEditPoints="1" noAdjustHandles="1" noChangeArrowheads="1" noChangeShapeType="1" noTextEdit="1"/>
              </p:cNvSpPr>
              <p:nvPr/>
            </p:nvSpPr>
            <p:spPr>
              <a:xfrm>
                <a:off x="1219199" y="5404952"/>
                <a:ext cx="6311343" cy="616964"/>
              </a:xfrm>
              <a:prstGeom prst="rect">
                <a:avLst/>
              </a:prstGeom>
              <a:blipFill>
                <a:blip r:embed="rId4"/>
                <a:stretch>
                  <a:fillRect l="-1449" r="-580" b="-9901"/>
                </a:stretch>
              </a:blipFill>
            </p:spPr>
            <p:txBody>
              <a:bodyPr/>
              <a:lstStyle/>
              <a:p>
                <a:r>
                  <a:rPr lang="en-US">
                    <a:noFill/>
                  </a:rPr>
                  <a:t> </a:t>
                </a:r>
              </a:p>
            </p:txBody>
          </p:sp>
        </mc:Fallback>
      </mc:AlternateContent>
    </p:spTree>
    <p:extLst>
      <p:ext uri="{BB962C8B-B14F-4D97-AF65-F5344CB8AC3E}">
        <p14:creationId xmlns:p14="http://schemas.microsoft.com/office/powerpoint/2010/main" val="3131416778"/>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0480214-AD79-46EE-9F97-921FFB0AABEB}"/>
                  </a:ext>
                </a:extLst>
              </p:cNvPr>
              <p:cNvSpPr>
                <a:spLocks noGrp="1"/>
              </p:cNvSpPr>
              <p:nvPr>
                <p:ph idx="1"/>
              </p:nvPr>
            </p:nvSpPr>
            <p:spPr>
              <a:xfrm>
                <a:off x="304800" y="1493837"/>
                <a:ext cx="8229600" cy="4830763"/>
              </a:xfrm>
            </p:spPr>
            <p:txBody>
              <a:bodyPr>
                <a:normAutofit/>
              </a:bodyPr>
              <a:lstStyle/>
              <a:p>
                <a:pPr>
                  <a:buFont typeface="Wingdings" panose="05000000000000000000" pitchFamily="2" charset="2"/>
                  <a:buChar char="§"/>
                </a:pPr>
                <a:r>
                  <a:rPr lang="en-IN" dirty="0"/>
                  <a:t>Arises from the existence of fixed operating cost and interest expenses. </a:t>
                </a:r>
              </a:p>
              <a:p>
                <a:pPr>
                  <a:buFont typeface="Wingdings" panose="05000000000000000000" pitchFamily="2" charset="2"/>
                  <a:buChar char="§"/>
                </a:pPr>
                <a:r>
                  <a:rPr lang="en-IN" dirty="0"/>
                  <a:t>1% change in revenues leads to more that 1% change in PBT.</a:t>
                </a:r>
              </a:p>
              <a:p>
                <a:pPr>
                  <a:buFont typeface="Wingdings" panose="05000000000000000000" pitchFamily="2" charset="2"/>
                  <a:buChar char="§"/>
                </a:pPr>
                <a:r>
                  <a:rPr lang="en-IN" sz="2400" dirty="0"/>
                  <a:t>Degree of Total Leverage (DTL) 	= </a:t>
                </a:r>
                <a14:m>
                  <m:oMath xmlns:m="http://schemas.openxmlformats.org/officeDocument/2006/math">
                    <m:f>
                      <m:fPr>
                        <m:ctrlPr>
                          <a:rPr lang="en-IN" sz="2400" i="1">
                            <a:latin typeface="Cambria Math" panose="02040503050406030204" pitchFamily="18" charset="0"/>
                          </a:rPr>
                        </m:ctrlPr>
                      </m:fPr>
                      <m:num>
                        <m:r>
                          <a:rPr lang="en-US" sz="2400" b="0" i="1" smtClean="0">
                            <a:latin typeface="Cambria Math" panose="02040503050406030204" pitchFamily="18" charset="0"/>
                          </a:rPr>
                          <m:t>𝐶𝑜𝑛𝑡𝑟𝑖𝑏𝑢𝑡𝑖𝑜𝑛</m:t>
                        </m:r>
                      </m:num>
                      <m:den>
                        <m:r>
                          <a:rPr lang="en-US" sz="2400" b="0" i="1" smtClean="0">
                            <a:latin typeface="Cambria Math" panose="02040503050406030204" pitchFamily="18" charset="0"/>
                          </a:rPr>
                          <m:t>𝐸𝐵𝑇</m:t>
                        </m:r>
                      </m:den>
                    </m:f>
                  </m:oMath>
                </a14:m>
                <a:endParaRPr lang="en-IN" sz="2200" dirty="0"/>
              </a:p>
              <a:p>
                <a:pPr marL="457200" lvl="1" indent="0" algn="just">
                  <a:buNone/>
                </a:pPr>
                <a:r>
                  <a:rPr lang="en-IN" sz="2200" dirty="0"/>
                  <a:t>					</a:t>
                </a:r>
              </a:p>
              <a:p>
                <a:pPr marL="457200" lvl="1" indent="0" algn="just">
                  <a:buNone/>
                </a:pPr>
                <a:r>
                  <a:rPr lang="en-IN" sz="2200" dirty="0"/>
                  <a:t>					</a:t>
                </a:r>
                <a:endParaRPr lang="en-IN" dirty="0"/>
              </a:p>
              <a:p>
                <a:pPr marL="457200" lvl="1" indent="0" algn="just">
                  <a:buNone/>
                </a:pPr>
                <a:r>
                  <a:rPr lang="en-IN" sz="2400" dirty="0"/>
                  <a:t>Degree of Total Leverage (DTL) = DOL X DFL</a:t>
                </a:r>
              </a:p>
              <a:p>
                <a:pPr marL="457200" lvl="1" indent="0" algn="just">
                  <a:buNone/>
                </a:pPr>
                <a:r>
                  <a:rPr lang="en-IN" sz="2400" dirty="0"/>
                  <a:t>				          = 5 X 2.5 = 12.5</a:t>
                </a:r>
                <a:endParaRPr lang="en-IN" sz="2200" dirty="0"/>
              </a:p>
              <a:p>
                <a:pPr marL="457200" lvl="1" indent="0" algn="just">
                  <a:buNone/>
                </a:pPr>
                <a:endParaRPr lang="en-IN" sz="2200" dirty="0"/>
              </a:p>
              <a:p>
                <a:pPr marL="0" indent="0"/>
                <a:endParaRPr lang="en-IN" dirty="0"/>
              </a:p>
            </p:txBody>
          </p:sp>
        </mc:Choice>
        <mc:Fallback xmlns="">
          <p:sp>
            <p:nvSpPr>
              <p:cNvPr id="2" name="Content Placeholder 1">
                <a:extLst>
                  <a:ext uri="{FF2B5EF4-FFF2-40B4-BE49-F238E27FC236}">
                    <a16:creationId xmlns:a16="http://schemas.microsoft.com/office/drawing/2014/main" id="{60480214-AD79-46EE-9F97-921FFB0AABEB}"/>
                  </a:ext>
                </a:extLst>
              </p:cNvPr>
              <p:cNvSpPr>
                <a:spLocks noGrp="1" noRot="1" noChangeAspect="1" noMove="1" noResize="1" noEditPoints="1" noAdjustHandles="1" noChangeArrowheads="1" noChangeShapeType="1" noTextEdit="1"/>
              </p:cNvSpPr>
              <p:nvPr>
                <p:ph idx="1"/>
              </p:nvPr>
            </p:nvSpPr>
            <p:spPr>
              <a:xfrm>
                <a:off x="304800" y="1493837"/>
                <a:ext cx="8229600" cy="4830763"/>
              </a:xfrm>
              <a:blipFill>
                <a:blip r:embed="rId2"/>
                <a:stretch>
                  <a:fillRect l="-963" t="-883" r="-1407"/>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39EC2EE9-E421-4589-85F4-6A91EA67FF19}"/>
              </a:ext>
            </a:extLst>
          </p:cNvPr>
          <p:cNvSpPr>
            <a:spLocks noGrp="1"/>
          </p:cNvSpPr>
          <p:nvPr>
            <p:ph sz="quarter" idx="10"/>
          </p:nvPr>
        </p:nvSpPr>
        <p:spPr/>
        <p:txBody>
          <a:bodyPr/>
          <a:lstStyle/>
          <a:p>
            <a:r>
              <a:rPr lang="en-IN" dirty="0"/>
              <a:t>Total or Combined Leverage</a:t>
            </a:r>
          </a:p>
        </p:txBody>
      </p:sp>
      <p:sp>
        <p:nvSpPr>
          <p:cNvPr id="4" name="Date Placeholder 3">
            <a:extLst>
              <a:ext uri="{FF2B5EF4-FFF2-40B4-BE49-F238E27FC236}">
                <a16:creationId xmlns:a16="http://schemas.microsoft.com/office/drawing/2014/main" id="{F3E8025D-A8BC-4639-A55A-0C7BCB86E007}"/>
              </a:ext>
            </a:extLst>
          </p:cNvPr>
          <p:cNvSpPr>
            <a:spLocks noGrp="1"/>
          </p:cNvSpPr>
          <p:nvPr>
            <p:ph type="dt" sz="half" idx="2"/>
          </p:nvPr>
        </p:nvSpPr>
        <p:spPr/>
        <p:txBody>
          <a:bodyPr/>
          <a:lstStyle/>
          <a:p>
            <a:fld id="{405D9BD6-7D0F-464D-9205-32D650C8A193}" type="datetime1">
              <a:rPr lang="en-US" smtClean="0"/>
              <a:t>9/1/2024</a:t>
            </a:fld>
            <a:endParaRPr lang="en-US" dirty="0"/>
          </a:p>
        </p:txBody>
      </p:sp>
    </p:spTree>
    <p:extLst>
      <p:ext uri="{BB962C8B-B14F-4D97-AF65-F5344CB8AC3E}">
        <p14:creationId xmlns:p14="http://schemas.microsoft.com/office/powerpoint/2010/main" val="1668971056"/>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B86841-A84D-4E53-9E71-D41446DB8CC2}"/>
              </a:ext>
            </a:extLst>
          </p:cNvPr>
          <p:cNvSpPr>
            <a:spLocks noGrp="1"/>
          </p:cNvSpPr>
          <p:nvPr>
            <p:ph sz="quarter" idx="10"/>
          </p:nvPr>
        </p:nvSpPr>
        <p:spPr/>
        <p:txBody>
          <a:bodyPr/>
          <a:lstStyle/>
          <a:p>
            <a:r>
              <a:rPr lang="en-IN" dirty="0"/>
              <a:t>Summary</a:t>
            </a:r>
          </a:p>
        </p:txBody>
      </p:sp>
      <p:sp>
        <p:nvSpPr>
          <p:cNvPr id="4" name="Date Placeholder 3">
            <a:extLst>
              <a:ext uri="{FF2B5EF4-FFF2-40B4-BE49-F238E27FC236}">
                <a16:creationId xmlns:a16="http://schemas.microsoft.com/office/drawing/2014/main" id="{668BB0C5-4942-43F5-9589-E0B4C8638799}"/>
              </a:ext>
            </a:extLst>
          </p:cNvPr>
          <p:cNvSpPr>
            <a:spLocks noGrp="1"/>
          </p:cNvSpPr>
          <p:nvPr>
            <p:ph type="dt" sz="half" idx="2"/>
          </p:nvPr>
        </p:nvSpPr>
        <p:spPr/>
        <p:txBody>
          <a:bodyPr/>
          <a:lstStyle/>
          <a:p>
            <a:fld id="{418A44A4-0569-484D-AEA3-3F036FB2D7DB}" type="datetime1">
              <a:rPr lang="en-US" smtClean="0"/>
              <a:t>9/1/2024</a:t>
            </a:fld>
            <a:endParaRPr lang="en-US" dirty="0"/>
          </a:p>
        </p:txBody>
      </p:sp>
      <mc:AlternateContent xmlns:mc="http://schemas.openxmlformats.org/markup-compatibility/2006" xmlns:a14="http://schemas.microsoft.com/office/drawing/2010/main">
        <mc:Choice Requires="a14">
          <p:graphicFrame>
            <p:nvGraphicFramePr>
              <p:cNvPr id="5" name="Group 138">
                <a:extLst>
                  <a:ext uri="{FF2B5EF4-FFF2-40B4-BE49-F238E27FC236}">
                    <a16:creationId xmlns:a16="http://schemas.microsoft.com/office/drawing/2014/main" id="{54E6C294-D6D5-4023-920B-A8894629B40D}"/>
                  </a:ext>
                </a:extLst>
              </p:cNvPr>
              <p:cNvGraphicFramePr>
                <a:graphicFrameLocks noGrp="1"/>
              </p:cNvGraphicFramePr>
              <p:nvPr>
                <p:ph idx="1"/>
              </p:nvPr>
            </p:nvGraphicFramePr>
            <p:xfrm>
              <a:off x="304800" y="1493838"/>
              <a:ext cx="7924801" cy="4373562"/>
            </p:xfrm>
            <a:graphic>
              <a:graphicData uri="http://schemas.openxmlformats.org/drawingml/2006/table">
                <a:tbl>
                  <a:tblPr>
                    <a:tableStyleId>{5940675A-B579-460E-94D1-54222C63F5DA}</a:tableStyleId>
                  </a:tblPr>
                  <a:tblGrid>
                    <a:gridCol w="2114063">
                      <a:extLst>
                        <a:ext uri="{9D8B030D-6E8A-4147-A177-3AD203B41FA5}">
                          <a16:colId xmlns:a16="http://schemas.microsoft.com/office/drawing/2014/main" val="20000"/>
                        </a:ext>
                      </a:extLst>
                    </a:gridCol>
                    <a:gridCol w="2159328">
                      <a:extLst>
                        <a:ext uri="{9D8B030D-6E8A-4147-A177-3AD203B41FA5}">
                          <a16:colId xmlns:a16="http://schemas.microsoft.com/office/drawing/2014/main" val="20001"/>
                        </a:ext>
                      </a:extLst>
                    </a:gridCol>
                    <a:gridCol w="1669791">
                      <a:extLst>
                        <a:ext uri="{9D8B030D-6E8A-4147-A177-3AD203B41FA5}">
                          <a16:colId xmlns:a16="http://schemas.microsoft.com/office/drawing/2014/main" val="20002"/>
                        </a:ext>
                      </a:extLst>
                    </a:gridCol>
                    <a:gridCol w="1981619">
                      <a:extLst>
                        <a:ext uri="{9D8B030D-6E8A-4147-A177-3AD203B41FA5}">
                          <a16:colId xmlns:a16="http://schemas.microsoft.com/office/drawing/2014/main" val="20003"/>
                        </a:ext>
                      </a:extLst>
                    </a:gridCol>
                  </a:tblGrid>
                  <a:tr h="94604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u="none" strike="noStrike" cap="none" normalizeH="0" baseline="0" dirty="0">
                              <a:ln>
                                <a:noFill/>
                              </a:ln>
                              <a:solidFill>
                                <a:schemeClr val="tx1"/>
                              </a:solidFill>
                              <a:effectLst/>
                            </a:rPr>
                            <a:t>Operating Leverage</a:t>
                          </a:r>
                          <a:endParaRPr kumimoji="0" lang="en-US" sz="2000" b="1" i="0" u="none" strike="noStrike" cap="none" normalizeH="0" baseline="0" dirty="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u="none" strike="noStrike" cap="none" normalizeH="0" baseline="0">
                              <a:ln>
                                <a:noFill/>
                              </a:ln>
                              <a:solidFill>
                                <a:schemeClr val="tx1"/>
                              </a:solidFill>
                              <a:effectLst/>
                            </a:rPr>
                            <a:t>Financial Leverage</a:t>
                          </a:r>
                          <a:endParaRPr kumimoji="0" lang="en-US" sz="2000" b="1" i="0" u="none" strike="noStrike" cap="none" normalizeH="0" baseline="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u="none" strike="noStrike" cap="none" normalizeH="0" baseline="0">
                              <a:ln>
                                <a:noFill/>
                              </a:ln>
                              <a:solidFill>
                                <a:schemeClr val="tx1"/>
                              </a:solidFill>
                              <a:effectLst/>
                            </a:rPr>
                            <a:t>Business Risk</a:t>
                          </a:r>
                          <a:endParaRPr kumimoji="0" lang="en-US" sz="2000" b="1" i="0" u="none" strike="noStrike" cap="none" normalizeH="0" baseline="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u="none" strike="noStrike" cap="none" normalizeH="0" baseline="0">
                              <a:ln>
                                <a:noFill/>
                              </a:ln>
                              <a:solidFill>
                                <a:schemeClr val="tx1"/>
                              </a:solidFill>
                              <a:effectLst/>
                            </a:rPr>
                            <a:t>Financial Risk</a:t>
                          </a:r>
                          <a:endParaRPr kumimoji="0" lang="en-US" sz="2000" b="1" i="0" u="none" strike="noStrike" cap="none" normalizeH="0" baseline="0">
                            <a:ln>
                              <a:noFill/>
                            </a:ln>
                            <a:solidFill>
                              <a:schemeClr val="tx1"/>
                            </a:solidFill>
                            <a:effectLst/>
                            <a:latin typeface="Tahoma" pitchFamily="34" charset="0"/>
                          </a:endParaRPr>
                        </a:p>
                      </a:txBody>
                      <a:tcPr horzOverflow="overflow"/>
                    </a:tc>
                    <a:extLst>
                      <a:ext uri="{0D108BD9-81ED-4DB2-BD59-A6C34878D82A}">
                        <a16:rowId xmlns:a16="http://schemas.microsoft.com/office/drawing/2014/main" val="10000"/>
                      </a:ext>
                    </a:extLst>
                  </a:tr>
                  <a:tr h="157471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14:m>
                            <m:oMathPara xmlns:m="http://schemas.openxmlformats.org/officeDocument/2006/math">
                              <m:oMathParaPr>
                                <m:jc m:val="centerGroup"/>
                              </m:oMathParaPr>
                              <m:oMath xmlns:m="http://schemas.openxmlformats.org/officeDocument/2006/math">
                                <m:f>
                                  <m:fPr>
                                    <m:ctrlPr>
                                      <a:rPr lang="en-IN" sz="1600" i="1" smtClean="0">
                                        <a:latin typeface="Cambria Math" panose="02040503050406030204" pitchFamily="18" charset="0"/>
                                      </a:rPr>
                                    </m:ctrlPr>
                                  </m:fPr>
                                  <m:num>
                                    <m:r>
                                      <a:rPr lang="en-IN" sz="1600" b="0" smtClean="0">
                                        <a:latin typeface="Cambria Math" panose="02040503050406030204" pitchFamily="18" charset="0"/>
                                      </a:rPr>
                                      <m:t>𝐶𝑜𝑛𝑡𝑟𝑖𝑏𝑢𝑡𝑖𝑜𝑛</m:t>
                                    </m:r>
                                  </m:num>
                                  <m:den>
                                    <m:r>
                                      <a:rPr lang="en-US" sz="1600" b="0" smtClean="0">
                                        <a:latin typeface="Cambria Math" panose="02040503050406030204" pitchFamily="18" charset="0"/>
                                      </a:rPr>
                                      <m:t>𝐸𝐵𝐼𝑇</m:t>
                                    </m:r>
                                  </m:den>
                                </m:f>
                              </m:oMath>
                            </m:oMathPara>
                          </a14:m>
                          <a:endParaRPr kumimoji="0" lang="en-US" sz="1600" b="0" i="0" u="none" strike="noStrike" cap="none" normalizeH="0" baseline="0" dirty="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14:m>
                            <m:oMathPara xmlns:m="http://schemas.openxmlformats.org/officeDocument/2006/math">
                              <m:oMathParaPr>
                                <m:jc m:val="centerGroup"/>
                              </m:oMathParaPr>
                              <m:oMath xmlns:m="http://schemas.openxmlformats.org/officeDocument/2006/math">
                                <m:f>
                                  <m:fPr>
                                    <m:ctrlPr>
                                      <a:rPr lang="en-IN" sz="1600" i="1" smtClean="0">
                                        <a:latin typeface="Cambria Math" panose="02040503050406030204" pitchFamily="18" charset="0"/>
                                      </a:rPr>
                                    </m:ctrlPr>
                                  </m:fPr>
                                  <m:num>
                                    <m:r>
                                      <a:rPr lang="en-IN" sz="1600" b="0" smtClean="0">
                                        <a:latin typeface="Cambria Math" panose="02040503050406030204" pitchFamily="18" charset="0"/>
                                      </a:rPr>
                                      <m:t>𝐸𝐵𝐼𝑇</m:t>
                                    </m:r>
                                  </m:num>
                                  <m:den>
                                    <m:r>
                                      <a:rPr lang="en-US" sz="1600" b="0" smtClean="0">
                                        <a:latin typeface="Cambria Math" panose="02040503050406030204" pitchFamily="18" charset="0"/>
                                      </a:rPr>
                                      <m:t>𝑃𝐵𝑇</m:t>
                                    </m:r>
                                  </m:den>
                                </m:f>
                              </m:oMath>
                            </m:oMathPara>
                          </a14:m>
                          <a:endParaRPr kumimoji="0" lang="en-US" sz="1600" b="0" i="0" u="none" strike="noStrike" cap="none" normalizeH="0" baseline="0" dirty="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u="none" strike="noStrike" cap="none" normalizeH="0" baseline="0" dirty="0">
                              <a:ln>
                                <a:noFill/>
                              </a:ln>
                              <a:solidFill>
                                <a:schemeClr val="tx1"/>
                              </a:solidFill>
                              <a:effectLst/>
                            </a:rPr>
                            <a:t>Variability in the firm’s expected EBIT.</a:t>
                          </a:r>
                          <a:endParaRPr kumimoji="0" lang="en-US" sz="1600" b="0" i="0" u="none" strike="noStrike" cap="none" normalizeH="0" baseline="0" dirty="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u="none" strike="noStrike" cap="none" normalizeH="0" baseline="0" dirty="0">
                              <a:ln>
                                <a:noFill/>
                              </a:ln>
                              <a:solidFill>
                                <a:schemeClr val="tx1"/>
                              </a:solidFill>
                              <a:effectLst/>
                            </a:rPr>
                            <a:t>Additional variability in net income to common shareholders.</a:t>
                          </a:r>
                          <a:endParaRPr kumimoji="0" lang="en-US" sz="1600" b="0" i="0" u="none" strike="noStrike" cap="none" normalizeH="0" baseline="0" dirty="0">
                            <a:ln>
                              <a:noFill/>
                            </a:ln>
                            <a:solidFill>
                              <a:schemeClr val="tx1"/>
                            </a:solidFill>
                            <a:effectLst/>
                            <a:latin typeface="Tahoma" pitchFamily="34" charset="0"/>
                          </a:endParaRPr>
                        </a:p>
                      </a:txBody>
                      <a:tcPr horzOverflow="overflow"/>
                    </a:tc>
                    <a:extLst>
                      <a:ext uri="{0D108BD9-81ED-4DB2-BD59-A6C34878D82A}">
                        <a16:rowId xmlns:a16="http://schemas.microsoft.com/office/drawing/2014/main" val="10001"/>
                      </a:ext>
                    </a:extLst>
                  </a:tr>
                  <a:tr h="86403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u="none" strike="noStrike" cap="none" normalizeH="0" baseline="0" dirty="0">
                              <a:ln>
                                <a:noFill/>
                              </a:ln>
                              <a:solidFill>
                                <a:schemeClr val="tx1"/>
                              </a:solidFill>
                              <a:effectLst/>
                            </a:rPr>
                            <a:t>Increases with higher fixed cost</a:t>
                          </a:r>
                          <a:endParaRPr kumimoji="0" lang="en-US" sz="1600" b="0" i="0" u="none" strike="noStrike" cap="none" normalizeH="0" baseline="0" dirty="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u="none" strike="noStrike" cap="none" normalizeH="0" baseline="0" dirty="0">
                              <a:ln>
                                <a:noFill/>
                              </a:ln>
                              <a:solidFill>
                                <a:schemeClr val="tx1"/>
                              </a:solidFill>
                              <a:effectLst/>
                            </a:rPr>
                            <a:t>Increases with higher debt</a:t>
                          </a:r>
                          <a:endParaRPr kumimoji="0" lang="en-US" sz="1600" b="0" i="0" u="none" strike="noStrike" cap="none" normalizeH="0" baseline="0" dirty="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u="none" strike="noStrike" cap="none" normalizeH="0" baseline="0" dirty="0">
                              <a:ln>
                                <a:noFill/>
                              </a:ln>
                              <a:solidFill>
                                <a:schemeClr val="tx1"/>
                              </a:solidFill>
                              <a:effectLst/>
                            </a:rPr>
                            <a:t>Increases with high OL.</a:t>
                          </a:r>
                          <a:endParaRPr kumimoji="0" lang="en-US" sz="1600" b="0" i="0" u="none" strike="noStrike" cap="none" normalizeH="0" baseline="0" dirty="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u="none" strike="noStrike" cap="none" normalizeH="0" baseline="0" dirty="0">
                              <a:ln>
                                <a:noFill/>
                              </a:ln>
                              <a:solidFill>
                                <a:schemeClr val="tx1"/>
                              </a:solidFill>
                              <a:effectLst/>
                            </a:rPr>
                            <a:t>Increases with high FL.</a:t>
                          </a:r>
                          <a:endParaRPr kumimoji="0" lang="en-US" sz="1600" b="0" i="0" u="none" strike="noStrike" cap="none" normalizeH="0" baseline="0" dirty="0">
                            <a:ln>
                              <a:noFill/>
                            </a:ln>
                            <a:solidFill>
                              <a:schemeClr val="tx1"/>
                            </a:solidFill>
                            <a:effectLst/>
                            <a:latin typeface="Tahoma" pitchFamily="34" charset="0"/>
                          </a:endParaRPr>
                        </a:p>
                      </a:txBody>
                      <a:tcPr horzOverflow="overflow"/>
                    </a:tc>
                    <a:extLst>
                      <a:ext uri="{0D108BD9-81ED-4DB2-BD59-A6C34878D82A}">
                        <a16:rowId xmlns:a16="http://schemas.microsoft.com/office/drawing/2014/main" val="10002"/>
                      </a:ext>
                    </a:extLst>
                  </a:tr>
                  <a:tr h="988772">
                    <a:tc gridSpan="4">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u="none" strike="noStrike" cap="none" normalizeH="0" baseline="0" dirty="0">
                              <a:ln>
                                <a:noFill/>
                              </a:ln>
                              <a:solidFill>
                                <a:schemeClr val="tx1"/>
                              </a:solidFill>
                              <a:effectLst/>
                            </a:rPr>
                            <a:t>If a firm already has high business risk, then it may be advisable to use less debt to lower the financial risk. If a firm has less business risk, then it may be able to afford higher financial risk.</a:t>
                          </a:r>
                          <a:endParaRPr kumimoji="0" lang="en-US" sz="1600" b="0" i="0" u="none" strike="noStrike" cap="none" normalizeH="0" baseline="0" dirty="0">
                            <a:ln>
                              <a:noFill/>
                            </a:ln>
                            <a:solidFill>
                              <a:schemeClr val="tx1"/>
                            </a:solidFill>
                            <a:effectLst/>
                            <a:latin typeface="Tahoma" pitchFamily="34" charset="0"/>
                          </a:endParaRPr>
                        </a:p>
                      </a:txBody>
                      <a:tcPr horzOverflow="overflow"/>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mc:Choice>
        <mc:Fallback xmlns="">
          <p:graphicFrame>
            <p:nvGraphicFramePr>
              <p:cNvPr id="5" name="Group 138">
                <a:extLst>
                  <a:ext uri="{FF2B5EF4-FFF2-40B4-BE49-F238E27FC236}">
                    <a16:creationId xmlns:a16="http://schemas.microsoft.com/office/drawing/2014/main" id="{54E6C294-D6D5-4023-920B-A8894629B40D}"/>
                  </a:ext>
                </a:extLst>
              </p:cNvPr>
              <p:cNvGraphicFramePr>
                <a:graphicFrameLocks noGrp="1"/>
              </p:cNvGraphicFramePr>
              <p:nvPr>
                <p:ph idx="1"/>
              </p:nvPr>
            </p:nvGraphicFramePr>
            <p:xfrm>
              <a:off x="304800" y="1493838"/>
              <a:ext cx="7924801" cy="4373562"/>
            </p:xfrm>
            <a:graphic>
              <a:graphicData uri="http://schemas.openxmlformats.org/drawingml/2006/table">
                <a:tbl>
                  <a:tblPr>
                    <a:tableStyleId>{5940675A-B579-460E-94D1-54222C63F5DA}</a:tableStyleId>
                  </a:tblPr>
                  <a:tblGrid>
                    <a:gridCol w="2114063">
                      <a:extLst>
                        <a:ext uri="{9D8B030D-6E8A-4147-A177-3AD203B41FA5}">
                          <a16:colId xmlns:a16="http://schemas.microsoft.com/office/drawing/2014/main" val="20000"/>
                        </a:ext>
                      </a:extLst>
                    </a:gridCol>
                    <a:gridCol w="2159328">
                      <a:extLst>
                        <a:ext uri="{9D8B030D-6E8A-4147-A177-3AD203B41FA5}">
                          <a16:colId xmlns:a16="http://schemas.microsoft.com/office/drawing/2014/main" val="20001"/>
                        </a:ext>
                      </a:extLst>
                    </a:gridCol>
                    <a:gridCol w="1669791">
                      <a:extLst>
                        <a:ext uri="{9D8B030D-6E8A-4147-A177-3AD203B41FA5}">
                          <a16:colId xmlns:a16="http://schemas.microsoft.com/office/drawing/2014/main" val="20002"/>
                        </a:ext>
                      </a:extLst>
                    </a:gridCol>
                    <a:gridCol w="1981619">
                      <a:extLst>
                        <a:ext uri="{9D8B030D-6E8A-4147-A177-3AD203B41FA5}">
                          <a16:colId xmlns:a16="http://schemas.microsoft.com/office/drawing/2014/main" val="20003"/>
                        </a:ext>
                      </a:extLst>
                    </a:gridCol>
                  </a:tblGrid>
                  <a:tr h="94604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u="none" strike="noStrike" cap="none" normalizeH="0" baseline="0" dirty="0">
                              <a:ln>
                                <a:noFill/>
                              </a:ln>
                              <a:solidFill>
                                <a:schemeClr val="tx1"/>
                              </a:solidFill>
                              <a:effectLst/>
                            </a:rPr>
                            <a:t>Operating Leverage</a:t>
                          </a:r>
                          <a:endParaRPr kumimoji="0" lang="en-US" sz="2000" b="1" i="0" u="none" strike="noStrike" cap="none" normalizeH="0" baseline="0" dirty="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u="none" strike="noStrike" cap="none" normalizeH="0" baseline="0">
                              <a:ln>
                                <a:noFill/>
                              </a:ln>
                              <a:solidFill>
                                <a:schemeClr val="tx1"/>
                              </a:solidFill>
                              <a:effectLst/>
                            </a:rPr>
                            <a:t>Financial Leverage</a:t>
                          </a:r>
                          <a:endParaRPr kumimoji="0" lang="en-US" sz="2000" b="1" i="0" u="none" strike="noStrike" cap="none" normalizeH="0" baseline="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u="none" strike="noStrike" cap="none" normalizeH="0" baseline="0">
                              <a:ln>
                                <a:noFill/>
                              </a:ln>
                              <a:solidFill>
                                <a:schemeClr val="tx1"/>
                              </a:solidFill>
                              <a:effectLst/>
                            </a:rPr>
                            <a:t>Business Risk</a:t>
                          </a:r>
                          <a:endParaRPr kumimoji="0" lang="en-US" sz="2000" b="1" i="0" u="none" strike="noStrike" cap="none" normalizeH="0" baseline="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u="none" strike="noStrike" cap="none" normalizeH="0" baseline="0">
                              <a:ln>
                                <a:noFill/>
                              </a:ln>
                              <a:solidFill>
                                <a:schemeClr val="tx1"/>
                              </a:solidFill>
                              <a:effectLst/>
                            </a:rPr>
                            <a:t>Financial Risk</a:t>
                          </a:r>
                          <a:endParaRPr kumimoji="0" lang="en-US" sz="2000" b="1" i="0" u="none" strike="noStrike" cap="none" normalizeH="0" baseline="0">
                            <a:ln>
                              <a:noFill/>
                            </a:ln>
                            <a:solidFill>
                              <a:schemeClr val="tx1"/>
                            </a:solidFill>
                            <a:effectLst/>
                            <a:latin typeface="Tahoma" pitchFamily="34" charset="0"/>
                          </a:endParaRPr>
                        </a:p>
                      </a:txBody>
                      <a:tcPr horzOverflow="overflow"/>
                    </a:tc>
                    <a:extLst>
                      <a:ext uri="{0D108BD9-81ED-4DB2-BD59-A6C34878D82A}">
                        <a16:rowId xmlns:a16="http://schemas.microsoft.com/office/drawing/2014/main" val="10000"/>
                      </a:ext>
                    </a:extLst>
                  </a:tr>
                  <a:tr h="1574711">
                    <a:tc>
                      <a:txBody>
                        <a:bodyPr/>
                        <a:lstStyle/>
                        <a:p>
                          <a:endParaRPr lang="en-US"/>
                        </a:p>
                      </a:txBody>
                      <a:tcPr horzOverflow="overflow">
                        <a:blipFill>
                          <a:blip r:embed="rId2"/>
                          <a:stretch>
                            <a:fillRect l="-2882" t="-61776" r="-275504" b="-118147"/>
                          </a:stretch>
                        </a:blipFill>
                      </a:tcPr>
                    </a:tc>
                    <a:tc>
                      <a:txBody>
                        <a:bodyPr/>
                        <a:lstStyle/>
                        <a:p>
                          <a:endParaRPr lang="en-US"/>
                        </a:p>
                      </a:txBody>
                      <a:tcPr horzOverflow="overflow">
                        <a:blipFill>
                          <a:blip r:embed="rId2"/>
                          <a:stretch>
                            <a:fillRect l="-100563" t="-61776" r="-169296" b="-118147"/>
                          </a:stretch>
                        </a:blip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u="none" strike="noStrike" cap="none" normalizeH="0" baseline="0" dirty="0">
                              <a:ln>
                                <a:noFill/>
                              </a:ln>
                              <a:solidFill>
                                <a:schemeClr val="tx1"/>
                              </a:solidFill>
                              <a:effectLst/>
                            </a:rPr>
                            <a:t>Variability in the firm’s expected EBIT.</a:t>
                          </a:r>
                          <a:endParaRPr kumimoji="0" lang="en-US" sz="1600" b="0" i="0" u="none" strike="noStrike" cap="none" normalizeH="0" baseline="0" dirty="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u="none" strike="noStrike" cap="none" normalizeH="0" baseline="0" dirty="0">
                              <a:ln>
                                <a:noFill/>
                              </a:ln>
                              <a:solidFill>
                                <a:schemeClr val="tx1"/>
                              </a:solidFill>
                              <a:effectLst/>
                            </a:rPr>
                            <a:t>Additional variability in net income to common shareholders.</a:t>
                          </a:r>
                          <a:endParaRPr kumimoji="0" lang="en-US" sz="1600" b="0" i="0" u="none" strike="noStrike" cap="none" normalizeH="0" baseline="0" dirty="0">
                            <a:ln>
                              <a:noFill/>
                            </a:ln>
                            <a:solidFill>
                              <a:schemeClr val="tx1"/>
                            </a:solidFill>
                            <a:effectLst/>
                            <a:latin typeface="Tahoma" pitchFamily="34" charset="0"/>
                          </a:endParaRPr>
                        </a:p>
                      </a:txBody>
                      <a:tcPr horzOverflow="overflow"/>
                    </a:tc>
                    <a:extLst>
                      <a:ext uri="{0D108BD9-81ED-4DB2-BD59-A6C34878D82A}">
                        <a16:rowId xmlns:a16="http://schemas.microsoft.com/office/drawing/2014/main" val="10001"/>
                      </a:ext>
                    </a:extLst>
                  </a:tr>
                  <a:tr h="86403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u="none" strike="noStrike" cap="none" normalizeH="0" baseline="0" dirty="0">
                              <a:ln>
                                <a:noFill/>
                              </a:ln>
                              <a:solidFill>
                                <a:schemeClr val="tx1"/>
                              </a:solidFill>
                              <a:effectLst/>
                            </a:rPr>
                            <a:t>Increases with higher fixed cost</a:t>
                          </a:r>
                          <a:endParaRPr kumimoji="0" lang="en-US" sz="1600" b="0" i="0" u="none" strike="noStrike" cap="none" normalizeH="0" baseline="0" dirty="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u="none" strike="noStrike" cap="none" normalizeH="0" baseline="0" dirty="0">
                              <a:ln>
                                <a:noFill/>
                              </a:ln>
                              <a:solidFill>
                                <a:schemeClr val="tx1"/>
                              </a:solidFill>
                              <a:effectLst/>
                            </a:rPr>
                            <a:t>Increases with higher debt</a:t>
                          </a:r>
                          <a:endParaRPr kumimoji="0" lang="en-US" sz="1600" b="0" i="0" u="none" strike="noStrike" cap="none" normalizeH="0" baseline="0" dirty="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u="none" strike="noStrike" cap="none" normalizeH="0" baseline="0" dirty="0">
                              <a:ln>
                                <a:noFill/>
                              </a:ln>
                              <a:solidFill>
                                <a:schemeClr val="tx1"/>
                              </a:solidFill>
                              <a:effectLst/>
                            </a:rPr>
                            <a:t>Increases with high OL.</a:t>
                          </a:r>
                          <a:endParaRPr kumimoji="0" lang="en-US" sz="1600" b="0" i="0" u="none" strike="noStrike" cap="none" normalizeH="0" baseline="0" dirty="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u="none" strike="noStrike" cap="none" normalizeH="0" baseline="0" dirty="0">
                              <a:ln>
                                <a:noFill/>
                              </a:ln>
                              <a:solidFill>
                                <a:schemeClr val="tx1"/>
                              </a:solidFill>
                              <a:effectLst/>
                            </a:rPr>
                            <a:t>Increases with high FL.</a:t>
                          </a:r>
                          <a:endParaRPr kumimoji="0" lang="en-US" sz="1600" b="0" i="0" u="none" strike="noStrike" cap="none" normalizeH="0" baseline="0" dirty="0">
                            <a:ln>
                              <a:noFill/>
                            </a:ln>
                            <a:solidFill>
                              <a:schemeClr val="tx1"/>
                            </a:solidFill>
                            <a:effectLst/>
                            <a:latin typeface="Tahoma" pitchFamily="34" charset="0"/>
                          </a:endParaRPr>
                        </a:p>
                      </a:txBody>
                      <a:tcPr horzOverflow="overflow"/>
                    </a:tc>
                    <a:extLst>
                      <a:ext uri="{0D108BD9-81ED-4DB2-BD59-A6C34878D82A}">
                        <a16:rowId xmlns:a16="http://schemas.microsoft.com/office/drawing/2014/main" val="10002"/>
                      </a:ext>
                    </a:extLst>
                  </a:tr>
                  <a:tr h="988772">
                    <a:tc gridSpan="4">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u="none" strike="noStrike" cap="none" normalizeH="0" baseline="0" dirty="0">
                              <a:ln>
                                <a:noFill/>
                              </a:ln>
                              <a:solidFill>
                                <a:schemeClr val="tx1"/>
                              </a:solidFill>
                              <a:effectLst/>
                            </a:rPr>
                            <a:t>If a firm already has high business risk, then it may be advisable to use less debt to lower the financial risk. If a firm has less business risk, then it may be able to afford higher financial risk.</a:t>
                          </a:r>
                          <a:endParaRPr kumimoji="0" lang="en-US" sz="1600" b="0" i="0" u="none" strike="noStrike" cap="none" normalizeH="0" baseline="0" dirty="0">
                            <a:ln>
                              <a:noFill/>
                            </a:ln>
                            <a:solidFill>
                              <a:schemeClr val="tx1"/>
                            </a:solidFill>
                            <a:effectLst/>
                            <a:latin typeface="Tahoma" pitchFamily="34" charset="0"/>
                          </a:endParaRPr>
                        </a:p>
                      </a:txBody>
                      <a:tcPr horzOverflow="overflow"/>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2470459530"/>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805D4AFD-D67D-4000-831C-5358D02D3259}"/>
              </a:ext>
            </a:extLst>
          </p:cNvPr>
          <p:cNvGraphicFramePr>
            <a:graphicFrameLocks noGrp="1"/>
          </p:cNvGraphicFramePr>
          <p:nvPr>
            <p:ph idx="1"/>
          </p:nvPr>
        </p:nvGraphicFramePr>
        <p:xfrm>
          <a:off x="304800" y="1493838"/>
          <a:ext cx="8229600" cy="3479800"/>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722014154"/>
                    </a:ext>
                  </a:extLst>
                </a:gridCol>
                <a:gridCol w="2743200">
                  <a:extLst>
                    <a:ext uri="{9D8B030D-6E8A-4147-A177-3AD203B41FA5}">
                      <a16:colId xmlns:a16="http://schemas.microsoft.com/office/drawing/2014/main" val="493073343"/>
                    </a:ext>
                  </a:extLst>
                </a:gridCol>
                <a:gridCol w="2743200">
                  <a:extLst>
                    <a:ext uri="{9D8B030D-6E8A-4147-A177-3AD203B41FA5}">
                      <a16:colId xmlns:a16="http://schemas.microsoft.com/office/drawing/2014/main" val="2803484340"/>
                    </a:ext>
                  </a:extLst>
                </a:gridCol>
              </a:tblGrid>
              <a:tr h="370840">
                <a:tc>
                  <a:txBody>
                    <a:bodyPr/>
                    <a:lstStyle/>
                    <a:p>
                      <a:pPr algn="ctr"/>
                      <a:r>
                        <a:rPr lang="en-US" b="1" dirty="0"/>
                        <a:t>Operating Leverage</a:t>
                      </a:r>
                    </a:p>
                  </a:txBody>
                  <a:tcPr/>
                </a:tc>
                <a:tc>
                  <a:txBody>
                    <a:bodyPr/>
                    <a:lstStyle/>
                    <a:p>
                      <a:pPr algn="ctr"/>
                      <a:r>
                        <a:rPr lang="en-US" b="1" dirty="0"/>
                        <a:t>Financial Leverage</a:t>
                      </a:r>
                    </a:p>
                  </a:txBody>
                  <a:tcPr/>
                </a:tc>
                <a:tc>
                  <a:txBody>
                    <a:bodyPr/>
                    <a:lstStyle/>
                    <a:p>
                      <a:pPr algn="ctr"/>
                      <a:r>
                        <a:rPr lang="en-US" b="1" dirty="0"/>
                        <a:t>Combined Leverage</a:t>
                      </a:r>
                    </a:p>
                  </a:txBody>
                  <a:tcPr/>
                </a:tc>
                <a:extLst>
                  <a:ext uri="{0D108BD9-81ED-4DB2-BD59-A6C34878D82A}">
                    <a16:rowId xmlns:a16="http://schemas.microsoft.com/office/drawing/2014/main" val="2288240297"/>
                  </a:ext>
                </a:extLst>
              </a:tr>
              <a:tr h="370840">
                <a:tc>
                  <a:txBody>
                    <a:bodyPr/>
                    <a:lstStyle/>
                    <a:p>
                      <a:pPr algn="ctr"/>
                      <a:r>
                        <a:rPr lang="en-US" dirty="0"/>
                        <a:t>High</a:t>
                      </a:r>
                    </a:p>
                  </a:txBody>
                  <a:tcPr/>
                </a:tc>
                <a:tc>
                  <a:txBody>
                    <a:bodyPr/>
                    <a:lstStyle/>
                    <a:p>
                      <a:pPr algn="ctr"/>
                      <a:r>
                        <a:rPr lang="en-US" dirty="0"/>
                        <a:t>High</a:t>
                      </a:r>
                    </a:p>
                  </a:txBody>
                  <a:tcPr/>
                </a:tc>
                <a:tc>
                  <a:txBody>
                    <a:bodyPr/>
                    <a:lstStyle/>
                    <a:p>
                      <a:r>
                        <a:rPr lang="en-US" dirty="0"/>
                        <a:t>Very dangerous policy, must be avoided</a:t>
                      </a:r>
                    </a:p>
                  </a:txBody>
                  <a:tcPr/>
                </a:tc>
                <a:extLst>
                  <a:ext uri="{0D108BD9-81ED-4DB2-BD59-A6C34878D82A}">
                    <a16:rowId xmlns:a16="http://schemas.microsoft.com/office/drawing/2014/main" val="3831916941"/>
                  </a:ext>
                </a:extLst>
              </a:tr>
              <a:tr h="370840">
                <a:tc>
                  <a:txBody>
                    <a:bodyPr/>
                    <a:lstStyle/>
                    <a:p>
                      <a:pPr algn="ctr"/>
                      <a:r>
                        <a:rPr lang="en-US" dirty="0"/>
                        <a:t>Low</a:t>
                      </a:r>
                    </a:p>
                  </a:txBody>
                  <a:tcPr/>
                </a:tc>
                <a:tc>
                  <a:txBody>
                    <a:bodyPr/>
                    <a:lstStyle/>
                    <a:p>
                      <a:pPr algn="ctr"/>
                      <a:r>
                        <a:rPr lang="en-US" dirty="0"/>
                        <a:t>Low</a:t>
                      </a:r>
                    </a:p>
                  </a:txBody>
                  <a:tcPr/>
                </a:tc>
                <a:tc>
                  <a:txBody>
                    <a:bodyPr/>
                    <a:lstStyle/>
                    <a:p>
                      <a:r>
                        <a:rPr lang="en-US" dirty="0"/>
                        <a:t>Very cautious policy and not assuming risk</a:t>
                      </a:r>
                    </a:p>
                  </a:txBody>
                  <a:tcPr/>
                </a:tc>
                <a:extLst>
                  <a:ext uri="{0D108BD9-81ED-4DB2-BD59-A6C34878D82A}">
                    <a16:rowId xmlns:a16="http://schemas.microsoft.com/office/drawing/2014/main" val="1641893077"/>
                  </a:ext>
                </a:extLst>
              </a:tr>
              <a:tr h="370840">
                <a:tc>
                  <a:txBody>
                    <a:bodyPr/>
                    <a:lstStyle/>
                    <a:p>
                      <a:pPr algn="ctr"/>
                      <a:r>
                        <a:rPr lang="en-US" dirty="0"/>
                        <a:t>High</a:t>
                      </a:r>
                    </a:p>
                  </a:txBody>
                  <a:tcPr/>
                </a:tc>
                <a:tc>
                  <a:txBody>
                    <a:bodyPr/>
                    <a:lstStyle/>
                    <a:p>
                      <a:pPr algn="ctr"/>
                      <a:r>
                        <a:rPr lang="en-US" dirty="0"/>
                        <a:t>Low</a:t>
                      </a:r>
                    </a:p>
                  </a:txBody>
                  <a:tcPr/>
                </a:tc>
                <a:tc>
                  <a:txBody>
                    <a:bodyPr/>
                    <a:lstStyle/>
                    <a:p>
                      <a:r>
                        <a:rPr lang="en-US" dirty="0"/>
                        <a:t>Adverse effects of OL and are taken care by having low FL</a:t>
                      </a:r>
                    </a:p>
                  </a:txBody>
                  <a:tcPr/>
                </a:tc>
                <a:extLst>
                  <a:ext uri="{0D108BD9-81ED-4DB2-BD59-A6C34878D82A}">
                    <a16:rowId xmlns:a16="http://schemas.microsoft.com/office/drawing/2014/main" val="3063016621"/>
                  </a:ext>
                </a:extLst>
              </a:tr>
              <a:tr h="370840">
                <a:tc>
                  <a:txBody>
                    <a:bodyPr/>
                    <a:lstStyle/>
                    <a:p>
                      <a:pPr algn="ctr"/>
                      <a:r>
                        <a:rPr lang="en-US" dirty="0"/>
                        <a:t>Low</a:t>
                      </a:r>
                    </a:p>
                  </a:txBody>
                  <a:tcPr/>
                </a:tc>
                <a:tc>
                  <a:txBody>
                    <a:bodyPr/>
                    <a:lstStyle/>
                    <a:p>
                      <a:pPr algn="ctr"/>
                      <a:r>
                        <a:rPr lang="en-US" dirty="0"/>
                        <a:t>High</a:t>
                      </a:r>
                    </a:p>
                  </a:txBody>
                  <a:tcPr/>
                </a:tc>
                <a:tc>
                  <a:txBody>
                    <a:bodyPr/>
                    <a:lstStyle/>
                    <a:p>
                      <a:r>
                        <a:rPr lang="en-US" dirty="0"/>
                        <a:t>An ideal situation. The company can follow aggressive debt policy</a:t>
                      </a:r>
                    </a:p>
                  </a:txBody>
                  <a:tcPr/>
                </a:tc>
                <a:extLst>
                  <a:ext uri="{0D108BD9-81ED-4DB2-BD59-A6C34878D82A}">
                    <a16:rowId xmlns:a16="http://schemas.microsoft.com/office/drawing/2014/main" val="840394655"/>
                  </a:ext>
                </a:extLst>
              </a:tr>
            </a:tbl>
          </a:graphicData>
        </a:graphic>
      </p:graphicFrame>
      <p:sp>
        <p:nvSpPr>
          <p:cNvPr id="3" name="Content Placeholder 2">
            <a:extLst>
              <a:ext uri="{FF2B5EF4-FFF2-40B4-BE49-F238E27FC236}">
                <a16:creationId xmlns:a16="http://schemas.microsoft.com/office/drawing/2014/main" id="{D2854900-0205-4C88-90C8-0AFB50851E08}"/>
              </a:ext>
            </a:extLst>
          </p:cNvPr>
          <p:cNvSpPr>
            <a:spLocks noGrp="1"/>
          </p:cNvSpPr>
          <p:nvPr>
            <p:ph sz="quarter" idx="10"/>
          </p:nvPr>
        </p:nvSpPr>
        <p:spPr/>
        <p:txBody>
          <a:bodyPr/>
          <a:lstStyle/>
          <a:p>
            <a:r>
              <a:rPr lang="en-US" dirty="0"/>
              <a:t>Combination of OL &amp; FL and their combined effect</a:t>
            </a:r>
          </a:p>
        </p:txBody>
      </p:sp>
      <p:sp>
        <p:nvSpPr>
          <p:cNvPr id="4" name="Date Placeholder 3">
            <a:extLst>
              <a:ext uri="{FF2B5EF4-FFF2-40B4-BE49-F238E27FC236}">
                <a16:creationId xmlns:a16="http://schemas.microsoft.com/office/drawing/2014/main" id="{E0B1A019-4D7A-4863-912F-7FD2D954C055}"/>
              </a:ext>
            </a:extLst>
          </p:cNvPr>
          <p:cNvSpPr>
            <a:spLocks noGrp="1"/>
          </p:cNvSpPr>
          <p:nvPr>
            <p:ph type="dt" sz="half" idx="2"/>
          </p:nvPr>
        </p:nvSpPr>
        <p:spPr/>
        <p:txBody>
          <a:bodyPr/>
          <a:lstStyle/>
          <a:p>
            <a:fld id="{04D2395B-9FD1-47A5-AF20-3C8B6DFBBC3E}" type="datetime1">
              <a:rPr lang="en-US" smtClean="0"/>
              <a:t>9/1/2024</a:t>
            </a:fld>
            <a:endParaRPr lang="en-US" dirty="0"/>
          </a:p>
        </p:txBody>
      </p:sp>
    </p:spTree>
    <p:extLst>
      <p:ext uri="{BB962C8B-B14F-4D97-AF65-F5344CB8AC3E}">
        <p14:creationId xmlns:p14="http://schemas.microsoft.com/office/powerpoint/2010/main" val="1768510413"/>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C1E5E8-50C8-4C72-A13C-3F10E7A84A8D}"/>
              </a:ext>
            </a:extLst>
          </p:cNvPr>
          <p:cNvSpPr>
            <a:spLocks noGrp="1"/>
          </p:cNvSpPr>
          <p:nvPr>
            <p:ph idx="1"/>
          </p:nvPr>
        </p:nvSpPr>
        <p:spPr/>
        <p:txBody>
          <a:bodyPr/>
          <a:lstStyle/>
          <a:p>
            <a:r>
              <a:rPr lang="en-US" dirty="0"/>
              <a:t>VST corporation has sales of Rs.40 lakhs, variable cost 70 per cent of the sales and fixed cost is Rs.8 lakhs. The firm has raised Rs.20 lakhs funds by issue of debentures at the rate of 10 per cent. Compute DOL, DFL, and DCL.</a:t>
            </a:r>
          </a:p>
          <a:p>
            <a:r>
              <a:rPr lang="en-US" dirty="0"/>
              <a:t>Solution: </a:t>
            </a:r>
          </a:p>
        </p:txBody>
      </p:sp>
      <p:sp>
        <p:nvSpPr>
          <p:cNvPr id="3" name="Content Placeholder 2">
            <a:extLst>
              <a:ext uri="{FF2B5EF4-FFF2-40B4-BE49-F238E27FC236}">
                <a16:creationId xmlns:a16="http://schemas.microsoft.com/office/drawing/2014/main" id="{6F47A358-5304-4F69-85D0-EEBFDCB68CB9}"/>
              </a:ext>
            </a:extLst>
          </p:cNvPr>
          <p:cNvSpPr>
            <a:spLocks noGrp="1"/>
          </p:cNvSpPr>
          <p:nvPr>
            <p:ph sz="quarter" idx="10"/>
          </p:nvPr>
        </p:nvSpPr>
        <p:spPr>
          <a:xfrm>
            <a:off x="304800" y="152400"/>
            <a:ext cx="6629400" cy="1143000"/>
          </a:xfrm>
        </p:spPr>
        <p:txBody>
          <a:bodyPr/>
          <a:lstStyle/>
          <a:p>
            <a:r>
              <a:rPr lang="en-IN" dirty="0"/>
              <a:t>Practice Problem 1 (Refer Excel)</a:t>
            </a:r>
          </a:p>
        </p:txBody>
      </p:sp>
      <p:sp>
        <p:nvSpPr>
          <p:cNvPr id="4" name="Date Placeholder 3">
            <a:extLst>
              <a:ext uri="{FF2B5EF4-FFF2-40B4-BE49-F238E27FC236}">
                <a16:creationId xmlns:a16="http://schemas.microsoft.com/office/drawing/2014/main" id="{C8CF8723-1600-4F31-896D-D4CB0EFFCCF4}"/>
              </a:ext>
            </a:extLst>
          </p:cNvPr>
          <p:cNvSpPr>
            <a:spLocks noGrp="1"/>
          </p:cNvSpPr>
          <p:nvPr>
            <p:ph type="dt" sz="half" idx="2"/>
          </p:nvPr>
        </p:nvSpPr>
        <p:spPr/>
        <p:txBody>
          <a:bodyPr/>
          <a:lstStyle/>
          <a:p>
            <a:fld id="{AADD9A12-F3ED-404C-99F8-7195BBD2538E}" type="datetime1">
              <a:rPr lang="en-US" smtClean="0"/>
              <a:t>9/1/2024</a:t>
            </a:fld>
            <a:endParaRPr lang="en-US" dirty="0"/>
          </a:p>
        </p:txBody>
      </p:sp>
      <p:graphicFrame>
        <p:nvGraphicFramePr>
          <p:cNvPr id="6" name="Table 5">
            <a:extLst>
              <a:ext uri="{FF2B5EF4-FFF2-40B4-BE49-F238E27FC236}">
                <a16:creationId xmlns:a16="http://schemas.microsoft.com/office/drawing/2014/main" id="{8207E613-9451-F13B-BB6C-988B8D60B523}"/>
              </a:ext>
            </a:extLst>
          </p:cNvPr>
          <p:cNvGraphicFramePr>
            <a:graphicFrameLocks noGrp="1"/>
          </p:cNvGraphicFramePr>
          <p:nvPr/>
        </p:nvGraphicFramePr>
        <p:xfrm>
          <a:off x="609600" y="3429000"/>
          <a:ext cx="7010400" cy="2626995"/>
        </p:xfrm>
        <a:graphic>
          <a:graphicData uri="http://schemas.openxmlformats.org/drawingml/2006/table">
            <a:tbl>
              <a:tblPr>
                <a:tableStyleId>{5C22544A-7EE6-4342-B048-85BDC9FD1C3A}</a:tableStyleId>
              </a:tblPr>
              <a:tblGrid>
                <a:gridCol w="2381523">
                  <a:extLst>
                    <a:ext uri="{9D8B030D-6E8A-4147-A177-3AD203B41FA5}">
                      <a16:colId xmlns:a16="http://schemas.microsoft.com/office/drawing/2014/main" val="3334476572"/>
                    </a:ext>
                  </a:extLst>
                </a:gridCol>
                <a:gridCol w="1408789">
                  <a:extLst>
                    <a:ext uri="{9D8B030D-6E8A-4147-A177-3AD203B41FA5}">
                      <a16:colId xmlns:a16="http://schemas.microsoft.com/office/drawing/2014/main" val="2885170935"/>
                    </a:ext>
                  </a:extLst>
                </a:gridCol>
                <a:gridCol w="1610044">
                  <a:extLst>
                    <a:ext uri="{9D8B030D-6E8A-4147-A177-3AD203B41FA5}">
                      <a16:colId xmlns:a16="http://schemas.microsoft.com/office/drawing/2014/main" val="675182251"/>
                    </a:ext>
                  </a:extLst>
                </a:gridCol>
                <a:gridCol w="1610044">
                  <a:extLst>
                    <a:ext uri="{9D8B030D-6E8A-4147-A177-3AD203B41FA5}">
                      <a16:colId xmlns:a16="http://schemas.microsoft.com/office/drawing/2014/main" val="751166615"/>
                    </a:ext>
                  </a:extLst>
                </a:gridCol>
              </a:tblGrid>
              <a:tr h="338024">
                <a:tc>
                  <a:txBody>
                    <a:bodyPr/>
                    <a:lstStyle/>
                    <a:p>
                      <a:pPr algn="ctr" fontAlgn="b"/>
                      <a:r>
                        <a:rPr lang="en-IN" sz="2400" u="none" strike="noStrike">
                          <a:effectLst/>
                        </a:rPr>
                        <a:t>Sales</a:t>
                      </a:r>
                      <a:endParaRPr lang="en-IN"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400" u="none" strike="noStrike">
                          <a:effectLst/>
                        </a:rPr>
                        <a:t>4000000</a:t>
                      </a:r>
                      <a:endParaRPr lang="en-IN"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400" u="none" strike="noStrike">
                          <a:effectLst/>
                        </a:rPr>
                        <a:t> </a:t>
                      </a:r>
                      <a:endParaRPr lang="en-IN"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400" u="none" strike="noStrike">
                          <a:effectLst/>
                        </a:rPr>
                        <a:t> </a:t>
                      </a:r>
                      <a:endParaRPr lang="en-IN"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73765686"/>
                  </a:ext>
                </a:extLst>
              </a:tr>
              <a:tr h="338024">
                <a:tc>
                  <a:txBody>
                    <a:bodyPr/>
                    <a:lstStyle/>
                    <a:p>
                      <a:pPr algn="ctr" fontAlgn="b"/>
                      <a:r>
                        <a:rPr lang="en-IN" sz="2400" u="none" strike="noStrike">
                          <a:effectLst/>
                        </a:rPr>
                        <a:t>Variable costs</a:t>
                      </a:r>
                      <a:endParaRPr lang="en-IN"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400" u="none" strike="noStrike">
                          <a:effectLst/>
                        </a:rPr>
                        <a:t>2800000</a:t>
                      </a:r>
                      <a:endParaRPr lang="en-IN"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400" u="none" strike="noStrike">
                          <a:effectLst/>
                        </a:rPr>
                        <a:t> </a:t>
                      </a:r>
                      <a:endParaRPr lang="en-IN"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400" u="none" strike="noStrike">
                          <a:effectLst/>
                        </a:rPr>
                        <a:t> </a:t>
                      </a:r>
                      <a:endParaRPr lang="en-IN"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72762253"/>
                  </a:ext>
                </a:extLst>
              </a:tr>
              <a:tr h="338024">
                <a:tc>
                  <a:txBody>
                    <a:bodyPr/>
                    <a:lstStyle/>
                    <a:p>
                      <a:pPr algn="ctr" fontAlgn="b"/>
                      <a:r>
                        <a:rPr lang="en-IN" sz="2400" b="1" u="none" strike="noStrike" dirty="0">
                          <a:effectLst/>
                        </a:rPr>
                        <a:t>Contribution</a:t>
                      </a:r>
                      <a:endParaRPr lang="en-IN"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2400" b="1" u="none" strike="noStrike" dirty="0">
                          <a:effectLst/>
                        </a:rPr>
                        <a:t>1200000</a:t>
                      </a:r>
                      <a:endParaRPr lang="en-IN"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2400" u="none" strike="noStrike">
                          <a:effectLst/>
                        </a:rPr>
                        <a:t> </a:t>
                      </a:r>
                      <a:endParaRPr lang="en-IN"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400" u="none" strike="noStrike">
                          <a:effectLst/>
                        </a:rPr>
                        <a:t> </a:t>
                      </a:r>
                      <a:endParaRPr lang="en-IN"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49607656"/>
                  </a:ext>
                </a:extLst>
              </a:tr>
              <a:tr h="338024">
                <a:tc>
                  <a:txBody>
                    <a:bodyPr/>
                    <a:lstStyle/>
                    <a:p>
                      <a:pPr algn="ctr" fontAlgn="b"/>
                      <a:r>
                        <a:rPr lang="en-IN" sz="2400" u="none" strike="noStrike">
                          <a:effectLst/>
                        </a:rPr>
                        <a:t>Fixed cost</a:t>
                      </a:r>
                      <a:endParaRPr lang="en-IN"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400" u="none" strike="noStrike" dirty="0">
                          <a:effectLst/>
                        </a:rPr>
                        <a:t>800000</a:t>
                      </a:r>
                      <a:endParaRPr lang="en-IN"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2400" u="none" strike="noStrike">
                          <a:effectLst/>
                        </a:rPr>
                        <a:t> </a:t>
                      </a:r>
                      <a:endParaRPr lang="en-IN"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400" u="none" strike="noStrike">
                          <a:effectLst/>
                        </a:rPr>
                        <a:t> </a:t>
                      </a:r>
                      <a:endParaRPr lang="en-IN"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02199052"/>
                  </a:ext>
                </a:extLst>
              </a:tr>
              <a:tr h="338024">
                <a:tc>
                  <a:txBody>
                    <a:bodyPr/>
                    <a:lstStyle/>
                    <a:p>
                      <a:pPr algn="ctr" fontAlgn="b"/>
                      <a:r>
                        <a:rPr lang="en-IN" sz="2400" b="1" u="none" strike="noStrike" dirty="0">
                          <a:effectLst/>
                        </a:rPr>
                        <a:t>EBIT</a:t>
                      </a:r>
                      <a:endParaRPr lang="en-IN"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2400" b="1" u="none" strike="noStrike" dirty="0">
                          <a:effectLst/>
                        </a:rPr>
                        <a:t>400000</a:t>
                      </a:r>
                      <a:endParaRPr lang="en-IN"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2400" b="1" u="none" strike="noStrike" dirty="0">
                          <a:effectLst/>
                        </a:rPr>
                        <a:t>DOL</a:t>
                      </a:r>
                      <a:endParaRPr lang="en-IN"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2400" b="1" u="none" strike="noStrike" dirty="0">
                          <a:effectLst/>
                        </a:rPr>
                        <a:t>3</a:t>
                      </a:r>
                      <a:endParaRPr lang="en-IN" sz="2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35397391"/>
                  </a:ext>
                </a:extLst>
              </a:tr>
              <a:tr h="338024">
                <a:tc>
                  <a:txBody>
                    <a:bodyPr/>
                    <a:lstStyle/>
                    <a:p>
                      <a:pPr algn="ctr" fontAlgn="b"/>
                      <a:r>
                        <a:rPr lang="en-IN" sz="2400" u="none" strike="noStrike">
                          <a:effectLst/>
                        </a:rPr>
                        <a:t>Interest</a:t>
                      </a:r>
                      <a:endParaRPr lang="en-IN"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400" u="none" strike="noStrike">
                          <a:effectLst/>
                        </a:rPr>
                        <a:t>200000</a:t>
                      </a:r>
                      <a:endParaRPr lang="en-IN"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400" b="1" u="none" strike="noStrike">
                          <a:effectLst/>
                        </a:rPr>
                        <a:t>DFL</a:t>
                      </a:r>
                      <a:endParaRPr lang="en-IN" sz="2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400" b="1" u="none" strike="noStrike" dirty="0">
                          <a:effectLst/>
                        </a:rPr>
                        <a:t>2</a:t>
                      </a:r>
                      <a:endParaRPr lang="en-IN" sz="2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82644205"/>
                  </a:ext>
                </a:extLst>
              </a:tr>
              <a:tr h="338024">
                <a:tc>
                  <a:txBody>
                    <a:bodyPr/>
                    <a:lstStyle/>
                    <a:p>
                      <a:pPr algn="ctr" fontAlgn="b"/>
                      <a:r>
                        <a:rPr lang="en-IN" sz="2400" b="1" u="none" strike="noStrike" dirty="0">
                          <a:effectLst/>
                        </a:rPr>
                        <a:t>EBT</a:t>
                      </a:r>
                      <a:endParaRPr lang="en-IN"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2400" b="1" u="none" strike="noStrike" dirty="0">
                          <a:effectLst/>
                        </a:rPr>
                        <a:t>200000</a:t>
                      </a:r>
                      <a:endParaRPr lang="en-IN"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2400" b="1" u="none" strike="noStrike">
                          <a:effectLst/>
                        </a:rPr>
                        <a:t>DCL</a:t>
                      </a:r>
                      <a:endParaRPr lang="en-IN" sz="2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400" b="1" u="none" strike="noStrike" dirty="0">
                          <a:effectLst/>
                        </a:rPr>
                        <a:t>6</a:t>
                      </a:r>
                      <a:endParaRPr lang="en-IN" sz="2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78682868"/>
                  </a:ext>
                </a:extLst>
              </a:tr>
            </a:tbl>
          </a:graphicData>
        </a:graphic>
      </p:graphicFrame>
    </p:spTree>
    <p:extLst>
      <p:ext uri="{BB962C8B-B14F-4D97-AF65-F5344CB8AC3E}">
        <p14:creationId xmlns:p14="http://schemas.microsoft.com/office/powerpoint/2010/main" val="374497735"/>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050045-E233-4E25-9543-A3AB13955D17}"/>
              </a:ext>
            </a:extLst>
          </p:cNvPr>
          <p:cNvSpPr>
            <a:spLocks noGrp="1"/>
          </p:cNvSpPr>
          <p:nvPr>
            <p:ph idx="1"/>
          </p:nvPr>
        </p:nvSpPr>
        <p:spPr>
          <a:xfrm>
            <a:off x="304800" y="1493837"/>
            <a:ext cx="8229600" cy="4906963"/>
          </a:xfrm>
        </p:spPr>
        <p:txBody>
          <a:bodyPr>
            <a:normAutofit fontScale="92500" lnSpcReduction="20000"/>
          </a:bodyPr>
          <a:lstStyle/>
          <a:p>
            <a:r>
              <a:rPr lang="en-IN" sz="1800" b="1" dirty="0"/>
              <a:t>Ex.1: </a:t>
            </a:r>
            <a:r>
              <a:rPr lang="en-IN" sz="1800" dirty="0"/>
              <a:t>The following figures relate to two companies:</a:t>
            </a:r>
          </a:p>
          <a:p>
            <a:endParaRPr lang="en-IN" sz="1800" dirty="0"/>
          </a:p>
          <a:p>
            <a:endParaRPr lang="en-IN" sz="1800" dirty="0"/>
          </a:p>
          <a:p>
            <a:endParaRPr lang="en-IN" sz="1800" dirty="0"/>
          </a:p>
          <a:p>
            <a:endParaRPr lang="en-IN" sz="1800" dirty="0"/>
          </a:p>
          <a:p>
            <a:endParaRPr lang="en-IN" sz="1800" dirty="0"/>
          </a:p>
          <a:p>
            <a:endParaRPr lang="en-IN" sz="1800" dirty="0"/>
          </a:p>
          <a:p>
            <a:endParaRPr lang="en-IN" sz="1800" dirty="0"/>
          </a:p>
          <a:p>
            <a:endParaRPr lang="en-IN" sz="1800" dirty="0"/>
          </a:p>
          <a:p>
            <a:endParaRPr lang="en-IN" sz="1800" dirty="0"/>
          </a:p>
          <a:p>
            <a:endParaRPr lang="en-IN" sz="1800" dirty="0"/>
          </a:p>
          <a:p>
            <a:endParaRPr lang="en-IN" sz="1800" dirty="0"/>
          </a:p>
          <a:p>
            <a:endParaRPr lang="en-IN" sz="1800" dirty="0"/>
          </a:p>
          <a:p>
            <a:endParaRPr lang="en-IN" sz="1800" dirty="0"/>
          </a:p>
          <a:p>
            <a:endParaRPr lang="en-IN" sz="1800" dirty="0"/>
          </a:p>
          <a:p>
            <a:r>
              <a:rPr lang="en-IN" sz="1800" dirty="0"/>
              <a:t>You are required to:</a:t>
            </a:r>
          </a:p>
          <a:p>
            <a:pPr marL="457200" indent="-457200">
              <a:buFont typeface="+mj-lt"/>
              <a:buAutoNum type="arabicPeriod"/>
            </a:pPr>
            <a:r>
              <a:rPr lang="en-IN" sz="1800" dirty="0"/>
              <a:t>Calculate DOL, DFL and DTL for the two companies</a:t>
            </a:r>
          </a:p>
          <a:p>
            <a:pPr marL="457200" indent="-457200">
              <a:buFont typeface="+mj-lt"/>
              <a:buAutoNum type="arabicPeriod"/>
            </a:pPr>
            <a:r>
              <a:rPr lang="en-IN" sz="1800" dirty="0"/>
              <a:t>Comment on the relative risk position of them </a:t>
            </a:r>
          </a:p>
          <a:p>
            <a:endParaRPr lang="en-IN" sz="1800" dirty="0"/>
          </a:p>
        </p:txBody>
      </p:sp>
      <p:sp>
        <p:nvSpPr>
          <p:cNvPr id="3" name="Content Placeholder 2">
            <a:extLst>
              <a:ext uri="{FF2B5EF4-FFF2-40B4-BE49-F238E27FC236}">
                <a16:creationId xmlns:a16="http://schemas.microsoft.com/office/drawing/2014/main" id="{96C3EDC6-93CD-41FE-9D28-1F906934CE43}"/>
              </a:ext>
            </a:extLst>
          </p:cNvPr>
          <p:cNvSpPr>
            <a:spLocks noGrp="1"/>
          </p:cNvSpPr>
          <p:nvPr>
            <p:ph sz="quarter" idx="10"/>
          </p:nvPr>
        </p:nvSpPr>
        <p:spPr>
          <a:xfrm>
            <a:off x="304800" y="152400"/>
            <a:ext cx="6705600" cy="1143000"/>
          </a:xfrm>
        </p:spPr>
        <p:txBody>
          <a:bodyPr/>
          <a:lstStyle/>
          <a:p>
            <a:r>
              <a:rPr lang="en-IN" dirty="0"/>
              <a:t>Practice Problem 2 (Refer Excel)</a:t>
            </a:r>
          </a:p>
        </p:txBody>
      </p:sp>
      <p:sp>
        <p:nvSpPr>
          <p:cNvPr id="4" name="Date Placeholder 3">
            <a:extLst>
              <a:ext uri="{FF2B5EF4-FFF2-40B4-BE49-F238E27FC236}">
                <a16:creationId xmlns:a16="http://schemas.microsoft.com/office/drawing/2014/main" id="{4DF60A42-0E17-48EA-8051-93D8324BB6DA}"/>
              </a:ext>
            </a:extLst>
          </p:cNvPr>
          <p:cNvSpPr>
            <a:spLocks noGrp="1"/>
          </p:cNvSpPr>
          <p:nvPr>
            <p:ph type="dt" sz="half" idx="2"/>
          </p:nvPr>
        </p:nvSpPr>
        <p:spPr/>
        <p:txBody>
          <a:bodyPr/>
          <a:lstStyle/>
          <a:p>
            <a:fld id="{1A1A7D77-15AA-4479-BA23-F70A1CD5BCB8}" type="datetime1">
              <a:rPr lang="en-US" smtClean="0"/>
              <a:t>9/1/2024</a:t>
            </a:fld>
            <a:endParaRPr lang="en-US" dirty="0"/>
          </a:p>
        </p:txBody>
      </p:sp>
      <p:graphicFrame>
        <p:nvGraphicFramePr>
          <p:cNvPr id="5" name="Table 5">
            <a:extLst>
              <a:ext uri="{FF2B5EF4-FFF2-40B4-BE49-F238E27FC236}">
                <a16:creationId xmlns:a16="http://schemas.microsoft.com/office/drawing/2014/main" id="{C93CB9C7-E39D-4CBD-8A76-303CED9E2E45}"/>
              </a:ext>
            </a:extLst>
          </p:cNvPr>
          <p:cNvGraphicFramePr>
            <a:graphicFrameLocks noGrp="1"/>
          </p:cNvGraphicFramePr>
          <p:nvPr/>
        </p:nvGraphicFramePr>
        <p:xfrm>
          <a:off x="1295400" y="2057400"/>
          <a:ext cx="5943600" cy="2966720"/>
        </p:xfrm>
        <a:graphic>
          <a:graphicData uri="http://schemas.openxmlformats.org/drawingml/2006/table">
            <a:tbl>
              <a:tblPr firstRow="1" bandRow="1">
                <a:tableStyleId>{5C22544A-7EE6-4342-B048-85BDC9FD1C3A}</a:tableStyleId>
              </a:tblPr>
              <a:tblGrid>
                <a:gridCol w="1879600">
                  <a:extLst>
                    <a:ext uri="{9D8B030D-6E8A-4147-A177-3AD203B41FA5}">
                      <a16:colId xmlns:a16="http://schemas.microsoft.com/office/drawing/2014/main" val="2034943626"/>
                    </a:ext>
                  </a:extLst>
                </a:gridCol>
                <a:gridCol w="2032000">
                  <a:extLst>
                    <a:ext uri="{9D8B030D-6E8A-4147-A177-3AD203B41FA5}">
                      <a16:colId xmlns:a16="http://schemas.microsoft.com/office/drawing/2014/main" val="1049422764"/>
                    </a:ext>
                  </a:extLst>
                </a:gridCol>
                <a:gridCol w="2032000">
                  <a:extLst>
                    <a:ext uri="{9D8B030D-6E8A-4147-A177-3AD203B41FA5}">
                      <a16:colId xmlns:a16="http://schemas.microsoft.com/office/drawing/2014/main" val="2818140205"/>
                    </a:ext>
                  </a:extLst>
                </a:gridCol>
              </a:tblGrid>
              <a:tr h="370840">
                <a:tc>
                  <a:txBody>
                    <a:bodyPr/>
                    <a:lstStyle/>
                    <a:p>
                      <a:pPr algn="ctr"/>
                      <a:r>
                        <a:rPr lang="en-IN" dirty="0"/>
                        <a:t>Particulars</a:t>
                      </a:r>
                    </a:p>
                  </a:txBody>
                  <a:tcPr/>
                </a:tc>
                <a:tc>
                  <a:txBody>
                    <a:bodyPr/>
                    <a:lstStyle/>
                    <a:p>
                      <a:pPr algn="ctr"/>
                      <a:r>
                        <a:rPr lang="en-IN" dirty="0"/>
                        <a:t>X Ltd. (Rs in Lakh)</a:t>
                      </a:r>
                    </a:p>
                  </a:txBody>
                  <a:tcPr/>
                </a:tc>
                <a:tc>
                  <a:txBody>
                    <a:bodyPr/>
                    <a:lstStyle/>
                    <a:p>
                      <a:pPr algn="ctr"/>
                      <a:r>
                        <a:rPr lang="en-IN" dirty="0"/>
                        <a:t>Y Ltd. (Rs. In Lakh)</a:t>
                      </a:r>
                    </a:p>
                  </a:txBody>
                  <a:tcPr/>
                </a:tc>
                <a:extLst>
                  <a:ext uri="{0D108BD9-81ED-4DB2-BD59-A6C34878D82A}">
                    <a16:rowId xmlns:a16="http://schemas.microsoft.com/office/drawing/2014/main" val="3962602139"/>
                  </a:ext>
                </a:extLst>
              </a:tr>
              <a:tr h="370840">
                <a:tc>
                  <a:txBody>
                    <a:bodyPr/>
                    <a:lstStyle/>
                    <a:p>
                      <a:r>
                        <a:rPr lang="en-IN" dirty="0"/>
                        <a:t>Sales</a:t>
                      </a:r>
                    </a:p>
                  </a:txBody>
                  <a:tcPr/>
                </a:tc>
                <a:tc>
                  <a:txBody>
                    <a:bodyPr/>
                    <a:lstStyle/>
                    <a:p>
                      <a:pPr algn="ctr"/>
                      <a:r>
                        <a:rPr lang="en-IN" dirty="0"/>
                        <a:t>250</a:t>
                      </a:r>
                    </a:p>
                  </a:txBody>
                  <a:tcPr/>
                </a:tc>
                <a:tc>
                  <a:txBody>
                    <a:bodyPr/>
                    <a:lstStyle/>
                    <a:p>
                      <a:pPr algn="ctr"/>
                      <a:r>
                        <a:rPr lang="en-IN" dirty="0"/>
                        <a:t>500</a:t>
                      </a:r>
                    </a:p>
                  </a:txBody>
                  <a:tcPr/>
                </a:tc>
                <a:extLst>
                  <a:ext uri="{0D108BD9-81ED-4DB2-BD59-A6C34878D82A}">
                    <a16:rowId xmlns:a16="http://schemas.microsoft.com/office/drawing/2014/main" val="480629381"/>
                  </a:ext>
                </a:extLst>
              </a:tr>
              <a:tr h="370840">
                <a:tc>
                  <a:txBody>
                    <a:bodyPr/>
                    <a:lstStyle/>
                    <a:p>
                      <a:r>
                        <a:rPr lang="en-IN" dirty="0"/>
                        <a:t>Variable Costs</a:t>
                      </a:r>
                    </a:p>
                  </a:txBody>
                  <a:tcPr/>
                </a:tc>
                <a:tc>
                  <a:txBody>
                    <a:bodyPr/>
                    <a:lstStyle/>
                    <a:p>
                      <a:pPr algn="ctr"/>
                      <a:r>
                        <a:rPr lang="en-IN" dirty="0"/>
                        <a:t>100</a:t>
                      </a:r>
                    </a:p>
                  </a:txBody>
                  <a:tcPr/>
                </a:tc>
                <a:tc>
                  <a:txBody>
                    <a:bodyPr/>
                    <a:lstStyle/>
                    <a:p>
                      <a:pPr algn="ctr"/>
                      <a:r>
                        <a:rPr lang="en-IN" dirty="0"/>
                        <a:t>150</a:t>
                      </a:r>
                    </a:p>
                  </a:txBody>
                  <a:tcPr/>
                </a:tc>
                <a:extLst>
                  <a:ext uri="{0D108BD9-81ED-4DB2-BD59-A6C34878D82A}">
                    <a16:rowId xmlns:a16="http://schemas.microsoft.com/office/drawing/2014/main" val="931220658"/>
                  </a:ext>
                </a:extLst>
              </a:tr>
              <a:tr h="370840">
                <a:tc>
                  <a:txBody>
                    <a:bodyPr/>
                    <a:lstStyle/>
                    <a:p>
                      <a:r>
                        <a:rPr lang="en-IN" dirty="0"/>
                        <a:t>Contribution</a:t>
                      </a:r>
                    </a:p>
                  </a:txBody>
                  <a:tcPr/>
                </a:tc>
                <a:tc>
                  <a:txBody>
                    <a:bodyPr/>
                    <a:lstStyle/>
                    <a:p>
                      <a:pPr algn="ctr"/>
                      <a:r>
                        <a:rPr lang="en-IN" dirty="0"/>
                        <a:t>150</a:t>
                      </a:r>
                    </a:p>
                  </a:txBody>
                  <a:tcPr/>
                </a:tc>
                <a:tc>
                  <a:txBody>
                    <a:bodyPr/>
                    <a:lstStyle/>
                    <a:p>
                      <a:pPr algn="ctr"/>
                      <a:r>
                        <a:rPr lang="en-IN" dirty="0"/>
                        <a:t>350</a:t>
                      </a:r>
                    </a:p>
                  </a:txBody>
                  <a:tcPr/>
                </a:tc>
                <a:extLst>
                  <a:ext uri="{0D108BD9-81ED-4DB2-BD59-A6C34878D82A}">
                    <a16:rowId xmlns:a16="http://schemas.microsoft.com/office/drawing/2014/main" val="3564849638"/>
                  </a:ext>
                </a:extLst>
              </a:tr>
              <a:tr h="370840">
                <a:tc>
                  <a:txBody>
                    <a:bodyPr/>
                    <a:lstStyle/>
                    <a:p>
                      <a:r>
                        <a:rPr lang="en-IN" dirty="0"/>
                        <a:t>Fixed Costs</a:t>
                      </a:r>
                    </a:p>
                  </a:txBody>
                  <a:tcPr/>
                </a:tc>
                <a:tc>
                  <a:txBody>
                    <a:bodyPr/>
                    <a:lstStyle/>
                    <a:p>
                      <a:pPr algn="ctr"/>
                      <a:r>
                        <a:rPr lang="en-IN" dirty="0"/>
                        <a:t>75</a:t>
                      </a:r>
                    </a:p>
                  </a:txBody>
                  <a:tcPr/>
                </a:tc>
                <a:tc>
                  <a:txBody>
                    <a:bodyPr/>
                    <a:lstStyle/>
                    <a:p>
                      <a:pPr algn="ctr"/>
                      <a:r>
                        <a:rPr lang="en-IN" dirty="0"/>
                        <a:t>200</a:t>
                      </a:r>
                    </a:p>
                  </a:txBody>
                  <a:tcPr/>
                </a:tc>
                <a:extLst>
                  <a:ext uri="{0D108BD9-81ED-4DB2-BD59-A6C34878D82A}">
                    <a16:rowId xmlns:a16="http://schemas.microsoft.com/office/drawing/2014/main" val="4160838992"/>
                  </a:ext>
                </a:extLst>
              </a:tr>
              <a:tr h="370840">
                <a:tc>
                  <a:txBody>
                    <a:bodyPr/>
                    <a:lstStyle/>
                    <a:p>
                      <a:r>
                        <a:rPr lang="en-IN" dirty="0"/>
                        <a:t>EBIT</a:t>
                      </a:r>
                    </a:p>
                  </a:txBody>
                  <a:tcPr/>
                </a:tc>
                <a:tc>
                  <a:txBody>
                    <a:bodyPr/>
                    <a:lstStyle/>
                    <a:p>
                      <a:pPr algn="ctr"/>
                      <a:r>
                        <a:rPr lang="en-IN" dirty="0"/>
                        <a:t>75</a:t>
                      </a:r>
                    </a:p>
                  </a:txBody>
                  <a:tcPr/>
                </a:tc>
                <a:tc>
                  <a:txBody>
                    <a:bodyPr/>
                    <a:lstStyle/>
                    <a:p>
                      <a:pPr algn="ctr"/>
                      <a:r>
                        <a:rPr lang="en-IN" dirty="0"/>
                        <a:t>150</a:t>
                      </a:r>
                    </a:p>
                  </a:txBody>
                  <a:tcPr/>
                </a:tc>
                <a:extLst>
                  <a:ext uri="{0D108BD9-81ED-4DB2-BD59-A6C34878D82A}">
                    <a16:rowId xmlns:a16="http://schemas.microsoft.com/office/drawing/2014/main" val="2428342674"/>
                  </a:ext>
                </a:extLst>
              </a:tr>
              <a:tr h="370840">
                <a:tc>
                  <a:txBody>
                    <a:bodyPr/>
                    <a:lstStyle/>
                    <a:p>
                      <a:r>
                        <a:rPr lang="en-IN" dirty="0"/>
                        <a:t>Interest</a:t>
                      </a:r>
                    </a:p>
                  </a:txBody>
                  <a:tcPr/>
                </a:tc>
                <a:tc>
                  <a:txBody>
                    <a:bodyPr/>
                    <a:lstStyle/>
                    <a:p>
                      <a:pPr algn="ctr"/>
                      <a:r>
                        <a:rPr lang="en-IN" dirty="0"/>
                        <a:t>25</a:t>
                      </a:r>
                    </a:p>
                  </a:txBody>
                  <a:tcPr/>
                </a:tc>
                <a:tc>
                  <a:txBody>
                    <a:bodyPr/>
                    <a:lstStyle/>
                    <a:p>
                      <a:pPr algn="ctr"/>
                      <a:r>
                        <a:rPr lang="en-IN" dirty="0"/>
                        <a:t>50</a:t>
                      </a:r>
                    </a:p>
                  </a:txBody>
                  <a:tcPr/>
                </a:tc>
                <a:extLst>
                  <a:ext uri="{0D108BD9-81ED-4DB2-BD59-A6C34878D82A}">
                    <a16:rowId xmlns:a16="http://schemas.microsoft.com/office/drawing/2014/main" val="192031558"/>
                  </a:ext>
                </a:extLst>
              </a:tr>
              <a:tr h="370840">
                <a:tc>
                  <a:txBody>
                    <a:bodyPr/>
                    <a:lstStyle/>
                    <a:p>
                      <a:r>
                        <a:rPr lang="en-IN" dirty="0"/>
                        <a:t>PBT</a:t>
                      </a:r>
                    </a:p>
                  </a:txBody>
                  <a:tcPr/>
                </a:tc>
                <a:tc>
                  <a:txBody>
                    <a:bodyPr/>
                    <a:lstStyle/>
                    <a:p>
                      <a:pPr algn="ctr"/>
                      <a:r>
                        <a:rPr lang="en-IN" dirty="0"/>
                        <a:t>50</a:t>
                      </a:r>
                    </a:p>
                  </a:txBody>
                  <a:tcPr/>
                </a:tc>
                <a:tc>
                  <a:txBody>
                    <a:bodyPr/>
                    <a:lstStyle/>
                    <a:p>
                      <a:pPr algn="ctr"/>
                      <a:r>
                        <a:rPr lang="en-IN" dirty="0"/>
                        <a:t>100</a:t>
                      </a:r>
                    </a:p>
                  </a:txBody>
                  <a:tcPr/>
                </a:tc>
                <a:extLst>
                  <a:ext uri="{0D108BD9-81ED-4DB2-BD59-A6C34878D82A}">
                    <a16:rowId xmlns:a16="http://schemas.microsoft.com/office/drawing/2014/main" val="2205722143"/>
                  </a:ext>
                </a:extLst>
              </a:tr>
            </a:tbl>
          </a:graphicData>
        </a:graphic>
      </p:graphicFrame>
    </p:spTree>
    <p:extLst>
      <p:ext uri="{BB962C8B-B14F-4D97-AF65-F5344CB8AC3E}">
        <p14:creationId xmlns:p14="http://schemas.microsoft.com/office/powerpoint/2010/main" val="997367027"/>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7A2389-1168-47FB-BF66-110FF711FA2C}"/>
              </a:ext>
            </a:extLst>
          </p:cNvPr>
          <p:cNvSpPr>
            <a:spLocks noGrp="1"/>
          </p:cNvSpPr>
          <p:nvPr>
            <p:ph idx="1"/>
          </p:nvPr>
        </p:nvSpPr>
        <p:spPr/>
        <p:txBody>
          <a:bodyPr/>
          <a:lstStyle/>
          <a:p>
            <a:r>
              <a:rPr lang="en-IN" b="1" dirty="0"/>
              <a:t>Ex.2: </a:t>
            </a:r>
          </a:p>
          <a:p>
            <a:pPr marL="514350" indent="-514350">
              <a:buAutoNum type="romanLcParenBoth"/>
            </a:pPr>
            <a:r>
              <a:rPr lang="en-IN" dirty="0"/>
              <a:t>Find the operating leverage from the following data:</a:t>
            </a:r>
          </a:p>
          <a:p>
            <a:pPr marL="400050" lvl="1" indent="0">
              <a:buNone/>
            </a:pPr>
            <a:r>
              <a:rPr lang="en-IN" dirty="0"/>
              <a:t>	Sales			Rs. 100000</a:t>
            </a:r>
          </a:p>
          <a:p>
            <a:pPr marL="400050" lvl="1" indent="0">
              <a:buNone/>
            </a:pPr>
            <a:r>
              <a:rPr lang="en-IN" dirty="0"/>
              <a:t>	variable Costs		60%</a:t>
            </a:r>
          </a:p>
          <a:p>
            <a:pPr marL="400050" lvl="1" indent="0">
              <a:buNone/>
            </a:pPr>
            <a:r>
              <a:rPr lang="en-IN" dirty="0"/>
              <a:t>	Fixed Costs		Rs. 24000</a:t>
            </a:r>
          </a:p>
          <a:p>
            <a:pPr marL="514350" indent="-514350">
              <a:buAutoNum type="romanLcParenBoth" startAt="2"/>
            </a:pPr>
            <a:r>
              <a:rPr lang="en-IN" dirty="0"/>
              <a:t>Find the financial leverage from the following data:</a:t>
            </a:r>
          </a:p>
          <a:p>
            <a:pPr marL="400050" lvl="1" indent="0">
              <a:buNone/>
            </a:pPr>
            <a:r>
              <a:rPr lang="en-IN" dirty="0"/>
              <a:t>	Debt			Rs. 1,50,00,000</a:t>
            </a:r>
          </a:p>
          <a:p>
            <a:pPr marL="400050" lvl="1" indent="0">
              <a:buNone/>
            </a:pPr>
            <a:r>
              <a:rPr lang="en-IN" dirty="0"/>
              <a:t>	Interest Rate		10%</a:t>
            </a:r>
          </a:p>
          <a:p>
            <a:pPr marL="400050" lvl="1" indent="0">
              <a:buNone/>
            </a:pPr>
            <a:r>
              <a:rPr lang="en-IN" dirty="0"/>
              <a:t>	Operating Profit (EBIT)	Rs. 40,00,000</a:t>
            </a:r>
          </a:p>
          <a:p>
            <a:pPr marL="914400" lvl="1" indent="-514350">
              <a:buAutoNum type="romanLcParenBoth"/>
            </a:pPr>
            <a:endParaRPr lang="en-IN" dirty="0"/>
          </a:p>
          <a:p>
            <a:pPr marL="514350" indent="-514350">
              <a:buAutoNum type="romanLcParenBoth"/>
            </a:pPr>
            <a:endParaRPr lang="en-IN" dirty="0"/>
          </a:p>
          <a:p>
            <a:endParaRPr lang="en-IN" dirty="0"/>
          </a:p>
        </p:txBody>
      </p:sp>
      <p:sp>
        <p:nvSpPr>
          <p:cNvPr id="3" name="Content Placeholder 2">
            <a:extLst>
              <a:ext uri="{FF2B5EF4-FFF2-40B4-BE49-F238E27FC236}">
                <a16:creationId xmlns:a16="http://schemas.microsoft.com/office/drawing/2014/main" id="{E743408C-62F6-4CD4-9DEA-121C9FB891DF}"/>
              </a:ext>
            </a:extLst>
          </p:cNvPr>
          <p:cNvSpPr>
            <a:spLocks noGrp="1"/>
          </p:cNvSpPr>
          <p:nvPr>
            <p:ph sz="quarter" idx="10"/>
          </p:nvPr>
        </p:nvSpPr>
        <p:spPr>
          <a:xfrm>
            <a:off x="304800" y="152400"/>
            <a:ext cx="6781800" cy="1143000"/>
          </a:xfrm>
        </p:spPr>
        <p:txBody>
          <a:bodyPr/>
          <a:lstStyle/>
          <a:p>
            <a:r>
              <a:rPr lang="en-IN" dirty="0"/>
              <a:t>Practice Problem 3 (Refer Excel)</a:t>
            </a:r>
          </a:p>
        </p:txBody>
      </p:sp>
      <p:sp>
        <p:nvSpPr>
          <p:cNvPr id="4" name="Date Placeholder 3">
            <a:extLst>
              <a:ext uri="{FF2B5EF4-FFF2-40B4-BE49-F238E27FC236}">
                <a16:creationId xmlns:a16="http://schemas.microsoft.com/office/drawing/2014/main" id="{D107FB6F-4BBF-46BA-A9B7-0F0B8BBA9DE8}"/>
              </a:ext>
            </a:extLst>
          </p:cNvPr>
          <p:cNvSpPr>
            <a:spLocks noGrp="1"/>
          </p:cNvSpPr>
          <p:nvPr>
            <p:ph type="dt" sz="half" idx="2"/>
          </p:nvPr>
        </p:nvSpPr>
        <p:spPr/>
        <p:txBody>
          <a:bodyPr/>
          <a:lstStyle/>
          <a:p>
            <a:fld id="{84A47C09-99BB-499A-8A8F-FDE5128BA68C}" type="datetime1">
              <a:rPr lang="en-US" smtClean="0"/>
              <a:t>9/1/2024</a:t>
            </a:fld>
            <a:endParaRPr lang="en-US" dirty="0"/>
          </a:p>
        </p:txBody>
      </p:sp>
    </p:spTree>
    <p:extLst>
      <p:ext uri="{BB962C8B-B14F-4D97-AF65-F5344CB8AC3E}">
        <p14:creationId xmlns:p14="http://schemas.microsoft.com/office/powerpoint/2010/main" val="742203101"/>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846F1C-D074-437E-8B0D-B35B7A910126}"/>
              </a:ext>
            </a:extLst>
          </p:cNvPr>
          <p:cNvSpPr>
            <a:spLocks noGrp="1"/>
          </p:cNvSpPr>
          <p:nvPr>
            <p:ph idx="1"/>
          </p:nvPr>
        </p:nvSpPr>
        <p:spPr/>
        <p:txBody>
          <a:bodyPr>
            <a:normAutofit/>
          </a:bodyPr>
          <a:lstStyle/>
          <a:p>
            <a:pPr algn="ctr"/>
            <a:endParaRPr lang="en-IN" sz="7000" i="1" dirty="0"/>
          </a:p>
          <a:p>
            <a:pPr algn="ctr"/>
            <a:r>
              <a:rPr lang="en-IN" sz="7000" i="1" dirty="0"/>
              <a:t>THANK YOU!!!</a:t>
            </a:r>
          </a:p>
        </p:txBody>
      </p:sp>
      <p:sp>
        <p:nvSpPr>
          <p:cNvPr id="4" name="Date Placeholder 3">
            <a:extLst>
              <a:ext uri="{FF2B5EF4-FFF2-40B4-BE49-F238E27FC236}">
                <a16:creationId xmlns:a16="http://schemas.microsoft.com/office/drawing/2014/main" id="{C4EBE50B-7CA5-4699-8A8D-AADD3A0FC803}"/>
              </a:ext>
            </a:extLst>
          </p:cNvPr>
          <p:cNvSpPr>
            <a:spLocks noGrp="1"/>
          </p:cNvSpPr>
          <p:nvPr>
            <p:ph type="dt" sz="half" idx="2"/>
          </p:nvPr>
        </p:nvSpPr>
        <p:spPr/>
        <p:txBody>
          <a:bodyPr/>
          <a:lstStyle/>
          <a:p>
            <a:fld id="{AE26E197-88FA-45AA-B280-C766E5042764}" type="datetime1">
              <a:rPr lang="en-US" smtClean="0"/>
              <a:t>9/1/2024</a:t>
            </a:fld>
            <a:endParaRPr lang="en-US" dirty="0"/>
          </a:p>
        </p:txBody>
      </p:sp>
    </p:spTree>
    <p:extLst>
      <p:ext uri="{BB962C8B-B14F-4D97-AF65-F5344CB8AC3E}">
        <p14:creationId xmlns:p14="http://schemas.microsoft.com/office/powerpoint/2010/main" val="236496327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107B00-9BF1-4BA3-B152-8E0D61CEDAD3}"/>
              </a:ext>
            </a:extLst>
          </p:cNvPr>
          <p:cNvSpPr>
            <a:spLocks noGrp="1"/>
          </p:cNvSpPr>
          <p:nvPr>
            <p:ph idx="1"/>
          </p:nvPr>
        </p:nvSpPr>
        <p:spPr/>
        <p:txBody>
          <a:bodyPr/>
          <a:lstStyle/>
          <a:p>
            <a:r>
              <a:rPr lang="en-IN" dirty="0"/>
              <a:t>Consider the following data of the government securities</a:t>
            </a:r>
          </a:p>
          <a:p>
            <a:endParaRPr lang="en-IN" dirty="0"/>
          </a:p>
        </p:txBody>
      </p:sp>
      <p:sp>
        <p:nvSpPr>
          <p:cNvPr id="3" name="Content Placeholder 2">
            <a:extLst>
              <a:ext uri="{FF2B5EF4-FFF2-40B4-BE49-F238E27FC236}">
                <a16:creationId xmlns:a16="http://schemas.microsoft.com/office/drawing/2014/main" id="{835738A3-1324-4E21-AD40-31A655F490DB}"/>
              </a:ext>
            </a:extLst>
          </p:cNvPr>
          <p:cNvSpPr>
            <a:spLocks noGrp="1"/>
          </p:cNvSpPr>
          <p:nvPr>
            <p:ph sz="quarter" idx="10"/>
          </p:nvPr>
        </p:nvSpPr>
        <p:spPr/>
        <p:txBody>
          <a:bodyPr/>
          <a:lstStyle/>
          <a:p>
            <a:r>
              <a:rPr lang="en-IN" dirty="0"/>
              <a:t>Yield Curve</a:t>
            </a:r>
          </a:p>
        </p:txBody>
      </p:sp>
      <p:sp>
        <p:nvSpPr>
          <p:cNvPr id="4" name="Date Placeholder 3">
            <a:extLst>
              <a:ext uri="{FF2B5EF4-FFF2-40B4-BE49-F238E27FC236}">
                <a16:creationId xmlns:a16="http://schemas.microsoft.com/office/drawing/2014/main" id="{97F7284C-7B1C-4D05-BA6E-BAC126645F38}"/>
              </a:ext>
            </a:extLst>
          </p:cNvPr>
          <p:cNvSpPr>
            <a:spLocks noGrp="1"/>
          </p:cNvSpPr>
          <p:nvPr>
            <p:ph type="dt" sz="half" idx="2"/>
          </p:nvPr>
        </p:nvSpPr>
        <p:spPr/>
        <p:txBody>
          <a:bodyPr/>
          <a:lstStyle/>
          <a:p>
            <a:fld id="{637AAB95-4538-487A-B589-8420F31CEB65}" type="datetime1">
              <a:rPr lang="en-US" smtClean="0"/>
              <a:t>9/1/2024</a:t>
            </a:fld>
            <a:endParaRPr lang="en-US" dirty="0"/>
          </a:p>
        </p:txBody>
      </p:sp>
      <p:graphicFrame>
        <p:nvGraphicFramePr>
          <p:cNvPr id="6" name="Table 5">
            <a:extLst>
              <a:ext uri="{FF2B5EF4-FFF2-40B4-BE49-F238E27FC236}">
                <a16:creationId xmlns:a16="http://schemas.microsoft.com/office/drawing/2014/main" id="{F61CFE1F-BAB1-47B6-B756-BC593BD2759B}"/>
              </a:ext>
            </a:extLst>
          </p:cNvPr>
          <p:cNvGraphicFramePr>
            <a:graphicFrameLocks noGrp="1"/>
          </p:cNvGraphicFramePr>
          <p:nvPr>
            <p:extLst>
              <p:ext uri="{D42A27DB-BD31-4B8C-83A1-F6EECF244321}">
                <p14:modId xmlns:p14="http://schemas.microsoft.com/office/powerpoint/2010/main" val="1516352004"/>
              </p:ext>
            </p:extLst>
          </p:nvPr>
        </p:nvGraphicFramePr>
        <p:xfrm>
          <a:off x="304797" y="2286001"/>
          <a:ext cx="4257675" cy="3729583"/>
        </p:xfrm>
        <a:graphic>
          <a:graphicData uri="http://schemas.openxmlformats.org/drawingml/2006/table">
            <a:tbl>
              <a:tblPr>
                <a:tableStyleId>{616DA210-FB5B-4158-B5E0-FEB733F419BA}</a:tableStyleId>
              </a:tblPr>
              <a:tblGrid>
                <a:gridCol w="728586">
                  <a:extLst>
                    <a:ext uri="{9D8B030D-6E8A-4147-A177-3AD203B41FA5}">
                      <a16:colId xmlns:a16="http://schemas.microsoft.com/office/drawing/2014/main" val="1105200342"/>
                    </a:ext>
                  </a:extLst>
                </a:gridCol>
                <a:gridCol w="848932">
                  <a:extLst>
                    <a:ext uri="{9D8B030D-6E8A-4147-A177-3AD203B41FA5}">
                      <a16:colId xmlns:a16="http://schemas.microsoft.com/office/drawing/2014/main" val="660685348"/>
                    </a:ext>
                  </a:extLst>
                </a:gridCol>
                <a:gridCol w="858691">
                  <a:extLst>
                    <a:ext uri="{9D8B030D-6E8A-4147-A177-3AD203B41FA5}">
                      <a16:colId xmlns:a16="http://schemas.microsoft.com/office/drawing/2014/main" val="1051162770"/>
                    </a:ext>
                  </a:extLst>
                </a:gridCol>
                <a:gridCol w="910733">
                  <a:extLst>
                    <a:ext uri="{9D8B030D-6E8A-4147-A177-3AD203B41FA5}">
                      <a16:colId xmlns:a16="http://schemas.microsoft.com/office/drawing/2014/main" val="3735241038"/>
                    </a:ext>
                  </a:extLst>
                </a:gridCol>
                <a:gridCol w="910733">
                  <a:extLst>
                    <a:ext uri="{9D8B030D-6E8A-4147-A177-3AD203B41FA5}">
                      <a16:colId xmlns:a16="http://schemas.microsoft.com/office/drawing/2014/main" val="4098116182"/>
                    </a:ext>
                  </a:extLst>
                </a:gridCol>
              </a:tblGrid>
              <a:tr h="628198">
                <a:tc>
                  <a:txBody>
                    <a:bodyPr/>
                    <a:lstStyle/>
                    <a:p>
                      <a:pPr algn="ctr" fontAlgn="b"/>
                      <a:r>
                        <a:rPr lang="en-IN" sz="1800" b="1" u="none" strike="noStrike" dirty="0">
                          <a:solidFill>
                            <a:schemeClr val="tx1"/>
                          </a:solidFill>
                          <a:effectLst/>
                        </a:rPr>
                        <a:t>Face Value</a:t>
                      </a:r>
                      <a:endParaRPr lang="en-IN" sz="1800" b="1" i="0" u="none" strike="noStrike" dirty="0">
                        <a:solidFill>
                          <a:schemeClr val="tx1"/>
                        </a:solidFill>
                        <a:effectLst/>
                        <a:latin typeface="Calibri" panose="020F0502020204030204" pitchFamily="34" charset="0"/>
                      </a:endParaRPr>
                    </a:p>
                  </a:txBody>
                  <a:tcPr marL="9525" marR="9525" marT="9525" marB="0" anchor="b"/>
                </a:tc>
                <a:tc>
                  <a:txBody>
                    <a:bodyPr/>
                    <a:lstStyle/>
                    <a:p>
                      <a:pPr algn="ctr" fontAlgn="b"/>
                      <a:r>
                        <a:rPr lang="en-IN" sz="1800" b="1" u="none" strike="noStrike" dirty="0">
                          <a:solidFill>
                            <a:schemeClr val="tx1"/>
                          </a:solidFill>
                          <a:effectLst/>
                        </a:rPr>
                        <a:t>Interest Rate</a:t>
                      </a:r>
                      <a:endParaRPr lang="en-IN" sz="1800" b="1" i="0" u="none" strike="noStrike" dirty="0">
                        <a:solidFill>
                          <a:schemeClr val="tx1"/>
                        </a:solidFill>
                        <a:effectLst/>
                        <a:latin typeface="Calibri" panose="020F0502020204030204" pitchFamily="34" charset="0"/>
                      </a:endParaRPr>
                    </a:p>
                  </a:txBody>
                  <a:tcPr marL="9525" marR="9525" marT="9525" marB="0" anchor="b"/>
                </a:tc>
                <a:tc>
                  <a:txBody>
                    <a:bodyPr/>
                    <a:lstStyle/>
                    <a:p>
                      <a:pPr algn="ctr" fontAlgn="b"/>
                      <a:r>
                        <a:rPr lang="en-IN" sz="1800" b="1" u="none" strike="noStrike" dirty="0">
                          <a:solidFill>
                            <a:schemeClr val="tx1"/>
                          </a:solidFill>
                          <a:effectLst/>
                        </a:rPr>
                        <a:t>Current Price</a:t>
                      </a:r>
                      <a:endParaRPr lang="en-IN" sz="1800" b="1" i="0" u="none" strike="noStrike" dirty="0">
                        <a:solidFill>
                          <a:schemeClr val="tx1"/>
                        </a:solidFill>
                        <a:effectLst/>
                        <a:latin typeface="Calibri" panose="020F0502020204030204" pitchFamily="34" charset="0"/>
                      </a:endParaRPr>
                    </a:p>
                  </a:txBody>
                  <a:tcPr marL="9525" marR="9525" marT="9525" marB="0" anchor="b"/>
                </a:tc>
                <a:tc>
                  <a:txBody>
                    <a:bodyPr/>
                    <a:lstStyle/>
                    <a:p>
                      <a:pPr algn="ctr" fontAlgn="b"/>
                      <a:r>
                        <a:rPr lang="en-IN" sz="1800" b="1" u="none" strike="noStrike" dirty="0">
                          <a:solidFill>
                            <a:schemeClr val="tx1"/>
                          </a:solidFill>
                          <a:effectLst/>
                        </a:rPr>
                        <a:t>Maturity (</a:t>
                      </a:r>
                      <a:r>
                        <a:rPr lang="en-IN" sz="1800" b="1" u="none" strike="noStrike" dirty="0" err="1">
                          <a:solidFill>
                            <a:schemeClr val="tx1"/>
                          </a:solidFill>
                          <a:effectLst/>
                        </a:rPr>
                        <a:t>yrs</a:t>
                      </a:r>
                      <a:r>
                        <a:rPr lang="en-IN" sz="1800" b="1" u="none" strike="noStrike" dirty="0">
                          <a:solidFill>
                            <a:schemeClr val="tx1"/>
                          </a:solidFill>
                          <a:effectLst/>
                        </a:rPr>
                        <a:t>)</a:t>
                      </a:r>
                      <a:endParaRPr lang="en-IN" sz="1800" b="1" i="0" u="none" strike="noStrike" dirty="0">
                        <a:solidFill>
                          <a:schemeClr val="tx1"/>
                        </a:solidFill>
                        <a:effectLst/>
                        <a:latin typeface="Calibri" panose="020F0502020204030204" pitchFamily="34" charset="0"/>
                      </a:endParaRPr>
                    </a:p>
                  </a:txBody>
                  <a:tcPr marL="9525" marR="9525" marT="9525" marB="0" anchor="b"/>
                </a:tc>
                <a:tc>
                  <a:txBody>
                    <a:bodyPr/>
                    <a:lstStyle/>
                    <a:p>
                      <a:pPr algn="ctr" fontAlgn="b"/>
                      <a:r>
                        <a:rPr lang="en-IN" sz="1800" b="1" u="none" strike="noStrike" dirty="0">
                          <a:solidFill>
                            <a:schemeClr val="tx1"/>
                          </a:solidFill>
                          <a:effectLst/>
                        </a:rPr>
                        <a:t>YTM</a:t>
                      </a:r>
                      <a:endParaRPr lang="en-IN" sz="1800" b="1"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7946301"/>
                  </a:ext>
                </a:extLst>
              </a:tr>
              <a:tr h="620277">
                <a:tc>
                  <a:txBody>
                    <a:bodyPr/>
                    <a:lstStyle/>
                    <a:p>
                      <a:pPr algn="ctr" fontAlgn="b"/>
                      <a:r>
                        <a:rPr lang="en-IN" sz="1800" u="none" strike="noStrike">
                          <a:solidFill>
                            <a:schemeClr val="tx1"/>
                          </a:solidFill>
                          <a:effectLst/>
                        </a:rPr>
                        <a:t>100000</a:t>
                      </a:r>
                      <a:endParaRPr lang="en-IN" sz="18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IN" sz="1800" u="none" strike="noStrike">
                          <a:solidFill>
                            <a:schemeClr val="tx1"/>
                          </a:solidFill>
                          <a:effectLst/>
                        </a:rPr>
                        <a:t>0</a:t>
                      </a:r>
                      <a:endParaRPr lang="en-IN" sz="18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IN" sz="1800" u="none" strike="noStrike">
                          <a:solidFill>
                            <a:schemeClr val="tx1"/>
                          </a:solidFill>
                          <a:effectLst/>
                        </a:rPr>
                        <a:t>88968</a:t>
                      </a:r>
                      <a:endParaRPr lang="en-IN" sz="18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IN" sz="1800" u="none" strike="noStrike">
                          <a:solidFill>
                            <a:schemeClr val="tx1"/>
                          </a:solidFill>
                          <a:effectLst/>
                        </a:rPr>
                        <a:t>1</a:t>
                      </a:r>
                      <a:endParaRPr lang="en-IN" sz="18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IN" sz="1800" u="none" strike="noStrike">
                          <a:solidFill>
                            <a:schemeClr val="tx1"/>
                          </a:solidFill>
                          <a:effectLst/>
                        </a:rPr>
                        <a:t>12.4</a:t>
                      </a:r>
                      <a:endParaRPr lang="en-IN" sz="1800" b="0" i="0" u="none" strike="noStrike">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3618093"/>
                  </a:ext>
                </a:extLst>
              </a:tr>
              <a:tr h="620277">
                <a:tc>
                  <a:txBody>
                    <a:bodyPr/>
                    <a:lstStyle/>
                    <a:p>
                      <a:pPr algn="ctr" fontAlgn="b"/>
                      <a:r>
                        <a:rPr lang="en-IN" sz="1800" u="none" strike="noStrike">
                          <a:solidFill>
                            <a:schemeClr val="tx1"/>
                          </a:solidFill>
                          <a:effectLst/>
                        </a:rPr>
                        <a:t>100000</a:t>
                      </a:r>
                      <a:endParaRPr lang="en-IN" sz="18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IN" sz="1800" u="none" strike="noStrike">
                          <a:solidFill>
                            <a:schemeClr val="tx1"/>
                          </a:solidFill>
                          <a:effectLst/>
                        </a:rPr>
                        <a:t>12.75</a:t>
                      </a:r>
                      <a:endParaRPr lang="en-IN" sz="18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IN" sz="1800" u="none" strike="noStrike">
                          <a:solidFill>
                            <a:schemeClr val="tx1"/>
                          </a:solidFill>
                          <a:effectLst/>
                        </a:rPr>
                        <a:t>99367</a:t>
                      </a:r>
                      <a:endParaRPr lang="en-IN" sz="18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IN" sz="1800" u="none" strike="noStrike">
                          <a:solidFill>
                            <a:schemeClr val="tx1"/>
                          </a:solidFill>
                          <a:effectLst/>
                        </a:rPr>
                        <a:t>2</a:t>
                      </a:r>
                      <a:endParaRPr lang="en-IN" sz="18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IN" sz="1800" u="none" strike="noStrike">
                          <a:solidFill>
                            <a:schemeClr val="tx1"/>
                          </a:solidFill>
                          <a:effectLst/>
                        </a:rPr>
                        <a:t>13.13</a:t>
                      </a:r>
                      <a:endParaRPr lang="en-IN" sz="1800" b="0" i="0" u="none" strike="noStrike">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54443058"/>
                  </a:ext>
                </a:extLst>
              </a:tr>
              <a:tr h="620277">
                <a:tc>
                  <a:txBody>
                    <a:bodyPr/>
                    <a:lstStyle/>
                    <a:p>
                      <a:pPr algn="ctr" fontAlgn="b"/>
                      <a:r>
                        <a:rPr lang="en-IN" sz="1800" u="none" strike="noStrike">
                          <a:solidFill>
                            <a:schemeClr val="tx1"/>
                          </a:solidFill>
                          <a:effectLst/>
                        </a:rPr>
                        <a:t>100000</a:t>
                      </a:r>
                      <a:endParaRPr lang="en-IN" sz="18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IN" sz="1800" u="none" strike="noStrike">
                          <a:solidFill>
                            <a:schemeClr val="tx1"/>
                          </a:solidFill>
                          <a:effectLst/>
                        </a:rPr>
                        <a:t>13.5</a:t>
                      </a:r>
                      <a:endParaRPr lang="en-IN" sz="18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IN" sz="1800" u="none" strike="noStrike">
                          <a:solidFill>
                            <a:schemeClr val="tx1"/>
                          </a:solidFill>
                          <a:effectLst/>
                        </a:rPr>
                        <a:t>100352</a:t>
                      </a:r>
                      <a:endParaRPr lang="en-IN" sz="18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IN" sz="1800" u="none" strike="noStrike" dirty="0">
                          <a:solidFill>
                            <a:schemeClr val="tx1"/>
                          </a:solidFill>
                          <a:effectLst/>
                        </a:rPr>
                        <a:t>3</a:t>
                      </a:r>
                      <a:endParaRPr lang="en-IN" sz="1800" b="0" i="0" u="none" strike="noStrike" dirty="0">
                        <a:solidFill>
                          <a:schemeClr val="tx1"/>
                        </a:solidFill>
                        <a:effectLst/>
                        <a:latin typeface="Calibri" panose="020F0502020204030204" pitchFamily="34" charset="0"/>
                      </a:endParaRPr>
                    </a:p>
                  </a:txBody>
                  <a:tcPr marL="9525" marR="9525" marT="9525" marB="0" anchor="b"/>
                </a:tc>
                <a:tc>
                  <a:txBody>
                    <a:bodyPr/>
                    <a:lstStyle/>
                    <a:p>
                      <a:pPr algn="ctr" fontAlgn="b"/>
                      <a:r>
                        <a:rPr lang="en-IN" sz="1800" u="none" strike="noStrike">
                          <a:solidFill>
                            <a:schemeClr val="tx1"/>
                          </a:solidFill>
                          <a:effectLst/>
                        </a:rPr>
                        <a:t>13.35</a:t>
                      </a:r>
                      <a:endParaRPr lang="en-IN" sz="1800" b="0" i="0" u="none" strike="noStrike">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72470821"/>
                  </a:ext>
                </a:extLst>
              </a:tr>
              <a:tr h="620277">
                <a:tc>
                  <a:txBody>
                    <a:bodyPr/>
                    <a:lstStyle/>
                    <a:p>
                      <a:pPr algn="ctr" fontAlgn="b"/>
                      <a:r>
                        <a:rPr lang="en-IN" sz="1800" u="none" strike="noStrike">
                          <a:solidFill>
                            <a:schemeClr val="tx1"/>
                          </a:solidFill>
                          <a:effectLst/>
                        </a:rPr>
                        <a:t>100000</a:t>
                      </a:r>
                      <a:endParaRPr lang="en-IN" sz="18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IN" sz="1800" u="none" strike="noStrike" dirty="0">
                          <a:solidFill>
                            <a:schemeClr val="tx1"/>
                          </a:solidFill>
                          <a:effectLst/>
                        </a:rPr>
                        <a:t>13.5</a:t>
                      </a:r>
                      <a:endParaRPr lang="en-IN" sz="1800" b="0" i="0" u="none" strike="noStrike" dirty="0">
                        <a:solidFill>
                          <a:schemeClr val="tx1"/>
                        </a:solidFill>
                        <a:effectLst/>
                        <a:latin typeface="Calibri" panose="020F0502020204030204" pitchFamily="34" charset="0"/>
                      </a:endParaRPr>
                    </a:p>
                  </a:txBody>
                  <a:tcPr marL="9525" marR="9525" marT="9525" marB="0" anchor="b"/>
                </a:tc>
                <a:tc>
                  <a:txBody>
                    <a:bodyPr/>
                    <a:lstStyle/>
                    <a:p>
                      <a:pPr algn="ctr" fontAlgn="b"/>
                      <a:r>
                        <a:rPr lang="en-IN" sz="1800" u="none" strike="noStrike">
                          <a:solidFill>
                            <a:schemeClr val="tx1"/>
                          </a:solidFill>
                          <a:effectLst/>
                        </a:rPr>
                        <a:t>99706</a:t>
                      </a:r>
                      <a:endParaRPr lang="en-IN" sz="18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IN" sz="1800" u="none" strike="noStrike">
                          <a:solidFill>
                            <a:schemeClr val="tx1"/>
                          </a:solidFill>
                          <a:effectLst/>
                        </a:rPr>
                        <a:t>4</a:t>
                      </a:r>
                      <a:endParaRPr lang="en-IN" sz="18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IN" sz="1800" u="none" strike="noStrike">
                          <a:solidFill>
                            <a:schemeClr val="tx1"/>
                          </a:solidFill>
                          <a:effectLst/>
                        </a:rPr>
                        <a:t>13.6</a:t>
                      </a:r>
                      <a:endParaRPr lang="en-IN" sz="1800" b="0" i="0" u="none" strike="noStrike">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334088"/>
                  </a:ext>
                </a:extLst>
              </a:tr>
              <a:tr h="620277">
                <a:tc>
                  <a:txBody>
                    <a:bodyPr/>
                    <a:lstStyle/>
                    <a:p>
                      <a:pPr algn="ctr" fontAlgn="b"/>
                      <a:r>
                        <a:rPr lang="en-IN" sz="1800" u="none" strike="noStrike">
                          <a:solidFill>
                            <a:schemeClr val="tx1"/>
                          </a:solidFill>
                          <a:effectLst/>
                        </a:rPr>
                        <a:t>100000</a:t>
                      </a:r>
                      <a:endParaRPr lang="en-IN" sz="18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IN" sz="1800" u="none" strike="noStrike">
                          <a:solidFill>
                            <a:schemeClr val="tx1"/>
                          </a:solidFill>
                          <a:effectLst/>
                        </a:rPr>
                        <a:t>13.75</a:t>
                      </a:r>
                      <a:endParaRPr lang="en-IN" sz="18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IN" sz="1800" u="none" strike="noStrike">
                          <a:solidFill>
                            <a:schemeClr val="tx1"/>
                          </a:solidFill>
                          <a:effectLst/>
                        </a:rPr>
                        <a:t>99484</a:t>
                      </a:r>
                      <a:endParaRPr lang="en-IN" sz="18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IN" sz="1800" u="none" strike="noStrike">
                          <a:solidFill>
                            <a:schemeClr val="tx1"/>
                          </a:solidFill>
                          <a:effectLst/>
                        </a:rPr>
                        <a:t>5</a:t>
                      </a:r>
                      <a:endParaRPr lang="en-IN" sz="18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IN" sz="1800" u="none" strike="noStrike" dirty="0">
                          <a:solidFill>
                            <a:schemeClr val="tx1"/>
                          </a:solidFill>
                          <a:effectLst/>
                        </a:rPr>
                        <a:t>13.9</a:t>
                      </a:r>
                      <a:endParaRPr lang="en-IN" sz="18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94025971"/>
                  </a:ext>
                </a:extLst>
              </a:tr>
            </a:tbl>
          </a:graphicData>
        </a:graphic>
      </p:graphicFrame>
      <p:graphicFrame>
        <p:nvGraphicFramePr>
          <p:cNvPr id="7" name="Chart 6">
            <a:extLst>
              <a:ext uri="{FF2B5EF4-FFF2-40B4-BE49-F238E27FC236}">
                <a16:creationId xmlns:a16="http://schemas.microsoft.com/office/drawing/2014/main" id="{1FEC00CF-4307-484C-9695-3E923EE69E96}"/>
              </a:ext>
            </a:extLst>
          </p:cNvPr>
          <p:cNvGraphicFramePr>
            <a:graphicFrameLocks/>
          </p:cNvGraphicFramePr>
          <p:nvPr>
            <p:extLst>
              <p:ext uri="{D42A27DB-BD31-4B8C-83A1-F6EECF244321}">
                <p14:modId xmlns:p14="http://schemas.microsoft.com/office/powerpoint/2010/main" val="1265204562"/>
              </p:ext>
            </p:extLst>
          </p:nvPr>
        </p:nvGraphicFramePr>
        <p:xfrm>
          <a:off x="4581525" y="2281784"/>
          <a:ext cx="4257675" cy="37337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9713650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0A99E3ED-315E-4022-A5A9-8E1634D13527}"/>
              </a:ext>
            </a:extLst>
          </p:cNvPr>
          <p:cNvGraphicFramePr>
            <a:graphicFrameLocks noGrp="1"/>
          </p:cNvGraphicFramePr>
          <p:nvPr>
            <p:ph idx="1"/>
            <p:extLst>
              <p:ext uri="{D42A27DB-BD31-4B8C-83A1-F6EECF244321}">
                <p14:modId xmlns:p14="http://schemas.microsoft.com/office/powerpoint/2010/main" val="381509187"/>
              </p:ext>
            </p:extLst>
          </p:nvPr>
        </p:nvGraphicFramePr>
        <p:xfrm>
          <a:off x="304800" y="1493838"/>
          <a:ext cx="8610600" cy="4754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94EAD0AE-CEB5-4227-B684-DF70A2819F35}"/>
              </a:ext>
            </a:extLst>
          </p:cNvPr>
          <p:cNvSpPr>
            <a:spLocks noGrp="1"/>
          </p:cNvSpPr>
          <p:nvPr>
            <p:ph sz="quarter" idx="10"/>
          </p:nvPr>
        </p:nvSpPr>
        <p:spPr/>
        <p:txBody>
          <a:bodyPr/>
          <a:lstStyle/>
          <a:p>
            <a:r>
              <a:rPr lang="en-IN" dirty="0"/>
              <a:t>Types of Yield Curves and its Implications</a:t>
            </a:r>
          </a:p>
        </p:txBody>
      </p:sp>
      <p:sp>
        <p:nvSpPr>
          <p:cNvPr id="4" name="Date Placeholder 3">
            <a:extLst>
              <a:ext uri="{FF2B5EF4-FFF2-40B4-BE49-F238E27FC236}">
                <a16:creationId xmlns:a16="http://schemas.microsoft.com/office/drawing/2014/main" id="{3D385F61-41E6-42C6-A86D-C13FF95E5619}"/>
              </a:ext>
            </a:extLst>
          </p:cNvPr>
          <p:cNvSpPr>
            <a:spLocks noGrp="1"/>
          </p:cNvSpPr>
          <p:nvPr>
            <p:ph type="dt" sz="half" idx="2"/>
          </p:nvPr>
        </p:nvSpPr>
        <p:spPr/>
        <p:txBody>
          <a:bodyPr/>
          <a:lstStyle/>
          <a:p>
            <a:fld id="{DD958D11-79E1-4698-BB1B-FEED5D879CA2}" type="datetime1">
              <a:rPr lang="en-US" smtClean="0"/>
              <a:t>9/1/2024</a:t>
            </a:fld>
            <a:endParaRPr lang="en-US" dirty="0"/>
          </a:p>
        </p:txBody>
      </p:sp>
    </p:spTree>
    <p:extLst>
      <p:ext uri="{BB962C8B-B14F-4D97-AF65-F5344CB8AC3E}">
        <p14:creationId xmlns:p14="http://schemas.microsoft.com/office/powerpoint/2010/main" val="372419208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C96AAA-C2C4-48EC-B9EE-76498BA2F4BA}"/>
              </a:ext>
            </a:extLst>
          </p:cNvPr>
          <p:cNvSpPr>
            <a:spLocks noGrp="1"/>
          </p:cNvSpPr>
          <p:nvPr>
            <p:ph sz="quarter" idx="10"/>
          </p:nvPr>
        </p:nvSpPr>
        <p:spPr/>
        <p:txBody>
          <a:bodyPr/>
          <a:lstStyle/>
          <a:p>
            <a:r>
              <a:rPr lang="en-IN" dirty="0"/>
              <a:t>Types of Yield Curve</a:t>
            </a:r>
          </a:p>
        </p:txBody>
      </p:sp>
      <p:sp>
        <p:nvSpPr>
          <p:cNvPr id="4" name="Date Placeholder 3">
            <a:extLst>
              <a:ext uri="{FF2B5EF4-FFF2-40B4-BE49-F238E27FC236}">
                <a16:creationId xmlns:a16="http://schemas.microsoft.com/office/drawing/2014/main" id="{632C28F3-9370-45B1-88AA-0C270BEEAC93}"/>
              </a:ext>
            </a:extLst>
          </p:cNvPr>
          <p:cNvSpPr>
            <a:spLocks noGrp="1"/>
          </p:cNvSpPr>
          <p:nvPr>
            <p:ph type="dt" sz="half" idx="2"/>
          </p:nvPr>
        </p:nvSpPr>
        <p:spPr/>
        <p:txBody>
          <a:bodyPr/>
          <a:lstStyle/>
          <a:p>
            <a:fld id="{6E254988-167A-4AD7-826E-43AADE890AEC}" type="datetime1">
              <a:rPr lang="en-US" smtClean="0"/>
              <a:t>9/1/2024</a:t>
            </a:fld>
            <a:endParaRPr lang="en-US" dirty="0"/>
          </a:p>
        </p:txBody>
      </p:sp>
      <p:pic>
        <p:nvPicPr>
          <p:cNvPr id="3076" name="Picture 4" descr="Bildergebnis für different types of yield curve">
            <a:extLst>
              <a:ext uri="{FF2B5EF4-FFF2-40B4-BE49-F238E27FC236}">
                <a16:creationId xmlns:a16="http://schemas.microsoft.com/office/drawing/2014/main" id="{E5517FD1-9363-478F-B933-C03AF525689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4034" r="1701"/>
          <a:stretch/>
        </p:blipFill>
        <p:spPr bwMode="auto">
          <a:xfrm>
            <a:off x="478602" y="1676400"/>
            <a:ext cx="8186795" cy="4495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5135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423339-1679-4A26-A843-8645A3605395}"/>
              </a:ext>
            </a:extLst>
          </p:cNvPr>
          <p:cNvSpPr>
            <a:spLocks noGrp="1"/>
          </p:cNvSpPr>
          <p:nvPr>
            <p:ph idx="1"/>
          </p:nvPr>
        </p:nvSpPr>
        <p:spPr>
          <a:xfrm>
            <a:off x="304800" y="1493837"/>
            <a:ext cx="8610600" cy="4906963"/>
          </a:xfrm>
        </p:spPr>
        <p:txBody>
          <a:bodyPr>
            <a:normAutofit fontScale="92500" lnSpcReduction="10000"/>
          </a:bodyPr>
          <a:lstStyle/>
          <a:p>
            <a:pPr marL="457200" indent="-457200">
              <a:buFont typeface="+mj-lt"/>
              <a:buAutoNum type="arabicPeriod"/>
            </a:pPr>
            <a:r>
              <a:rPr lang="en-IN" b="1" dirty="0"/>
              <a:t>Pure Expectations  Theory:</a:t>
            </a:r>
          </a:p>
          <a:p>
            <a:pPr marL="857250" lvl="1" indent="-457200">
              <a:buFont typeface="Wingdings" panose="05000000000000000000" pitchFamily="2" charset="2"/>
              <a:buChar char="Ø"/>
            </a:pPr>
            <a:r>
              <a:rPr lang="en-IN" sz="2400" b="1" i="1" dirty="0"/>
              <a:t>Assumes that investors know with certainty what lies ahead of them. </a:t>
            </a:r>
          </a:p>
          <a:p>
            <a:pPr marL="857250" lvl="1" indent="-457200">
              <a:buFont typeface="Wingdings" panose="05000000000000000000" pitchFamily="2" charset="2"/>
              <a:buChar char="Ø"/>
            </a:pPr>
            <a:r>
              <a:rPr lang="en-IN" sz="2400" dirty="0"/>
              <a:t>Any long-term rate is equal to the geometric mean of current and future one-year rates expected by the market participants. </a:t>
            </a:r>
          </a:p>
          <a:p>
            <a:pPr marL="857250" lvl="1" indent="-457200">
              <a:buFont typeface="Wingdings" panose="05000000000000000000" pitchFamily="2" charset="2"/>
              <a:buChar char="Ø"/>
            </a:pPr>
            <a:r>
              <a:rPr lang="en-IN" sz="2400" dirty="0"/>
              <a:t>The shape of the yield curve can be explained by the interest rate expectations of those who participate in the market.</a:t>
            </a:r>
          </a:p>
          <a:p>
            <a:pPr marL="1165225" lvl="1" eaLnBrk="1" hangingPunct="1">
              <a:lnSpc>
                <a:spcPct val="90000"/>
              </a:lnSpc>
            </a:pPr>
            <a:r>
              <a:rPr lang="en-US" sz="2400" dirty="0">
                <a:solidFill>
                  <a:srgbClr val="000000"/>
                </a:solidFill>
              </a:rPr>
              <a:t>If the yield curve is upward sloping, short-term rates are expected to rise. </a:t>
            </a:r>
          </a:p>
          <a:p>
            <a:pPr marL="1165225" lvl="1" eaLnBrk="1" hangingPunct="1">
              <a:lnSpc>
                <a:spcPct val="90000"/>
              </a:lnSpc>
            </a:pPr>
            <a:r>
              <a:rPr lang="en-US" sz="2400" dirty="0">
                <a:solidFill>
                  <a:srgbClr val="000000"/>
                </a:solidFill>
              </a:rPr>
              <a:t>If the curve is downward sloping, short-term rates are expected to fall. </a:t>
            </a:r>
          </a:p>
          <a:p>
            <a:pPr marL="1165225" lvl="1" eaLnBrk="1" hangingPunct="1">
              <a:lnSpc>
                <a:spcPct val="90000"/>
              </a:lnSpc>
            </a:pPr>
            <a:r>
              <a:rPr lang="en-US" sz="2400" dirty="0">
                <a:solidFill>
                  <a:srgbClr val="000000"/>
                </a:solidFill>
              </a:rPr>
              <a:t>A flat yield curve implies that the market expects short-term rates to remain constant</a:t>
            </a:r>
            <a:endParaRPr lang="en-IN" sz="2400" dirty="0"/>
          </a:p>
          <a:p>
            <a:pPr marL="400050" lvl="1" indent="0">
              <a:buNone/>
            </a:pPr>
            <a:endParaRPr lang="en-IN" sz="1900" dirty="0"/>
          </a:p>
          <a:p>
            <a:pPr marL="857250" lvl="1" indent="-457200">
              <a:buFont typeface="Wingdings" panose="05000000000000000000" pitchFamily="2" charset="2"/>
              <a:buChar char="Ø"/>
            </a:pPr>
            <a:endParaRPr lang="en-IN" dirty="0"/>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p:txBody>
      </p:sp>
      <p:sp>
        <p:nvSpPr>
          <p:cNvPr id="3" name="Content Placeholder 2">
            <a:extLst>
              <a:ext uri="{FF2B5EF4-FFF2-40B4-BE49-F238E27FC236}">
                <a16:creationId xmlns:a16="http://schemas.microsoft.com/office/drawing/2014/main" id="{0111B20C-D82D-4384-8BFC-48799DB83988}"/>
              </a:ext>
            </a:extLst>
          </p:cNvPr>
          <p:cNvSpPr>
            <a:spLocks noGrp="1"/>
          </p:cNvSpPr>
          <p:nvPr>
            <p:ph sz="quarter" idx="10"/>
          </p:nvPr>
        </p:nvSpPr>
        <p:spPr/>
        <p:txBody>
          <a:bodyPr/>
          <a:lstStyle/>
          <a:p>
            <a:r>
              <a:rPr lang="en-IN" dirty="0"/>
              <a:t>Theories of Term Structure of Interest Rates</a:t>
            </a:r>
          </a:p>
        </p:txBody>
      </p:sp>
      <p:sp>
        <p:nvSpPr>
          <p:cNvPr id="4" name="Date Placeholder 3">
            <a:extLst>
              <a:ext uri="{FF2B5EF4-FFF2-40B4-BE49-F238E27FC236}">
                <a16:creationId xmlns:a16="http://schemas.microsoft.com/office/drawing/2014/main" id="{E82CB83F-9F0C-4190-8CC4-2AA61753B19D}"/>
              </a:ext>
            </a:extLst>
          </p:cNvPr>
          <p:cNvSpPr>
            <a:spLocks noGrp="1"/>
          </p:cNvSpPr>
          <p:nvPr>
            <p:ph type="dt" sz="half" idx="2"/>
          </p:nvPr>
        </p:nvSpPr>
        <p:spPr/>
        <p:txBody>
          <a:bodyPr/>
          <a:lstStyle/>
          <a:p>
            <a:fld id="{A930010F-C338-41DB-9D80-D37A5A6CE4B7}" type="datetime1">
              <a:rPr lang="en-US" smtClean="0"/>
              <a:t>9/1/2024</a:t>
            </a:fld>
            <a:endParaRPr lang="en-US" dirty="0"/>
          </a:p>
        </p:txBody>
      </p:sp>
    </p:spTree>
    <p:extLst>
      <p:ext uri="{BB962C8B-B14F-4D97-AF65-F5344CB8AC3E}">
        <p14:creationId xmlns:p14="http://schemas.microsoft.com/office/powerpoint/2010/main" val="291326255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423339-1679-4A26-A843-8645A3605395}"/>
              </a:ext>
            </a:extLst>
          </p:cNvPr>
          <p:cNvSpPr>
            <a:spLocks noGrp="1"/>
          </p:cNvSpPr>
          <p:nvPr>
            <p:ph idx="1"/>
          </p:nvPr>
        </p:nvSpPr>
        <p:spPr>
          <a:xfrm>
            <a:off x="304800" y="1493837"/>
            <a:ext cx="8610600" cy="4906963"/>
          </a:xfrm>
        </p:spPr>
        <p:txBody>
          <a:bodyPr>
            <a:noAutofit/>
          </a:bodyPr>
          <a:lstStyle/>
          <a:p>
            <a:pPr marL="0" indent="0"/>
            <a:r>
              <a:rPr lang="en-IN" b="1" dirty="0"/>
              <a:t>2. Liquidity Preference Theory:</a:t>
            </a:r>
            <a:endParaRPr lang="en-IN" sz="1050" b="1" dirty="0"/>
          </a:p>
          <a:p>
            <a:pPr marL="857250" lvl="1" indent="-457200">
              <a:buFont typeface="Wingdings" panose="05000000000000000000" pitchFamily="2" charset="2"/>
              <a:buChar char="Ø"/>
            </a:pPr>
            <a:r>
              <a:rPr lang="en-IN" sz="1900" b="1" i="1" dirty="0"/>
              <a:t>Assumes that risk premium must necessarily rise with maturity because investors wish to liquidate their investments at the earliest and borrowers want to borrow long. </a:t>
            </a:r>
          </a:p>
          <a:p>
            <a:pPr marL="857250" lvl="1" indent="-457200">
              <a:buFont typeface="Wingdings" panose="05000000000000000000" pitchFamily="2" charset="2"/>
              <a:buChar char="Ø"/>
            </a:pPr>
            <a:r>
              <a:rPr lang="en-IN" sz="1900" b="1" dirty="0"/>
              <a:t>There is uncertainty about the one-year period return from a bond whose maturity is greater than one period</a:t>
            </a:r>
            <a:r>
              <a:rPr lang="en-IN" sz="1900" dirty="0"/>
              <a:t>. Uncertainty regarding the one-period return increases with the maturity of the bond.</a:t>
            </a:r>
          </a:p>
          <a:p>
            <a:pPr marL="857250" lvl="1" indent="-457200">
              <a:buFont typeface="Wingdings" panose="05000000000000000000" pitchFamily="2" charset="2"/>
              <a:buChar char="Ø"/>
            </a:pPr>
            <a:r>
              <a:rPr lang="en-IN" sz="1900" dirty="0"/>
              <a:t>Since investors are risk-averse, they require an inducement to hold long-term bonds. </a:t>
            </a:r>
            <a:r>
              <a:rPr lang="en-IN" sz="1900" b="1" dirty="0"/>
              <a:t>They will ask for a long-term rate which is higher </a:t>
            </a:r>
            <a:r>
              <a:rPr lang="en-IN" sz="1900" dirty="0"/>
              <a:t>than the average of expected future rates. </a:t>
            </a:r>
          </a:p>
          <a:p>
            <a:pPr marL="857250" lvl="1" indent="-457200">
              <a:buFont typeface="Wingdings" panose="05000000000000000000" pitchFamily="2" charset="2"/>
              <a:buChar char="Ø"/>
            </a:pPr>
            <a:r>
              <a:rPr lang="en-IN" sz="1900" dirty="0"/>
              <a:t>That means, forward rates should incorporate interest rate expectations + risk premium </a:t>
            </a:r>
          </a:p>
          <a:p>
            <a:pPr marL="857250" lvl="1" indent="-457200">
              <a:buFont typeface="Wingdings" panose="05000000000000000000" pitchFamily="2" charset="2"/>
              <a:buChar char="Ø"/>
            </a:pPr>
            <a:r>
              <a:rPr lang="en-US" sz="1800" b="1" dirty="0">
                <a:solidFill>
                  <a:srgbClr val="000000"/>
                </a:solidFill>
              </a:rPr>
              <a:t>The yield curve will have a definite upward bias because investors show a preference for short-term securities</a:t>
            </a:r>
            <a:r>
              <a:rPr lang="en-US" sz="1800" dirty="0">
                <a:solidFill>
                  <a:srgbClr val="000000"/>
                </a:solidFill>
              </a:rPr>
              <a:t>.</a:t>
            </a:r>
            <a:endParaRPr lang="en-IN" sz="1900" dirty="0"/>
          </a:p>
          <a:p>
            <a:pPr marL="457200" indent="-457200">
              <a:buFont typeface="+mj-lt"/>
              <a:buAutoNum type="arabicPeriod"/>
            </a:pPr>
            <a:endParaRPr lang="en-IN" sz="1900" dirty="0"/>
          </a:p>
          <a:p>
            <a:pPr marL="457200" indent="-457200">
              <a:buFont typeface="+mj-lt"/>
              <a:buAutoNum type="arabicPeriod"/>
            </a:pPr>
            <a:endParaRPr lang="en-IN" sz="1900" dirty="0"/>
          </a:p>
          <a:p>
            <a:pPr marL="457200" indent="-457200">
              <a:buFont typeface="+mj-lt"/>
              <a:buAutoNum type="arabicPeriod"/>
            </a:pPr>
            <a:endParaRPr lang="en-IN" sz="1900" dirty="0"/>
          </a:p>
        </p:txBody>
      </p:sp>
      <p:sp>
        <p:nvSpPr>
          <p:cNvPr id="3" name="Content Placeholder 2">
            <a:extLst>
              <a:ext uri="{FF2B5EF4-FFF2-40B4-BE49-F238E27FC236}">
                <a16:creationId xmlns:a16="http://schemas.microsoft.com/office/drawing/2014/main" id="{0111B20C-D82D-4384-8BFC-48799DB83988}"/>
              </a:ext>
            </a:extLst>
          </p:cNvPr>
          <p:cNvSpPr>
            <a:spLocks noGrp="1"/>
          </p:cNvSpPr>
          <p:nvPr>
            <p:ph sz="quarter" idx="10"/>
          </p:nvPr>
        </p:nvSpPr>
        <p:spPr/>
        <p:txBody>
          <a:bodyPr/>
          <a:lstStyle/>
          <a:p>
            <a:r>
              <a:rPr lang="en-IN" dirty="0"/>
              <a:t>Theories of Term Structure of Interest Rates</a:t>
            </a:r>
          </a:p>
        </p:txBody>
      </p:sp>
      <p:sp>
        <p:nvSpPr>
          <p:cNvPr id="4" name="Date Placeholder 3">
            <a:extLst>
              <a:ext uri="{FF2B5EF4-FFF2-40B4-BE49-F238E27FC236}">
                <a16:creationId xmlns:a16="http://schemas.microsoft.com/office/drawing/2014/main" id="{E82CB83F-9F0C-4190-8CC4-2AA61753B19D}"/>
              </a:ext>
            </a:extLst>
          </p:cNvPr>
          <p:cNvSpPr>
            <a:spLocks noGrp="1"/>
          </p:cNvSpPr>
          <p:nvPr>
            <p:ph type="dt" sz="half" idx="2"/>
          </p:nvPr>
        </p:nvSpPr>
        <p:spPr/>
        <p:txBody>
          <a:bodyPr/>
          <a:lstStyle/>
          <a:p>
            <a:fld id="{42B0390D-0FA1-48FF-852B-0BDFC38D0194}" type="datetime1">
              <a:rPr lang="en-US" smtClean="0"/>
              <a:t>9/1/2024</a:t>
            </a:fld>
            <a:endParaRPr lang="en-US" dirty="0"/>
          </a:p>
        </p:txBody>
      </p:sp>
    </p:spTree>
    <p:extLst>
      <p:ext uri="{BB962C8B-B14F-4D97-AF65-F5344CB8AC3E}">
        <p14:creationId xmlns:p14="http://schemas.microsoft.com/office/powerpoint/2010/main" val="82911096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423339-1679-4A26-A843-8645A3605395}"/>
              </a:ext>
            </a:extLst>
          </p:cNvPr>
          <p:cNvSpPr>
            <a:spLocks noGrp="1"/>
          </p:cNvSpPr>
          <p:nvPr>
            <p:ph idx="1"/>
          </p:nvPr>
        </p:nvSpPr>
        <p:spPr>
          <a:xfrm>
            <a:off x="304800" y="1493837"/>
            <a:ext cx="8610600" cy="4906963"/>
          </a:xfrm>
        </p:spPr>
        <p:txBody>
          <a:bodyPr>
            <a:normAutofit/>
          </a:bodyPr>
          <a:lstStyle/>
          <a:p>
            <a:r>
              <a:rPr lang="en-IN" b="1" dirty="0"/>
              <a:t>3. Market Segmentation Theory:</a:t>
            </a:r>
          </a:p>
          <a:p>
            <a:endParaRPr lang="en-IN" sz="1200" dirty="0"/>
          </a:p>
          <a:p>
            <a:pPr lvl="1">
              <a:buFont typeface="Wingdings" panose="05000000000000000000" pitchFamily="2" charset="2"/>
              <a:buChar char="Ø"/>
            </a:pPr>
            <a:r>
              <a:rPr lang="en-IN" sz="1800" dirty="0"/>
              <a:t>An extreme format of the preferred habitat theory.</a:t>
            </a:r>
          </a:p>
          <a:p>
            <a:pPr lvl="1">
              <a:buFont typeface="Wingdings" panose="05000000000000000000" pitchFamily="2" charset="2"/>
              <a:buChar char="Ø"/>
            </a:pPr>
            <a:r>
              <a:rPr lang="en-IN" sz="1800" dirty="0"/>
              <a:t>It states that investors as well as borrowers are unwilling to shift from their preferred maturity range.</a:t>
            </a:r>
          </a:p>
          <a:p>
            <a:pPr lvl="1">
              <a:buFont typeface="Wingdings" panose="05000000000000000000" pitchFamily="2" charset="2"/>
              <a:buChar char="Ø"/>
            </a:pPr>
            <a:r>
              <a:rPr lang="en-IN" sz="1800" dirty="0"/>
              <a:t>Hence, the shape of the yield curve is determined entirely by the supply and demand forces within each maturity range</a:t>
            </a:r>
            <a:r>
              <a:rPr lang="en-IN" sz="1800" b="1" dirty="0"/>
              <a:t>.</a:t>
            </a:r>
          </a:p>
          <a:p>
            <a:pPr lvl="1">
              <a:buFont typeface="Wingdings" panose="05000000000000000000" pitchFamily="2" charset="2"/>
              <a:buChar char="Ø"/>
            </a:pPr>
            <a:r>
              <a:rPr lang="en-US" sz="1800" dirty="0">
                <a:solidFill>
                  <a:srgbClr val="000000"/>
                </a:solidFill>
              </a:rPr>
              <a:t>The yield curve can be just about any shape, depending on the supply and demand conditions.</a:t>
            </a:r>
            <a:endParaRPr lang="en-IN" sz="1900" dirty="0"/>
          </a:p>
          <a:p>
            <a:pPr marL="685800" lvl="1">
              <a:buFont typeface="Wingdings" panose="05000000000000000000" pitchFamily="2" charset="2"/>
              <a:buChar char="Ø"/>
            </a:pPr>
            <a:endParaRPr lang="en-IN" sz="1900" dirty="0"/>
          </a:p>
          <a:p>
            <a:pPr marL="457200" indent="-457200">
              <a:buFont typeface="+mj-lt"/>
              <a:buAutoNum type="arabicPeriod"/>
            </a:pPr>
            <a:endParaRPr lang="en-IN" sz="1900" dirty="0"/>
          </a:p>
          <a:p>
            <a:pPr marL="457200" indent="-457200">
              <a:buFont typeface="+mj-lt"/>
              <a:buAutoNum type="arabicPeriod"/>
            </a:pPr>
            <a:endParaRPr lang="en-IN" sz="1900" dirty="0"/>
          </a:p>
          <a:p>
            <a:pPr marL="457200" indent="-457200">
              <a:buFont typeface="+mj-lt"/>
              <a:buAutoNum type="arabicPeriod"/>
            </a:pPr>
            <a:endParaRPr lang="en-IN" sz="1900" dirty="0"/>
          </a:p>
        </p:txBody>
      </p:sp>
      <p:sp>
        <p:nvSpPr>
          <p:cNvPr id="3" name="Content Placeholder 2">
            <a:extLst>
              <a:ext uri="{FF2B5EF4-FFF2-40B4-BE49-F238E27FC236}">
                <a16:creationId xmlns:a16="http://schemas.microsoft.com/office/drawing/2014/main" id="{0111B20C-D82D-4384-8BFC-48799DB83988}"/>
              </a:ext>
            </a:extLst>
          </p:cNvPr>
          <p:cNvSpPr>
            <a:spLocks noGrp="1"/>
          </p:cNvSpPr>
          <p:nvPr>
            <p:ph sz="quarter" idx="10"/>
          </p:nvPr>
        </p:nvSpPr>
        <p:spPr/>
        <p:txBody>
          <a:bodyPr/>
          <a:lstStyle/>
          <a:p>
            <a:r>
              <a:rPr lang="en-IN" dirty="0"/>
              <a:t>Theories of Term Structure of Interest Rates</a:t>
            </a:r>
          </a:p>
        </p:txBody>
      </p:sp>
      <p:sp>
        <p:nvSpPr>
          <p:cNvPr id="4" name="Date Placeholder 3">
            <a:extLst>
              <a:ext uri="{FF2B5EF4-FFF2-40B4-BE49-F238E27FC236}">
                <a16:creationId xmlns:a16="http://schemas.microsoft.com/office/drawing/2014/main" id="{E82CB83F-9F0C-4190-8CC4-2AA61753B19D}"/>
              </a:ext>
            </a:extLst>
          </p:cNvPr>
          <p:cNvSpPr>
            <a:spLocks noGrp="1"/>
          </p:cNvSpPr>
          <p:nvPr>
            <p:ph type="dt" sz="half" idx="2"/>
          </p:nvPr>
        </p:nvSpPr>
        <p:spPr/>
        <p:txBody>
          <a:bodyPr/>
          <a:lstStyle/>
          <a:p>
            <a:fld id="{8B3D6E43-41EC-4B7C-AA73-E8DF605F68FC}" type="datetime1">
              <a:rPr lang="en-US" smtClean="0"/>
              <a:t>9/1/2024</a:t>
            </a:fld>
            <a:endParaRPr lang="en-US" dirty="0"/>
          </a:p>
        </p:txBody>
      </p:sp>
    </p:spTree>
    <p:extLst>
      <p:ext uri="{BB962C8B-B14F-4D97-AF65-F5344CB8AC3E}">
        <p14:creationId xmlns:p14="http://schemas.microsoft.com/office/powerpoint/2010/main" val="3385229553"/>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5AAB6E9E277804DABC86EB8C860FA82" ma:contentTypeVersion="29" ma:contentTypeDescription="Create a new document." ma:contentTypeScope="" ma:versionID="df7e74829e488977db0236f3346d3ecc">
  <xsd:schema xmlns:xsd="http://www.w3.org/2001/XMLSchema" xmlns:xs="http://www.w3.org/2001/XMLSchema" xmlns:p="http://schemas.microsoft.com/office/2006/metadata/properties" xmlns:ns2="358c27f4-605e-4a4d-a8b9-e26961c65206" targetNamespace="http://schemas.microsoft.com/office/2006/metadata/properties" ma:root="true" ma:fieldsID="c3ffef4f04f92b77f181381f7fb8710a" ns2:_="">
    <xsd:import namespace="358c27f4-605e-4a4d-a8b9-e26961c65206"/>
    <xsd:element name="properties">
      <xsd:complexType>
        <xsd:sequence>
          <xsd:element name="documentManagement">
            <xsd:complexType>
              <xsd:all>
                <xsd:element ref="ns2:NotebookType" minOccurs="0"/>
                <xsd:element ref="ns2:FolderType" minOccurs="0"/>
                <xsd:element ref="ns2:CultureName" minOccurs="0"/>
                <xsd:element ref="ns2:AppVersion" minOccurs="0"/>
                <xsd:element ref="ns2:TeamsChannelId" minOccurs="0"/>
                <xsd:element ref="ns2:Owner" minOccurs="0"/>
                <xsd:element ref="ns2:Math_Settings" minOccurs="0"/>
                <xsd:element ref="ns2:DefaultSectionNames" minOccurs="0"/>
                <xsd:element ref="ns2:Templates" minOccurs="0"/>
                <xsd:element ref="ns2:Teachers" minOccurs="0"/>
                <xsd:element ref="ns2:Students" minOccurs="0"/>
                <xsd:element ref="ns2:Student_Groups" minOccurs="0"/>
                <xsd:element ref="ns2:Distribution_Groups" minOccurs="0"/>
                <xsd:element ref="ns2:LMS_Mappings" minOccurs="0"/>
                <xsd:element ref="ns2:Invited_Teachers" minOccurs="0"/>
                <xsd:element ref="ns2:Invited_Students" minOccurs="0"/>
                <xsd:element ref="ns2:Self_Registration_Enabled" minOccurs="0"/>
                <xsd:element ref="ns2:Has_Teacher_Only_SectionGroup" minOccurs="0"/>
                <xsd:element ref="ns2:Is_Collaboration_Space_Locked" minOccurs="0"/>
                <xsd:element ref="ns2:IsNotebookLocked" minOccurs="0"/>
                <xsd:element ref="ns2:Teams_Channel_Section_Location" minOccurs="0"/>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8c27f4-605e-4a4d-a8b9-e26961c65206" elementFormDefault="qualified">
    <xsd:import namespace="http://schemas.microsoft.com/office/2006/documentManagement/types"/>
    <xsd:import namespace="http://schemas.microsoft.com/office/infopath/2007/PartnerControls"/>
    <xsd:element name="NotebookType" ma:index="8" nillable="true" ma:displayName="Notebook Type" ma:internalName="NotebookType">
      <xsd:simpleType>
        <xsd:restriction base="dms:Text"/>
      </xsd:simpleType>
    </xsd:element>
    <xsd:element name="FolderType" ma:index="9" nillable="true" ma:displayName="Folder Type" ma:internalName="FolderType">
      <xsd:simpleType>
        <xsd:restriction base="dms:Text"/>
      </xsd:simpleType>
    </xsd:element>
    <xsd:element name="CultureName" ma:index="10" nillable="true" ma:displayName="Culture Name" ma:internalName="CultureName">
      <xsd:simpleType>
        <xsd:restriction base="dms:Text"/>
      </xsd:simpleType>
    </xsd:element>
    <xsd:element name="AppVersion" ma:index="11" nillable="true" ma:displayName="App Version" ma:internalName="AppVersion">
      <xsd:simpleType>
        <xsd:restriction base="dms:Text"/>
      </xsd:simpleType>
    </xsd:element>
    <xsd:element name="TeamsChannelId" ma:index="12" nillable="true" ma:displayName="Teams Channel Id" ma:internalName="TeamsChannelId">
      <xsd:simpleType>
        <xsd:restriction base="dms:Text"/>
      </xsd:simpleType>
    </xsd:element>
    <xsd:element name="Owner" ma:index="13"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4" nillable="true" ma:displayName="Math Settings" ma:internalName="Math_Settings">
      <xsd:simpleType>
        <xsd:restriction base="dms:Text"/>
      </xsd:simpleType>
    </xsd:element>
    <xsd:element name="DefaultSectionNames" ma:index="15" nillable="true" ma:displayName="Default Section Names" ma:internalName="DefaultSectionNames">
      <xsd:simpleType>
        <xsd:restriction base="dms:Note">
          <xsd:maxLength value="255"/>
        </xsd:restriction>
      </xsd:simpleType>
    </xsd:element>
    <xsd:element name="Templates" ma:index="16" nillable="true" ma:displayName="Templates" ma:internalName="Templates">
      <xsd:simpleType>
        <xsd:restriction base="dms:Note">
          <xsd:maxLength value="255"/>
        </xsd:restriction>
      </xsd:simpleType>
    </xsd:element>
    <xsd:element name="Teachers" ma:index="17"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8"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9"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0" nillable="true" ma:displayName="Distribution Groups" ma:internalName="Distribution_Groups">
      <xsd:simpleType>
        <xsd:restriction base="dms:Note">
          <xsd:maxLength value="255"/>
        </xsd:restriction>
      </xsd:simpleType>
    </xsd:element>
    <xsd:element name="LMS_Mappings" ma:index="21" nillable="true" ma:displayName="LMS Mappings" ma:internalName="LMS_Mappings">
      <xsd:simpleType>
        <xsd:restriction base="dms:Note">
          <xsd:maxLength value="255"/>
        </xsd:restriction>
      </xsd:simpleType>
    </xsd:element>
    <xsd:element name="Invited_Teachers" ma:index="22" nillable="true" ma:displayName="Invited Teachers" ma:internalName="Invited_Teachers">
      <xsd:simpleType>
        <xsd:restriction base="dms:Note">
          <xsd:maxLength value="255"/>
        </xsd:restriction>
      </xsd:simpleType>
    </xsd:element>
    <xsd:element name="Invited_Students" ma:index="23" nillable="true" ma:displayName="Invited Students" ma:internalName="Invited_Students">
      <xsd:simpleType>
        <xsd:restriction base="dms:Note">
          <xsd:maxLength value="255"/>
        </xsd:restriction>
      </xsd:simpleType>
    </xsd:element>
    <xsd:element name="Self_Registration_Enabled" ma:index="24" nillable="true" ma:displayName="Self Registration Enabled" ma:internalName="Self_Registration_Enabled">
      <xsd:simpleType>
        <xsd:restriction base="dms:Boolean"/>
      </xsd:simpleType>
    </xsd:element>
    <xsd:element name="Has_Teacher_Only_SectionGroup" ma:index="25" nillable="true" ma:displayName="Has Teacher Only SectionGroup" ma:internalName="Has_Teacher_Only_SectionGroup">
      <xsd:simpleType>
        <xsd:restriction base="dms:Boolean"/>
      </xsd:simpleType>
    </xsd:element>
    <xsd:element name="Is_Collaboration_Space_Locked" ma:index="26" nillable="true" ma:displayName="Is Collaboration Space Locked" ma:internalName="Is_Collaboration_Space_Locked">
      <xsd:simpleType>
        <xsd:restriction base="dms:Boolean"/>
      </xsd:simpleType>
    </xsd:element>
    <xsd:element name="IsNotebookLocked" ma:index="27" nillable="true" ma:displayName="Is Notebook Locked" ma:internalName="IsNotebookLocked">
      <xsd:simpleType>
        <xsd:restriction base="dms:Boolean"/>
      </xsd:simpleType>
    </xsd:element>
    <xsd:element name="Teams_Channel_Section_Location" ma:index="28" nillable="true" ma:displayName="Teams Channel Section Location" ma:internalName="Teams_Channel_Section_Location">
      <xsd:simpleType>
        <xsd:restriction base="dms:Text"/>
      </xsd:simpleType>
    </xsd:element>
    <xsd:element name="MediaServiceMetadata" ma:index="29" nillable="true" ma:displayName="MediaServiceMetadata" ma:hidden="true" ma:internalName="MediaServiceMetadata" ma:readOnly="true">
      <xsd:simpleType>
        <xsd:restriction base="dms:Note"/>
      </xsd:simpleType>
    </xsd:element>
    <xsd:element name="MediaServiceFastMetadata" ma:index="30" nillable="true" ma:displayName="MediaServiceFastMetadata" ma:hidden="true" ma:internalName="MediaServiceFastMetadata" ma:readOnly="true">
      <xsd:simpleType>
        <xsd:restriction base="dms:Note"/>
      </xsd:simpleType>
    </xsd:element>
    <xsd:element name="MediaServiceSearchProperties" ma:index="31" nillable="true" ma:displayName="MediaServiceSearchProperties" ma:hidden="true" ma:internalName="MediaServiceSearchProperties" ma:readOnly="true">
      <xsd:simpleType>
        <xsd:restriction base="dms:Note"/>
      </xsd:simpleType>
    </xsd:element>
    <xsd:element name="MediaServiceObjectDetectorVersions" ma:index="32" nillable="true" ma:displayName="MediaServiceObjectDetectorVersions" ma:hidden="true" ma:indexed="true" ma:internalName="MediaServiceObjectDetectorVersions" ma:readOnly="true">
      <xsd:simpleType>
        <xsd:restriction base="dms:Text"/>
      </xsd:simpleType>
    </xsd:element>
    <xsd:element name="MediaServiceDateTaken" ma:index="33" nillable="true" ma:displayName="MediaServiceDateTaken" ma:hidden="true" ma:indexed="true" ma:internalName="MediaServiceDateTaken" ma:readOnly="true">
      <xsd:simpleType>
        <xsd:restriction base="dms:Text"/>
      </xsd:simpleType>
    </xsd:element>
    <xsd:element name="MediaServiceGenerationTime" ma:index="34" nillable="true" ma:displayName="MediaServiceGenerationTime" ma:hidden="true" ma:internalName="MediaServiceGenerationTime" ma:readOnly="true">
      <xsd:simpleType>
        <xsd:restriction base="dms:Text"/>
      </xsd:simpleType>
    </xsd:element>
    <xsd:element name="MediaServiceEventHashCode" ma:index="35" nillable="true" ma:displayName="MediaServiceEventHashCode" ma:hidden="true" ma:internalName="MediaServiceEventHashCode" ma:readOnly="true">
      <xsd:simpleType>
        <xsd:restriction base="dms:Text"/>
      </xsd:simpleType>
    </xsd:element>
    <xsd:element name="MediaLengthInSeconds" ma:index="36"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MS_Mappings xmlns="358c27f4-605e-4a4d-a8b9-e26961c65206" xsi:nil="true"/>
    <IsNotebookLocked xmlns="358c27f4-605e-4a4d-a8b9-e26961c65206" xsi:nil="true"/>
    <FolderType xmlns="358c27f4-605e-4a4d-a8b9-e26961c65206" xsi:nil="true"/>
    <Owner xmlns="358c27f4-605e-4a4d-a8b9-e26961c65206">
      <UserInfo>
        <DisplayName/>
        <AccountId xsi:nil="true"/>
        <AccountType/>
      </UserInfo>
    </Owner>
    <Teachers xmlns="358c27f4-605e-4a4d-a8b9-e26961c65206">
      <UserInfo>
        <DisplayName/>
        <AccountId xsi:nil="true"/>
        <AccountType/>
      </UserInfo>
    </Teachers>
    <Student_Groups xmlns="358c27f4-605e-4a4d-a8b9-e26961c65206">
      <UserInfo>
        <DisplayName/>
        <AccountId xsi:nil="true"/>
        <AccountType/>
      </UserInfo>
    </Student_Groups>
    <Invited_Teachers xmlns="358c27f4-605e-4a4d-a8b9-e26961c65206" xsi:nil="true"/>
    <DefaultSectionNames xmlns="358c27f4-605e-4a4d-a8b9-e26961c65206" xsi:nil="true"/>
    <Is_Collaboration_Space_Locked xmlns="358c27f4-605e-4a4d-a8b9-e26961c65206" xsi:nil="true"/>
    <NotebookType xmlns="358c27f4-605e-4a4d-a8b9-e26961c65206" xsi:nil="true"/>
    <CultureName xmlns="358c27f4-605e-4a4d-a8b9-e26961c65206" xsi:nil="true"/>
    <Distribution_Groups xmlns="358c27f4-605e-4a4d-a8b9-e26961c65206" xsi:nil="true"/>
    <AppVersion xmlns="358c27f4-605e-4a4d-a8b9-e26961c65206" xsi:nil="true"/>
    <TeamsChannelId xmlns="358c27f4-605e-4a4d-a8b9-e26961c65206" xsi:nil="true"/>
    <Teams_Channel_Section_Location xmlns="358c27f4-605e-4a4d-a8b9-e26961c65206" xsi:nil="true"/>
    <Templates xmlns="358c27f4-605e-4a4d-a8b9-e26961c65206" xsi:nil="true"/>
    <Self_Registration_Enabled xmlns="358c27f4-605e-4a4d-a8b9-e26961c65206" xsi:nil="true"/>
    <Has_Teacher_Only_SectionGroup xmlns="358c27f4-605e-4a4d-a8b9-e26961c65206" xsi:nil="true"/>
    <Invited_Students xmlns="358c27f4-605e-4a4d-a8b9-e26961c65206" xsi:nil="true"/>
    <Math_Settings xmlns="358c27f4-605e-4a4d-a8b9-e26961c65206" xsi:nil="true"/>
    <Students xmlns="358c27f4-605e-4a4d-a8b9-e26961c65206">
      <UserInfo>
        <DisplayName/>
        <AccountId xsi:nil="true"/>
        <AccountType/>
      </UserInfo>
    </Students>
  </documentManagement>
</p:properties>
</file>

<file path=customXml/itemProps1.xml><?xml version="1.0" encoding="utf-8"?>
<ds:datastoreItem xmlns:ds="http://schemas.openxmlformats.org/officeDocument/2006/customXml" ds:itemID="{ECCB3E8C-A7E4-4641-BBE2-FA293AC32943}"/>
</file>

<file path=customXml/itemProps2.xml><?xml version="1.0" encoding="utf-8"?>
<ds:datastoreItem xmlns:ds="http://schemas.openxmlformats.org/officeDocument/2006/customXml" ds:itemID="{209E221E-69A1-4C03-ADE6-3C2F2F38C117}"/>
</file>

<file path=customXml/itemProps3.xml><?xml version="1.0" encoding="utf-8"?>
<ds:datastoreItem xmlns:ds="http://schemas.openxmlformats.org/officeDocument/2006/customXml" ds:itemID="{6841A85E-1BDB-4BA3-B57D-E395B252BA5D}"/>
</file>

<file path=docProps/app.xml><?xml version="1.0" encoding="utf-8"?>
<Properties xmlns="http://schemas.openxmlformats.org/officeDocument/2006/extended-properties" xmlns:vt="http://schemas.openxmlformats.org/officeDocument/2006/docPropsVTypes">
  <Template/>
  <TotalTime>22843</TotalTime>
  <Words>2750</Words>
  <Application>Microsoft Office PowerPoint</Application>
  <PresentationFormat>On-screen Show (4:3)</PresentationFormat>
  <Paragraphs>403</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Cambria Math</vt:lpstr>
      <vt:lpstr>Tahoma</vt:lpstr>
      <vt:lpstr>Wingdings</vt:lpstr>
      <vt:lpstr>Office Theme</vt:lpstr>
      <vt:lpstr>Financial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Questions</vt:lpstr>
      <vt:lpstr>Practice Questions</vt:lpstr>
      <vt:lpstr>Practice Questions</vt:lpstr>
      <vt:lpstr>Practice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Sarveshwar Kumar Inani</cp:lastModifiedBy>
  <cp:revision>1256</cp:revision>
  <dcterms:created xsi:type="dcterms:W3CDTF">2011-09-14T09:42:05Z</dcterms:created>
  <dcterms:modified xsi:type="dcterms:W3CDTF">2024-09-01T02:33:48Z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0x010100B5AAB6E9E277804DABC86EB8C860FA82</vt:lpwstr>
  </property>
</Properties>
</file>