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6" r:id="rId3"/>
    <p:sldId id="317" r:id="rId4"/>
    <p:sldId id="318" r:id="rId5"/>
    <p:sldId id="339" r:id="rId6"/>
    <p:sldId id="343" r:id="rId7"/>
    <p:sldId id="319" r:id="rId8"/>
    <p:sldId id="340" r:id="rId9"/>
    <p:sldId id="327" r:id="rId10"/>
    <p:sldId id="342" r:id="rId11"/>
    <p:sldId id="344" r:id="rId12"/>
    <p:sldId id="323" r:id="rId13"/>
    <p:sldId id="334" r:id="rId14"/>
    <p:sldId id="325" r:id="rId15"/>
    <p:sldId id="341" r:id="rId16"/>
    <p:sldId id="321" r:id="rId17"/>
    <p:sldId id="328" r:id="rId18"/>
    <p:sldId id="329" r:id="rId19"/>
    <p:sldId id="345" r:id="rId20"/>
    <p:sldId id="346" r:id="rId21"/>
    <p:sldId id="276" r:id="rId2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4660"/>
  </p:normalViewPr>
  <p:slideViewPr>
    <p:cSldViewPr>
      <p:cViewPr varScale="1">
        <p:scale>
          <a:sx n="80" d="100"/>
          <a:sy n="80" d="100"/>
        </p:scale>
        <p:origin x="133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15-Sep-24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181BD26A-64D1-4AD9-A627-52CD8304DB0D}" type="datetime1">
              <a:rPr lang="en-US" smtClean="0"/>
              <a:t>15-Sep-24</a:t>
            </a:fld>
            <a:endParaRPr lang="en-US" dirty="0"/>
          </a:p>
        </p:txBody>
      </p:sp>
      <p:sp>
        <p:nvSpPr>
          <p:cNvPr id="2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3D9C1DB-5B36-4AD3-B408-75E7F5F85906}" type="datetime1">
              <a:rPr lang="en-US" smtClean="0"/>
              <a:t>15-Sep-24</a:t>
            </a:fld>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271DF78-588D-486C-8EEB-7B8CDA2093E3}" type="datetime1">
              <a:rPr lang="en-US" smtClean="0"/>
              <a:t>15-Sep-24</a:t>
            </a:fld>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9B1415BF-87CD-491A-81D9-3D589DBA59A4}" type="datetime1">
              <a:rPr lang="en-US" smtClean="0"/>
              <a:t>15-Sep-24</a:t>
            </a:fld>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AD850D24-ED26-4816-8DCE-75EC4B7E3B9E}" type="datetime1">
              <a:rPr lang="en-US" smtClean="0"/>
              <a:t>15-Sep-24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Lst>
  <p:transition spd="slow">
    <p:wipe/>
  </p:transition>
  <p:hf hdr="0" ft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562600"/>
            <a:ext cx="6019800" cy="533400"/>
          </a:xfrm>
        </p:spPr>
        <p:txBody>
          <a:bodyPr/>
          <a:lstStyle/>
          <a:p>
            <a:r>
              <a:rPr lang="en-IN" dirty="0"/>
              <a:t>By: </a:t>
            </a:r>
          </a:p>
          <a:p>
            <a:r>
              <a:rPr lang="en-IN" b="1" dirty="0" err="1"/>
              <a:t>Dr.</a:t>
            </a:r>
            <a:r>
              <a:rPr lang="en-IN" b="1" dirty="0"/>
              <a:t> Sarveshwar Kumar Inani</a:t>
            </a:r>
          </a:p>
          <a:p>
            <a:endParaRPr lang="en-IN" dirty="0"/>
          </a:p>
          <a:p>
            <a:r>
              <a:rPr lang="en-IN" dirty="0"/>
              <a:t>sarveshwarinani@wilp.bits-pilani.ac.in</a:t>
            </a:r>
          </a:p>
          <a:p>
            <a:endParaRPr lang="en-IN" dirty="0"/>
          </a:p>
        </p:txBody>
      </p:sp>
      <p:sp>
        <p:nvSpPr>
          <p:cNvPr id="3" name="Title 2"/>
          <p:cNvSpPr>
            <a:spLocks noGrp="1"/>
          </p:cNvSpPr>
          <p:nvPr>
            <p:ph type="title"/>
          </p:nvPr>
        </p:nvSpPr>
        <p:spPr/>
        <p:txBody>
          <a:bodyPr/>
          <a:lstStyle/>
          <a:p>
            <a:r>
              <a:rPr lang="en-IN" dirty="0"/>
              <a:t>Financial Management</a:t>
            </a:r>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EE3F39-56DB-49A7-9CDB-E400D9F5B449}"/>
              </a:ext>
            </a:extLst>
          </p:cNvPr>
          <p:cNvSpPr>
            <a:spLocks noGrp="1"/>
          </p:cNvSpPr>
          <p:nvPr>
            <p:ph idx="1"/>
          </p:nvPr>
        </p:nvSpPr>
        <p:spPr/>
        <p:txBody>
          <a:bodyPr/>
          <a:lstStyle/>
          <a:p>
            <a:pPr marL="0" indent="0"/>
            <a:r>
              <a:rPr lang="en-IN" dirty="0"/>
              <a:t>The market price per share of a company is Rs.17.00. The dividend expected a year hence is Rs.1.00. The expected rate of dividend growth is 8 per cent. What is the cost of equity capital of the company?</a:t>
            </a:r>
          </a:p>
        </p:txBody>
      </p:sp>
      <p:sp>
        <p:nvSpPr>
          <p:cNvPr id="3" name="Content Placeholder 2">
            <a:extLst>
              <a:ext uri="{FF2B5EF4-FFF2-40B4-BE49-F238E27FC236}">
                <a16:creationId xmlns:a16="http://schemas.microsoft.com/office/drawing/2014/main" id="{4430F720-E66B-42D9-B9F3-68F4F2510B84}"/>
              </a:ext>
            </a:extLst>
          </p:cNvPr>
          <p:cNvSpPr>
            <a:spLocks noGrp="1"/>
          </p:cNvSpPr>
          <p:nvPr>
            <p:ph sz="quarter" idx="10"/>
          </p:nvPr>
        </p:nvSpPr>
        <p:spPr/>
        <p:txBody>
          <a:bodyPr/>
          <a:lstStyle/>
          <a:p>
            <a:r>
              <a:rPr lang="en-IN" dirty="0"/>
              <a:t>Exercise 4</a:t>
            </a:r>
          </a:p>
        </p:txBody>
      </p:sp>
      <p:sp>
        <p:nvSpPr>
          <p:cNvPr id="4" name="Date Placeholder 3">
            <a:extLst>
              <a:ext uri="{FF2B5EF4-FFF2-40B4-BE49-F238E27FC236}">
                <a16:creationId xmlns:a16="http://schemas.microsoft.com/office/drawing/2014/main" id="{5BACCAF1-F4F4-4323-A6DD-F432DC52876D}"/>
              </a:ext>
            </a:extLst>
          </p:cNvPr>
          <p:cNvSpPr>
            <a:spLocks noGrp="1"/>
          </p:cNvSpPr>
          <p:nvPr>
            <p:ph type="dt" sz="half" idx="2"/>
          </p:nvPr>
        </p:nvSpPr>
        <p:spPr/>
        <p:txBody>
          <a:bodyPr/>
          <a:lstStyle/>
          <a:p>
            <a:fld id="{7540A44C-9DFF-4BFA-AA19-1383BE9B8325}" type="datetime1">
              <a:rPr lang="en-US" smtClean="0"/>
              <a:t>15-Sep-24</a:t>
            </a:fld>
            <a:endParaRPr lang="en-US" dirty="0"/>
          </a:p>
        </p:txBody>
      </p:sp>
      <p:sp>
        <p:nvSpPr>
          <p:cNvPr id="6" name="Slide Number Placeholder 5">
            <a:extLst>
              <a:ext uri="{FF2B5EF4-FFF2-40B4-BE49-F238E27FC236}">
                <a16:creationId xmlns:a16="http://schemas.microsoft.com/office/drawing/2014/main" id="{36ECE53F-EDF7-4092-9538-C3BFA11E75D6}"/>
              </a:ext>
            </a:extLst>
          </p:cNvPr>
          <p:cNvSpPr>
            <a:spLocks noGrp="1"/>
          </p:cNvSpPr>
          <p:nvPr>
            <p:ph type="sldNum" sz="quarter" idx="4"/>
          </p:nvPr>
        </p:nvSpPr>
        <p:spPr/>
        <p:txBody>
          <a:bodyPr/>
          <a:lstStyle/>
          <a:p>
            <a:fld id="{BC8D7E44-7D4F-4942-A8C9-2DF6BF8399E8}" type="slidenum">
              <a:rPr lang="en-US" smtClean="0"/>
              <a:pPr/>
              <a:t>10</a:t>
            </a:fld>
            <a:endParaRPr lang="en-US"/>
          </a:p>
        </p:txBody>
      </p:sp>
    </p:spTree>
    <p:extLst>
      <p:ext uri="{BB962C8B-B14F-4D97-AF65-F5344CB8AC3E}">
        <p14:creationId xmlns:p14="http://schemas.microsoft.com/office/powerpoint/2010/main" val="35386786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EE3F39-56DB-49A7-9CDB-E400D9F5B449}"/>
              </a:ext>
            </a:extLst>
          </p:cNvPr>
          <p:cNvSpPr>
            <a:spLocks noGrp="1"/>
          </p:cNvSpPr>
          <p:nvPr>
            <p:ph idx="1"/>
          </p:nvPr>
        </p:nvSpPr>
        <p:spPr/>
        <p:txBody>
          <a:bodyPr/>
          <a:lstStyle/>
          <a:p>
            <a:pPr marL="0" indent="0"/>
            <a:r>
              <a:rPr lang="en-US" dirty="0"/>
              <a:t>Q1. A company has a current dividend of Rs. 3.00 per share, which is expected to grow at a constant rate of 6% per year. If the market price per share is Rs. 45.00, what is the required rate of return on the stock? (Solution: 13.07%)</a:t>
            </a:r>
          </a:p>
          <a:p>
            <a:pPr marL="0" indent="0"/>
            <a:endParaRPr lang="en-US" dirty="0"/>
          </a:p>
          <a:p>
            <a:pPr marL="0" indent="0"/>
            <a:r>
              <a:rPr lang="en-US" dirty="0"/>
              <a:t>Q2. A company has a current dividend of Rs. 5.00 per share, which is expected to grow at a constant rate of 10% per year. If the market price per share is Rs. 60.00, what is the required rate of return on the stock? (Solution: 19.17%)</a:t>
            </a:r>
          </a:p>
          <a:p>
            <a:pPr marL="0" indent="0"/>
            <a:endParaRPr lang="en-US" dirty="0"/>
          </a:p>
          <a:p>
            <a:pPr marL="0" indent="0"/>
            <a:endParaRPr lang="en-IN" dirty="0"/>
          </a:p>
        </p:txBody>
      </p:sp>
      <p:sp>
        <p:nvSpPr>
          <p:cNvPr id="3" name="Content Placeholder 2">
            <a:extLst>
              <a:ext uri="{FF2B5EF4-FFF2-40B4-BE49-F238E27FC236}">
                <a16:creationId xmlns:a16="http://schemas.microsoft.com/office/drawing/2014/main" id="{4430F720-E66B-42D9-B9F3-68F4F2510B84}"/>
              </a:ext>
            </a:extLst>
          </p:cNvPr>
          <p:cNvSpPr>
            <a:spLocks noGrp="1"/>
          </p:cNvSpPr>
          <p:nvPr>
            <p:ph sz="quarter" idx="10"/>
          </p:nvPr>
        </p:nvSpPr>
        <p:spPr/>
        <p:txBody>
          <a:bodyPr/>
          <a:lstStyle/>
          <a:p>
            <a:r>
              <a:rPr lang="en-IN" dirty="0"/>
              <a:t>Practice questions in class</a:t>
            </a:r>
          </a:p>
        </p:txBody>
      </p:sp>
      <p:sp>
        <p:nvSpPr>
          <p:cNvPr id="4" name="Date Placeholder 3">
            <a:extLst>
              <a:ext uri="{FF2B5EF4-FFF2-40B4-BE49-F238E27FC236}">
                <a16:creationId xmlns:a16="http://schemas.microsoft.com/office/drawing/2014/main" id="{5BACCAF1-F4F4-4323-A6DD-F432DC52876D}"/>
              </a:ext>
            </a:extLst>
          </p:cNvPr>
          <p:cNvSpPr>
            <a:spLocks noGrp="1"/>
          </p:cNvSpPr>
          <p:nvPr>
            <p:ph type="dt" sz="half" idx="2"/>
          </p:nvPr>
        </p:nvSpPr>
        <p:spPr/>
        <p:txBody>
          <a:bodyPr/>
          <a:lstStyle/>
          <a:p>
            <a:fld id="{7540A44C-9DFF-4BFA-AA19-1383BE9B8325}" type="datetime1">
              <a:rPr lang="en-US" smtClean="0"/>
              <a:t>15-Sep-24</a:t>
            </a:fld>
            <a:endParaRPr lang="en-US" dirty="0"/>
          </a:p>
        </p:txBody>
      </p:sp>
      <p:sp>
        <p:nvSpPr>
          <p:cNvPr id="6" name="Slide Number Placeholder 5">
            <a:extLst>
              <a:ext uri="{FF2B5EF4-FFF2-40B4-BE49-F238E27FC236}">
                <a16:creationId xmlns:a16="http://schemas.microsoft.com/office/drawing/2014/main" id="{36ECE53F-EDF7-4092-9538-C3BFA11E75D6}"/>
              </a:ext>
            </a:extLst>
          </p:cNvPr>
          <p:cNvSpPr>
            <a:spLocks noGrp="1"/>
          </p:cNvSpPr>
          <p:nvPr>
            <p:ph type="sldNum" sz="quarter" idx="4"/>
          </p:nvPr>
        </p:nvSpPr>
        <p:spPr/>
        <p:txBody>
          <a:bodyPr/>
          <a:lstStyle/>
          <a:p>
            <a:fld id="{BC8D7E44-7D4F-4942-A8C9-2DF6BF8399E8}" type="slidenum">
              <a:rPr lang="en-US" smtClean="0"/>
              <a:pPr/>
              <a:t>11</a:t>
            </a:fld>
            <a:endParaRPr lang="en-US"/>
          </a:p>
        </p:txBody>
      </p:sp>
    </p:spTree>
    <p:extLst>
      <p:ext uri="{BB962C8B-B14F-4D97-AF65-F5344CB8AC3E}">
        <p14:creationId xmlns:p14="http://schemas.microsoft.com/office/powerpoint/2010/main" val="284541403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1FF95EA-FFA8-46EB-A4C9-283C26C29F63}"/>
                  </a:ext>
                </a:extLst>
              </p:cNvPr>
              <p:cNvSpPr>
                <a:spLocks noGrp="1"/>
              </p:cNvSpPr>
              <p:nvPr>
                <p:ph idx="1"/>
              </p:nvPr>
            </p:nvSpPr>
            <p:spPr>
              <a:xfrm>
                <a:off x="299884" y="1447800"/>
                <a:ext cx="8691716" cy="5148590"/>
              </a:xfrm>
            </p:spPr>
            <p:txBody>
              <a:bodyPr>
                <a:normAutofit fontScale="85000" lnSpcReduction="20000"/>
              </a:bodyPr>
              <a:lstStyle/>
              <a:p>
                <a:r>
                  <a:rPr lang="en-IN" sz="2000" b="1" dirty="0"/>
                  <a:t>ii) The Capital Asset Pricing Model (CAPM) Approach: </a:t>
                </a:r>
                <a:r>
                  <a:rPr lang="en-IN" dirty="0"/>
                  <a:t>calculates the expected return on a security based on its level of risk. </a:t>
                </a:r>
                <a:endParaRPr lang="en-IN" sz="3600" b="1" i="1" dirty="0">
                  <a:latin typeface="Cambria Math" panose="02040503050406030204" pitchFamily="18" charset="0"/>
                </a:endParaRPr>
              </a:p>
              <a:p>
                <a:pPr algn="ctr"/>
                <a14:m>
                  <m:oMath xmlns:m="http://schemas.openxmlformats.org/officeDocument/2006/math">
                    <m:sSub>
                      <m:sSubPr>
                        <m:ctrlPr>
                          <a:rPr lang="en-IN" sz="3600" b="1" i="1">
                            <a:latin typeface="Cambria Math" panose="02040503050406030204" pitchFamily="18" charset="0"/>
                          </a:rPr>
                        </m:ctrlPr>
                      </m:sSubPr>
                      <m:e>
                        <m:r>
                          <a:rPr lang="en-IN" sz="3600" b="1" i="1">
                            <a:latin typeface="Cambria Math" panose="02040503050406030204" pitchFamily="18" charset="0"/>
                          </a:rPr>
                          <m:t>𝒌</m:t>
                        </m:r>
                      </m:e>
                      <m:sub>
                        <m:r>
                          <a:rPr lang="en-IN" sz="3600" b="1" i="1" smtClean="0">
                            <a:latin typeface="Cambria Math" panose="02040503050406030204" pitchFamily="18" charset="0"/>
                          </a:rPr>
                          <m:t>𝒆</m:t>
                        </m:r>
                      </m:sub>
                    </m:sSub>
                  </m:oMath>
                </a14:m>
                <a:r>
                  <a:rPr lang="en-IN" sz="3600" b="1" dirty="0"/>
                  <a:t> = </a:t>
                </a:r>
                <a14:m>
                  <m:oMath xmlns:m="http://schemas.openxmlformats.org/officeDocument/2006/math">
                    <m:sSub>
                      <m:sSubPr>
                        <m:ctrlPr>
                          <a:rPr lang="en-IN" sz="3600" b="1" i="1" smtClean="0">
                            <a:latin typeface="Cambria Math" panose="02040503050406030204" pitchFamily="18" charset="0"/>
                          </a:rPr>
                        </m:ctrlPr>
                      </m:sSubPr>
                      <m:e>
                        <m:r>
                          <a:rPr lang="en-IN" sz="3600" b="1" i="1" smtClean="0">
                            <a:latin typeface="Cambria Math" panose="02040503050406030204" pitchFamily="18" charset="0"/>
                          </a:rPr>
                          <m:t>𝒓</m:t>
                        </m:r>
                      </m:e>
                      <m:sub>
                        <m:r>
                          <a:rPr lang="en-IN" sz="3600" b="1" i="1" smtClean="0">
                            <a:latin typeface="Cambria Math" panose="02040503050406030204" pitchFamily="18" charset="0"/>
                          </a:rPr>
                          <m:t>𝒇</m:t>
                        </m:r>
                      </m:sub>
                    </m:sSub>
                  </m:oMath>
                </a14:m>
                <a:r>
                  <a:rPr lang="en-IN" sz="3600" b="1" dirty="0"/>
                  <a:t> + </a:t>
                </a:r>
                <a:r>
                  <a:rPr lang="el-GR" sz="3600" b="1" dirty="0"/>
                  <a:t>β</a:t>
                </a:r>
                <a:r>
                  <a:rPr lang="en-IN" sz="3600" b="1" dirty="0"/>
                  <a:t> (</a:t>
                </a:r>
                <a14:m>
                  <m:oMath xmlns:m="http://schemas.openxmlformats.org/officeDocument/2006/math">
                    <m:sSub>
                      <m:sSubPr>
                        <m:ctrlPr>
                          <a:rPr lang="en-IN" sz="3600" b="1" i="1">
                            <a:latin typeface="Cambria Math" panose="02040503050406030204" pitchFamily="18" charset="0"/>
                          </a:rPr>
                        </m:ctrlPr>
                      </m:sSubPr>
                      <m:e>
                        <m:r>
                          <a:rPr lang="en-IN" sz="3600" b="1" i="1">
                            <a:latin typeface="Cambria Math" panose="02040503050406030204" pitchFamily="18" charset="0"/>
                          </a:rPr>
                          <m:t>𝒓</m:t>
                        </m:r>
                      </m:e>
                      <m:sub>
                        <m:r>
                          <a:rPr lang="en-IN" sz="3600" b="1" i="1" smtClean="0">
                            <a:latin typeface="Cambria Math" panose="02040503050406030204" pitchFamily="18" charset="0"/>
                          </a:rPr>
                          <m:t>𝒎</m:t>
                        </m:r>
                      </m:sub>
                    </m:sSub>
                  </m:oMath>
                </a14:m>
                <a:r>
                  <a:rPr lang="en-IN" sz="3600" b="1" dirty="0"/>
                  <a:t> - </a:t>
                </a:r>
                <a14:m>
                  <m:oMath xmlns:m="http://schemas.openxmlformats.org/officeDocument/2006/math">
                    <m:sSub>
                      <m:sSubPr>
                        <m:ctrlPr>
                          <a:rPr lang="en-IN" sz="3600" b="1" i="1">
                            <a:latin typeface="Cambria Math" panose="02040503050406030204" pitchFamily="18" charset="0"/>
                          </a:rPr>
                        </m:ctrlPr>
                      </m:sSubPr>
                      <m:e>
                        <m:r>
                          <a:rPr lang="en-IN" sz="3600" b="1" i="1">
                            <a:latin typeface="Cambria Math" panose="02040503050406030204" pitchFamily="18" charset="0"/>
                          </a:rPr>
                          <m:t>𝒓</m:t>
                        </m:r>
                      </m:e>
                      <m:sub>
                        <m:r>
                          <a:rPr lang="en-IN" sz="3600" b="1" i="1">
                            <a:latin typeface="Cambria Math" panose="02040503050406030204" pitchFamily="18" charset="0"/>
                          </a:rPr>
                          <m:t>𝒇</m:t>
                        </m:r>
                      </m:sub>
                    </m:sSub>
                  </m:oMath>
                </a14:m>
                <a:r>
                  <a:rPr lang="en-IN" sz="3600" b="1" dirty="0"/>
                  <a:t> )</a:t>
                </a:r>
              </a:p>
              <a:p>
                <a:r>
                  <a:rPr lang="en-IN" sz="2000" b="1" dirty="0"/>
                  <a:t>Where,</a:t>
                </a:r>
              </a:p>
              <a:p>
                <a:endParaRPr lang="en-IN" sz="2000" b="1" dirty="0"/>
              </a:p>
              <a:p>
                <a:pPr algn="just"/>
                <a14:m>
                  <m:oMath xmlns:m="http://schemas.openxmlformats.org/officeDocument/2006/math">
                    <m:sSub>
                      <m:sSubPr>
                        <m:ctrlPr>
                          <a:rPr lang="en-IN" sz="2000" b="1" i="1">
                            <a:latin typeface="Cambria Math" panose="02040503050406030204" pitchFamily="18" charset="0"/>
                          </a:rPr>
                        </m:ctrlPr>
                      </m:sSubPr>
                      <m:e>
                        <m:r>
                          <a:rPr lang="en-IN" sz="2000" b="1">
                            <a:latin typeface="Cambria Math" panose="02040503050406030204" pitchFamily="18" charset="0"/>
                          </a:rPr>
                          <m:t>𝒓</m:t>
                        </m:r>
                      </m:e>
                      <m:sub>
                        <m:r>
                          <a:rPr lang="en-IN" sz="2000" b="1">
                            <a:latin typeface="Cambria Math" panose="02040503050406030204" pitchFamily="18" charset="0"/>
                          </a:rPr>
                          <m:t>𝒇</m:t>
                        </m:r>
                      </m:sub>
                    </m:sSub>
                  </m:oMath>
                </a14:m>
                <a:r>
                  <a:rPr lang="en-IN" sz="2000" b="1" dirty="0"/>
                  <a:t>  = risk free rate : </a:t>
                </a:r>
                <a:r>
                  <a:rPr lang="en-IN" sz="2000" dirty="0"/>
                  <a:t>this may be estimates as the yield on a long-term government bond that has a maturity of 10 years or more (</a:t>
                </a:r>
                <a:r>
                  <a:rPr lang="en-IN" sz="2000" b="1" dirty="0">
                    <a:highlight>
                      <a:srgbClr val="FFFF00"/>
                    </a:highlight>
                  </a:rPr>
                  <a:t>Use current R</a:t>
                </a:r>
                <a:r>
                  <a:rPr lang="en-IN" sz="2000" dirty="0">
                    <a:highlight>
                      <a:srgbClr val="FFFF00"/>
                    </a:highlight>
                  </a:rPr>
                  <a:t>f</a:t>
                </a:r>
                <a:r>
                  <a:rPr lang="en-IN" sz="2000" dirty="0"/>
                  <a:t>)</a:t>
                </a:r>
              </a:p>
              <a:p>
                <a:pPr algn="just"/>
                <a:endParaRPr lang="en-IN" sz="2000" b="1" dirty="0"/>
              </a:p>
              <a:p>
                <a:pPr algn="just"/>
                <a:r>
                  <a:rPr lang="el-GR" sz="2000" b="1" dirty="0"/>
                  <a:t>β</a:t>
                </a:r>
                <a:r>
                  <a:rPr lang="en-IN" sz="2000" b="1" dirty="0"/>
                  <a:t>   =  coefficient of equity: </a:t>
                </a:r>
                <a:r>
                  <a:rPr lang="en-IN" sz="2000" dirty="0"/>
                  <a:t>beta is the measure of risk involved with investing in a particular stock relative to the risk of the market. This may be calculated by regressing the </a:t>
                </a:r>
                <a:r>
                  <a:rPr lang="en-IN" sz="2000" dirty="0">
                    <a:highlight>
                      <a:srgbClr val="FFFF00"/>
                    </a:highlight>
                  </a:rPr>
                  <a:t>monthly returns on the stock over the monthly returns on the market index over the past 60 months or more</a:t>
                </a:r>
                <a:r>
                  <a:rPr lang="en-IN" sz="2000" dirty="0"/>
                  <a:t>. </a:t>
                </a:r>
              </a:p>
              <a:p>
                <a:pPr algn="just"/>
                <a:endParaRPr lang="en-IN" sz="2000" b="1" dirty="0"/>
              </a:p>
              <a:p>
                <a:pPr algn="just"/>
                <a14:m>
                  <m:oMath xmlns:m="http://schemas.openxmlformats.org/officeDocument/2006/math">
                    <m:sSub>
                      <m:sSubPr>
                        <m:ctrlPr>
                          <a:rPr lang="en-IN" sz="2000" b="1" i="1">
                            <a:latin typeface="Cambria Math" panose="02040503050406030204" pitchFamily="18" charset="0"/>
                          </a:rPr>
                        </m:ctrlPr>
                      </m:sSubPr>
                      <m:e>
                        <m:r>
                          <a:rPr lang="en-IN" sz="2000" b="1">
                            <a:latin typeface="Cambria Math" panose="02040503050406030204" pitchFamily="18" charset="0"/>
                          </a:rPr>
                          <m:t>𝒓</m:t>
                        </m:r>
                      </m:e>
                      <m:sub>
                        <m:r>
                          <a:rPr lang="en-IN" sz="2000" b="1">
                            <a:latin typeface="Cambria Math" panose="02040503050406030204" pitchFamily="18" charset="0"/>
                          </a:rPr>
                          <m:t>𝒎</m:t>
                        </m:r>
                      </m:sub>
                    </m:sSub>
                  </m:oMath>
                </a14:m>
                <a:r>
                  <a:rPr lang="en-IN" sz="2000" b="1" dirty="0"/>
                  <a:t> = return on the market: </a:t>
                </a:r>
                <a:r>
                  <a:rPr lang="en-IN" sz="2000" dirty="0"/>
                  <a:t>this may be estimated by a broad stock market index like the BSE </a:t>
                </a:r>
                <a:r>
                  <a:rPr lang="en-IN" sz="2000" dirty="0" err="1"/>
                  <a:t>sensex</a:t>
                </a:r>
                <a:r>
                  <a:rPr lang="en-IN" sz="2000" dirty="0"/>
                  <a:t> or NSE Nifty 50 (Long-term average to avoid abnormal returns for a particular year).</a:t>
                </a:r>
              </a:p>
              <a:p>
                <a:pPr algn="just"/>
                <a:endParaRPr lang="en-IN" sz="2000" b="1" dirty="0"/>
              </a:p>
              <a:p>
                <a:pPr algn="just"/>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𝒓</m:t>
                        </m:r>
                      </m:e>
                      <m:sub>
                        <m:r>
                          <a:rPr lang="en-IN" sz="2000" b="1" i="1">
                            <a:latin typeface="Cambria Math" panose="02040503050406030204" pitchFamily="18" charset="0"/>
                          </a:rPr>
                          <m:t>𝒎</m:t>
                        </m:r>
                      </m:sub>
                    </m:sSub>
                  </m:oMath>
                </a14:m>
                <a:r>
                  <a:rPr lang="en-IN" sz="2000" b="1" dirty="0"/>
                  <a:t> -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𝒓</m:t>
                        </m:r>
                      </m:e>
                      <m:sub>
                        <m:r>
                          <a:rPr lang="en-IN" sz="2000" b="1" i="1">
                            <a:latin typeface="Cambria Math" panose="02040503050406030204" pitchFamily="18" charset="0"/>
                          </a:rPr>
                          <m:t>𝒇</m:t>
                        </m:r>
                      </m:sub>
                    </m:sSub>
                  </m:oMath>
                </a14:m>
                <a:r>
                  <a:rPr lang="en-IN" sz="2000" b="1" dirty="0"/>
                  <a:t> = market risk premium: </a:t>
                </a:r>
                <a:r>
                  <a:rPr lang="en-IN" sz="2000" dirty="0"/>
                  <a:t>this may be estimated as the </a:t>
                </a:r>
                <a:r>
                  <a:rPr lang="en-IN" sz="2000" b="1" dirty="0"/>
                  <a:t>difference between average return on the market portfolio and the average risk free rate over the past 10 to 30 years – the longer the period, the better it is</a:t>
                </a:r>
                <a:r>
                  <a:rPr lang="en-IN" sz="2000" dirty="0"/>
                  <a:t>.</a:t>
                </a:r>
              </a:p>
              <a:p>
                <a:pPr algn="just"/>
                <a:endParaRPr lang="en-IN" sz="2000" b="1" dirty="0"/>
              </a:p>
              <a:p>
                <a:pPr algn="just"/>
                <a:endParaRPr lang="en-IN" sz="3600" b="1" dirty="0"/>
              </a:p>
              <a:p>
                <a:endParaRPr lang="en-IN" sz="3600" b="1" dirty="0"/>
              </a:p>
            </p:txBody>
          </p:sp>
        </mc:Choice>
        <mc:Fallback xmlns="">
          <p:sp>
            <p:nvSpPr>
              <p:cNvPr id="2" name="Content Placeholder 1">
                <a:extLst>
                  <a:ext uri="{FF2B5EF4-FFF2-40B4-BE49-F238E27FC236}">
                    <a16:creationId xmlns:a16="http://schemas.microsoft.com/office/drawing/2014/main" id="{01FF95EA-FFA8-46EB-A4C9-283C26C29F63}"/>
                  </a:ext>
                </a:extLst>
              </p:cNvPr>
              <p:cNvSpPr>
                <a:spLocks noGrp="1" noRot="1" noChangeAspect="1" noMove="1" noResize="1" noEditPoints="1" noAdjustHandles="1" noChangeArrowheads="1" noChangeShapeType="1" noTextEdit="1"/>
              </p:cNvSpPr>
              <p:nvPr>
                <p:ph idx="1"/>
              </p:nvPr>
            </p:nvSpPr>
            <p:spPr>
              <a:xfrm>
                <a:off x="299884" y="1447800"/>
                <a:ext cx="8691716" cy="5148590"/>
              </a:xfrm>
              <a:blipFill>
                <a:blip r:embed="rId2"/>
                <a:stretch>
                  <a:fillRect l="-421" t="-1777" r="-1262" b="-130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D94BFEC-6822-489E-9EFA-C71891D93C87}"/>
              </a:ext>
            </a:extLst>
          </p:cNvPr>
          <p:cNvSpPr>
            <a:spLocks noGrp="1"/>
          </p:cNvSpPr>
          <p:nvPr>
            <p:ph type="dt" sz="half" idx="2"/>
          </p:nvPr>
        </p:nvSpPr>
        <p:spPr/>
        <p:txBody>
          <a:bodyPr/>
          <a:lstStyle/>
          <a:p>
            <a:fld id="{F8074AA8-E235-4D77-B3DE-CA9E71ED7FCB}" type="datetime1">
              <a:rPr lang="en-US" smtClean="0"/>
              <a:t>15-Sep-24</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0A95938-16B1-477B-BBD4-B8E2CFDBBAA8}"/>
                  </a:ext>
                </a:extLst>
              </p:cNvPr>
              <p:cNvSpPr>
                <a:spLocks noGrp="1"/>
              </p:cNvSpPr>
              <p:nvPr>
                <p:ph sz="quarter" idx="10"/>
              </p:nvPr>
            </p:nvSpPr>
            <p:spPr>
              <a:xfrm>
                <a:off x="304800" y="152400"/>
                <a:ext cx="6324600" cy="1143000"/>
              </a:xfrm>
            </p:spPr>
            <p:txBody>
              <a:bodyPr>
                <a:normAutofit fontScale="92500"/>
              </a:bodyPr>
              <a:lstStyle/>
              <a:p>
                <a:r>
                  <a:rPr lang="en-IN" dirty="0"/>
                  <a:t>Cost of Capital</a:t>
                </a:r>
              </a:p>
              <a:p>
                <a:r>
                  <a:rPr lang="en-IN" dirty="0"/>
                  <a:t>3. Cost of Retained Earnings,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𝒌</m:t>
                        </m:r>
                      </m:e>
                      <m:sub>
                        <m:r>
                          <a:rPr lang="en-IN" b="1" i="1" smtClean="0">
                            <a:latin typeface="Cambria Math" panose="02040503050406030204" pitchFamily="18" charset="0"/>
                          </a:rPr>
                          <m:t>𝒆</m:t>
                        </m:r>
                      </m:sub>
                    </m:sSub>
                  </m:oMath>
                </a14:m>
                <a:r>
                  <a:rPr lang="en-IN" dirty="0"/>
                  <a:t> </a:t>
                </a:r>
              </a:p>
            </p:txBody>
          </p:sp>
        </mc:Choice>
        <mc:Fallback xmlns="">
          <p:sp>
            <p:nvSpPr>
              <p:cNvPr id="8" name="Content Placeholder 2">
                <a:extLst>
                  <a:ext uri="{FF2B5EF4-FFF2-40B4-BE49-F238E27FC236}">
                    <a16:creationId xmlns:a16="http://schemas.microsoft.com/office/drawing/2014/main" id="{80A95938-16B1-477B-BBD4-B8E2CFDBBAA8}"/>
                  </a:ext>
                </a:extLst>
              </p:cNvPr>
              <p:cNvSpPr>
                <a:spLocks noGrp="1" noRot="1" noChangeAspect="1" noMove="1" noResize="1" noEditPoints="1" noAdjustHandles="1" noChangeArrowheads="1" noChangeShapeType="1" noTextEdit="1"/>
              </p:cNvSpPr>
              <p:nvPr>
                <p:ph sz="quarter" idx="10"/>
              </p:nvPr>
            </p:nvSpPr>
            <p:spPr>
              <a:xfrm>
                <a:off x="304800" y="152400"/>
                <a:ext cx="6324600" cy="1143000"/>
              </a:xfrm>
              <a:blipFill>
                <a:blip r:embed="rId3"/>
                <a:stretch>
                  <a:fillRect l="-2601" t="-5319" b="-12234"/>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DF5AF05B-2461-42F7-A2A0-A6384C606D11}"/>
              </a:ext>
            </a:extLst>
          </p:cNvPr>
          <p:cNvSpPr>
            <a:spLocks noGrp="1"/>
          </p:cNvSpPr>
          <p:nvPr>
            <p:ph type="sldNum" sz="quarter" idx="4"/>
          </p:nvPr>
        </p:nvSpPr>
        <p:spPr/>
        <p:txBody>
          <a:bodyPr/>
          <a:lstStyle/>
          <a:p>
            <a:fld id="{BC8D7E44-7D4F-4942-A8C9-2DF6BF8399E8}" type="slidenum">
              <a:rPr lang="en-US" smtClean="0"/>
              <a:pPr/>
              <a:t>12</a:t>
            </a:fld>
            <a:endParaRPr lang="en-US"/>
          </a:p>
        </p:txBody>
      </p:sp>
    </p:spTree>
    <p:extLst>
      <p:ext uri="{BB962C8B-B14F-4D97-AF65-F5344CB8AC3E}">
        <p14:creationId xmlns:p14="http://schemas.microsoft.com/office/powerpoint/2010/main" val="17403903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82D7E2-5BC5-42E3-9C33-AA463437FE1B}"/>
              </a:ext>
            </a:extLst>
          </p:cNvPr>
          <p:cNvSpPr>
            <a:spLocks noGrp="1"/>
          </p:cNvSpPr>
          <p:nvPr>
            <p:ph idx="1"/>
          </p:nvPr>
        </p:nvSpPr>
        <p:spPr>
          <a:xfrm>
            <a:off x="304800" y="1493837"/>
            <a:ext cx="8229600" cy="4983163"/>
          </a:xfrm>
        </p:spPr>
        <p:txBody>
          <a:bodyPr>
            <a:normAutofit/>
          </a:bodyPr>
          <a:lstStyle/>
          <a:p>
            <a:pPr marL="0" indent="0"/>
            <a:r>
              <a:rPr lang="en-IN" sz="1800" dirty="0"/>
              <a:t>The risk-free rate is 8 per cent and the return on market portfolio is 12 per cent. Calculate the required rate of return on the three equity stocks with the beta values shown against them.</a:t>
            </a:r>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p:txBody>
      </p:sp>
      <p:sp>
        <p:nvSpPr>
          <p:cNvPr id="3" name="Content Placeholder 2">
            <a:extLst>
              <a:ext uri="{FF2B5EF4-FFF2-40B4-BE49-F238E27FC236}">
                <a16:creationId xmlns:a16="http://schemas.microsoft.com/office/drawing/2014/main" id="{BA79D73A-146C-4736-A510-37A996D20F5C}"/>
              </a:ext>
            </a:extLst>
          </p:cNvPr>
          <p:cNvSpPr>
            <a:spLocks noGrp="1"/>
          </p:cNvSpPr>
          <p:nvPr>
            <p:ph sz="quarter" idx="10"/>
          </p:nvPr>
        </p:nvSpPr>
        <p:spPr/>
        <p:txBody>
          <a:bodyPr/>
          <a:lstStyle/>
          <a:p>
            <a:r>
              <a:rPr lang="en-IN" dirty="0"/>
              <a:t>Exercise 5</a:t>
            </a:r>
          </a:p>
        </p:txBody>
      </p:sp>
      <p:sp>
        <p:nvSpPr>
          <p:cNvPr id="4" name="Date Placeholder 3">
            <a:extLst>
              <a:ext uri="{FF2B5EF4-FFF2-40B4-BE49-F238E27FC236}">
                <a16:creationId xmlns:a16="http://schemas.microsoft.com/office/drawing/2014/main" id="{AFD64F64-70C6-42B9-AAF6-C618F415F212}"/>
              </a:ext>
            </a:extLst>
          </p:cNvPr>
          <p:cNvSpPr>
            <a:spLocks noGrp="1"/>
          </p:cNvSpPr>
          <p:nvPr>
            <p:ph type="dt" sz="half" idx="2"/>
          </p:nvPr>
        </p:nvSpPr>
        <p:spPr/>
        <p:txBody>
          <a:bodyPr/>
          <a:lstStyle/>
          <a:p>
            <a:fld id="{6D3FFF2F-676E-44B9-AD35-C0CECEA333F1}" type="datetime1">
              <a:rPr lang="en-US" smtClean="0"/>
              <a:t>15-Sep-24</a:t>
            </a:fld>
            <a:endParaRPr lang="en-US" dirty="0"/>
          </a:p>
        </p:txBody>
      </p:sp>
      <p:graphicFrame>
        <p:nvGraphicFramePr>
          <p:cNvPr id="6" name="Table 5">
            <a:extLst>
              <a:ext uri="{FF2B5EF4-FFF2-40B4-BE49-F238E27FC236}">
                <a16:creationId xmlns:a16="http://schemas.microsoft.com/office/drawing/2014/main" id="{B510FF77-A0E8-4147-BF8A-E443A54CF9AC}"/>
              </a:ext>
            </a:extLst>
          </p:cNvPr>
          <p:cNvGraphicFramePr>
            <a:graphicFrameLocks/>
          </p:cNvGraphicFramePr>
          <p:nvPr>
            <p:extLst>
              <p:ext uri="{D42A27DB-BD31-4B8C-83A1-F6EECF244321}">
                <p14:modId xmlns:p14="http://schemas.microsoft.com/office/powerpoint/2010/main" val="1915030583"/>
              </p:ext>
            </p:extLst>
          </p:nvPr>
        </p:nvGraphicFramePr>
        <p:xfrm>
          <a:off x="2895600" y="2522378"/>
          <a:ext cx="3352800" cy="1463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479801991"/>
                    </a:ext>
                  </a:extLst>
                </a:gridCol>
                <a:gridCol w="1676400">
                  <a:extLst>
                    <a:ext uri="{9D8B030D-6E8A-4147-A177-3AD203B41FA5}">
                      <a16:colId xmlns:a16="http://schemas.microsoft.com/office/drawing/2014/main" val="3994999781"/>
                    </a:ext>
                  </a:extLst>
                </a:gridCol>
              </a:tblGrid>
              <a:tr h="231678">
                <a:tc>
                  <a:txBody>
                    <a:bodyPr/>
                    <a:lstStyle/>
                    <a:p>
                      <a:r>
                        <a:rPr lang="en-IN" dirty="0"/>
                        <a:t>Stock</a:t>
                      </a:r>
                    </a:p>
                  </a:txBody>
                  <a:tcPr/>
                </a:tc>
                <a:tc>
                  <a:txBody>
                    <a:bodyPr/>
                    <a:lstStyle/>
                    <a:p>
                      <a:r>
                        <a:rPr lang="en-IN" dirty="0"/>
                        <a:t>Beta</a:t>
                      </a:r>
                    </a:p>
                  </a:txBody>
                  <a:tcPr/>
                </a:tc>
                <a:extLst>
                  <a:ext uri="{0D108BD9-81ED-4DB2-BD59-A6C34878D82A}">
                    <a16:rowId xmlns:a16="http://schemas.microsoft.com/office/drawing/2014/main" val="1795795955"/>
                  </a:ext>
                </a:extLst>
              </a:tr>
              <a:tr h="231678">
                <a:tc>
                  <a:txBody>
                    <a:bodyPr/>
                    <a:lstStyle/>
                    <a:p>
                      <a:r>
                        <a:rPr lang="en-IN" dirty="0"/>
                        <a:t>A</a:t>
                      </a:r>
                    </a:p>
                  </a:txBody>
                  <a:tcPr/>
                </a:tc>
                <a:tc>
                  <a:txBody>
                    <a:bodyPr/>
                    <a:lstStyle/>
                    <a:p>
                      <a:r>
                        <a:rPr lang="en-IN" dirty="0"/>
                        <a:t>0.8</a:t>
                      </a:r>
                    </a:p>
                  </a:txBody>
                  <a:tcPr/>
                </a:tc>
                <a:extLst>
                  <a:ext uri="{0D108BD9-81ED-4DB2-BD59-A6C34878D82A}">
                    <a16:rowId xmlns:a16="http://schemas.microsoft.com/office/drawing/2014/main" val="3503661641"/>
                  </a:ext>
                </a:extLst>
              </a:tr>
              <a:tr h="231678">
                <a:tc>
                  <a:txBody>
                    <a:bodyPr/>
                    <a:lstStyle/>
                    <a:p>
                      <a:r>
                        <a:rPr lang="en-IN" dirty="0"/>
                        <a:t>B</a:t>
                      </a:r>
                    </a:p>
                  </a:txBody>
                  <a:tcPr/>
                </a:tc>
                <a:tc>
                  <a:txBody>
                    <a:bodyPr/>
                    <a:lstStyle/>
                    <a:p>
                      <a:r>
                        <a:rPr lang="en-IN" dirty="0"/>
                        <a:t>1.2</a:t>
                      </a:r>
                    </a:p>
                  </a:txBody>
                  <a:tcPr/>
                </a:tc>
                <a:extLst>
                  <a:ext uri="{0D108BD9-81ED-4DB2-BD59-A6C34878D82A}">
                    <a16:rowId xmlns:a16="http://schemas.microsoft.com/office/drawing/2014/main" val="1190802838"/>
                  </a:ext>
                </a:extLst>
              </a:tr>
              <a:tr h="231678">
                <a:tc>
                  <a:txBody>
                    <a:bodyPr/>
                    <a:lstStyle/>
                    <a:p>
                      <a:r>
                        <a:rPr lang="en-IN" dirty="0"/>
                        <a:t>C</a:t>
                      </a:r>
                    </a:p>
                  </a:txBody>
                  <a:tcPr/>
                </a:tc>
                <a:tc>
                  <a:txBody>
                    <a:bodyPr/>
                    <a:lstStyle/>
                    <a:p>
                      <a:r>
                        <a:rPr lang="en-IN" dirty="0"/>
                        <a:t>1.7</a:t>
                      </a:r>
                    </a:p>
                  </a:txBody>
                  <a:tcPr/>
                </a:tc>
                <a:extLst>
                  <a:ext uri="{0D108BD9-81ED-4DB2-BD59-A6C34878D82A}">
                    <a16:rowId xmlns:a16="http://schemas.microsoft.com/office/drawing/2014/main" val="485672582"/>
                  </a:ext>
                </a:extLst>
              </a:tr>
            </a:tbl>
          </a:graphicData>
        </a:graphic>
      </p:graphicFrame>
      <p:sp>
        <p:nvSpPr>
          <p:cNvPr id="7" name="Slide Number Placeholder 6">
            <a:extLst>
              <a:ext uri="{FF2B5EF4-FFF2-40B4-BE49-F238E27FC236}">
                <a16:creationId xmlns:a16="http://schemas.microsoft.com/office/drawing/2014/main" id="{D3B02705-6D8C-4A9A-B455-96A9D53BF7F8}"/>
              </a:ext>
            </a:extLst>
          </p:cNvPr>
          <p:cNvSpPr>
            <a:spLocks noGrp="1"/>
          </p:cNvSpPr>
          <p:nvPr>
            <p:ph type="sldNum" sz="quarter" idx="4"/>
          </p:nvPr>
        </p:nvSpPr>
        <p:spPr/>
        <p:txBody>
          <a:bodyPr/>
          <a:lstStyle/>
          <a:p>
            <a:fld id="{BC8D7E44-7D4F-4942-A8C9-2DF6BF8399E8}" type="slidenum">
              <a:rPr lang="en-US" smtClean="0"/>
              <a:pPr/>
              <a:t>13</a:t>
            </a:fld>
            <a:endParaRPr lang="en-US"/>
          </a:p>
        </p:txBody>
      </p:sp>
    </p:spTree>
    <p:extLst>
      <p:ext uri="{BB962C8B-B14F-4D97-AF65-F5344CB8AC3E}">
        <p14:creationId xmlns:p14="http://schemas.microsoft.com/office/powerpoint/2010/main" val="400185966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1FF95EA-FFA8-46EB-A4C9-283C26C29F63}"/>
                  </a:ext>
                </a:extLst>
              </p:cNvPr>
              <p:cNvSpPr>
                <a:spLocks noGrp="1"/>
              </p:cNvSpPr>
              <p:nvPr>
                <p:ph idx="1"/>
              </p:nvPr>
            </p:nvSpPr>
            <p:spPr>
              <a:xfrm>
                <a:off x="147484" y="1450258"/>
                <a:ext cx="8691716" cy="5148590"/>
              </a:xfrm>
            </p:spPr>
            <p:txBody>
              <a:bodyPr>
                <a:normAutofit/>
              </a:bodyPr>
              <a:lstStyle/>
              <a:p>
                <a:pPr marL="0" indent="0"/>
                <a:r>
                  <a:rPr lang="en-IN" b="1" dirty="0"/>
                  <a:t>Cost of External Equity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𝒌</m:t>
                        </m:r>
                      </m:e>
                      <m:sub>
                        <m:r>
                          <a:rPr lang="en-IN" b="1" i="1">
                            <a:latin typeface="Cambria Math" panose="02040503050406030204" pitchFamily="18" charset="0"/>
                          </a:rPr>
                          <m:t>𝒆</m:t>
                        </m:r>
                      </m:sub>
                    </m:sSub>
                  </m:oMath>
                </a14:m>
                <a:r>
                  <a:rPr lang="en-IN" dirty="0"/>
                  <a:t> ) : The cost of external equity is higher than the cost of retained earnings because when a company issues external equity it incurs </a:t>
                </a:r>
                <a:r>
                  <a:rPr lang="en-IN" b="1" dirty="0"/>
                  <a:t>flotation or issue costs</a:t>
                </a:r>
                <a:r>
                  <a:rPr lang="en-IN" dirty="0"/>
                  <a:t>. </a:t>
                </a:r>
              </a:p>
              <a:p>
                <a:pPr algn="ct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smtClean="0">
                            <a:latin typeface="Cambria Math" panose="02040503050406030204" pitchFamily="18" charset="0"/>
                          </a:rPr>
                          <m:t>𝒆</m:t>
                        </m:r>
                      </m:sub>
                    </m:sSub>
                  </m:oMath>
                </a14:m>
                <a:r>
                  <a:rPr lang="en-IN" b="1" i="1" dirty="0">
                    <a:latin typeface="Cambria Math" panose="02040503050406030204" pitchFamily="18" charset="0"/>
                  </a:rPr>
                  <a:t> = </a:t>
                </a:r>
                <a14:m>
                  <m:oMath xmlns:m="http://schemas.openxmlformats.org/officeDocument/2006/math">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𝑫</m:t>
                            </m:r>
                          </m:e>
                          <m:sub>
                            <m:r>
                              <a:rPr lang="en-IN" b="1" i="1">
                                <a:latin typeface="Cambria Math" panose="02040503050406030204" pitchFamily="18" charset="0"/>
                              </a:rPr>
                              <m:t>𝟏</m:t>
                            </m:r>
                          </m:sub>
                        </m:sSub>
                      </m:num>
                      <m:den>
                        <m:sSub>
                          <m:sSubPr>
                            <m:ctrlPr>
                              <a:rPr lang="en-IN" b="1" i="1">
                                <a:latin typeface="Cambria Math" panose="02040503050406030204" pitchFamily="18" charset="0"/>
                              </a:rPr>
                            </m:ctrlPr>
                          </m:sSubPr>
                          <m:e>
                            <m:r>
                              <a:rPr lang="en-IN" b="1" i="1">
                                <a:latin typeface="Cambria Math" panose="02040503050406030204" pitchFamily="18" charset="0"/>
                              </a:rPr>
                              <m:t>𝑷</m:t>
                            </m:r>
                          </m:e>
                          <m:sub>
                            <m:r>
                              <a:rPr lang="en-IN" b="1" i="1">
                                <a:latin typeface="Cambria Math" panose="02040503050406030204" pitchFamily="18" charset="0"/>
                              </a:rPr>
                              <m:t>𝟎</m:t>
                            </m:r>
                            <m:r>
                              <a:rPr lang="en-IN" b="1" i="1" smtClean="0">
                                <a:latin typeface="Cambria Math" panose="02040503050406030204" pitchFamily="18" charset="0"/>
                              </a:rPr>
                              <m:t> </m:t>
                            </m:r>
                          </m:sub>
                        </m:sSub>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 −</m:t>
                        </m:r>
                        <m:r>
                          <a:rPr lang="en-IN" b="1" i="1" smtClean="0">
                            <a:latin typeface="Cambria Math" panose="02040503050406030204" pitchFamily="18" charset="0"/>
                          </a:rPr>
                          <m:t>𝑭</m:t>
                        </m:r>
                        <m:r>
                          <a:rPr lang="en-IN" b="1" i="1" smtClean="0">
                            <a:latin typeface="Cambria Math" panose="02040503050406030204" pitchFamily="18" charset="0"/>
                          </a:rPr>
                          <m:t>)</m:t>
                        </m:r>
                      </m:den>
                    </m:f>
                  </m:oMath>
                </a14:m>
                <a:r>
                  <a:rPr lang="en-IN" b="1" i="1" dirty="0">
                    <a:latin typeface="Cambria Math" panose="02040503050406030204" pitchFamily="18" charset="0"/>
                  </a:rPr>
                  <a:t> + g </a:t>
                </a:r>
              </a:p>
              <a:p>
                <a:r>
                  <a:rPr lang="en-IN" dirty="0"/>
                  <a:t>Where</a:t>
                </a:r>
              </a:p>
              <a:p>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𝒌</m:t>
                        </m:r>
                      </m:e>
                      <m:sub>
                        <m:r>
                          <a:rPr lang="en-IN">
                            <a:latin typeface="Cambria Math" panose="02040503050406030204" pitchFamily="18" charset="0"/>
                          </a:rPr>
                          <m:t>𝒆</m:t>
                        </m:r>
                      </m:sub>
                    </m:sSub>
                  </m:oMath>
                </a14:m>
                <a:r>
                  <a:rPr lang="en-IN" dirty="0"/>
                  <a:t> = cost of external equity</a:t>
                </a:r>
              </a:p>
              <a:p>
                <a:r>
                  <a:rPr lang="en-IN" dirty="0"/>
                  <a:t>F = percentage flotation cost incurred in issuing new equity</a:t>
                </a:r>
              </a:p>
              <a:p>
                <a:endParaRPr lang="en-IN" dirty="0"/>
              </a:p>
              <a:p>
                <a:endParaRPr lang="en-IN" sz="3600" b="1" dirty="0"/>
              </a:p>
            </p:txBody>
          </p:sp>
        </mc:Choice>
        <mc:Fallback xmlns="">
          <p:sp>
            <p:nvSpPr>
              <p:cNvPr id="2" name="Content Placeholder 1">
                <a:extLst>
                  <a:ext uri="{FF2B5EF4-FFF2-40B4-BE49-F238E27FC236}">
                    <a16:creationId xmlns:a16="http://schemas.microsoft.com/office/drawing/2014/main" id="{01FF95EA-FFA8-46EB-A4C9-283C26C29F63}"/>
                  </a:ext>
                </a:extLst>
              </p:cNvPr>
              <p:cNvSpPr>
                <a:spLocks noGrp="1" noRot="1" noChangeAspect="1" noMove="1" noResize="1" noEditPoints="1" noAdjustHandles="1" noChangeArrowheads="1" noChangeShapeType="1" noTextEdit="1"/>
              </p:cNvSpPr>
              <p:nvPr>
                <p:ph idx="1"/>
              </p:nvPr>
            </p:nvSpPr>
            <p:spPr>
              <a:xfrm>
                <a:off x="147484" y="1450258"/>
                <a:ext cx="8691716" cy="5148590"/>
              </a:xfrm>
              <a:blipFill>
                <a:blip r:embed="rId2"/>
                <a:stretch>
                  <a:fillRect l="-1052" t="-829"/>
                </a:stretch>
              </a:blipFill>
            </p:spPr>
            <p:txBody>
              <a:bodyPr/>
              <a:lstStyle/>
              <a:p>
                <a:r>
                  <a:rPr lang="en-GB">
                    <a:noFill/>
                  </a:rPr>
                  <a:t> </a:t>
                </a:r>
              </a:p>
            </p:txBody>
          </p:sp>
        </mc:Fallback>
      </mc:AlternateContent>
      <p:sp>
        <p:nvSpPr>
          <p:cNvPr id="4" name="Date Placeholder 3">
            <a:extLst>
              <a:ext uri="{FF2B5EF4-FFF2-40B4-BE49-F238E27FC236}">
                <a16:creationId xmlns:a16="http://schemas.microsoft.com/office/drawing/2014/main" id="{5D94BFEC-6822-489E-9EFA-C71891D93C87}"/>
              </a:ext>
            </a:extLst>
          </p:cNvPr>
          <p:cNvSpPr>
            <a:spLocks noGrp="1"/>
          </p:cNvSpPr>
          <p:nvPr>
            <p:ph type="dt" sz="half" idx="2"/>
          </p:nvPr>
        </p:nvSpPr>
        <p:spPr/>
        <p:txBody>
          <a:bodyPr/>
          <a:lstStyle/>
          <a:p>
            <a:fld id="{ECDFD77D-C0A6-403F-A2DB-97B8460DC675}" type="datetime1">
              <a:rPr lang="en-US" smtClean="0"/>
              <a:t>15-Sep-24</a:t>
            </a:fld>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00607CF-A5F4-43FC-8F87-1B4DCACB6FF3}"/>
                  </a:ext>
                </a:extLst>
              </p:cNvPr>
              <p:cNvSpPr>
                <a:spLocks noGrp="1"/>
              </p:cNvSpPr>
              <p:nvPr>
                <p:ph sz="quarter" idx="10"/>
              </p:nvPr>
            </p:nvSpPr>
            <p:spPr>
              <a:xfrm>
                <a:off x="304800" y="152400"/>
                <a:ext cx="6324600" cy="1143000"/>
              </a:xfrm>
            </p:spPr>
            <p:txBody>
              <a:bodyPr>
                <a:normAutofit/>
              </a:bodyPr>
              <a:lstStyle/>
              <a:p>
                <a:r>
                  <a:rPr lang="en-IN" dirty="0"/>
                  <a:t>Cost of Capital</a:t>
                </a:r>
              </a:p>
              <a:p>
                <a:r>
                  <a:rPr lang="en-IN" dirty="0"/>
                  <a:t>Cost of External Equity,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𝒌</m:t>
                        </m:r>
                      </m:e>
                      <m:sub>
                        <m:r>
                          <a:rPr lang="en-IN" b="1" i="1" smtClean="0">
                            <a:latin typeface="Cambria Math" panose="02040503050406030204" pitchFamily="18" charset="0"/>
                          </a:rPr>
                          <m:t>𝒆</m:t>
                        </m:r>
                      </m:sub>
                    </m:sSub>
                  </m:oMath>
                </a14:m>
                <a:r>
                  <a:rPr lang="en-IN" dirty="0"/>
                  <a:t> </a:t>
                </a:r>
              </a:p>
            </p:txBody>
          </p:sp>
        </mc:Choice>
        <mc:Fallback xmlns="">
          <p:sp>
            <p:nvSpPr>
              <p:cNvPr id="8" name="Content Placeholder 2">
                <a:extLst>
                  <a:ext uri="{FF2B5EF4-FFF2-40B4-BE49-F238E27FC236}">
                    <a16:creationId xmlns:a16="http://schemas.microsoft.com/office/drawing/2014/main" id="{700607CF-A5F4-43FC-8F87-1B4DCACB6FF3}"/>
                  </a:ext>
                </a:extLst>
              </p:cNvPr>
              <p:cNvSpPr>
                <a:spLocks noGrp="1" noRot="1" noChangeAspect="1" noMove="1" noResize="1" noEditPoints="1" noAdjustHandles="1" noChangeArrowheads="1" noChangeShapeType="1" noTextEdit="1"/>
              </p:cNvSpPr>
              <p:nvPr>
                <p:ph sz="quarter" idx="10"/>
              </p:nvPr>
            </p:nvSpPr>
            <p:spPr>
              <a:xfrm>
                <a:off x="304800" y="152400"/>
                <a:ext cx="6324600" cy="1143000"/>
              </a:xfrm>
              <a:blipFill>
                <a:blip r:embed="rId3"/>
                <a:stretch>
                  <a:fillRect l="-2890" t="-10106" b="-13830"/>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0E0E65D8-0552-4EBB-B840-60D2E9C70344}"/>
              </a:ext>
            </a:extLst>
          </p:cNvPr>
          <p:cNvSpPr>
            <a:spLocks noGrp="1"/>
          </p:cNvSpPr>
          <p:nvPr>
            <p:ph type="sldNum" sz="quarter" idx="4"/>
          </p:nvPr>
        </p:nvSpPr>
        <p:spPr/>
        <p:txBody>
          <a:bodyPr/>
          <a:lstStyle/>
          <a:p>
            <a:fld id="{BC8D7E44-7D4F-4942-A8C9-2DF6BF8399E8}" type="slidenum">
              <a:rPr lang="en-US" smtClean="0"/>
              <a:pPr/>
              <a:t>14</a:t>
            </a:fld>
            <a:endParaRPr lang="en-US"/>
          </a:p>
        </p:txBody>
      </p:sp>
    </p:spTree>
    <p:extLst>
      <p:ext uri="{BB962C8B-B14F-4D97-AF65-F5344CB8AC3E}">
        <p14:creationId xmlns:p14="http://schemas.microsoft.com/office/powerpoint/2010/main" val="351242624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76B6AB-6CB8-48CE-9F56-8F5CEF5D82E5}"/>
              </a:ext>
            </a:extLst>
          </p:cNvPr>
          <p:cNvSpPr>
            <a:spLocks noGrp="1"/>
          </p:cNvSpPr>
          <p:nvPr>
            <p:ph idx="1"/>
          </p:nvPr>
        </p:nvSpPr>
        <p:spPr/>
        <p:txBody>
          <a:bodyPr/>
          <a:lstStyle/>
          <a:p>
            <a:pPr marL="0" indent="0"/>
            <a:r>
              <a:rPr lang="en-IN" sz="2400" dirty="0"/>
              <a:t>The current market price per share of Vishnu Ceramics is Rs.75. The dividend expected a year from now is Rs. 2.5 and it is expected to grow at a constant rate of 12 per cent. </a:t>
            </a:r>
            <a:r>
              <a:rPr lang="en-IN" sz="2400"/>
              <a:t>The flotation </a:t>
            </a:r>
            <a:r>
              <a:rPr lang="en-IN" sz="2400" dirty="0"/>
              <a:t>cost for the new issue will be 8 per cent. What is the cost of new equity?</a:t>
            </a:r>
          </a:p>
          <a:p>
            <a:endParaRPr lang="en-IN" dirty="0"/>
          </a:p>
        </p:txBody>
      </p:sp>
      <p:sp>
        <p:nvSpPr>
          <p:cNvPr id="3" name="Content Placeholder 2">
            <a:extLst>
              <a:ext uri="{FF2B5EF4-FFF2-40B4-BE49-F238E27FC236}">
                <a16:creationId xmlns:a16="http://schemas.microsoft.com/office/drawing/2014/main" id="{51D3D6B1-E724-4B0C-B96D-A52773C3BC92}"/>
              </a:ext>
            </a:extLst>
          </p:cNvPr>
          <p:cNvSpPr>
            <a:spLocks noGrp="1"/>
          </p:cNvSpPr>
          <p:nvPr>
            <p:ph sz="quarter" idx="10"/>
          </p:nvPr>
        </p:nvSpPr>
        <p:spPr/>
        <p:txBody>
          <a:bodyPr/>
          <a:lstStyle/>
          <a:p>
            <a:r>
              <a:rPr lang="en-IN" dirty="0"/>
              <a:t>Exercise 6</a:t>
            </a:r>
          </a:p>
        </p:txBody>
      </p:sp>
      <p:sp>
        <p:nvSpPr>
          <p:cNvPr id="4" name="Date Placeholder 3">
            <a:extLst>
              <a:ext uri="{FF2B5EF4-FFF2-40B4-BE49-F238E27FC236}">
                <a16:creationId xmlns:a16="http://schemas.microsoft.com/office/drawing/2014/main" id="{D733358B-3EA8-4DFB-8476-D3B6E786DD8B}"/>
              </a:ext>
            </a:extLst>
          </p:cNvPr>
          <p:cNvSpPr>
            <a:spLocks noGrp="1"/>
          </p:cNvSpPr>
          <p:nvPr>
            <p:ph type="dt" sz="half" idx="2"/>
          </p:nvPr>
        </p:nvSpPr>
        <p:spPr/>
        <p:txBody>
          <a:bodyPr/>
          <a:lstStyle/>
          <a:p>
            <a:fld id="{17A4D8F8-F4FA-40E1-8529-2DEE82CF4339}" type="datetime1">
              <a:rPr lang="en-US" smtClean="0"/>
              <a:t>15-Sep-24</a:t>
            </a:fld>
            <a:endParaRPr lang="en-US" dirty="0"/>
          </a:p>
        </p:txBody>
      </p:sp>
      <p:sp>
        <p:nvSpPr>
          <p:cNvPr id="6" name="Slide Number Placeholder 5">
            <a:extLst>
              <a:ext uri="{FF2B5EF4-FFF2-40B4-BE49-F238E27FC236}">
                <a16:creationId xmlns:a16="http://schemas.microsoft.com/office/drawing/2014/main" id="{F9147BAF-BF00-4AFC-94D0-3B0EF117E63F}"/>
              </a:ext>
            </a:extLst>
          </p:cNvPr>
          <p:cNvSpPr>
            <a:spLocks noGrp="1"/>
          </p:cNvSpPr>
          <p:nvPr>
            <p:ph type="sldNum" sz="quarter" idx="4"/>
          </p:nvPr>
        </p:nvSpPr>
        <p:spPr/>
        <p:txBody>
          <a:bodyPr/>
          <a:lstStyle/>
          <a:p>
            <a:fld id="{BC8D7E44-7D4F-4942-A8C9-2DF6BF8399E8}" type="slidenum">
              <a:rPr lang="en-US" smtClean="0"/>
              <a:pPr/>
              <a:t>15</a:t>
            </a:fld>
            <a:endParaRPr lang="en-US"/>
          </a:p>
        </p:txBody>
      </p:sp>
    </p:spTree>
    <p:extLst>
      <p:ext uri="{BB962C8B-B14F-4D97-AF65-F5344CB8AC3E}">
        <p14:creationId xmlns:p14="http://schemas.microsoft.com/office/powerpoint/2010/main" val="194888644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534577D-EE7D-42A1-91B2-B1C5CBC35ED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dirty="0"/>
                  <a:t>Given the cost of specific sources of financing and the scheme of weighting, the WACC can be readily calculated by multiplying the specific cost of each source of financing by its proportion in the capital structure and adding the weighted values. </a:t>
                </a:r>
              </a:p>
              <a:p>
                <a:pPr marL="0" indent="0" algn="just"/>
                <a:endParaRPr lang="en-IN" dirty="0"/>
              </a:p>
              <a:p>
                <a:pPr marL="0" indent="0" algn="ctr"/>
                <a:r>
                  <a:rPr lang="en-IN" b="1" dirty="0"/>
                  <a:t>WACC =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𝒘</m:t>
                        </m:r>
                      </m:e>
                      <m:sub>
                        <m:r>
                          <a:rPr lang="en-IN" b="1" i="1" smtClean="0">
                            <a:latin typeface="Cambria Math" panose="02040503050406030204" pitchFamily="18" charset="0"/>
                          </a:rPr>
                          <m:t>𝒆</m:t>
                        </m:r>
                      </m:sub>
                    </m:sSub>
                  </m:oMath>
                </a14:m>
                <a:r>
                  <a:rPr lang="en-IN" b="1" dirty="0"/>
                  <a:t> </a:t>
                </a:r>
                <a14:m>
                  <m:oMath xmlns:m="http://schemas.openxmlformats.org/officeDocument/2006/math">
                    <m:sSub>
                      <m:sSubPr>
                        <m:ctrlPr>
                          <a:rPr lang="en-IN" b="1" i="1">
                            <a:latin typeface="Cambria Math" panose="02040503050406030204" pitchFamily="18" charset="0"/>
                          </a:rPr>
                        </m:ctrlPr>
                      </m:sSubPr>
                      <m:e>
                        <m:r>
                          <a:rPr lang="en-IN" b="1" i="1" smtClean="0">
                            <a:latin typeface="Cambria Math" panose="02040503050406030204" pitchFamily="18" charset="0"/>
                          </a:rPr>
                          <m:t>𝒌</m:t>
                        </m:r>
                      </m:e>
                      <m:sub>
                        <m:r>
                          <a:rPr lang="en-IN" b="1" i="1">
                            <a:latin typeface="Cambria Math" panose="02040503050406030204" pitchFamily="18" charset="0"/>
                          </a:rPr>
                          <m:t>𝒆</m:t>
                        </m:r>
                      </m:sub>
                    </m:sSub>
                  </m:oMath>
                </a14:m>
                <a:r>
                  <a:rPr lang="en-IN" b="1" dirty="0"/>
                  <a:t> </a:t>
                </a:r>
                <a14:m>
                  <m:oMath xmlns:m="http://schemas.openxmlformats.org/officeDocument/2006/math">
                    <m:sSub>
                      <m:sSubPr>
                        <m:ctrlPr>
                          <a:rPr lang="en-IN" b="1" i="1">
                            <a:latin typeface="Cambria Math" panose="02040503050406030204" pitchFamily="18" charset="0"/>
                          </a:rPr>
                        </m:ctrlPr>
                      </m:sSubPr>
                      <m:e>
                        <m:r>
                          <m:rPr>
                            <m:nor/>
                          </m:rPr>
                          <a:rPr lang="en-IN" b="1" dirty="0"/>
                          <m:t>+</m:t>
                        </m:r>
                        <m:r>
                          <a:rPr lang="en-IN" b="1" i="1" dirty="0" smtClean="0">
                            <a:latin typeface="Cambria Math" panose="02040503050406030204" pitchFamily="18" charset="0"/>
                          </a:rPr>
                          <m:t> </m:t>
                        </m:r>
                        <m:r>
                          <a:rPr lang="en-IN" b="1" i="1">
                            <a:latin typeface="Cambria Math" panose="02040503050406030204" pitchFamily="18" charset="0"/>
                          </a:rPr>
                          <m:t>𝒘</m:t>
                        </m:r>
                      </m:e>
                      <m:sub>
                        <m:r>
                          <a:rPr lang="en-IN" b="1" i="1" smtClean="0">
                            <a:latin typeface="Cambria Math" panose="02040503050406030204" pitchFamily="18" charset="0"/>
                          </a:rPr>
                          <m:t>𝒑</m:t>
                        </m:r>
                      </m:sub>
                    </m:sSub>
                  </m:oMath>
                </a14:m>
                <a:r>
                  <a:rPr lang="en-IN" b="1" dirty="0"/>
                  <a:t> </a:t>
                </a:r>
                <a14:m>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𝒌</m:t>
                        </m:r>
                      </m:e>
                      <m:sub>
                        <m:r>
                          <a:rPr lang="en-IN" b="1" i="1" smtClean="0">
                            <a:latin typeface="Cambria Math" panose="02040503050406030204" pitchFamily="18" charset="0"/>
                          </a:rPr>
                          <m:t>𝒑</m:t>
                        </m:r>
                      </m:sub>
                    </m:sSub>
                  </m:oMath>
                </a14:m>
                <a:r>
                  <a:rPr lang="en-IN" b="1"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𝒘</m:t>
                        </m:r>
                      </m:e>
                      <m:sub>
                        <m:r>
                          <a:rPr lang="en-IN" b="1" i="1" smtClean="0">
                            <a:latin typeface="Cambria Math" panose="02040503050406030204" pitchFamily="18" charset="0"/>
                          </a:rPr>
                          <m:t>𝒅</m:t>
                        </m:r>
                      </m:sub>
                    </m:sSub>
                  </m:oMath>
                </a14:m>
                <a:r>
                  <a:rPr lang="en-IN" b="1"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smtClean="0">
                            <a:latin typeface="Cambria Math" panose="02040503050406030204" pitchFamily="18" charset="0"/>
                          </a:rPr>
                          <m:t>𝒅</m:t>
                        </m:r>
                      </m:sub>
                    </m:sSub>
                  </m:oMath>
                </a14:m>
                <a:r>
                  <a:rPr lang="en-IN" b="1" dirty="0"/>
                  <a:t> (1- t)</a:t>
                </a:r>
              </a:p>
              <a:p>
                <a:pPr marL="0" indent="0" algn="just"/>
                <a:r>
                  <a:rPr lang="en-IN" dirty="0"/>
                  <a:t>Where,</a:t>
                </a:r>
              </a:p>
              <a:p>
                <a:pPr marL="0" indent="0" algn="just"/>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𝒘</m:t>
                        </m:r>
                      </m:e>
                      <m:sub>
                        <m:r>
                          <a:rPr lang="en-IN" b="1" i="1">
                            <a:latin typeface="Cambria Math" panose="02040503050406030204" pitchFamily="18" charset="0"/>
                          </a:rPr>
                          <m:t>𝒆</m:t>
                        </m:r>
                      </m:sub>
                    </m:sSub>
                  </m:oMath>
                </a14:m>
                <a:r>
                  <a:rPr lang="en-IN" dirty="0"/>
                  <a:t> = proportion of equity</a:t>
                </a:r>
              </a:p>
              <a:p>
                <a:pPr marL="0" indent="0" algn="just"/>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𝒘</m:t>
                        </m:r>
                      </m:e>
                      <m:sub>
                        <m:r>
                          <a:rPr lang="en-IN" b="1" i="1">
                            <a:latin typeface="Cambria Math" panose="02040503050406030204" pitchFamily="18" charset="0"/>
                          </a:rPr>
                          <m:t>𝒑</m:t>
                        </m:r>
                      </m:sub>
                    </m:sSub>
                  </m:oMath>
                </a14:m>
                <a:r>
                  <a:rPr lang="en-IN" dirty="0"/>
                  <a:t> = proportion of preference</a:t>
                </a:r>
              </a:p>
              <a:p>
                <a:pPr marL="0" indent="0" algn="just"/>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𝒘</m:t>
                        </m:r>
                      </m:e>
                      <m:sub>
                        <m:r>
                          <a:rPr lang="en-IN" b="1" i="1">
                            <a:latin typeface="Cambria Math" panose="02040503050406030204" pitchFamily="18" charset="0"/>
                          </a:rPr>
                          <m:t>𝒅</m:t>
                        </m:r>
                      </m:sub>
                    </m:sSub>
                  </m:oMath>
                </a14:m>
                <a:r>
                  <a:rPr lang="en-IN" dirty="0"/>
                  <a:t> = proportion of debt</a:t>
                </a:r>
              </a:p>
              <a:p>
                <a:pPr marL="0" indent="0" algn="just"/>
                <a:r>
                  <a:rPr lang="en-IN" dirty="0"/>
                  <a:t>t    =  corporate tax rate</a:t>
                </a:r>
              </a:p>
              <a:p>
                <a:pPr marL="0" indent="0" algn="just"/>
                <a:endParaRPr lang="en-IN" dirty="0"/>
              </a:p>
            </p:txBody>
          </p:sp>
        </mc:Choice>
        <mc:Fallback xmlns="">
          <p:sp>
            <p:nvSpPr>
              <p:cNvPr id="2" name="Content Placeholder 1">
                <a:extLst>
                  <a:ext uri="{FF2B5EF4-FFF2-40B4-BE49-F238E27FC236}">
                    <a16:creationId xmlns:a16="http://schemas.microsoft.com/office/drawing/2014/main" id="{E534577D-EE7D-42A1-91B2-B1C5CBC35EDA}"/>
                  </a:ext>
                </a:extLst>
              </p:cNvPr>
              <p:cNvSpPr>
                <a:spLocks noGrp="1" noRot="1" noChangeAspect="1" noMove="1" noResize="1" noEditPoints="1" noAdjustHandles="1" noChangeArrowheads="1" noChangeShapeType="1" noTextEdit="1"/>
              </p:cNvSpPr>
              <p:nvPr>
                <p:ph idx="1"/>
              </p:nvPr>
            </p:nvSpPr>
            <p:spPr>
              <a:blipFill>
                <a:blip r:embed="rId2"/>
                <a:stretch>
                  <a:fillRect l="-963" t="-1615" r="-963"/>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AC916792-E535-4522-9EFD-2E7CF6D0CA62}"/>
              </a:ext>
            </a:extLst>
          </p:cNvPr>
          <p:cNvSpPr>
            <a:spLocks noGrp="1"/>
          </p:cNvSpPr>
          <p:nvPr>
            <p:ph sz="quarter" idx="10"/>
          </p:nvPr>
        </p:nvSpPr>
        <p:spPr/>
        <p:txBody>
          <a:bodyPr/>
          <a:lstStyle/>
          <a:p>
            <a:r>
              <a:rPr lang="en-IN" dirty="0"/>
              <a:t>Weighted Average Cost of Capital (WACC)</a:t>
            </a:r>
          </a:p>
        </p:txBody>
      </p:sp>
      <p:sp>
        <p:nvSpPr>
          <p:cNvPr id="4" name="Date Placeholder 3">
            <a:extLst>
              <a:ext uri="{FF2B5EF4-FFF2-40B4-BE49-F238E27FC236}">
                <a16:creationId xmlns:a16="http://schemas.microsoft.com/office/drawing/2014/main" id="{7315CB6F-22FF-4FB1-8308-54FB3B5C5D2C}"/>
              </a:ext>
            </a:extLst>
          </p:cNvPr>
          <p:cNvSpPr>
            <a:spLocks noGrp="1"/>
          </p:cNvSpPr>
          <p:nvPr>
            <p:ph type="dt" sz="half" idx="2"/>
          </p:nvPr>
        </p:nvSpPr>
        <p:spPr/>
        <p:txBody>
          <a:bodyPr/>
          <a:lstStyle/>
          <a:p>
            <a:fld id="{38585FF6-34DC-4005-91FA-0A5693EBD148}" type="datetime1">
              <a:rPr lang="en-US" smtClean="0"/>
              <a:t>15-Sep-24</a:t>
            </a:fld>
            <a:endParaRPr lang="en-US" dirty="0"/>
          </a:p>
        </p:txBody>
      </p:sp>
      <p:sp>
        <p:nvSpPr>
          <p:cNvPr id="6" name="Slide Number Placeholder 5">
            <a:extLst>
              <a:ext uri="{FF2B5EF4-FFF2-40B4-BE49-F238E27FC236}">
                <a16:creationId xmlns:a16="http://schemas.microsoft.com/office/drawing/2014/main" id="{9E8B2F9D-646D-4377-B74F-AB1C8CACA17E}"/>
              </a:ext>
            </a:extLst>
          </p:cNvPr>
          <p:cNvSpPr>
            <a:spLocks noGrp="1"/>
          </p:cNvSpPr>
          <p:nvPr>
            <p:ph type="sldNum" sz="quarter" idx="4"/>
          </p:nvPr>
        </p:nvSpPr>
        <p:spPr/>
        <p:txBody>
          <a:bodyPr/>
          <a:lstStyle/>
          <a:p>
            <a:fld id="{BC8D7E44-7D4F-4942-A8C9-2DF6BF8399E8}" type="slidenum">
              <a:rPr lang="en-US" smtClean="0"/>
              <a:pPr/>
              <a:t>16</a:t>
            </a:fld>
            <a:endParaRPr lang="en-US"/>
          </a:p>
        </p:txBody>
      </p:sp>
    </p:spTree>
    <p:extLst>
      <p:ext uri="{BB962C8B-B14F-4D97-AF65-F5344CB8AC3E}">
        <p14:creationId xmlns:p14="http://schemas.microsoft.com/office/powerpoint/2010/main" val="134382230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82D7E2-5BC5-42E3-9C33-AA463437FE1B}"/>
              </a:ext>
            </a:extLst>
          </p:cNvPr>
          <p:cNvSpPr>
            <a:spLocks noGrp="1"/>
          </p:cNvSpPr>
          <p:nvPr>
            <p:ph idx="1"/>
          </p:nvPr>
        </p:nvSpPr>
        <p:spPr>
          <a:xfrm>
            <a:off x="304800" y="1493837"/>
            <a:ext cx="8229600" cy="4983163"/>
          </a:xfrm>
        </p:spPr>
        <p:txBody>
          <a:bodyPr/>
          <a:lstStyle/>
          <a:p>
            <a:pPr marL="0" indent="0"/>
            <a:r>
              <a:rPr lang="en-IN" dirty="0"/>
              <a:t>The capital structure of V K Funds Ltd. in book value terms is a follows (</a:t>
            </a:r>
            <a:r>
              <a:rPr lang="en-IN" b="1" dirty="0"/>
              <a:t>Explain Book value vs market value</a:t>
            </a:r>
            <a:r>
              <a:rPr lang="en-IN" dirty="0"/>
              <a:t>)</a:t>
            </a:r>
          </a:p>
          <a:p>
            <a:pPr marL="0" indent="0"/>
            <a:endParaRPr lang="en-IN" dirty="0"/>
          </a:p>
        </p:txBody>
      </p:sp>
      <p:sp>
        <p:nvSpPr>
          <p:cNvPr id="3" name="Content Placeholder 2">
            <a:extLst>
              <a:ext uri="{FF2B5EF4-FFF2-40B4-BE49-F238E27FC236}">
                <a16:creationId xmlns:a16="http://schemas.microsoft.com/office/drawing/2014/main" id="{BA79D73A-146C-4736-A510-37A996D20F5C}"/>
              </a:ext>
            </a:extLst>
          </p:cNvPr>
          <p:cNvSpPr>
            <a:spLocks noGrp="1"/>
          </p:cNvSpPr>
          <p:nvPr>
            <p:ph sz="quarter" idx="10"/>
          </p:nvPr>
        </p:nvSpPr>
        <p:spPr/>
        <p:txBody>
          <a:bodyPr/>
          <a:lstStyle/>
          <a:p>
            <a:r>
              <a:rPr lang="en-IN" dirty="0"/>
              <a:t>Practice Problem</a:t>
            </a:r>
          </a:p>
        </p:txBody>
      </p:sp>
      <p:sp>
        <p:nvSpPr>
          <p:cNvPr id="4" name="Date Placeholder 3">
            <a:extLst>
              <a:ext uri="{FF2B5EF4-FFF2-40B4-BE49-F238E27FC236}">
                <a16:creationId xmlns:a16="http://schemas.microsoft.com/office/drawing/2014/main" id="{AFD64F64-70C6-42B9-AAF6-C618F415F212}"/>
              </a:ext>
            </a:extLst>
          </p:cNvPr>
          <p:cNvSpPr>
            <a:spLocks noGrp="1"/>
          </p:cNvSpPr>
          <p:nvPr>
            <p:ph type="dt" sz="half" idx="2"/>
          </p:nvPr>
        </p:nvSpPr>
        <p:spPr/>
        <p:txBody>
          <a:bodyPr/>
          <a:lstStyle/>
          <a:p>
            <a:fld id="{A0B1F2C1-0E17-4801-9CE2-C7473B82B860}" type="datetime1">
              <a:rPr lang="en-US" smtClean="0"/>
              <a:t>15-Sep-24</a:t>
            </a:fld>
            <a:endParaRPr lang="en-US" dirty="0"/>
          </a:p>
        </p:txBody>
      </p:sp>
      <p:graphicFrame>
        <p:nvGraphicFramePr>
          <p:cNvPr id="5" name="Table 5">
            <a:extLst>
              <a:ext uri="{FF2B5EF4-FFF2-40B4-BE49-F238E27FC236}">
                <a16:creationId xmlns:a16="http://schemas.microsoft.com/office/drawing/2014/main" id="{B34332C4-968E-439C-A347-F74A75FDDC84}"/>
              </a:ext>
            </a:extLst>
          </p:cNvPr>
          <p:cNvGraphicFramePr>
            <a:graphicFrameLocks noGrp="1"/>
          </p:cNvGraphicFramePr>
          <p:nvPr>
            <p:extLst>
              <p:ext uri="{D42A27DB-BD31-4B8C-83A1-F6EECF244321}">
                <p14:modId xmlns:p14="http://schemas.microsoft.com/office/powerpoint/2010/main" val="2959354506"/>
              </p:ext>
            </p:extLst>
          </p:nvPr>
        </p:nvGraphicFramePr>
        <p:xfrm>
          <a:off x="914400" y="2362200"/>
          <a:ext cx="7315200" cy="340360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3088337593"/>
                    </a:ext>
                  </a:extLst>
                </a:gridCol>
                <a:gridCol w="1676400">
                  <a:extLst>
                    <a:ext uri="{9D8B030D-6E8A-4147-A177-3AD203B41FA5}">
                      <a16:colId xmlns:a16="http://schemas.microsoft.com/office/drawing/2014/main" val="3931392117"/>
                    </a:ext>
                  </a:extLst>
                </a:gridCol>
              </a:tblGrid>
              <a:tr h="370840">
                <a:tc>
                  <a:txBody>
                    <a:bodyPr/>
                    <a:lstStyle/>
                    <a:p>
                      <a:pPr algn="ctr"/>
                      <a:r>
                        <a:rPr lang="en-IN" dirty="0"/>
                        <a:t>Source of Finance</a:t>
                      </a:r>
                    </a:p>
                  </a:txBody>
                  <a:tcPr/>
                </a:tc>
                <a:tc>
                  <a:txBody>
                    <a:bodyPr/>
                    <a:lstStyle/>
                    <a:p>
                      <a:pPr algn="ctr"/>
                      <a:r>
                        <a:rPr lang="en-IN" dirty="0"/>
                        <a:t>Amount in Millions</a:t>
                      </a:r>
                    </a:p>
                  </a:txBody>
                  <a:tcPr/>
                </a:tc>
                <a:extLst>
                  <a:ext uri="{0D108BD9-81ED-4DB2-BD59-A6C34878D82A}">
                    <a16:rowId xmlns:a16="http://schemas.microsoft.com/office/drawing/2014/main" val="2086501560"/>
                  </a:ext>
                </a:extLst>
              </a:tr>
              <a:tr h="370840">
                <a:tc>
                  <a:txBody>
                    <a:bodyPr/>
                    <a:lstStyle/>
                    <a:p>
                      <a:r>
                        <a:rPr lang="en-IN" dirty="0"/>
                        <a:t>Equity Capital (20 million shares, Rs.10/share)</a:t>
                      </a:r>
                    </a:p>
                  </a:txBody>
                  <a:tcPr/>
                </a:tc>
                <a:tc>
                  <a:txBody>
                    <a:bodyPr/>
                    <a:lstStyle/>
                    <a:p>
                      <a:r>
                        <a:rPr lang="en-IN" dirty="0"/>
                        <a:t>Rs. 200 M</a:t>
                      </a:r>
                    </a:p>
                  </a:txBody>
                  <a:tcPr/>
                </a:tc>
                <a:extLst>
                  <a:ext uri="{0D108BD9-81ED-4DB2-BD59-A6C34878D82A}">
                    <a16:rowId xmlns:a16="http://schemas.microsoft.com/office/drawing/2014/main" val="693307994"/>
                  </a:ext>
                </a:extLst>
              </a:tr>
              <a:tr h="370840">
                <a:tc>
                  <a:txBody>
                    <a:bodyPr/>
                    <a:lstStyle/>
                    <a:p>
                      <a:r>
                        <a:rPr lang="en-IN" dirty="0"/>
                        <a:t>Preference Capital, 12 per cent (500,000 shares, Rs. 100/share)</a:t>
                      </a:r>
                    </a:p>
                  </a:txBody>
                  <a:tcPr/>
                </a:tc>
                <a:tc>
                  <a:txBody>
                    <a:bodyPr/>
                    <a:lstStyle/>
                    <a:p>
                      <a:r>
                        <a:rPr lang="en-IN" dirty="0"/>
                        <a:t>Rs. 50 M</a:t>
                      </a:r>
                    </a:p>
                  </a:txBody>
                  <a:tcPr/>
                </a:tc>
                <a:extLst>
                  <a:ext uri="{0D108BD9-81ED-4DB2-BD59-A6C34878D82A}">
                    <a16:rowId xmlns:a16="http://schemas.microsoft.com/office/drawing/2014/main" val="1051457085"/>
                  </a:ext>
                </a:extLst>
              </a:tr>
              <a:tr h="370840">
                <a:tc>
                  <a:txBody>
                    <a:bodyPr/>
                    <a:lstStyle/>
                    <a:p>
                      <a:r>
                        <a:rPr lang="en-IN" dirty="0"/>
                        <a:t>Retained earnings</a:t>
                      </a:r>
                    </a:p>
                  </a:txBody>
                  <a:tcPr/>
                </a:tc>
                <a:tc>
                  <a:txBody>
                    <a:bodyPr/>
                    <a:lstStyle/>
                    <a:p>
                      <a:r>
                        <a:rPr lang="en-IN" dirty="0"/>
                        <a:t>Rs. 350 M</a:t>
                      </a:r>
                    </a:p>
                  </a:txBody>
                  <a:tcPr/>
                </a:tc>
                <a:extLst>
                  <a:ext uri="{0D108BD9-81ED-4DB2-BD59-A6C34878D82A}">
                    <a16:rowId xmlns:a16="http://schemas.microsoft.com/office/drawing/2014/main" val="1560334744"/>
                  </a:ext>
                </a:extLst>
              </a:tr>
              <a:tr h="370840">
                <a:tc>
                  <a:txBody>
                    <a:bodyPr/>
                    <a:lstStyle/>
                    <a:p>
                      <a:r>
                        <a:rPr lang="en-IN" dirty="0"/>
                        <a:t>Debentures 14  per cent (1200000 debentures, Rs. 100 par)</a:t>
                      </a:r>
                    </a:p>
                  </a:txBody>
                  <a:tcPr/>
                </a:tc>
                <a:tc>
                  <a:txBody>
                    <a:bodyPr/>
                    <a:lstStyle/>
                    <a:p>
                      <a:r>
                        <a:rPr lang="en-IN" dirty="0"/>
                        <a:t>Rs. 120 M</a:t>
                      </a:r>
                    </a:p>
                  </a:txBody>
                  <a:tcPr/>
                </a:tc>
                <a:extLst>
                  <a:ext uri="{0D108BD9-81ED-4DB2-BD59-A6C34878D82A}">
                    <a16:rowId xmlns:a16="http://schemas.microsoft.com/office/drawing/2014/main" val="714270676"/>
                  </a:ext>
                </a:extLst>
              </a:tr>
              <a:tr h="370840">
                <a:tc>
                  <a:txBody>
                    <a:bodyPr/>
                    <a:lstStyle/>
                    <a:p>
                      <a:r>
                        <a:rPr lang="en-IN" dirty="0"/>
                        <a:t>Term Loans, 13 per cent</a:t>
                      </a:r>
                    </a:p>
                  </a:txBody>
                  <a:tcPr/>
                </a:tc>
                <a:tc>
                  <a:txBody>
                    <a:bodyPr/>
                    <a:lstStyle/>
                    <a:p>
                      <a:r>
                        <a:rPr lang="en-IN" dirty="0"/>
                        <a:t>Rs. 80 M</a:t>
                      </a:r>
                    </a:p>
                  </a:txBody>
                  <a:tcPr/>
                </a:tc>
                <a:extLst>
                  <a:ext uri="{0D108BD9-81ED-4DB2-BD59-A6C34878D82A}">
                    <a16:rowId xmlns:a16="http://schemas.microsoft.com/office/drawing/2014/main" val="2475459088"/>
                  </a:ext>
                </a:extLst>
              </a:tr>
              <a:tr h="370840">
                <a:tc>
                  <a:txBody>
                    <a:bodyPr/>
                    <a:lstStyle/>
                    <a:p>
                      <a:r>
                        <a:rPr lang="en-IN" b="1" dirty="0"/>
                        <a:t>Total</a:t>
                      </a:r>
                    </a:p>
                  </a:txBody>
                  <a:tcPr/>
                </a:tc>
                <a:tc>
                  <a:txBody>
                    <a:bodyPr/>
                    <a:lstStyle/>
                    <a:p>
                      <a:r>
                        <a:rPr lang="en-IN" b="1" dirty="0"/>
                        <a:t>Rs. 800 M</a:t>
                      </a:r>
                    </a:p>
                  </a:txBody>
                  <a:tcPr/>
                </a:tc>
                <a:extLst>
                  <a:ext uri="{0D108BD9-81ED-4DB2-BD59-A6C34878D82A}">
                    <a16:rowId xmlns:a16="http://schemas.microsoft.com/office/drawing/2014/main" val="278103516"/>
                  </a:ext>
                </a:extLst>
              </a:tr>
            </a:tbl>
          </a:graphicData>
        </a:graphic>
      </p:graphicFrame>
      <p:sp>
        <p:nvSpPr>
          <p:cNvPr id="7" name="Slide Number Placeholder 6">
            <a:extLst>
              <a:ext uri="{FF2B5EF4-FFF2-40B4-BE49-F238E27FC236}">
                <a16:creationId xmlns:a16="http://schemas.microsoft.com/office/drawing/2014/main" id="{9688FC6C-7727-4AD2-9B2E-4F038A28E8DF}"/>
              </a:ext>
            </a:extLst>
          </p:cNvPr>
          <p:cNvSpPr>
            <a:spLocks noGrp="1"/>
          </p:cNvSpPr>
          <p:nvPr>
            <p:ph type="sldNum" sz="quarter" idx="4"/>
          </p:nvPr>
        </p:nvSpPr>
        <p:spPr/>
        <p:txBody>
          <a:bodyPr/>
          <a:lstStyle/>
          <a:p>
            <a:fld id="{BC8D7E44-7D4F-4942-A8C9-2DF6BF8399E8}" type="slidenum">
              <a:rPr lang="en-US" smtClean="0"/>
              <a:pPr/>
              <a:t>17</a:t>
            </a:fld>
            <a:endParaRPr lang="en-US"/>
          </a:p>
        </p:txBody>
      </p:sp>
    </p:spTree>
    <p:extLst>
      <p:ext uri="{BB962C8B-B14F-4D97-AF65-F5344CB8AC3E}">
        <p14:creationId xmlns:p14="http://schemas.microsoft.com/office/powerpoint/2010/main" val="197676954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2A1F9E-E64B-4C38-8C5C-D3E0F0A60FEB}"/>
              </a:ext>
            </a:extLst>
          </p:cNvPr>
          <p:cNvSpPr>
            <a:spLocks noGrp="1"/>
          </p:cNvSpPr>
          <p:nvPr>
            <p:ph idx="1"/>
          </p:nvPr>
        </p:nvSpPr>
        <p:spPr/>
        <p:txBody>
          <a:bodyPr/>
          <a:lstStyle/>
          <a:p>
            <a:pPr marL="0" indent="0" algn="just"/>
            <a:r>
              <a:rPr lang="en-IN" dirty="0"/>
              <a:t>The next expected dividend per share is Rs. 2. The dividend per share is expected to grow at the rate of 12 per cent. The market price per share is Rs. 50. Preference stock, redeemable after 10 years, is currently selling for Rs. 85 per share. Debentures, redeemable after 5 years, are selling for Rs. 90 per debenture. The tax rate for the company is 30 per cent. Calculate the weighted average cost of capital.  </a:t>
            </a:r>
          </a:p>
        </p:txBody>
      </p:sp>
      <p:sp>
        <p:nvSpPr>
          <p:cNvPr id="3" name="Content Placeholder 2">
            <a:extLst>
              <a:ext uri="{FF2B5EF4-FFF2-40B4-BE49-F238E27FC236}">
                <a16:creationId xmlns:a16="http://schemas.microsoft.com/office/drawing/2014/main" id="{8E38D2EA-4085-47F0-B07F-F8923A713A86}"/>
              </a:ext>
            </a:extLst>
          </p:cNvPr>
          <p:cNvSpPr>
            <a:spLocks noGrp="1"/>
          </p:cNvSpPr>
          <p:nvPr>
            <p:ph sz="quarter" idx="10"/>
          </p:nvPr>
        </p:nvSpPr>
        <p:spPr/>
        <p:txBody>
          <a:bodyPr/>
          <a:lstStyle/>
          <a:p>
            <a:r>
              <a:rPr lang="en-IN" dirty="0"/>
              <a:t>Practice Problem</a:t>
            </a:r>
          </a:p>
        </p:txBody>
      </p:sp>
      <p:sp>
        <p:nvSpPr>
          <p:cNvPr id="4" name="Date Placeholder 3">
            <a:extLst>
              <a:ext uri="{FF2B5EF4-FFF2-40B4-BE49-F238E27FC236}">
                <a16:creationId xmlns:a16="http://schemas.microsoft.com/office/drawing/2014/main" id="{88AE567B-379D-4537-8E0B-9D315F7C4D38}"/>
              </a:ext>
            </a:extLst>
          </p:cNvPr>
          <p:cNvSpPr>
            <a:spLocks noGrp="1"/>
          </p:cNvSpPr>
          <p:nvPr>
            <p:ph type="dt" sz="half" idx="2"/>
          </p:nvPr>
        </p:nvSpPr>
        <p:spPr/>
        <p:txBody>
          <a:bodyPr/>
          <a:lstStyle/>
          <a:p>
            <a:fld id="{5A36ABBC-E03D-498A-8584-F450A4CDA556}" type="datetime1">
              <a:rPr lang="en-US" smtClean="0"/>
              <a:t>15-Sep-24</a:t>
            </a:fld>
            <a:endParaRPr lang="en-US" dirty="0"/>
          </a:p>
        </p:txBody>
      </p:sp>
      <p:sp>
        <p:nvSpPr>
          <p:cNvPr id="6" name="Slide Number Placeholder 5">
            <a:extLst>
              <a:ext uri="{FF2B5EF4-FFF2-40B4-BE49-F238E27FC236}">
                <a16:creationId xmlns:a16="http://schemas.microsoft.com/office/drawing/2014/main" id="{112E6821-B041-46F1-A655-8BA75B7B9F9E}"/>
              </a:ext>
            </a:extLst>
          </p:cNvPr>
          <p:cNvSpPr>
            <a:spLocks noGrp="1"/>
          </p:cNvSpPr>
          <p:nvPr>
            <p:ph type="sldNum" sz="quarter" idx="4"/>
          </p:nvPr>
        </p:nvSpPr>
        <p:spPr/>
        <p:txBody>
          <a:bodyPr/>
          <a:lstStyle/>
          <a:p>
            <a:fld id="{BC8D7E44-7D4F-4942-A8C9-2DF6BF8399E8}" type="slidenum">
              <a:rPr lang="en-US" smtClean="0"/>
              <a:pPr/>
              <a:t>18</a:t>
            </a:fld>
            <a:endParaRPr lang="en-US"/>
          </a:p>
        </p:txBody>
      </p:sp>
    </p:spTree>
    <p:extLst>
      <p:ext uri="{BB962C8B-B14F-4D97-AF65-F5344CB8AC3E}">
        <p14:creationId xmlns:p14="http://schemas.microsoft.com/office/powerpoint/2010/main" val="217928392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2A1F9E-E64B-4C38-8C5C-D3E0F0A60FEB}"/>
              </a:ext>
            </a:extLst>
          </p:cNvPr>
          <p:cNvSpPr>
            <a:spLocks noGrp="1"/>
          </p:cNvSpPr>
          <p:nvPr>
            <p:ph idx="1"/>
          </p:nvPr>
        </p:nvSpPr>
        <p:spPr>
          <a:xfrm>
            <a:off x="304800" y="1447800"/>
            <a:ext cx="8229600" cy="4800599"/>
          </a:xfrm>
        </p:spPr>
        <p:txBody>
          <a:bodyPr/>
          <a:lstStyle/>
          <a:p>
            <a:pPr algn="just">
              <a:buFont typeface="Arial" panose="020B0604020202020204" pitchFamily="34" charset="0"/>
              <a:buChar char="•"/>
            </a:pPr>
            <a:r>
              <a:rPr lang="en-US" dirty="0"/>
              <a:t>A company has a debt-to-equity ratio of 0.75. If the cost of debt is 8% (before tax) and the cost of equity is 12%, what is the weighted average cost of capital (WACC) assuming a tax rate of 30%? (Solution: 9.26%)</a:t>
            </a:r>
          </a:p>
          <a:p>
            <a:pPr algn="just">
              <a:buFont typeface="Arial" panose="020B0604020202020204" pitchFamily="34" charset="0"/>
              <a:buChar char="•"/>
            </a:pPr>
            <a:r>
              <a:rPr lang="en-US" dirty="0"/>
              <a:t>A company has a beta of 1.2. If the risk-free rate is 5% and the market risk premium is 8%, what is the cost of equity using the Capital Asset Pricing Model (CAPM)? (Solution: 14.6%)</a:t>
            </a:r>
          </a:p>
          <a:p>
            <a:pPr algn="just">
              <a:buFont typeface="Arial" panose="020B0604020202020204" pitchFamily="34" charset="0"/>
              <a:buChar char="•"/>
            </a:pPr>
            <a:r>
              <a:rPr lang="en-US" dirty="0"/>
              <a:t>A company has a cost of debt (before tax) of 7% and a cost of equity of 11%. If the debt-to-equity ratio is 0.6, what is the WACC assuming a tax rate of 35%? (Solution: 8.59%)</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8E38D2EA-4085-47F0-B07F-F8923A713A86}"/>
              </a:ext>
            </a:extLst>
          </p:cNvPr>
          <p:cNvSpPr>
            <a:spLocks noGrp="1"/>
          </p:cNvSpPr>
          <p:nvPr>
            <p:ph sz="quarter" idx="10"/>
          </p:nvPr>
        </p:nvSpPr>
        <p:spPr/>
        <p:txBody>
          <a:bodyPr/>
          <a:lstStyle/>
          <a:p>
            <a:r>
              <a:rPr lang="en-IN" dirty="0"/>
              <a:t>Practice</a:t>
            </a:r>
          </a:p>
        </p:txBody>
      </p:sp>
      <p:sp>
        <p:nvSpPr>
          <p:cNvPr id="4" name="Date Placeholder 3">
            <a:extLst>
              <a:ext uri="{FF2B5EF4-FFF2-40B4-BE49-F238E27FC236}">
                <a16:creationId xmlns:a16="http://schemas.microsoft.com/office/drawing/2014/main" id="{88AE567B-379D-4537-8E0B-9D315F7C4D38}"/>
              </a:ext>
            </a:extLst>
          </p:cNvPr>
          <p:cNvSpPr>
            <a:spLocks noGrp="1"/>
          </p:cNvSpPr>
          <p:nvPr>
            <p:ph type="dt" sz="half" idx="2"/>
          </p:nvPr>
        </p:nvSpPr>
        <p:spPr/>
        <p:txBody>
          <a:bodyPr/>
          <a:lstStyle/>
          <a:p>
            <a:fld id="{5A36ABBC-E03D-498A-8584-F450A4CDA556}" type="datetime1">
              <a:rPr lang="en-US" smtClean="0"/>
              <a:t>15-Sep-24</a:t>
            </a:fld>
            <a:endParaRPr lang="en-US" dirty="0"/>
          </a:p>
        </p:txBody>
      </p:sp>
      <p:sp>
        <p:nvSpPr>
          <p:cNvPr id="6" name="Slide Number Placeholder 5">
            <a:extLst>
              <a:ext uri="{FF2B5EF4-FFF2-40B4-BE49-F238E27FC236}">
                <a16:creationId xmlns:a16="http://schemas.microsoft.com/office/drawing/2014/main" id="{112E6821-B041-46F1-A655-8BA75B7B9F9E}"/>
              </a:ext>
            </a:extLst>
          </p:cNvPr>
          <p:cNvSpPr>
            <a:spLocks noGrp="1"/>
          </p:cNvSpPr>
          <p:nvPr>
            <p:ph type="sldNum" sz="quarter" idx="4"/>
          </p:nvPr>
        </p:nvSpPr>
        <p:spPr/>
        <p:txBody>
          <a:bodyPr/>
          <a:lstStyle/>
          <a:p>
            <a:fld id="{BC8D7E44-7D4F-4942-A8C9-2DF6BF8399E8}" type="slidenum">
              <a:rPr lang="en-US" smtClean="0"/>
              <a:pPr/>
              <a:t>19</a:t>
            </a:fld>
            <a:endParaRPr lang="en-US"/>
          </a:p>
        </p:txBody>
      </p:sp>
    </p:spTree>
    <p:extLst>
      <p:ext uri="{BB962C8B-B14F-4D97-AF65-F5344CB8AC3E}">
        <p14:creationId xmlns:p14="http://schemas.microsoft.com/office/powerpoint/2010/main" val="22990905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783780F-6BCC-4099-B528-DB126C214969}"/>
              </a:ext>
            </a:extLst>
          </p:cNvPr>
          <p:cNvSpPr>
            <a:spLocks noGrp="1"/>
          </p:cNvSpPr>
          <p:nvPr>
            <p:ph idx="1"/>
          </p:nvPr>
        </p:nvSpPr>
        <p:spPr>
          <a:xfrm>
            <a:off x="304800" y="1447800"/>
            <a:ext cx="8229600" cy="5148589"/>
          </a:xfrm>
        </p:spPr>
        <p:txBody>
          <a:bodyPr>
            <a:normAutofit fontScale="92500" lnSpcReduction="10000"/>
          </a:bodyPr>
          <a:lstStyle/>
          <a:p>
            <a:pPr>
              <a:buFont typeface="Arial" panose="020B0604020202020204" pitchFamily="34" charset="0"/>
              <a:buChar char="•"/>
            </a:pPr>
            <a:r>
              <a:rPr lang="en-IN" dirty="0">
                <a:highlight>
                  <a:srgbClr val="FFFF00"/>
                </a:highlight>
              </a:rPr>
              <a:t>The </a:t>
            </a:r>
            <a:r>
              <a:rPr lang="en-IN" b="1" dirty="0">
                <a:highlight>
                  <a:srgbClr val="FFFF00"/>
                </a:highlight>
              </a:rPr>
              <a:t>discount rate </a:t>
            </a:r>
            <a:r>
              <a:rPr lang="en-IN" dirty="0">
                <a:highlight>
                  <a:srgbClr val="FFFF00"/>
                </a:highlight>
              </a:rPr>
              <a:t>used for calculating the present value of future cashflows is also called as the </a:t>
            </a:r>
            <a:r>
              <a:rPr lang="en-IN" b="1" dirty="0">
                <a:highlight>
                  <a:srgbClr val="FFFF00"/>
                </a:highlight>
              </a:rPr>
              <a:t>Cost of Capital (Or Opportunity cost of capital).</a:t>
            </a:r>
          </a:p>
          <a:p>
            <a:pPr>
              <a:buFont typeface="Arial" panose="020B0604020202020204" pitchFamily="34" charset="0"/>
              <a:buChar char="•"/>
            </a:pPr>
            <a:r>
              <a:rPr lang="en-IN" b="1" i="1" dirty="0"/>
              <a:t>The return that an investor expect from any investment/securities is the cost of capital for that company that issues (</a:t>
            </a:r>
            <a:r>
              <a:rPr lang="en-IN" b="1" i="1" dirty="0">
                <a:highlight>
                  <a:srgbClr val="FFFF00"/>
                </a:highlight>
              </a:rPr>
              <a:t>Required rate of return</a:t>
            </a:r>
            <a:r>
              <a:rPr lang="en-IN" b="1" i="1" dirty="0"/>
              <a:t>). </a:t>
            </a:r>
          </a:p>
          <a:p>
            <a:pPr>
              <a:buFont typeface="Arial" panose="020B0604020202020204" pitchFamily="34" charset="0"/>
              <a:buChar char="•"/>
            </a:pPr>
            <a:r>
              <a:rPr lang="en-IN" dirty="0"/>
              <a:t>The </a:t>
            </a:r>
            <a:r>
              <a:rPr lang="en-IN" b="1" dirty="0"/>
              <a:t>Financing Decision </a:t>
            </a:r>
            <a:r>
              <a:rPr lang="en-IN" dirty="0"/>
              <a:t>of Financial Management calls for sourcing of fund for the business which decides </a:t>
            </a:r>
            <a:r>
              <a:rPr lang="en-IN" b="1" dirty="0"/>
              <a:t>Capital Structure</a:t>
            </a:r>
            <a:r>
              <a:rPr lang="en-IN" dirty="0"/>
              <a:t> of the company.</a:t>
            </a:r>
          </a:p>
          <a:p>
            <a:pPr>
              <a:buFont typeface="Arial" panose="020B0604020202020204" pitchFamily="34" charset="0"/>
              <a:buChar char="•"/>
            </a:pPr>
            <a:r>
              <a:rPr lang="en-IN" dirty="0"/>
              <a:t>There are mainly two components of this Capital : </a:t>
            </a:r>
            <a:r>
              <a:rPr lang="en-IN" b="1" dirty="0"/>
              <a:t>Equity and Debt</a:t>
            </a:r>
          </a:p>
          <a:p>
            <a:pPr>
              <a:buFont typeface="Arial" panose="020B0604020202020204" pitchFamily="34" charset="0"/>
              <a:buChar char="•"/>
            </a:pPr>
            <a:r>
              <a:rPr lang="en-IN" b="1" dirty="0"/>
              <a:t>Equity</a:t>
            </a:r>
            <a:r>
              <a:rPr lang="en-IN" dirty="0"/>
              <a:t> Capital includes equity shares, preference shares and retained earnings or reserves and surplus.</a:t>
            </a:r>
          </a:p>
          <a:p>
            <a:pPr>
              <a:buFont typeface="Arial" panose="020B0604020202020204" pitchFamily="34" charset="0"/>
              <a:buChar char="•"/>
            </a:pPr>
            <a:r>
              <a:rPr lang="en-IN" b="1" dirty="0"/>
              <a:t>Debt</a:t>
            </a:r>
            <a:r>
              <a:rPr lang="en-IN" dirty="0"/>
              <a:t> Capital includes long-term and short-term borrowings and debt securities.</a:t>
            </a:r>
          </a:p>
        </p:txBody>
      </p:sp>
      <p:sp>
        <p:nvSpPr>
          <p:cNvPr id="19" name="Content Placeholder 18">
            <a:extLst>
              <a:ext uri="{FF2B5EF4-FFF2-40B4-BE49-F238E27FC236}">
                <a16:creationId xmlns:a16="http://schemas.microsoft.com/office/drawing/2014/main" id="{985E7E47-E255-4325-A14E-E838D01B25BC}"/>
              </a:ext>
            </a:extLst>
          </p:cNvPr>
          <p:cNvSpPr>
            <a:spLocks noGrp="1"/>
          </p:cNvSpPr>
          <p:nvPr>
            <p:ph sz="quarter" idx="10"/>
          </p:nvPr>
        </p:nvSpPr>
        <p:spPr/>
        <p:txBody>
          <a:bodyPr/>
          <a:lstStyle/>
          <a:p>
            <a:r>
              <a:rPr lang="en-IN" dirty="0"/>
              <a:t>What is Cost of Capital</a:t>
            </a:r>
          </a:p>
          <a:p>
            <a:endParaRPr lang="en-IN" dirty="0"/>
          </a:p>
        </p:txBody>
      </p:sp>
      <p:sp>
        <p:nvSpPr>
          <p:cNvPr id="8" name="Date Placeholder 3">
            <a:extLst>
              <a:ext uri="{FF2B5EF4-FFF2-40B4-BE49-F238E27FC236}">
                <a16:creationId xmlns:a16="http://schemas.microsoft.com/office/drawing/2014/main" id="{78F271C6-48E8-44FB-AD0B-ADD78CEA22A5}"/>
              </a:ext>
            </a:extLst>
          </p:cNvPr>
          <p:cNvSpPr>
            <a:spLocks noGrp="1"/>
          </p:cNvSpPr>
          <p:nvPr>
            <p:ph type="dt" sz="half" idx="2"/>
          </p:nvPr>
        </p:nvSpPr>
        <p:spPr>
          <a:xfrm>
            <a:off x="304800" y="6596390"/>
            <a:ext cx="2133600" cy="261610"/>
          </a:xfrm>
        </p:spPr>
        <p:txBody>
          <a:bodyPr/>
          <a:lstStyle/>
          <a:p>
            <a:fld id="{840B756C-7635-434A-8F39-E7266D7C5217}" type="datetime1">
              <a:rPr lang="en-US" smtClean="0"/>
              <a:t>15-Sep-24</a:t>
            </a:fld>
            <a:endParaRPr lang="en-US" dirty="0"/>
          </a:p>
        </p:txBody>
      </p:sp>
      <p:sp>
        <p:nvSpPr>
          <p:cNvPr id="3" name="Slide Number Placeholder 2">
            <a:extLst>
              <a:ext uri="{FF2B5EF4-FFF2-40B4-BE49-F238E27FC236}">
                <a16:creationId xmlns:a16="http://schemas.microsoft.com/office/drawing/2014/main" id="{10DC52EF-8E64-4E3F-861B-C4EAC2707FB4}"/>
              </a:ext>
            </a:extLst>
          </p:cNvPr>
          <p:cNvSpPr>
            <a:spLocks noGrp="1"/>
          </p:cNvSpPr>
          <p:nvPr>
            <p:ph type="sldNum" sz="quarter" idx="4"/>
          </p:nvPr>
        </p:nvSpPr>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302263187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2A1F9E-E64B-4C38-8C5C-D3E0F0A60FEB}"/>
              </a:ext>
            </a:extLst>
          </p:cNvPr>
          <p:cNvSpPr>
            <a:spLocks noGrp="1"/>
          </p:cNvSpPr>
          <p:nvPr>
            <p:ph idx="1"/>
          </p:nvPr>
        </p:nvSpPr>
        <p:spPr/>
        <p:txBody>
          <a:bodyPr/>
          <a:lstStyle/>
          <a:p>
            <a:pPr algn="just">
              <a:buFont typeface="Arial" panose="020B0604020202020204" pitchFamily="34" charset="0"/>
              <a:buChar char="•"/>
            </a:pPr>
            <a:r>
              <a:rPr lang="en-US" dirty="0"/>
              <a:t>A company has a debt-to-equity ratio of 0.9. If the cost of debt (before tax) is 6% and the cost of equity is 14%, what is the WACC assuming a tax rate of 40%? (Solution: 9.08%)</a:t>
            </a:r>
          </a:p>
          <a:p>
            <a:pPr algn="just">
              <a:buFont typeface="Arial" panose="020B0604020202020204" pitchFamily="34" charset="0"/>
              <a:buChar char="•"/>
            </a:pPr>
            <a:r>
              <a:rPr lang="en-US" dirty="0"/>
              <a:t>A company has a beta of 1.3. If the risk-free rate is 4% and the market risk premium is 10%, what is the cost of equity using the CAPM? (Solution: 17%)</a:t>
            </a:r>
          </a:p>
          <a:p>
            <a:pPr algn="just">
              <a:buFont typeface="Arial" panose="020B0604020202020204" pitchFamily="34" charset="0"/>
              <a:buChar char="•"/>
            </a:pPr>
            <a:r>
              <a:rPr lang="en-US" dirty="0"/>
              <a:t>A company has a beta of 1.3. If the risk-free rate is 5% and the market risk premium is 8%, what is the cost of equity using the Capital Asset Pricing Model (CAPM)? (Solution: 15.4%)</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8E38D2EA-4085-47F0-B07F-F8923A713A86}"/>
              </a:ext>
            </a:extLst>
          </p:cNvPr>
          <p:cNvSpPr>
            <a:spLocks noGrp="1"/>
          </p:cNvSpPr>
          <p:nvPr>
            <p:ph sz="quarter" idx="10"/>
          </p:nvPr>
        </p:nvSpPr>
        <p:spPr/>
        <p:txBody>
          <a:bodyPr/>
          <a:lstStyle/>
          <a:p>
            <a:r>
              <a:rPr lang="en-IN" dirty="0"/>
              <a:t>Practice:</a:t>
            </a:r>
          </a:p>
        </p:txBody>
      </p:sp>
      <p:sp>
        <p:nvSpPr>
          <p:cNvPr id="4" name="Date Placeholder 3">
            <a:extLst>
              <a:ext uri="{FF2B5EF4-FFF2-40B4-BE49-F238E27FC236}">
                <a16:creationId xmlns:a16="http://schemas.microsoft.com/office/drawing/2014/main" id="{88AE567B-379D-4537-8E0B-9D315F7C4D38}"/>
              </a:ext>
            </a:extLst>
          </p:cNvPr>
          <p:cNvSpPr>
            <a:spLocks noGrp="1"/>
          </p:cNvSpPr>
          <p:nvPr>
            <p:ph type="dt" sz="half" idx="2"/>
          </p:nvPr>
        </p:nvSpPr>
        <p:spPr/>
        <p:txBody>
          <a:bodyPr/>
          <a:lstStyle/>
          <a:p>
            <a:fld id="{5A36ABBC-E03D-498A-8584-F450A4CDA556}" type="datetime1">
              <a:rPr lang="en-US" smtClean="0"/>
              <a:t>15-Sep-24</a:t>
            </a:fld>
            <a:endParaRPr lang="en-US" dirty="0"/>
          </a:p>
        </p:txBody>
      </p:sp>
      <p:sp>
        <p:nvSpPr>
          <p:cNvPr id="6" name="Slide Number Placeholder 5">
            <a:extLst>
              <a:ext uri="{FF2B5EF4-FFF2-40B4-BE49-F238E27FC236}">
                <a16:creationId xmlns:a16="http://schemas.microsoft.com/office/drawing/2014/main" id="{112E6821-B041-46F1-A655-8BA75B7B9F9E}"/>
              </a:ext>
            </a:extLst>
          </p:cNvPr>
          <p:cNvSpPr>
            <a:spLocks noGrp="1"/>
          </p:cNvSpPr>
          <p:nvPr>
            <p:ph type="sldNum" sz="quarter" idx="4"/>
          </p:nvPr>
        </p:nvSpPr>
        <p:spPr/>
        <p:txBody>
          <a:bodyPr/>
          <a:lstStyle/>
          <a:p>
            <a:fld id="{BC8D7E44-7D4F-4942-A8C9-2DF6BF8399E8}" type="slidenum">
              <a:rPr lang="en-US" smtClean="0"/>
              <a:pPr/>
              <a:t>20</a:t>
            </a:fld>
            <a:endParaRPr lang="en-US"/>
          </a:p>
        </p:txBody>
      </p:sp>
    </p:spTree>
    <p:extLst>
      <p:ext uri="{BB962C8B-B14F-4D97-AF65-F5344CB8AC3E}">
        <p14:creationId xmlns:p14="http://schemas.microsoft.com/office/powerpoint/2010/main" val="701991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46F1C-D074-437E-8B0D-B35B7A910126}"/>
              </a:ext>
            </a:extLst>
          </p:cNvPr>
          <p:cNvSpPr>
            <a:spLocks noGrp="1"/>
          </p:cNvSpPr>
          <p:nvPr>
            <p:ph idx="1"/>
          </p:nvPr>
        </p:nvSpPr>
        <p:spPr/>
        <p:txBody>
          <a:bodyPr>
            <a:normAutofit/>
          </a:bodyPr>
          <a:lstStyle/>
          <a:p>
            <a:pPr algn="ctr"/>
            <a:endParaRPr lang="en-IN" sz="7000" i="1" dirty="0"/>
          </a:p>
          <a:p>
            <a:pPr algn="ctr"/>
            <a:r>
              <a:rPr lang="en-IN" sz="7000" i="1" dirty="0"/>
              <a:t>THANK YOU!!!</a:t>
            </a:r>
          </a:p>
        </p:txBody>
      </p:sp>
      <p:sp>
        <p:nvSpPr>
          <p:cNvPr id="4" name="Date Placeholder 3">
            <a:extLst>
              <a:ext uri="{FF2B5EF4-FFF2-40B4-BE49-F238E27FC236}">
                <a16:creationId xmlns:a16="http://schemas.microsoft.com/office/drawing/2014/main" id="{C4EBE50B-7CA5-4699-8A8D-AADD3A0FC803}"/>
              </a:ext>
            </a:extLst>
          </p:cNvPr>
          <p:cNvSpPr>
            <a:spLocks noGrp="1"/>
          </p:cNvSpPr>
          <p:nvPr>
            <p:ph type="dt" sz="half" idx="2"/>
          </p:nvPr>
        </p:nvSpPr>
        <p:spPr/>
        <p:txBody>
          <a:bodyPr/>
          <a:lstStyle/>
          <a:p>
            <a:fld id="{FB3954B6-A9B8-4563-B50A-A4DC29E5F50F}" type="datetime1">
              <a:rPr lang="en-US" smtClean="0"/>
              <a:t>15-Sep-24</a:t>
            </a:fld>
            <a:endParaRPr lang="en-US" dirty="0"/>
          </a:p>
        </p:txBody>
      </p:sp>
      <p:sp>
        <p:nvSpPr>
          <p:cNvPr id="5" name="Slide Number Placeholder 4">
            <a:extLst>
              <a:ext uri="{FF2B5EF4-FFF2-40B4-BE49-F238E27FC236}">
                <a16:creationId xmlns:a16="http://schemas.microsoft.com/office/drawing/2014/main" id="{539F84A1-CC14-4335-815A-FA20AA6060D0}"/>
              </a:ext>
            </a:extLst>
          </p:cNvPr>
          <p:cNvSpPr>
            <a:spLocks noGrp="1"/>
          </p:cNvSpPr>
          <p:nvPr>
            <p:ph type="sldNum" sz="quarter" idx="4"/>
          </p:nvPr>
        </p:nvSpPr>
        <p:spPr/>
        <p:txBody>
          <a:bodyPr/>
          <a:lstStyle/>
          <a:p>
            <a:fld id="{BC8D7E44-7D4F-4942-A8C9-2DF6BF8399E8}" type="slidenum">
              <a:rPr lang="en-US" smtClean="0"/>
              <a:pPr/>
              <a:t>21</a:t>
            </a:fld>
            <a:endParaRPr lang="en-US"/>
          </a:p>
        </p:txBody>
      </p:sp>
    </p:spTree>
    <p:extLst>
      <p:ext uri="{BB962C8B-B14F-4D97-AF65-F5344CB8AC3E}">
        <p14:creationId xmlns:p14="http://schemas.microsoft.com/office/powerpoint/2010/main" val="23649632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09E248-F5DB-45C1-A246-C4DEB8217784}"/>
              </a:ext>
            </a:extLst>
          </p:cNvPr>
          <p:cNvSpPr>
            <a:spLocks noGrp="1"/>
          </p:cNvSpPr>
          <p:nvPr>
            <p:ph idx="1"/>
          </p:nvPr>
        </p:nvSpPr>
        <p:spPr/>
        <p:txBody>
          <a:bodyPr/>
          <a:lstStyle/>
          <a:p>
            <a:pPr>
              <a:buFont typeface="Arial" panose="020B0604020202020204" pitchFamily="34" charset="0"/>
              <a:buChar char="•"/>
            </a:pPr>
            <a:r>
              <a:rPr lang="en-IN" dirty="0"/>
              <a:t>Evaluates investment projects</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Determines the capital structure</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8F6F0F0B-2ABC-43C6-B62E-C86FB07657F5}"/>
              </a:ext>
            </a:extLst>
          </p:cNvPr>
          <p:cNvSpPr>
            <a:spLocks noGrp="1"/>
          </p:cNvSpPr>
          <p:nvPr>
            <p:ph sz="quarter" idx="10"/>
          </p:nvPr>
        </p:nvSpPr>
        <p:spPr/>
        <p:txBody>
          <a:bodyPr/>
          <a:lstStyle/>
          <a:p>
            <a:r>
              <a:rPr lang="en-IN" dirty="0"/>
              <a:t>Applications of Cost of Capital</a:t>
            </a:r>
          </a:p>
        </p:txBody>
      </p:sp>
      <p:sp>
        <p:nvSpPr>
          <p:cNvPr id="4" name="Date Placeholder 3">
            <a:extLst>
              <a:ext uri="{FF2B5EF4-FFF2-40B4-BE49-F238E27FC236}">
                <a16:creationId xmlns:a16="http://schemas.microsoft.com/office/drawing/2014/main" id="{3E96DAED-3945-49C3-9634-BB16FAA8A065}"/>
              </a:ext>
            </a:extLst>
          </p:cNvPr>
          <p:cNvSpPr>
            <a:spLocks noGrp="1"/>
          </p:cNvSpPr>
          <p:nvPr>
            <p:ph type="dt" sz="half" idx="2"/>
          </p:nvPr>
        </p:nvSpPr>
        <p:spPr/>
        <p:txBody>
          <a:bodyPr/>
          <a:lstStyle/>
          <a:p>
            <a:fld id="{9DEBA0FE-40D9-4953-889F-277481CECC3D}" type="datetime1">
              <a:rPr lang="en-US" smtClean="0"/>
              <a:t>15-Sep-24</a:t>
            </a:fld>
            <a:endParaRPr lang="en-US" dirty="0"/>
          </a:p>
        </p:txBody>
      </p:sp>
      <p:sp>
        <p:nvSpPr>
          <p:cNvPr id="6" name="Slide Number Placeholder 5">
            <a:extLst>
              <a:ext uri="{FF2B5EF4-FFF2-40B4-BE49-F238E27FC236}">
                <a16:creationId xmlns:a16="http://schemas.microsoft.com/office/drawing/2014/main" id="{C6402492-B462-4938-A9C5-1640D68E5E8F}"/>
              </a:ext>
            </a:extLst>
          </p:cNvPr>
          <p:cNvSpPr>
            <a:spLocks noGrp="1"/>
          </p:cNvSpPr>
          <p:nvPr>
            <p:ph type="sldNum" sz="quarter" idx="4"/>
          </p:nvPr>
        </p:nvSpPr>
        <p:spPr/>
        <p:txBody>
          <a:bodyPr/>
          <a:lstStyle/>
          <a:p>
            <a:fld id="{BC8D7E44-7D4F-4942-A8C9-2DF6BF8399E8}" type="slidenum">
              <a:rPr lang="en-US" smtClean="0"/>
              <a:pPr/>
              <a:t>3</a:t>
            </a:fld>
            <a:endParaRPr lang="en-US"/>
          </a:p>
        </p:txBody>
      </p:sp>
    </p:spTree>
    <p:extLst>
      <p:ext uri="{BB962C8B-B14F-4D97-AF65-F5344CB8AC3E}">
        <p14:creationId xmlns:p14="http://schemas.microsoft.com/office/powerpoint/2010/main" val="303074263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3412D98-446D-4B9B-A033-1BC4B8951DB3}"/>
                  </a:ext>
                </a:extLst>
              </p:cNvPr>
              <p:cNvSpPr>
                <a:spLocks noGrp="1"/>
              </p:cNvSpPr>
              <p:nvPr>
                <p:ph idx="1"/>
              </p:nvPr>
            </p:nvSpPr>
            <p:spPr/>
            <p:txBody>
              <a:bodyPr>
                <a:normAutofit fontScale="77500" lnSpcReduction="20000"/>
              </a:bodyPr>
              <a:lstStyle/>
              <a:p>
                <a:pPr marL="457200" indent="-457200">
                  <a:buFont typeface="+mj-lt"/>
                  <a:buAutoNum type="arabicPeriod"/>
                </a:pPr>
                <a:r>
                  <a:rPr lang="en-IN" b="1" dirty="0"/>
                  <a:t>Cost of Debt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𝒅</m:t>
                        </m:r>
                      </m:sub>
                    </m:sSub>
                  </m:oMath>
                </a14:m>
                <a:r>
                  <a:rPr lang="en-IN" b="1" dirty="0"/>
                  <a:t> ): </a:t>
                </a:r>
                <a:r>
                  <a:rPr lang="en-IN" dirty="0"/>
                  <a:t>cost of debt instrument is the yield to maturity of that instrument. </a:t>
                </a:r>
              </a:p>
              <a:p>
                <a:pPr marL="0" indent="0" algn="ctr"/>
                <a:r>
                  <a:rPr lang="en-IN" dirty="0"/>
                  <a:t>	</a:t>
                </a:r>
                <a14:m>
                  <m:oMath xmlns:m="http://schemas.openxmlformats.org/officeDocument/2006/math">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𝑷</m:t>
                        </m:r>
                      </m:e>
                      <m:sub>
                        <m:r>
                          <a:rPr lang="en-IN" sz="2800" b="1" i="1" smtClean="0">
                            <a:latin typeface="Cambria Math" panose="02040503050406030204" pitchFamily="18" charset="0"/>
                          </a:rPr>
                          <m:t>𝟎</m:t>
                        </m:r>
                        <m:r>
                          <a:rPr lang="en-IN" sz="2800" b="1" i="1" smtClean="0">
                            <a:latin typeface="Cambria Math" panose="02040503050406030204" pitchFamily="18" charset="0"/>
                          </a:rPr>
                          <m:t> </m:t>
                        </m:r>
                      </m:sub>
                    </m:sSub>
                  </m:oMath>
                </a14:m>
                <a:r>
                  <a:rPr lang="en-IN" sz="2800" b="1" dirty="0"/>
                  <a:t> = </a:t>
                </a:r>
                <a14:m>
                  <m:oMath xmlns:m="http://schemas.openxmlformats.org/officeDocument/2006/math">
                    <m:nary>
                      <m:naryPr>
                        <m:chr m:val="∑"/>
                        <m:ctrlPr>
                          <a:rPr lang="en-IN" sz="2800" b="1" i="1" smtClean="0">
                            <a:latin typeface="Cambria Math" panose="02040503050406030204" pitchFamily="18" charset="0"/>
                          </a:rPr>
                        </m:ctrlPr>
                      </m:naryPr>
                      <m:sub>
                        <m:r>
                          <m:rPr>
                            <m:brk m:alnAt="23"/>
                          </m:rPr>
                          <a:rPr lang="en-IN" sz="2800" b="1" i="1" smtClean="0">
                            <a:latin typeface="Cambria Math" panose="02040503050406030204" pitchFamily="18" charset="0"/>
                          </a:rPr>
                          <m:t>𝒕</m:t>
                        </m:r>
                        <m:r>
                          <a:rPr lang="en-IN" sz="2800" b="1" i="1" smtClean="0">
                            <a:latin typeface="Cambria Math" panose="02040503050406030204" pitchFamily="18" charset="0"/>
                          </a:rPr>
                          <m:t>=</m:t>
                        </m:r>
                        <m:r>
                          <a:rPr lang="en-IN" sz="2800" b="1" i="1" smtClean="0">
                            <a:latin typeface="Cambria Math" panose="02040503050406030204" pitchFamily="18" charset="0"/>
                          </a:rPr>
                          <m:t>𝟏</m:t>
                        </m:r>
                      </m:sub>
                      <m:sup>
                        <m:r>
                          <a:rPr lang="en-IN" sz="2800" b="1" i="1" smtClean="0">
                            <a:latin typeface="Cambria Math" panose="02040503050406030204" pitchFamily="18" charset="0"/>
                          </a:rPr>
                          <m:t>𝒏</m:t>
                        </m:r>
                      </m:sup>
                      <m:e>
                        <m:f>
                          <m:fPr>
                            <m:ctrlPr>
                              <a:rPr lang="en-IN" sz="2800" b="1" i="1" smtClean="0">
                                <a:latin typeface="Cambria Math" panose="02040503050406030204" pitchFamily="18" charset="0"/>
                              </a:rPr>
                            </m:ctrlPr>
                          </m:fPr>
                          <m:num>
                            <m:r>
                              <a:rPr lang="en-IN" sz="2800" b="1" i="1" smtClean="0">
                                <a:latin typeface="Cambria Math" panose="02040503050406030204" pitchFamily="18" charset="0"/>
                              </a:rPr>
                              <m:t>𝑰</m:t>
                            </m:r>
                          </m:num>
                          <m:den>
                            <m:sSup>
                              <m:sSupPr>
                                <m:ctrlPr>
                                  <a:rPr lang="en-IN" sz="2800" b="1" i="1" smtClean="0">
                                    <a:latin typeface="Cambria Math" panose="02040503050406030204" pitchFamily="18" charset="0"/>
                                  </a:rPr>
                                </m:ctrlPr>
                              </m:sSupPr>
                              <m:e>
                                <m:r>
                                  <a:rPr lang="en-IN" sz="2800" b="1" i="1" smtClean="0">
                                    <a:latin typeface="Cambria Math" panose="02040503050406030204" pitchFamily="18" charset="0"/>
                                  </a:rPr>
                                  <m:t>(</m:t>
                                </m:r>
                                <m:r>
                                  <a:rPr lang="en-IN" sz="2800" b="1" i="1" smtClean="0">
                                    <a:latin typeface="Cambria Math" panose="02040503050406030204" pitchFamily="18" charset="0"/>
                                  </a:rPr>
                                  <m:t>𝟏</m:t>
                                </m:r>
                                <m:r>
                                  <a:rPr lang="en-IN" sz="2800" b="1" i="1" smtClean="0">
                                    <a:latin typeface="Cambria Math" panose="02040503050406030204" pitchFamily="18" charset="0"/>
                                  </a:rPr>
                                  <m:t>+</m:t>
                                </m:r>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𝒌</m:t>
                                    </m:r>
                                  </m:e>
                                  <m:sub>
                                    <m:r>
                                      <a:rPr lang="en-IN" sz="2800" b="1" i="1" smtClean="0">
                                        <a:latin typeface="Cambria Math" panose="02040503050406030204" pitchFamily="18" charset="0"/>
                                      </a:rPr>
                                      <m:t>𝒅</m:t>
                                    </m:r>
                                  </m:sub>
                                </m:sSub>
                                <m:r>
                                  <a:rPr lang="en-IN" sz="2800" b="1" i="1" smtClean="0">
                                    <a:latin typeface="Cambria Math" panose="02040503050406030204" pitchFamily="18" charset="0"/>
                                  </a:rPr>
                                  <m:t>)</m:t>
                                </m:r>
                              </m:e>
                              <m:sup>
                                <m:r>
                                  <a:rPr lang="en-IN" sz="2800" b="1" i="1" smtClean="0">
                                    <a:latin typeface="Cambria Math" panose="02040503050406030204" pitchFamily="18" charset="0"/>
                                  </a:rPr>
                                  <m:t>𝒕</m:t>
                                </m:r>
                              </m:sup>
                            </m:sSup>
                          </m:den>
                        </m:f>
                      </m:e>
                    </m:nary>
                  </m:oMath>
                </a14:m>
                <a:r>
                  <a:rPr lang="en-IN" sz="2800" b="1" dirty="0"/>
                  <a:t> + </a:t>
                </a:r>
                <a14:m>
                  <m:oMath xmlns:m="http://schemas.openxmlformats.org/officeDocument/2006/math">
                    <m:f>
                      <m:fPr>
                        <m:ctrlPr>
                          <a:rPr lang="en-IN" sz="2800" b="1" i="1" smtClean="0">
                            <a:latin typeface="Cambria Math" panose="02040503050406030204" pitchFamily="18" charset="0"/>
                          </a:rPr>
                        </m:ctrlPr>
                      </m:fPr>
                      <m:num>
                        <m:r>
                          <a:rPr lang="en-IN" sz="2800" b="1" i="1" smtClean="0">
                            <a:latin typeface="Cambria Math" panose="02040503050406030204" pitchFamily="18" charset="0"/>
                          </a:rPr>
                          <m:t>𝑭</m:t>
                        </m:r>
                      </m:num>
                      <m:den>
                        <m:sSup>
                          <m:sSupPr>
                            <m:ctrlPr>
                              <a:rPr lang="en-IN" sz="2800" b="1" i="1" smtClean="0">
                                <a:latin typeface="Cambria Math" panose="02040503050406030204" pitchFamily="18" charset="0"/>
                              </a:rPr>
                            </m:ctrlPr>
                          </m:sSupPr>
                          <m:e>
                            <m:r>
                              <a:rPr lang="en-IN" sz="2800" b="1" i="1" smtClean="0">
                                <a:latin typeface="Cambria Math" panose="02040503050406030204" pitchFamily="18" charset="0"/>
                              </a:rPr>
                              <m:t>(</m:t>
                            </m:r>
                            <m:r>
                              <a:rPr lang="en-IN" sz="2800" b="1" i="1" smtClean="0">
                                <a:latin typeface="Cambria Math" panose="02040503050406030204" pitchFamily="18" charset="0"/>
                              </a:rPr>
                              <m:t>𝟏</m:t>
                            </m:r>
                            <m:r>
                              <a:rPr lang="en-IN" sz="2800" b="1" i="1" smtClean="0">
                                <a:latin typeface="Cambria Math" panose="02040503050406030204" pitchFamily="18" charset="0"/>
                              </a:rPr>
                              <m:t>+ </m:t>
                            </m:r>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𝒌</m:t>
                                </m:r>
                              </m:e>
                              <m:sub>
                                <m:r>
                                  <a:rPr lang="en-IN" sz="2800" b="1" i="1" smtClean="0">
                                    <a:latin typeface="Cambria Math" panose="02040503050406030204" pitchFamily="18" charset="0"/>
                                  </a:rPr>
                                  <m:t>𝒅</m:t>
                                </m:r>
                              </m:sub>
                            </m:sSub>
                            <m:r>
                              <a:rPr lang="en-IN" sz="2800" b="1" i="1" smtClean="0">
                                <a:latin typeface="Cambria Math" panose="02040503050406030204" pitchFamily="18" charset="0"/>
                              </a:rPr>
                              <m:t>)</m:t>
                            </m:r>
                          </m:e>
                          <m:sup>
                            <m:r>
                              <a:rPr lang="en-IN" sz="2800" b="1" i="1" smtClean="0">
                                <a:latin typeface="Cambria Math" panose="02040503050406030204" pitchFamily="18" charset="0"/>
                              </a:rPr>
                              <m:t>𝒏</m:t>
                            </m:r>
                          </m:sup>
                        </m:sSup>
                      </m:den>
                    </m:f>
                  </m:oMath>
                </a14:m>
                <a:endParaRPr lang="en-IN" b="1" dirty="0"/>
              </a:p>
              <a:p>
                <a:pPr marL="0" indent="0"/>
                <a:r>
                  <a:rPr lang="en-IN" dirty="0"/>
                  <a:t>Where,</a:t>
                </a:r>
              </a:p>
              <a:p>
                <a:pPr marL="0" indent="0"/>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0 </m:t>
                        </m:r>
                      </m:sub>
                    </m:sSub>
                  </m:oMath>
                </a14:m>
                <a:r>
                  <a:rPr lang="en-IN" dirty="0"/>
                  <a:t>= current market price of the debentures</a:t>
                </a:r>
              </a:p>
              <a:p>
                <a:pPr marL="0" indent="0"/>
                <a:r>
                  <a:rPr lang="en-IN" dirty="0"/>
                  <a:t>I = annual interest payment</a:t>
                </a:r>
              </a:p>
              <a:p>
                <a:pPr marL="0" indent="0"/>
                <a:r>
                  <a:rPr lang="en-IN" dirty="0"/>
                  <a:t>n = number of years left to maturity</a:t>
                </a:r>
              </a:p>
              <a:p>
                <a:pPr marL="0" indent="0"/>
                <a:r>
                  <a:rPr lang="en-IN" dirty="0"/>
                  <a:t>F = maturity value of the debenture</a:t>
                </a:r>
              </a:p>
              <a:p>
                <a:pPr>
                  <a:buFont typeface="Arial" panose="020B0604020202020204" pitchFamily="34" charset="0"/>
                  <a:buChar char="•"/>
                </a:pPr>
                <a:r>
                  <a:rPr lang="en-IN" dirty="0"/>
                  <a:t> </a:t>
                </a:r>
                <a:r>
                  <a:rPr lang="en-IN" b="1" dirty="0"/>
                  <a:t>computation of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𝒅</m:t>
                        </m:r>
                      </m:sub>
                    </m:sSub>
                  </m:oMath>
                </a14:m>
                <a:r>
                  <a:rPr lang="en-IN" b="1" dirty="0"/>
                  <a:t> requires a trial and error procedure (YTM)</a:t>
                </a:r>
              </a:p>
              <a:p>
                <a:pPr marL="0" indent="0"/>
                <a:endParaRPr lang="en-IN" b="1" dirty="0"/>
              </a:p>
              <a:p>
                <a:pPr marL="0" indent="0"/>
                <a:r>
                  <a:rPr lang="en-IN" b="1" dirty="0"/>
                  <a:t>OR</a:t>
                </a:r>
              </a:p>
              <a:p>
                <a:pPr algn="just">
                  <a:buFont typeface="Arial" panose="020B0604020202020204" pitchFamily="34" charset="0"/>
                  <a:buChar char="•"/>
                </a:pPr>
                <a:r>
                  <a:rPr lang="en-IN" dirty="0"/>
                  <a:t>You can use following formula which gives a very close approximation to the correct value</a:t>
                </a:r>
                <a:endParaRPr lang="en-IN" b="1" dirty="0"/>
              </a:p>
              <a:p>
                <a:pPr marL="0" indent="0" algn="ctr"/>
                <a14:m>
                  <m:oMath xmlns:m="http://schemas.openxmlformats.org/officeDocument/2006/math">
                    <m:sSub>
                      <m:sSubPr>
                        <m:ctrlPr>
                          <a:rPr lang="en-IN" sz="2800" b="1" i="1">
                            <a:latin typeface="Cambria Math" panose="02040503050406030204" pitchFamily="18" charset="0"/>
                          </a:rPr>
                        </m:ctrlPr>
                      </m:sSubPr>
                      <m:e>
                        <m:r>
                          <a:rPr lang="en-IN" sz="2800" b="1" i="1" smtClean="0">
                            <a:latin typeface="Cambria Math" panose="02040503050406030204" pitchFamily="18" charset="0"/>
                          </a:rPr>
                          <m:t>𝒌</m:t>
                        </m:r>
                      </m:e>
                      <m:sub>
                        <m:r>
                          <a:rPr lang="en-IN" sz="2800" b="1" i="1" smtClean="0">
                            <a:latin typeface="Cambria Math" panose="02040503050406030204" pitchFamily="18" charset="0"/>
                          </a:rPr>
                          <m:t>𝒅</m:t>
                        </m:r>
                      </m:sub>
                    </m:sSub>
                  </m:oMath>
                </a14:m>
                <a:r>
                  <a:rPr lang="en-IN" sz="2800" b="1" dirty="0"/>
                  <a:t> = </a:t>
                </a:r>
                <a14:m>
                  <m:oMath xmlns:m="http://schemas.openxmlformats.org/officeDocument/2006/math">
                    <m:f>
                      <m:fPr>
                        <m:ctrlPr>
                          <a:rPr lang="en-IN" sz="2800" b="1" i="1" smtClean="0">
                            <a:latin typeface="Cambria Math" panose="02040503050406030204" pitchFamily="18" charset="0"/>
                          </a:rPr>
                        </m:ctrlPr>
                      </m:fPr>
                      <m:num>
                        <m:r>
                          <a:rPr lang="en-IN" sz="2800" b="1" i="1" smtClean="0">
                            <a:latin typeface="Cambria Math" panose="02040503050406030204" pitchFamily="18" charset="0"/>
                          </a:rPr>
                          <m:t>𝑰</m:t>
                        </m:r>
                        <m:r>
                          <a:rPr lang="en-IN" sz="2800" b="1" i="1" smtClean="0">
                            <a:latin typeface="Cambria Math" panose="02040503050406030204" pitchFamily="18" charset="0"/>
                          </a:rPr>
                          <m:t>+(</m:t>
                        </m:r>
                        <m:r>
                          <a:rPr lang="en-IN" sz="2800" b="1" i="1" smtClean="0">
                            <a:latin typeface="Cambria Math" panose="02040503050406030204" pitchFamily="18" charset="0"/>
                          </a:rPr>
                          <m:t>𝑴𝑽</m:t>
                        </m:r>
                        <m:r>
                          <a:rPr lang="en-IN" sz="2800" b="1" i="1" smtClean="0">
                            <a:latin typeface="Cambria Math" panose="02040503050406030204" pitchFamily="18" charset="0"/>
                          </a:rPr>
                          <m:t>−</m:t>
                        </m:r>
                        <m:sSub>
                          <m:sSubPr>
                            <m:ctrlPr>
                              <a:rPr lang="en-IN" sz="2800" b="1" i="1">
                                <a:latin typeface="Cambria Math" panose="02040503050406030204" pitchFamily="18" charset="0"/>
                              </a:rPr>
                            </m:ctrlPr>
                          </m:sSubPr>
                          <m:e>
                            <m:r>
                              <a:rPr lang="en-IN" sz="2800" b="1" i="1" smtClean="0">
                                <a:latin typeface="Cambria Math" panose="02040503050406030204" pitchFamily="18" charset="0"/>
                              </a:rPr>
                              <m:t>𝑷</m:t>
                            </m:r>
                          </m:e>
                          <m:sub>
                            <m:r>
                              <a:rPr lang="en-IN" sz="2800" b="1" i="1" smtClean="0">
                                <a:latin typeface="Cambria Math" panose="02040503050406030204" pitchFamily="18" charset="0"/>
                              </a:rPr>
                              <m:t>𝟎</m:t>
                            </m:r>
                            <m:r>
                              <a:rPr lang="en-IN" sz="2800" b="1" i="1" smtClean="0">
                                <a:latin typeface="Cambria Math" panose="02040503050406030204" pitchFamily="18" charset="0"/>
                              </a:rPr>
                              <m:t> </m:t>
                            </m:r>
                          </m:sub>
                        </m:sSub>
                        <m:r>
                          <a:rPr lang="en-IN" sz="2800" b="1" i="1" smtClean="0">
                            <a:latin typeface="Cambria Math" panose="02040503050406030204" pitchFamily="18" charset="0"/>
                          </a:rPr>
                          <m:t>)/</m:t>
                        </m:r>
                        <m:r>
                          <a:rPr lang="en-IN" sz="2800" b="1" i="1" smtClean="0">
                            <a:latin typeface="Cambria Math" panose="02040503050406030204" pitchFamily="18" charset="0"/>
                          </a:rPr>
                          <m:t>𝒏</m:t>
                        </m:r>
                      </m:num>
                      <m:den>
                        <m:r>
                          <a:rPr lang="en-IN" sz="2800" b="1" i="1" smtClean="0">
                            <a:latin typeface="Cambria Math" panose="02040503050406030204" pitchFamily="18" charset="0"/>
                          </a:rPr>
                          <m:t>𝟎</m:t>
                        </m:r>
                        <m:r>
                          <a:rPr lang="en-IN" sz="2800" b="1" i="1" smtClean="0">
                            <a:latin typeface="Cambria Math" panose="02040503050406030204" pitchFamily="18" charset="0"/>
                          </a:rPr>
                          <m:t>.</m:t>
                        </m:r>
                        <m:r>
                          <a:rPr lang="en-IN" sz="2800" b="1" i="1" smtClean="0">
                            <a:latin typeface="Cambria Math" panose="02040503050406030204" pitchFamily="18" charset="0"/>
                          </a:rPr>
                          <m:t>𝟔</m:t>
                        </m:r>
                        <m:sSub>
                          <m:sSubPr>
                            <m:ctrlPr>
                              <a:rPr lang="en-IN" sz="2800" b="1" i="1">
                                <a:latin typeface="Cambria Math" panose="02040503050406030204" pitchFamily="18" charset="0"/>
                              </a:rPr>
                            </m:ctrlPr>
                          </m:sSubPr>
                          <m:e>
                            <m:r>
                              <a:rPr lang="en-IN" sz="2800" b="1" i="1" smtClean="0">
                                <a:latin typeface="Cambria Math" panose="02040503050406030204" pitchFamily="18" charset="0"/>
                              </a:rPr>
                              <m:t>𝑷</m:t>
                            </m:r>
                          </m:e>
                          <m:sub>
                            <m:r>
                              <a:rPr lang="en-IN" sz="2800" b="1" i="1" smtClean="0">
                                <a:latin typeface="Cambria Math" panose="02040503050406030204" pitchFamily="18" charset="0"/>
                              </a:rPr>
                              <m:t>𝟎</m:t>
                            </m:r>
                            <m:r>
                              <a:rPr lang="en-IN" sz="2800" b="1" i="1" smtClean="0">
                                <a:latin typeface="Cambria Math" panose="02040503050406030204" pitchFamily="18" charset="0"/>
                              </a:rPr>
                              <m:t> </m:t>
                            </m:r>
                          </m:sub>
                        </m:sSub>
                        <m:r>
                          <a:rPr lang="en-IN" sz="2800" b="1" i="1" smtClean="0">
                            <a:latin typeface="Cambria Math" panose="02040503050406030204" pitchFamily="18" charset="0"/>
                          </a:rPr>
                          <m:t>+</m:t>
                        </m:r>
                        <m:r>
                          <a:rPr lang="en-IN" sz="2800" b="1" i="1" smtClean="0">
                            <a:latin typeface="Cambria Math" panose="02040503050406030204" pitchFamily="18" charset="0"/>
                          </a:rPr>
                          <m:t>𝟎</m:t>
                        </m:r>
                        <m:r>
                          <a:rPr lang="en-IN" sz="2800" b="1" i="1" smtClean="0">
                            <a:latin typeface="Cambria Math" panose="02040503050406030204" pitchFamily="18" charset="0"/>
                          </a:rPr>
                          <m:t>.</m:t>
                        </m:r>
                        <m:r>
                          <a:rPr lang="en-IN" sz="2800" b="1" i="1" smtClean="0">
                            <a:latin typeface="Cambria Math" panose="02040503050406030204" pitchFamily="18" charset="0"/>
                          </a:rPr>
                          <m:t>𝟒</m:t>
                        </m:r>
                        <m:r>
                          <a:rPr lang="en-IN" sz="2800" b="1" i="1" smtClean="0">
                            <a:latin typeface="Cambria Math" panose="02040503050406030204" pitchFamily="18" charset="0"/>
                          </a:rPr>
                          <m:t>𝑴𝑽</m:t>
                        </m:r>
                      </m:den>
                    </m:f>
                  </m:oMath>
                </a14:m>
                <a:endParaRPr lang="en-IN" b="1" dirty="0"/>
              </a:p>
              <a:p>
                <a:pPr>
                  <a:buFont typeface="Arial" panose="020B0604020202020204" pitchFamily="34" charset="0"/>
                  <a:buChar char="•"/>
                </a:pPr>
                <a:endParaRPr lang="en-IN" dirty="0"/>
              </a:p>
              <a:p>
                <a:pPr marL="0" indent="0"/>
                <a:endParaRPr lang="en-IN" dirty="0"/>
              </a:p>
              <a:p>
                <a:pPr marL="0" indent="0"/>
                <a:endParaRPr lang="en-IN" dirty="0"/>
              </a:p>
              <a:p>
                <a:pPr marL="0" indent="0"/>
                <a:endParaRPr lang="en-IN" dirty="0"/>
              </a:p>
            </p:txBody>
          </p:sp>
        </mc:Choice>
        <mc:Fallback xmlns="">
          <p:sp>
            <p:nvSpPr>
              <p:cNvPr id="2" name="Content Placeholder 1">
                <a:extLst>
                  <a:ext uri="{FF2B5EF4-FFF2-40B4-BE49-F238E27FC236}">
                    <a16:creationId xmlns:a16="http://schemas.microsoft.com/office/drawing/2014/main" id="{53412D98-446D-4B9B-A033-1BC4B8951DB3}"/>
                  </a:ext>
                </a:extLst>
              </p:cNvPr>
              <p:cNvSpPr>
                <a:spLocks noGrp="1" noRot="1" noChangeAspect="1" noMove="1" noResize="1" noEditPoints="1" noAdjustHandles="1" noChangeArrowheads="1" noChangeShapeType="1" noTextEdit="1"/>
              </p:cNvSpPr>
              <p:nvPr>
                <p:ph idx="1"/>
              </p:nvPr>
            </p:nvSpPr>
            <p:spPr>
              <a:blipFill>
                <a:blip r:embed="rId2"/>
                <a:stretch>
                  <a:fillRect l="-667" t="-2019" r="-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282E12-592C-47D4-ACD2-00AEA541DFE6}"/>
                  </a:ext>
                </a:extLst>
              </p:cNvPr>
              <p:cNvSpPr>
                <a:spLocks noGrp="1"/>
              </p:cNvSpPr>
              <p:nvPr>
                <p:ph sz="quarter" idx="10"/>
              </p:nvPr>
            </p:nvSpPr>
            <p:spPr/>
            <p:txBody>
              <a:bodyPr/>
              <a:lstStyle/>
              <a:p>
                <a:r>
                  <a:rPr lang="en-IN" dirty="0"/>
                  <a:t>Calculating Cost of Capital</a:t>
                </a:r>
              </a:p>
              <a:p>
                <a:r>
                  <a:rPr lang="en-IN" dirty="0"/>
                  <a:t>1. Cost of Debt,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𝒌</m:t>
                        </m:r>
                      </m:e>
                      <m:sub>
                        <m:r>
                          <a:rPr lang="en-IN" i="1">
                            <a:latin typeface="Cambria Math" panose="02040503050406030204" pitchFamily="18" charset="0"/>
                          </a:rPr>
                          <m:t>𝒅</m:t>
                        </m:r>
                      </m:sub>
                    </m:sSub>
                  </m:oMath>
                </a14:m>
                <a:endParaRPr lang="en-IN" dirty="0"/>
              </a:p>
            </p:txBody>
          </p:sp>
        </mc:Choice>
        <mc:Fallback xmlns="">
          <p:sp>
            <p:nvSpPr>
              <p:cNvPr id="3" name="Content Placeholder 2">
                <a:extLst>
                  <a:ext uri="{FF2B5EF4-FFF2-40B4-BE49-F238E27FC236}">
                    <a16:creationId xmlns:a16="http://schemas.microsoft.com/office/drawing/2014/main" id="{A6282E12-592C-47D4-ACD2-00AEA541DFE6}"/>
                  </a:ext>
                </a:extLst>
              </p:cNvPr>
              <p:cNvSpPr>
                <a:spLocks noGrp="1" noRot="1" noChangeAspect="1" noMove="1" noResize="1" noEditPoints="1" noAdjustHandles="1" noChangeArrowheads="1" noChangeShapeType="1" noTextEdit="1"/>
              </p:cNvSpPr>
              <p:nvPr>
                <p:ph sz="quarter" idx="10"/>
              </p:nvPr>
            </p:nvSpPr>
            <p:spPr>
              <a:blipFill>
                <a:blip r:embed="rId3"/>
                <a:stretch>
                  <a:fillRect l="-2890" t="-10106" b="-138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BA22D2-1936-4425-851C-7E9CA1348E26}"/>
              </a:ext>
            </a:extLst>
          </p:cNvPr>
          <p:cNvSpPr>
            <a:spLocks noGrp="1"/>
          </p:cNvSpPr>
          <p:nvPr>
            <p:ph type="dt" sz="half" idx="2"/>
          </p:nvPr>
        </p:nvSpPr>
        <p:spPr/>
        <p:txBody>
          <a:bodyPr/>
          <a:lstStyle/>
          <a:p>
            <a:fld id="{02A80EE1-2B08-4AFF-ABA8-9AE5D32B0477}" type="datetime1">
              <a:rPr lang="en-US" smtClean="0"/>
              <a:t>15-Sep-24</a:t>
            </a:fld>
            <a:endParaRPr lang="en-US" dirty="0"/>
          </a:p>
        </p:txBody>
      </p:sp>
      <p:sp>
        <p:nvSpPr>
          <p:cNvPr id="6" name="Slide Number Placeholder 5">
            <a:extLst>
              <a:ext uri="{FF2B5EF4-FFF2-40B4-BE49-F238E27FC236}">
                <a16:creationId xmlns:a16="http://schemas.microsoft.com/office/drawing/2014/main" id="{EF0D3A55-52D4-49FA-B204-B08DD3931CDF}"/>
              </a:ext>
            </a:extLst>
          </p:cNvPr>
          <p:cNvSpPr>
            <a:spLocks noGrp="1"/>
          </p:cNvSpPr>
          <p:nvPr>
            <p:ph type="sldNum" sz="quarter" idx="4"/>
          </p:nvPr>
        </p:nvSpPr>
        <p:spPr/>
        <p:txBody>
          <a:bodyPr/>
          <a:lstStyle/>
          <a:p>
            <a:fld id="{BC8D7E44-7D4F-4942-A8C9-2DF6BF8399E8}" type="slidenum">
              <a:rPr lang="en-US" smtClean="0"/>
              <a:pPr/>
              <a:t>4</a:t>
            </a:fld>
            <a:endParaRPr lang="en-US"/>
          </a:p>
        </p:txBody>
      </p:sp>
    </p:spTree>
    <p:extLst>
      <p:ext uri="{BB962C8B-B14F-4D97-AF65-F5344CB8AC3E}">
        <p14:creationId xmlns:p14="http://schemas.microsoft.com/office/powerpoint/2010/main" val="57912647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C8660C-4E85-4FEA-B797-90F36377CF4A}"/>
              </a:ext>
            </a:extLst>
          </p:cNvPr>
          <p:cNvSpPr>
            <a:spLocks noGrp="1"/>
          </p:cNvSpPr>
          <p:nvPr>
            <p:ph idx="1"/>
          </p:nvPr>
        </p:nvSpPr>
        <p:spPr/>
        <p:txBody>
          <a:bodyPr>
            <a:normAutofit/>
          </a:bodyPr>
          <a:lstStyle/>
          <a:p>
            <a:pPr marL="0" indent="0"/>
            <a:r>
              <a:rPr lang="en-IN" dirty="0"/>
              <a:t>Abacus Ltd. Issued 15 years, 14 per cent bonds five years ago. The bond which has a face value of Rs. 100 is currently selling for Rs. 108.</a:t>
            </a:r>
          </a:p>
          <a:p>
            <a:pPr marL="857250" lvl="1" indent="-457200">
              <a:buFont typeface="+mj-lt"/>
              <a:buAutoNum type="alphaLcPeriod"/>
            </a:pPr>
            <a:r>
              <a:rPr lang="en-IN" sz="2400" dirty="0"/>
              <a:t>What is the pre-tax cost of debt?</a:t>
            </a:r>
          </a:p>
          <a:p>
            <a:pPr marL="857250" lvl="1" indent="-457200">
              <a:buFont typeface="+mj-lt"/>
              <a:buAutoNum type="alphaLcPeriod"/>
            </a:pPr>
            <a:r>
              <a:rPr lang="en-IN" sz="2400" dirty="0"/>
              <a:t>What is the after-tax cost of debt? (assume a 35 per cent tax rate)</a:t>
            </a:r>
          </a:p>
          <a:p>
            <a:endParaRPr lang="en-IN" sz="3200" dirty="0"/>
          </a:p>
        </p:txBody>
      </p:sp>
      <p:sp>
        <p:nvSpPr>
          <p:cNvPr id="3" name="Content Placeholder 2">
            <a:extLst>
              <a:ext uri="{FF2B5EF4-FFF2-40B4-BE49-F238E27FC236}">
                <a16:creationId xmlns:a16="http://schemas.microsoft.com/office/drawing/2014/main" id="{C07BB432-56CB-4429-8E61-105A1415075B}"/>
              </a:ext>
            </a:extLst>
          </p:cNvPr>
          <p:cNvSpPr>
            <a:spLocks noGrp="1"/>
          </p:cNvSpPr>
          <p:nvPr>
            <p:ph sz="quarter" idx="10"/>
          </p:nvPr>
        </p:nvSpPr>
        <p:spPr/>
        <p:txBody>
          <a:bodyPr/>
          <a:lstStyle/>
          <a:p>
            <a:r>
              <a:rPr lang="en-IN" dirty="0"/>
              <a:t>Exercise 1</a:t>
            </a:r>
          </a:p>
        </p:txBody>
      </p:sp>
      <p:sp>
        <p:nvSpPr>
          <p:cNvPr id="4" name="Date Placeholder 3">
            <a:extLst>
              <a:ext uri="{FF2B5EF4-FFF2-40B4-BE49-F238E27FC236}">
                <a16:creationId xmlns:a16="http://schemas.microsoft.com/office/drawing/2014/main" id="{3A16F0ED-105C-431F-85DB-8B2C1B40126E}"/>
              </a:ext>
            </a:extLst>
          </p:cNvPr>
          <p:cNvSpPr>
            <a:spLocks noGrp="1"/>
          </p:cNvSpPr>
          <p:nvPr>
            <p:ph type="dt" sz="half" idx="2"/>
          </p:nvPr>
        </p:nvSpPr>
        <p:spPr/>
        <p:txBody>
          <a:bodyPr/>
          <a:lstStyle/>
          <a:p>
            <a:fld id="{C71DC9D3-EB7D-40D2-889F-9B0EAC1B7455}" type="datetime1">
              <a:rPr lang="en-US" smtClean="0"/>
              <a:t>15-Sep-24</a:t>
            </a:fld>
            <a:endParaRPr lang="en-US" dirty="0"/>
          </a:p>
        </p:txBody>
      </p:sp>
      <p:sp>
        <p:nvSpPr>
          <p:cNvPr id="6" name="Slide Number Placeholder 5">
            <a:extLst>
              <a:ext uri="{FF2B5EF4-FFF2-40B4-BE49-F238E27FC236}">
                <a16:creationId xmlns:a16="http://schemas.microsoft.com/office/drawing/2014/main" id="{9A6C31DA-85B8-4AE4-8C6B-6B3985FE6750}"/>
              </a:ext>
            </a:extLst>
          </p:cNvPr>
          <p:cNvSpPr>
            <a:spLocks noGrp="1"/>
          </p:cNvSpPr>
          <p:nvPr>
            <p:ph type="sldNum" sz="quarter" idx="4"/>
          </p:nvPr>
        </p:nvSpPr>
        <p:spPr/>
        <p:txBody>
          <a:bodyPr/>
          <a:lstStyle/>
          <a:p>
            <a:fld id="{BC8D7E44-7D4F-4942-A8C9-2DF6BF8399E8}" type="slidenum">
              <a:rPr lang="en-US" smtClean="0"/>
              <a:pPr/>
              <a:t>5</a:t>
            </a:fld>
            <a:endParaRPr lang="en-US"/>
          </a:p>
        </p:txBody>
      </p:sp>
    </p:spTree>
    <p:extLst>
      <p:ext uri="{BB962C8B-B14F-4D97-AF65-F5344CB8AC3E}">
        <p14:creationId xmlns:p14="http://schemas.microsoft.com/office/powerpoint/2010/main" val="168364085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C8660C-4E85-4FEA-B797-90F36377CF4A}"/>
              </a:ext>
            </a:extLst>
          </p:cNvPr>
          <p:cNvSpPr>
            <a:spLocks noGrp="1"/>
          </p:cNvSpPr>
          <p:nvPr>
            <p:ph idx="1"/>
          </p:nvPr>
        </p:nvSpPr>
        <p:spPr/>
        <p:txBody>
          <a:bodyPr>
            <a:normAutofit/>
          </a:bodyPr>
          <a:lstStyle/>
          <a:p>
            <a:pPr marL="0" indent="0"/>
            <a:r>
              <a:rPr lang="en-IN" dirty="0"/>
              <a:t>XYZ Ltd. Can sell 7 years, 15% $100 debenture at net price of $ 97.75. Such debentures will be redeemed at 5% premium on maturity. The corporate tax rate is 35%.</a:t>
            </a:r>
          </a:p>
          <a:p>
            <a:pPr marL="857250" lvl="1" indent="-457200">
              <a:buFont typeface="+mj-lt"/>
              <a:buAutoNum type="alphaLcPeriod"/>
            </a:pPr>
            <a:r>
              <a:rPr lang="en-IN" sz="2400" dirty="0"/>
              <a:t>What is the pre-tax cost of debt?</a:t>
            </a:r>
          </a:p>
          <a:p>
            <a:pPr marL="857250" lvl="1" indent="-457200">
              <a:buFont typeface="+mj-lt"/>
              <a:buAutoNum type="alphaLcPeriod"/>
            </a:pPr>
            <a:r>
              <a:rPr lang="en-IN" sz="2400" dirty="0"/>
              <a:t>What is the after-tax cost of debt? (assume a 35 per cent tax rate)</a:t>
            </a:r>
          </a:p>
          <a:p>
            <a:endParaRPr lang="en-IN" sz="3200" dirty="0"/>
          </a:p>
        </p:txBody>
      </p:sp>
      <p:sp>
        <p:nvSpPr>
          <p:cNvPr id="3" name="Content Placeholder 2">
            <a:extLst>
              <a:ext uri="{FF2B5EF4-FFF2-40B4-BE49-F238E27FC236}">
                <a16:creationId xmlns:a16="http://schemas.microsoft.com/office/drawing/2014/main" id="{C07BB432-56CB-4429-8E61-105A1415075B}"/>
              </a:ext>
            </a:extLst>
          </p:cNvPr>
          <p:cNvSpPr>
            <a:spLocks noGrp="1"/>
          </p:cNvSpPr>
          <p:nvPr>
            <p:ph sz="quarter" idx="10"/>
          </p:nvPr>
        </p:nvSpPr>
        <p:spPr/>
        <p:txBody>
          <a:bodyPr/>
          <a:lstStyle/>
          <a:p>
            <a:r>
              <a:rPr lang="en-IN" dirty="0"/>
              <a:t>Exercise 2</a:t>
            </a:r>
          </a:p>
        </p:txBody>
      </p:sp>
      <p:sp>
        <p:nvSpPr>
          <p:cNvPr id="4" name="Date Placeholder 3">
            <a:extLst>
              <a:ext uri="{FF2B5EF4-FFF2-40B4-BE49-F238E27FC236}">
                <a16:creationId xmlns:a16="http://schemas.microsoft.com/office/drawing/2014/main" id="{3A16F0ED-105C-431F-85DB-8B2C1B40126E}"/>
              </a:ext>
            </a:extLst>
          </p:cNvPr>
          <p:cNvSpPr>
            <a:spLocks noGrp="1"/>
          </p:cNvSpPr>
          <p:nvPr>
            <p:ph type="dt" sz="half" idx="2"/>
          </p:nvPr>
        </p:nvSpPr>
        <p:spPr/>
        <p:txBody>
          <a:bodyPr/>
          <a:lstStyle/>
          <a:p>
            <a:fld id="{9A80684F-9C98-4FDC-8B71-CE03562BE8C4}" type="datetime1">
              <a:rPr lang="en-US" smtClean="0"/>
              <a:t>15-Sep-24</a:t>
            </a:fld>
            <a:endParaRPr lang="en-US" dirty="0"/>
          </a:p>
        </p:txBody>
      </p:sp>
      <p:sp>
        <p:nvSpPr>
          <p:cNvPr id="6" name="Slide Number Placeholder 5">
            <a:extLst>
              <a:ext uri="{FF2B5EF4-FFF2-40B4-BE49-F238E27FC236}">
                <a16:creationId xmlns:a16="http://schemas.microsoft.com/office/drawing/2014/main" id="{9A6C31DA-85B8-4AE4-8C6B-6B3985FE6750}"/>
              </a:ext>
            </a:extLst>
          </p:cNvPr>
          <p:cNvSpPr>
            <a:spLocks noGrp="1"/>
          </p:cNvSpPr>
          <p:nvPr>
            <p:ph type="sldNum" sz="quarter" idx="4"/>
          </p:nvPr>
        </p:nvSpPr>
        <p:spPr/>
        <p:txBody>
          <a:bodyPr/>
          <a:lstStyle/>
          <a:p>
            <a:fld id="{BC8D7E44-7D4F-4942-A8C9-2DF6BF8399E8}" type="slidenum">
              <a:rPr lang="en-US" smtClean="0"/>
              <a:pPr/>
              <a:t>6</a:t>
            </a:fld>
            <a:endParaRPr lang="en-US"/>
          </a:p>
        </p:txBody>
      </p:sp>
    </p:spTree>
    <p:extLst>
      <p:ext uri="{BB962C8B-B14F-4D97-AF65-F5344CB8AC3E}">
        <p14:creationId xmlns:p14="http://schemas.microsoft.com/office/powerpoint/2010/main" val="4946698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1631EBA-BCD5-41D4-9B0D-E89BD8A402B5}"/>
                  </a:ext>
                </a:extLst>
              </p:cNvPr>
              <p:cNvSpPr>
                <a:spLocks noGrp="1"/>
              </p:cNvSpPr>
              <p:nvPr>
                <p:ph idx="1"/>
              </p:nvPr>
            </p:nvSpPr>
            <p:spPr/>
            <p:txBody>
              <a:bodyPr/>
              <a:lstStyle/>
              <a:p>
                <a:pPr marL="0" indent="0"/>
                <a:r>
                  <a:rPr lang="en-IN" b="1" dirty="0"/>
                  <a:t>2. Cost of Preference Shares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𝒑</m:t>
                        </m:r>
                      </m:sub>
                    </m:sSub>
                  </m:oMath>
                </a14:m>
                <a:r>
                  <a:rPr lang="en-IN" b="1" dirty="0"/>
                  <a:t> ): </a:t>
                </a:r>
                <a:r>
                  <a:rPr lang="en-IN" dirty="0"/>
                  <a:t>Cost of preference share is equal to its yield.</a:t>
                </a:r>
              </a:p>
              <a:p>
                <a:pPr marL="0" indent="0" algn="ct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smtClean="0">
                            <a:latin typeface="Cambria Math" panose="02040503050406030204" pitchFamily="18" charset="0"/>
                          </a:rPr>
                          <m:t>𝒑</m:t>
                        </m:r>
                      </m:sub>
                    </m:sSub>
                  </m:oMath>
                </a14:m>
                <a:r>
                  <a:rPr lang="en-IN" b="1" dirty="0"/>
                  <a:t> = </a:t>
                </a:r>
                <a14:m>
                  <m:oMath xmlns:m="http://schemas.openxmlformats.org/officeDocument/2006/math">
                    <m:f>
                      <m:fPr>
                        <m:ctrlPr>
                          <a:rPr lang="en-IN" b="1" i="1">
                            <a:latin typeface="Cambria Math" panose="02040503050406030204" pitchFamily="18" charset="0"/>
                          </a:rPr>
                        </m:ctrlPr>
                      </m:fPr>
                      <m:num>
                        <m:r>
                          <a:rPr lang="en-IN" b="1" i="1" smtClean="0">
                            <a:latin typeface="Cambria Math" panose="02040503050406030204" pitchFamily="18" charset="0"/>
                          </a:rPr>
                          <m:t>𝑫</m:t>
                        </m:r>
                        <m:r>
                          <a:rPr lang="en-IN" b="1" i="1">
                            <a:latin typeface="Cambria Math" panose="02040503050406030204" pitchFamily="18" charset="0"/>
                          </a:rPr>
                          <m:t>+(</m:t>
                        </m:r>
                        <m:r>
                          <a:rPr lang="en-IN" b="1" i="1" smtClean="0">
                            <a:latin typeface="Cambria Math" panose="02040503050406030204" pitchFamily="18" charset="0"/>
                          </a:rPr>
                          <m:t>𝑴𝑽</m:t>
                        </m:r>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𝑷</m:t>
                            </m:r>
                          </m:e>
                          <m:sub>
                            <m:r>
                              <a:rPr lang="en-IN" b="1" i="1">
                                <a:latin typeface="Cambria Math" panose="02040503050406030204" pitchFamily="18" charset="0"/>
                              </a:rPr>
                              <m:t>𝟎</m:t>
                            </m:r>
                            <m:r>
                              <a:rPr lang="en-IN" b="1" i="1">
                                <a:latin typeface="Cambria Math" panose="02040503050406030204" pitchFamily="18" charset="0"/>
                              </a:rPr>
                              <m:t> </m:t>
                            </m:r>
                          </m:sub>
                        </m:sSub>
                        <m:r>
                          <a:rPr lang="en-IN" b="1" i="1">
                            <a:latin typeface="Cambria Math" panose="02040503050406030204" pitchFamily="18" charset="0"/>
                          </a:rPr>
                          <m:t>)/</m:t>
                        </m:r>
                        <m:r>
                          <a:rPr lang="en-IN" b="1" i="1">
                            <a:latin typeface="Cambria Math" panose="02040503050406030204" pitchFamily="18" charset="0"/>
                          </a:rPr>
                          <m:t>𝒏</m:t>
                        </m:r>
                      </m:num>
                      <m:den>
                        <m:r>
                          <a:rPr lang="en-IN" b="1" i="1">
                            <a:latin typeface="Cambria Math" panose="02040503050406030204" pitchFamily="18" charset="0"/>
                          </a:rPr>
                          <m:t>𝟎</m:t>
                        </m:r>
                        <m:r>
                          <a:rPr lang="en-IN" b="1" i="1">
                            <a:latin typeface="Cambria Math" panose="02040503050406030204" pitchFamily="18" charset="0"/>
                          </a:rPr>
                          <m:t>.</m:t>
                        </m:r>
                        <m:r>
                          <a:rPr lang="en-IN" b="1" i="1">
                            <a:latin typeface="Cambria Math" panose="02040503050406030204" pitchFamily="18" charset="0"/>
                          </a:rPr>
                          <m:t>𝟔</m:t>
                        </m:r>
                        <m:sSub>
                          <m:sSubPr>
                            <m:ctrlPr>
                              <a:rPr lang="en-IN" b="1" i="1">
                                <a:latin typeface="Cambria Math" panose="02040503050406030204" pitchFamily="18" charset="0"/>
                              </a:rPr>
                            </m:ctrlPr>
                          </m:sSubPr>
                          <m:e>
                            <m:r>
                              <a:rPr lang="en-IN" b="1" i="1">
                                <a:latin typeface="Cambria Math" panose="02040503050406030204" pitchFamily="18" charset="0"/>
                              </a:rPr>
                              <m:t>𝑷</m:t>
                            </m:r>
                          </m:e>
                          <m:sub>
                            <m:r>
                              <a:rPr lang="en-IN" b="1" i="1">
                                <a:latin typeface="Cambria Math" panose="02040503050406030204" pitchFamily="18" charset="0"/>
                              </a:rPr>
                              <m:t>𝟎</m:t>
                            </m:r>
                            <m:r>
                              <a:rPr lang="en-IN" b="1" i="1">
                                <a:latin typeface="Cambria Math" panose="02040503050406030204" pitchFamily="18" charset="0"/>
                              </a:rPr>
                              <m:t> </m:t>
                            </m:r>
                          </m:sub>
                        </m:sSub>
                        <m:r>
                          <a:rPr lang="en-IN" b="1" i="1">
                            <a:latin typeface="Cambria Math" panose="02040503050406030204" pitchFamily="18" charset="0"/>
                          </a:rPr>
                          <m:t>+</m:t>
                        </m:r>
                        <m:r>
                          <a:rPr lang="en-IN" b="1" i="1">
                            <a:latin typeface="Cambria Math" panose="02040503050406030204" pitchFamily="18" charset="0"/>
                          </a:rPr>
                          <m:t>𝟎</m:t>
                        </m:r>
                        <m:r>
                          <a:rPr lang="en-IN" b="1" i="1">
                            <a:latin typeface="Cambria Math" panose="02040503050406030204" pitchFamily="18" charset="0"/>
                          </a:rPr>
                          <m:t>.</m:t>
                        </m:r>
                        <m:r>
                          <a:rPr lang="en-IN" b="1" i="1">
                            <a:latin typeface="Cambria Math" panose="02040503050406030204" pitchFamily="18" charset="0"/>
                          </a:rPr>
                          <m:t>𝟒</m:t>
                        </m:r>
                        <m:r>
                          <a:rPr lang="en-IN" b="1" i="1" smtClean="0">
                            <a:latin typeface="Cambria Math" panose="02040503050406030204" pitchFamily="18" charset="0"/>
                          </a:rPr>
                          <m:t>𝑴𝑽</m:t>
                        </m:r>
                      </m:den>
                    </m:f>
                  </m:oMath>
                </a14:m>
                <a:endParaRPr lang="en-IN" b="1" dirty="0"/>
              </a:p>
              <a:p>
                <a:pPr marL="0" indent="0"/>
                <a:r>
                  <a:rPr lang="en-IN" b="1" dirty="0"/>
                  <a:t>Where,</a:t>
                </a:r>
              </a:p>
              <a:p>
                <a:pPr marL="0" indent="0"/>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0 </m:t>
                        </m:r>
                      </m:sub>
                    </m:sSub>
                  </m:oMath>
                </a14:m>
                <a:r>
                  <a:rPr lang="en-IN" dirty="0"/>
                  <a:t>= current market price of the preference share</a:t>
                </a:r>
              </a:p>
              <a:p>
                <a:pPr marL="0" indent="0"/>
                <a:r>
                  <a:rPr lang="en-IN" dirty="0"/>
                  <a:t>D = annual dividend payment</a:t>
                </a:r>
              </a:p>
              <a:p>
                <a:pPr marL="0" indent="0"/>
                <a:r>
                  <a:rPr lang="en-IN" dirty="0"/>
                  <a:t>n = number of years left to maturity</a:t>
                </a:r>
              </a:p>
              <a:p>
                <a:pPr marL="0" indent="0"/>
                <a:r>
                  <a:rPr lang="en-IN" dirty="0"/>
                  <a:t>MV = maturity value of the preference shares</a:t>
                </a:r>
              </a:p>
              <a:p>
                <a:pPr marL="0" indent="0"/>
                <a:endParaRPr lang="en-IN" dirty="0"/>
              </a:p>
            </p:txBody>
          </p:sp>
        </mc:Choice>
        <mc:Fallback xmlns="">
          <p:sp>
            <p:nvSpPr>
              <p:cNvPr id="2" name="Content Placeholder 1">
                <a:extLst>
                  <a:ext uri="{FF2B5EF4-FFF2-40B4-BE49-F238E27FC236}">
                    <a16:creationId xmlns:a16="http://schemas.microsoft.com/office/drawing/2014/main" id="{F1631EBA-BCD5-41D4-9B0D-E89BD8A402B5}"/>
                  </a:ext>
                </a:extLst>
              </p:cNvPr>
              <p:cNvSpPr>
                <a:spLocks noGrp="1" noRot="1" noChangeAspect="1" noMove="1" noResize="1" noEditPoints="1" noAdjustHandles="1" noChangeArrowheads="1" noChangeShapeType="1" noTextEdit="1"/>
              </p:cNvSpPr>
              <p:nvPr>
                <p:ph idx="1"/>
              </p:nvPr>
            </p:nvSpPr>
            <p:spPr>
              <a:blipFill>
                <a:blip r:embed="rId2"/>
                <a:stretch>
                  <a:fillRect l="-1111" t="-1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CE8295-00A3-4574-82BC-DFB0A2D4C5EB}"/>
                  </a:ext>
                </a:extLst>
              </p:cNvPr>
              <p:cNvSpPr>
                <a:spLocks noGrp="1"/>
              </p:cNvSpPr>
              <p:nvPr>
                <p:ph sz="quarter" idx="10"/>
              </p:nvPr>
            </p:nvSpPr>
            <p:spPr/>
            <p:txBody>
              <a:bodyPr>
                <a:normAutofit fontScale="92500"/>
              </a:bodyPr>
              <a:lstStyle/>
              <a:p>
                <a:r>
                  <a:rPr lang="en-IN" dirty="0"/>
                  <a:t>Cost of Capital</a:t>
                </a:r>
              </a:p>
              <a:p>
                <a:r>
                  <a:rPr lang="en-IN" dirty="0"/>
                  <a:t>2. Cost of Preference Shares,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𝒌</m:t>
                        </m:r>
                      </m:e>
                      <m:sub>
                        <m:r>
                          <a:rPr lang="en-IN" i="1">
                            <a:latin typeface="Cambria Math" panose="02040503050406030204" pitchFamily="18" charset="0"/>
                          </a:rPr>
                          <m:t>𝒑</m:t>
                        </m:r>
                      </m:sub>
                    </m:sSub>
                  </m:oMath>
                </a14:m>
                <a:endParaRPr lang="en-IN" dirty="0"/>
              </a:p>
            </p:txBody>
          </p:sp>
        </mc:Choice>
        <mc:Fallback xmlns="">
          <p:sp>
            <p:nvSpPr>
              <p:cNvPr id="3" name="Content Placeholder 2">
                <a:extLst>
                  <a:ext uri="{FF2B5EF4-FFF2-40B4-BE49-F238E27FC236}">
                    <a16:creationId xmlns:a16="http://schemas.microsoft.com/office/drawing/2014/main" id="{89CE8295-00A3-4574-82BC-DFB0A2D4C5EB}"/>
                  </a:ext>
                </a:extLst>
              </p:cNvPr>
              <p:cNvSpPr>
                <a:spLocks noGrp="1" noRot="1" noChangeAspect="1" noMove="1" noResize="1" noEditPoints="1" noAdjustHandles="1" noChangeArrowheads="1" noChangeShapeType="1" noTextEdit="1"/>
              </p:cNvSpPr>
              <p:nvPr>
                <p:ph sz="quarter" idx="10"/>
              </p:nvPr>
            </p:nvSpPr>
            <p:spPr>
              <a:blipFill>
                <a:blip r:embed="rId3"/>
                <a:stretch>
                  <a:fillRect l="-2601" t="-6383" b="-9043"/>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0F659104-2681-451D-87F5-2F0CC62928A1}"/>
              </a:ext>
            </a:extLst>
          </p:cNvPr>
          <p:cNvSpPr>
            <a:spLocks noGrp="1"/>
          </p:cNvSpPr>
          <p:nvPr>
            <p:ph type="dt" sz="half" idx="2"/>
          </p:nvPr>
        </p:nvSpPr>
        <p:spPr/>
        <p:txBody>
          <a:bodyPr/>
          <a:lstStyle/>
          <a:p>
            <a:fld id="{7FDFC526-3AB6-45BB-89E8-6C56E9308CE1}" type="datetime1">
              <a:rPr lang="en-US" smtClean="0"/>
              <a:t>15-Sep-24</a:t>
            </a:fld>
            <a:endParaRPr lang="en-US" dirty="0"/>
          </a:p>
        </p:txBody>
      </p:sp>
      <p:sp>
        <p:nvSpPr>
          <p:cNvPr id="6" name="Slide Number Placeholder 5">
            <a:extLst>
              <a:ext uri="{FF2B5EF4-FFF2-40B4-BE49-F238E27FC236}">
                <a16:creationId xmlns:a16="http://schemas.microsoft.com/office/drawing/2014/main" id="{847E11A8-69D2-485D-B4A4-8246609F3E2B}"/>
              </a:ext>
            </a:extLst>
          </p:cNvPr>
          <p:cNvSpPr>
            <a:spLocks noGrp="1"/>
          </p:cNvSpPr>
          <p:nvPr>
            <p:ph type="sldNum" sz="quarter" idx="4"/>
          </p:nvPr>
        </p:nvSpPr>
        <p:spPr/>
        <p:txBody>
          <a:bodyPr/>
          <a:lstStyle/>
          <a:p>
            <a:fld id="{BC8D7E44-7D4F-4942-A8C9-2DF6BF8399E8}" type="slidenum">
              <a:rPr lang="en-US" smtClean="0"/>
              <a:pPr/>
              <a:t>7</a:t>
            </a:fld>
            <a:endParaRPr lang="en-US"/>
          </a:p>
        </p:txBody>
      </p:sp>
    </p:spTree>
    <p:extLst>
      <p:ext uri="{BB962C8B-B14F-4D97-AF65-F5344CB8AC3E}">
        <p14:creationId xmlns:p14="http://schemas.microsoft.com/office/powerpoint/2010/main" val="82483536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D64CC-04BA-4F6B-8F1F-06B136578672}"/>
              </a:ext>
            </a:extLst>
          </p:cNvPr>
          <p:cNvSpPr>
            <a:spLocks noGrp="1"/>
          </p:cNvSpPr>
          <p:nvPr>
            <p:ph idx="1"/>
          </p:nvPr>
        </p:nvSpPr>
        <p:spPr/>
        <p:txBody>
          <a:bodyPr/>
          <a:lstStyle/>
          <a:p>
            <a:pPr marL="0" indent="0"/>
            <a:r>
              <a:rPr lang="en-IN" sz="2400" dirty="0"/>
              <a:t>Omega Enterprises issued 10 year, 9 per cent preference shares four years ago. The preference share which has a face value of Rs.100 is currently selling for Rs. 92. what is the cost of preference shares?</a:t>
            </a:r>
          </a:p>
          <a:p>
            <a:endParaRPr lang="en-IN" dirty="0"/>
          </a:p>
        </p:txBody>
      </p:sp>
      <p:sp>
        <p:nvSpPr>
          <p:cNvPr id="3" name="Content Placeholder 2">
            <a:extLst>
              <a:ext uri="{FF2B5EF4-FFF2-40B4-BE49-F238E27FC236}">
                <a16:creationId xmlns:a16="http://schemas.microsoft.com/office/drawing/2014/main" id="{FA15E2A8-7E99-4793-8924-4D76461B993F}"/>
              </a:ext>
            </a:extLst>
          </p:cNvPr>
          <p:cNvSpPr>
            <a:spLocks noGrp="1"/>
          </p:cNvSpPr>
          <p:nvPr>
            <p:ph sz="quarter" idx="10"/>
          </p:nvPr>
        </p:nvSpPr>
        <p:spPr/>
        <p:txBody>
          <a:bodyPr/>
          <a:lstStyle/>
          <a:p>
            <a:r>
              <a:rPr lang="en-IN" dirty="0"/>
              <a:t>Exercise 3</a:t>
            </a:r>
          </a:p>
        </p:txBody>
      </p:sp>
      <p:sp>
        <p:nvSpPr>
          <p:cNvPr id="4" name="Date Placeholder 3">
            <a:extLst>
              <a:ext uri="{FF2B5EF4-FFF2-40B4-BE49-F238E27FC236}">
                <a16:creationId xmlns:a16="http://schemas.microsoft.com/office/drawing/2014/main" id="{4C4D464B-8031-438D-943E-A737B642BD5E}"/>
              </a:ext>
            </a:extLst>
          </p:cNvPr>
          <p:cNvSpPr>
            <a:spLocks noGrp="1"/>
          </p:cNvSpPr>
          <p:nvPr>
            <p:ph type="dt" sz="half" idx="2"/>
          </p:nvPr>
        </p:nvSpPr>
        <p:spPr/>
        <p:txBody>
          <a:bodyPr/>
          <a:lstStyle/>
          <a:p>
            <a:fld id="{432EA105-FC50-452E-80A0-384EACC5AAD4}" type="datetime1">
              <a:rPr lang="en-US" smtClean="0"/>
              <a:t>15-Sep-24</a:t>
            </a:fld>
            <a:endParaRPr lang="en-US" dirty="0"/>
          </a:p>
        </p:txBody>
      </p:sp>
      <p:sp>
        <p:nvSpPr>
          <p:cNvPr id="6" name="Slide Number Placeholder 5">
            <a:extLst>
              <a:ext uri="{FF2B5EF4-FFF2-40B4-BE49-F238E27FC236}">
                <a16:creationId xmlns:a16="http://schemas.microsoft.com/office/drawing/2014/main" id="{7FE88A94-CAF8-469E-BAE8-89AD4F1006D8}"/>
              </a:ext>
            </a:extLst>
          </p:cNvPr>
          <p:cNvSpPr>
            <a:spLocks noGrp="1"/>
          </p:cNvSpPr>
          <p:nvPr>
            <p:ph type="sldNum" sz="quarter" idx="4"/>
          </p:nvPr>
        </p:nvSpPr>
        <p:spPr/>
        <p:txBody>
          <a:bodyPr/>
          <a:lstStyle/>
          <a:p>
            <a:fld id="{BC8D7E44-7D4F-4942-A8C9-2DF6BF8399E8}" type="slidenum">
              <a:rPr lang="en-US" smtClean="0"/>
              <a:pPr/>
              <a:t>8</a:t>
            </a:fld>
            <a:endParaRPr lang="en-US"/>
          </a:p>
        </p:txBody>
      </p:sp>
    </p:spTree>
    <p:extLst>
      <p:ext uri="{BB962C8B-B14F-4D97-AF65-F5344CB8AC3E}">
        <p14:creationId xmlns:p14="http://schemas.microsoft.com/office/powerpoint/2010/main" val="868553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1FF95EA-FFA8-46EB-A4C9-283C26C29F63}"/>
                  </a:ext>
                </a:extLst>
              </p:cNvPr>
              <p:cNvSpPr>
                <a:spLocks noGrp="1"/>
              </p:cNvSpPr>
              <p:nvPr>
                <p:ph idx="1"/>
              </p:nvPr>
            </p:nvSpPr>
            <p:spPr>
              <a:xfrm>
                <a:off x="152400" y="1371600"/>
                <a:ext cx="8686800" cy="4983163"/>
              </a:xfrm>
            </p:spPr>
            <p:txBody>
              <a:bodyPr>
                <a:noAutofit/>
              </a:bodyPr>
              <a:lstStyle/>
              <a:p>
                <a:pPr algn="just"/>
                <a:r>
                  <a:rPr lang="en-IN" sz="2000" b="1" dirty="0"/>
                  <a:t>Cost of Retained Earnings/Equity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smtClean="0">
                            <a:latin typeface="Cambria Math" panose="02040503050406030204" pitchFamily="18" charset="0"/>
                          </a:rPr>
                          <m:t>𝒆</m:t>
                        </m:r>
                      </m:sub>
                    </m:sSub>
                  </m:oMath>
                </a14:m>
                <a:r>
                  <a:rPr lang="en-IN" sz="2000" b="1" dirty="0"/>
                  <a:t>): </a:t>
                </a:r>
                <a:r>
                  <a:rPr lang="en-IN" sz="2000" dirty="0"/>
                  <a:t>is the rate of return on equity that require on equity finance (external equity) that firm obtains by way of retained earnings (Internal equity)  </a:t>
                </a:r>
              </a:p>
              <a:p>
                <a:pPr algn="just"/>
                <a:endParaRPr lang="en-IN" sz="2000" b="1" i="1" dirty="0">
                  <a:latin typeface="Cambria Math" panose="02040503050406030204" pitchFamily="18" charset="0"/>
                </a:endParaRPr>
              </a:p>
              <a:p>
                <a:pPr marL="857250" indent="-857250" algn="just">
                  <a:buAutoNum type="romanLcParenR"/>
                </a:pPr>
                <a:r>
                  <a:rPr lang="en-IN" sz="2000" b="1" dirty="0"/>
                  <a:t>The Dividend Growth Model Approach (Gordon Constant Growth Model): </a:t>
                </a:r>
                <a:r>
                  <a:rPr lang="en-IN" sz="2000" dirty="0"/>
                  <a:t>Price of an equity stock generally depends on the dividends expected on it. Explain with present value formula for dividend discount model.</a:t>
                </a:r>
                <a:endParaRPr lang="en-IN" sz="2000" b="1" dirty="0"/>
              </a:p>
              <a:p>
                <a:pPr algn="ctr"/>
                <a14:m>
                  <m:oMath xmlns:m="http://schemas.openxmlformats.org/officeDocument/2006/math">
                    <m:sSub>
                      <m:sSubPr>
                        <m:ctrlPr>
                          <a:rPr lang="en-IN" sz="2200" b="1" i="1">
                            <a:latin typeface="Cambria Math" panose="02040503050406030204" pitchFamily="18" charset="0"/>
                          </a:rPr>
                        </m:ctrlPr>
                      </m:sSubPr>
                      <m:e>
                        <m:r>
                          <a:rPr lang="en-IN" sz="2200" b="1" i="1">
                            <a:latin typeface="Cambria Math" panose="02040503050406030204" pitchFamily="18" charset="0"/>
                          </a:rPr>
                          <m:t>𝒌</m:t>
                        </m:r>
                      </m:e>
                      <m:sub>
                        <m:r>
                          <a:rPr lang="en-IN" sz="2200" b="1" i="1" smtClean="0">
                            <a:latin typeface="Cambria Math" panose="02040503050406030204" pitchFamily="18" charset="0"/>
                          </a:rPr>
                          <m:t>𝒆</m:t>
                        </m:r>
                      </m:sub>
                    </m:sSub>
                  </m:oMath>
                </a14:m>
                <a:r>
                  <a:rPr lang="en-IN" sz="2200" b="1" i="1" dirty="0">
                    <a:latin typeface="Cambria Math" panose="02040503050406030204" pitchFamily="18" charset="0"/>
                  </a:rPr>
                  <a:t> = </a:t>
                </a:r>
                <a14:m>
                  <m:oMath xmlns:m="http://schemas.openxmlformats.org/officeDocument/2006/math">
                    <m:f>
                      <m:fPr>
                        <m:ctrlPr>
                          <a:rPr lang="en-IN" sz="2200" b="1" i="1">
                            <a:latin typeface="Cambria Math" panose="02040503050406030204" pitchFamily="18" charset="0"/>
                          </a:rPr>
                        </m:ctrlPr>
                      </m:fPr>
                      <m:num>
                        <m:sSub>
                          <m:sSubPr>
                            <m:ctrlPr>
                              <a:rPr lang="en-IN" sz="2200" b="1" i="1">
                                <a:latin typeface="Cambria Math" panose="02040503050406030204" pitchFamily="18" charset="0"/>
                              </a:rPr>
                            </m:ctrlPr>
                          </m:sSubPr>
                          <m:e>
                            <m:r>
                              <a:rPr lang="en-IN" sz="2200" b="1" i="1">
                                <a:latin typeface="Cambria Math" panose="02040503050406030204" pitchFamily="18" charset="0"/>
                              </a:rPr>
                              <m:t>𝑫</m:t>
                            </m:r>
                          </m:e>
                          <m:sub>
                            <m:r>
                              <a:rPr lang="en-IN" sz="2200" b="1" i="1">
                                <a:latin typeface="Cambria Math" panose="02040503050406030204" pitchFamily="18" charset="0"/>
                              </a:rPr>
                              <m:t>𝟏</m:t>
                            </m:r>
                          </m:sub>
                        </m:sSub>
                      </m:num>
                      <m:den>
                        <m:sSub>
                          <m:sSubPr>
                            <m:ctrlPr>
                              <a:rPr lang="en-IN" sz="2200" b="1" i="1">
                                <a:latin typeface="Cambria Math" panose="02040503050406030204" pitchFamily="18" charset="0"/>
                              </a:rPr>
                            </m:ctrlPr>
                          </m:sSubPr>
                          <m:e>
                            <m:r>
                              <a:rPr lang="en-IN" sz="2200" b="1" i="1">
                                <a:latin typeface="Cambria Math" panose="02040503050406030204" pitchFamily="18" charset="0"/>
                              </a:rPr>
                              <m:t>𝑷</m:t>
                            </m:r>
                          </m:e>
                          <m:sub>
                            <m:r>
                              <a:rPr lang="en-IN" sz="2200" b="1" i="1">
                                <a:latin typeface="Cambria Math" panose="02040503050406030204" pitchFamily="18" charset="0"/>
                              </a:rPr>
                              <m:t>𝟎</m:t>
                            </m:r>
                          </m:sub>
                        </m:sSub>
                      </m:den>
                    </m:f>
                  </m:oMath>
                </a14:m>
                <a:r>
                  <a:rPr lang="en-IN" sz="2200" b="1" i="1" dirty="0">
                    <a:latin typeface="Cambria Math" panose="02040503050406030204" pitchFamily="18" charset="0"/>
                  </a:rPr>
                  <a:t> + g </a:t>
                </a:r>
              </a:p>
              <a:p>
                <a:pPr algn="just"/>
                <a:r>
                  <a:rPr lang="en-IN" sz="2000" dirty="0"/>
                  <a:t>	These dividends are expected to grow at a constant rate of </a:t>
                </a:r>
                <a:r>
                  <a:rPr lang="en-IN" sz="2000" b="1" i="1" dirty="0"/>
                  <a:t>g</a:t>
                </a:r>
                <a:r>
                  <a:rPr lang="en-IN" sz="2000" dirty="0"/>
                  <a:t> per cent 	per year. </a:t>
                </a:r>
                <a:r>
                  <a:rPr lang="en-IN" sz="2000" b="1" i="1" dirty="0">
                    <a:latin typeface="Cambria Math" panose="02040503050406030204" pitchFamily="18" charset="0"/>
                  </a:rPr>
                  <a:t>	</a:t>
                </a:r>
                <a14:m>
                  <m:oMath xmlns:m="http://schemas.openxmlformats.org/officeDocument/2006/math">
                    <m:sSub>
                      <m:sSubPr>
                        <m:ctrlPr>
                          <a:rPr lang="en-IN" sz="2200" b="1" i="1">
                            <a:latin typeface="Cambria Math" panose="02040503050406030204" pitchFamily="18" charset="0"/>
                          </a:rPr>
                        </m:ctrlPr>
                      </m:sSubPr>
                      <m:e>
                        <m:r>
                          <a:rPr lang="en-IN" sz="2200" b="1" i="1">
                            <a:latin typeface="Cambria Math" panose="02040503050406030204" pitchFamily="18" charset="0"/>
                          </a:rPr>
                          <m:t>𝒌</m:t>
                        </m:r>
                      </m:e>
                      <m:sub>
                        <m:r>
                          <a:rPr lang="en-IN" sz="2200" b="1" i="1" smtClean="0">
                            <a:latin typeface="Cambria Math" panose="02040503050406030204" pitchFamily="18" charset="0"/>
                          </a:rPr>
                          <m:t>𝒆</m:t>
                        </m:r>
                      </m:sub>
                    </m:sSub>
                  </m:oMath>
                </a14:m>
                <a:r>
                  <a:rPr lang="en-IN" sz="2200" b="1" i="1" dirty="0">
                    <a:latin typeface="Cambria Math" panose="02040503050406030204" pitchFamily="18" charset="0"/>
                  </a:rPr>
                  <a:t> = </a:t>
                </a:r>
                <a14:m>
                  <m:oMath xmlns:m="http://schemas.openxmlformats.org/officeDocument/2006/math">
                    <m:f>
                      <m:fPr>
                        <m:ctrlPr>
                          <a:rPr lang="en-IN" sz="2200" b="1" i="1">
                            <a:latin typeface="Cambria Math" panose="02040503050406030204" pitchFamily="18" charset="0"/>
                          </a:rPr>
                        </m:ctrlPr>
                      </m:fPr>
                      <m:num>
                        <m:sSub>
                          <m:sSubPr>
                            <m:ctrlPr>
                              <a:rPr lang="en-IN" sz="2200" b="1" i="1">
                                <a:latin typeface="Cambria Math" panose="02040503050406030204" pitchFamily="18" charset="0"/>
                              </a:rPr>
                            </m:ctrlPr>
                          </m:sSubPr>
                          <m:e>
                            <m:r>
                              <a:rPr lang="en-IN" sz="2200" b="1" i="1">
                                <a:latin typeface="Cambria Math" panose="02040503050406030204" pitchFamily="18" charset="0"/>
                              </a:rPr>
                              <m:t>𝑫</m:t>
                            </m:r>
                          </m:e>
                          <m:sub>
                            <m:r>
                              <a:rPr lang="en-IN" sz="2200" b="1" i="1">
                                <a:latin typeface="Cambria Math" panose="02040503050406030204" pitchFamily="18" charset="0"/>
                              </a:rPr>
                              <m:t>𝟎</m:t>
                            </m:r>
                          </m:sub>
                        </m:sSub>
                        <m:r>
                          <a:rPr lang="en-IN" sz="2200" b="1" i="1">
                            <a:latin typeface="Cambria Math" panose="02040503050406030204" pitchFamily="18" charset="0"/>
                          </a:rPr>
                          <m:t>(</m:t>
                        </m:r>
                        <m:r>
                          <a:rPr lang="en-IN" sz="2200" b="1" i="1">
                            <a:latin typeface="Cambria Math" panose="02040503050406030204" pitchFamily="18" charset="0"/>
                          </a:rPr>
                          <m:t>𝟏</m:t>
                        </m:r>
                        <m:r>
                          <a:rPr lang="en-IN" sz="2200" b="1" i="1">
                            <a:latin typeface="Cambria Math" panose="02040503050406030204" pitchFamily="18" charset="0"/>
                          </a:rPr>
                          <m:t>+</m:t>
                        </m:r>
                        <m:r>
                          <a:rPr lang="en-IN" sz="2200" b="1" i="1">
                            <a:latin typeface="Cambria Math" panose="02040503050406030204" pitchFamily="18" charset="0"/>
                          </a:rPr>
                          <m:t>𝒈</m:t>
                        </m:r>
                        <m:r>
                          <a:rPr lang="en-IN" sz="2200" b="1" i="1">
                            <a:latin typeface="Cambria Math" panose="02040503050406030204" pitchFamily="18" charset="0"/>
                          </a:rPr>
                          <m:t>)</m:t>
                        </m:r>
                      </m:num>
                      <m:den>
                        <m:sSub>
                          <m:sSubPr>
                            <m:ctrlPr>
                              <a:rPr lang="en-IN" sz="2200" b="1" i="1">
                                <a:latin typeface="Cambria Math" panose="02040503050406030204" pitchFamily="18" charset="0"/>
                              </a:rPr>
                            </m:ctrlPr>
                          </m:sSubPr>
                          <m:e>
                            <m:r>
                              <a:rPr lang="en-IN" sz="2200" b="1" i="1">
                                <a:latin typeface="Cambria Math" panose="02040503050406030204" pitchFamily="18" charset="0"/>
                              </a:rPr>
                              <m:t>𝑷</m:t>
                            </m:r>
                          </m:e>
                          <m:sub>
                            <m:r>
                              <a:rPr lang="en-IN" sz="2200" b="1" i="1">
                                <a:latin typeface="Cambria Math" panose="02040503050406030204" pitchFamily="18" charset="0"/>
                              </a:rPr>
                              <m:t>𝟎</m:t>
                            </m:r>
                          </m:sub>
                        </m:sSub>
                      </m:den>
                    </m:f>
                  </m:oMath>
                </a14:m>
                <a:r>
                  <a:rPr lang="en-IN" sz="2200" b="1" i="1" dirty="0">
                    <a:latin typeface="Cambria Math" panose="02040503050406030204" pitchFamily="18" charset="0"/>
                  </a:rPr>
                  <a:t> + g </a:t>
                </a:r>
                <a:endParaRPr lang="en-IN" sz="2200" b="1" dirty="0"/>
              </a:p>
              <a:p>
                <a:r>
                  <a:rPr lang="en-IN" sz="2000" b="1" dirty="0"/>
                  <a:t>Where,</a:t>
                </a:r>
                <a:endParaRPr lang="en-IN" sz="2000" dirty="0"/>
              </a:p>
              <a:p>
                <a14:m>
                  <m:oMath xmlns:m="http://schemas.openxmlformats.org/officeDocument/2006/math">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IN" sz="1800" b="0" i="1" smtClean="0">
                                <a:latin typeface="Cambria Math" panose="02040503050406030204" pitchFamily="18" charset="0"/>
                              </a:rPr>
                              <m:t>𝐷</m:t>
                            </m:r>
                          </m:e>
                          <m:sub>
                            <m:r>
                              <a:rPr lang="en-IN" sz="1800" b="0" i="1" smtClean="0">
                                <a:latin typeface="Cambria Math" panose="02040503050406030204" pitchFamily="18" charset="0"/>
                              </a:rPr>
                              <m:t>1</m:t>
                            </m:r>
                          </m:sub>
                        </m:sSub>
                      </m:num>
                      <m:den>
                        <m:sSub>
                          <m:sSubPr>
                            <m:ctrlPr>
                              <a:rPr lang="en-IN" sz="1800" i="1">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0</m:t>
                            </m:r>
                          </m:sub>
                        </m:sSub>
                      </m:den>
                    </m:f>
                  </m:oMath>
                </a14:m>
                <a:r>
                  <a:rPr lang="en-IN" sz="1800" dirty="0"/>
                  <a:t> = dividend yield; g = expected growth rate of dividends </a:t>
                </a:r>
              </a:p>
              <a:p>
                <a:endParaRPr lang="en-IN" sz="2000" dirty="0"/>
              </a:p>
              <a:p>
                <a:endParaRPr lang="en-IN" sz="2000" b="1" dirty="0"/>
              </a:p>
              <a:p>
                <a:endParaRPr lang="en-IN" sz="2000" b="1" dirty="0"/>
              </a:p>
            </p:txBody>
          </p:sp>
        </mc:Choice>
        <mc:Fallback xmlns="">
          <p:sp>
            <p:nvSpPr>
              <p:cNvPr id="2" name="Content Placeholder 1">
                <a:extLst>
                  <a:ext uri="{FF2B5EF4-FFF2-40B4-BE49-F238E27FC236}">
                    <a16:creationId xmlns:a16="http://schemas.microsoft.com/office/drawing/2014/main" id="{01FF95EA-FFA8-46EB-A4C9-283C26C29F63}"/>
                  </a:ext>
                </a:extLst>
              </p:cNvPr>
              <p:cNvSpPr>
                <a:spLocks noGrp="1" noRot="1" noChangeAspect="1" noMove="1" noResize="1" noEditPoints="1" noAdjustHandles="1" noChangeArrowheads="1" noChangeShapeType="1" noTextEdit="1"/>
              </p:cNvSpPr>
              <p:nvPr>
                <p:ph idx="1"/>
              </p:nvPr>
            </p:nvSpPr>
            <p:spPr>
              <a:xfrm>
                <a:off x="152400" y="1371600"/>
                <a:ext cx="8686800" cy="4983163"/>
              </a:xfrm>
              <a:blipFill>
                <a:blip r:embed="rId2"/>
                <a:stretch>
                  <a:fillRect l="-702" t="-490" r="-702" b="-1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273AA-7718-44EA-BC3E-1377266A7070}"/>
                  </a:ext>
                </a:extLst>
              </p:cNvPr>
              <p:cNvSpPr>
                <a:spLocks noGrp="1"/>
              </p:cNvSpPr>
              <p:nvPr>
                <p:ph sz="quarter" idx="10"/>
              </p:nvPr>
            </p:nvSpPr>
            <p:spPr/>
            <p:txBody>
              <a:bodyPr>
                <a:normAutofit fontScale="77500" lnSpcReduction="20000"/>
              </a:bodyPr>
              <a:lstStyle/>
              <a:p>
                <a:r>
                  <a:rPr lang="en-IN" dirty="0"/>
                  <a:t>Cost of Capital</a:t>
                </a:r>
              </a:p>
              <a:p>
                <a:r>
                  <a:rPr lang="en-IN" dirty="0"/>
                  <a:t>3. Cost of Retained Earnings/Equity,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𝒌</m:t>
                        </m:r>
                      </m:e>
                      <m:sub>
                        <m:r>
                          <a:rPr lang="en-IN" b="1" i="1" smtClean="0">
                            <a:latin typeface="Cambria Math" panose="02040503050406030204" pitchFamily="18" charset="0"/>
                          </a:rPr>
                          <m:t>𝒆</m:t>
                        </m:r>
                      </m:sub>
                    </m:sSub>
                  </m:oMath>
                </a14:m>
                <a:r>
                  <a:rPr lang="en-IN" dirty="0"/>
                  <a:t> </a:t>
                </a:r>
              </a:p>
            </p:txBody>
          </p:sp>
        </mc:Choice>
        <mc:Fallback xmlns="">
          <p:sp>
            <p:nvSpPr>
              <p:cNvPr id="3" name="Content Placeholder 2">
                <a:extLst>
                  <a:ext uri="{FF2B5EF4-FFF2-40B4-BE49-F238E27FC236}">
                    <a16:creationId xmlns:a16="http://schemas.microsoft.com/office/drawing/2014/main" id="{55E273AA-7718-44EA-BC3E-1377266A7070}"/>
                  </a:ext>
                </a:extLst>
              </p:cNvPr>
              <p:cNvSpPr>
                <a:spLocks noGrp="1" noRot="1" noChangeAspect="1" noMove="1" noResize="1" noEditPoints="1" noAdjustHandles="1" noChangeArrowheads="1" noChangeShapeType="1" noTextEdit="1"/>
              </p:cNvSpPr>
              <p:nvPr>
                <p:ph sz="quarter" idx="10"/>
              </p:nvPr>
            </p:nvSpPr>
            <p:spPr>
              <a:blipFill>
                <a:blip r:embed="rId3"/>
                <a:stretch>
                  <a:fillRect l="-1927" b="-6915"/>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D94BFEC-6822-489E-9EFA-C71891D93C87}"/>
              </a:ext>
            </a:extLst>
          </p:cNvPr>
          <p:cNvSpPr>
            <a:spLocks noGrp="1"/>
          </p:cNvSpPr>
          <p:nvPr>
            <p:ph type="dt" sz="half" idx="2"/>
          </p:nvPr>
        </p:nvSpPr>
        <p:spPr/>
        <p:txBody>
          <a:bodyPr/>
          <a:lstStyle/>
          <a:p>
            <a:fld id="{BE3923A9-3B87-4F4E-8B7A-D14B2ACA4608}" type="datetime1">
              <a:rPr lang="en-US" smtClean="0"/>
              <a:t>15-Sep-24</a:t>
            </a:fld>
            <a:endParaRPr lang="en-US" dirty="0"/>
          </a:p>
        </p:txBody>
      </p:sp>
      <p:sp>
        <p:nvSpPr>
          <p:cNvPr id="6" name="Slide Number Placeholder 5">
            <a:extLst>
              <a:ext uri="{FF2B5EF4-FFF2-40B4-BE49-F238E27FC236}">
                <a16:creationId xmlns:a16="http://schemas.microsoft.com/office/drawing/2014/main" id="{F2715633-E30E-4544-8568-29DEA76D320A}"/>
              </a:ext>
            </a:extLst>
          </p:cNvPr>
          <p:cNvSpPr>
            <a:spLocks noGrp="1"/>
          </p:cNvSpPr>
          <p:nvPr>
            <p:ph type="sldNum" sz="quarter" idx="4"/>
          </p:nvPr>
        </p:nvSpPr>
        <p:spPr/>
        <p:txBody>
          <a:bodyPr/>
          <a:lstStyle/>
          <a:p>
            <a:fld id="{BC8D7E44-7D4F-4942-A8C9-2DF6BF8399E8}" type="slidenum">
              <a:rPr lang="en-US" smtClean="0"/>
              <a:pPr/>
              <a:t>9</a:t>
            </a:fld>
            <a:endParaRPr lang="en-US"/>
          </a:p>
        </p:txBody>
      </p:sp>
    </p:spTree>
    <p:extLst>
      <p:ext uri="{BB962C8B-B14F-4D97-AF65-F5344CB8AC3E}">
        <p14:creationId xmlns:p14="http://schemas.microsoft.com/office/powerpoint/2010/main" val="28366638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29" ma:contentTypeDescription="Create a new document." ma:contentTypeScope="" ma:versionID="df7e74829e488977db0236f3346d3ecc">
  <xsd:schema xmlns:xsd="http://www.w3.org/2001/XMLSchema" xmlns:xs="http://www.w3.org/2001/XMLSchema" xmlns:p="http://schemas.microsoft.com/office/2006/metadata/properties" xmlns:ns2="358c27f4-605e-4a4d-a8b9-e26961c65206" targetNamespace="http://schemas.microsoft.com/office/2006/metadata/properties" ma:root="true" ma:fieldsID="c3ffef4f04f92b77f181381f7fb8710a" ns2:_="">
    <xsd:import namespace="358c27f4-605e-4a4d-a8b9-e26961c65206"/>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MediaServiceObjectDetectorVersions" ma:index="32" nillable="true" ma:displayName="MediaServiceObjectDetectorVersions" ma:hidden="true" ma:indexed="true" ma:internalName="MediaServiceObjectDetectorVersions" ma:readOnly="true">
      <xsd:simpleType>
        <xsd:restriction base="dms:Text"/>
      </xsd:simpleType>
    </xsd:element>
    <xsd:element name="MediaServiceDateTaken" ma:index="33" nillable="true" ma:displayName="MediaServiceDateTaken" ma:hidden="true" ma:indexed="true" ma:internalName="MediaServiceDateTaken"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LengthInSeconds" ma:index="3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MS_Mappings xmlns="358c27f4-605e-4a4d-a8b9-e26961c65206" xsi:nil="true"/>
    <IsNotebookLocked xmlns="358c27f4-605e-4a4d-a8b9-e26961c65206" xsi:nil="true"/>
    <FolderType xmlns="358c27f4-605e-4a4d-a8b9-e26961c65206" xsi:nil="true"/>
    <Owner xmlns="358c27f4-605e-4a4d-a8b9-e26961c65206">
      <UserInfo>
        <DisplayName/>
        <AccountId xsi:nil="true"/>
        <AccountType/>
      </UserInfo>
    </Owner>
    <Teachers xmlns="358c27f4-605e-4a4d-a8b9-e26961c65206">
      <UserInfo>
        <DisplayName/>
        <AccountId xsi:nil="true"/>
        <AccountType/>
      </UserInfo>
    </Teachers>
    <Student_Groups xmlns="358c27f4-605e-4a4d-a8b9-e26961c65206">
      <UserInfo>
        <DisplayName/>
        <AccountId xsi:nil="true"/>
        <AccountType/>
      </UserInfo>
    </Student_Groups>
    <Invited_Teachers xmlns="358c27f4-605e-4a4d-a8b9-e26961c65206" xsi:nil="true"/>
    <DefaultSectionNames xmlns="358c27f4-605e-4a4d-a8b9-e26961c65206" xsi:nil="true"/>
    <Is_Collaboration_Space_Locked xmlns="358c27f4-605e-4a4d-a8b9-e26961c65206" xsi:nil="true"/>
    <NotebookType xmlns="358c27f4-605e-4a4d-a8b9-e26961c65206" xsi:nil="true"/>
    <CultureName xmlns="358c27f4-605e-4a4d-a8b9-e26961c65206" xsi:nil="true"/>
    <Distribution_Groups xmlns="358c27f4-605e-4a4d-a8b9-e26961c65206" xsi:nil="true"/>
    <AppVersion xmlns="358c27f4-605e-4a4d-a8b9-e26961c65206" xsi:nil="true"/>
    <TeamsChannelId xmlns="358c27f4-605e-4a4d-a8b9-e26961c65206" xsi:nil="true"/>
    <Teams_Channel_Section_Location xmlns="358c27f4-605e-4a4d-a8b9-e26961c65206" xsi:nil="true"/>
    <Templates xmlns="358c27f4-605e-4a4d-a8b9-e26961c65206" xsi:nil="true"/>
    <Self_Registration_Enabled xmlns="358c27f4-605e-4a4d-a8b9-e26961c65206" xsi:nil="true"/>
    <Has_Teacher_Only_SectionGroup xmlns="358c27f4-605e-4a4d-a8b9-e26961c65206" xsi:nil="true"/>
    <Invited_Students xmlns="358c27f4-605e-4a4d-a8b9-e26961c65206" xsi:nil="true"/>
    <Math_Settings xmlns="358c27f4-605e-4a4d-a8b9-e26961c65206" xsi:nil="true"/>
    <Students xmlns="358c27f4-605e-4a4d-a8b9-e26961c65206">
      <UserInfo>
        <DisplayName/>
        <AccountId xsi:nil="true"/>
        <AccountType/>
      </UserInfo>
    </Students>
  </documentManagement>
</p:properties>
</file>

<file path=customXml/itemProps1.xml><?xml version="1.0" encoding="utf-8"?>
<ds:datastoreItem xmlns:ds="http://schemas.openxmlformats.org/officeDocument/2006/customXml" ds:itemID="{87009779-F38D-42FE-A4CF-05DCFBF93331}"/>
</file>

<file path=customXml/itemProps2.xml><?xml version="1.0" encoding="utf-8"?>
<ds:datastoreItem xmlns:ds="http://schemas.openxmlformats.org/officeDocument/2006/customXml" ds:itemID="{5CE64D01-F39B-4B57-96A3-9D9B0F4C6E24}"/>
</file>

<file path=customXml/itemProps3.xml><?xml version="1.0" encoding="utf-8"?>
<ds:datastoreItem xmlns:ds="http://schemas.openxmlformats.org/officeDocument/2006/customXml" ds:itemID="{CE373891-1DE0-4BA2-BB6D-AE6A7866B27F}"/>
</file>

<file path=docProps/app.xml><?xml version="1.0" encoding="utf-8"?>
<Properties xmlns="http://schemas.openxmlformats.org/officeDocument/2006/extended-properties" xmlns:vt="http://schemas.openxmlformats.org/officeDocument/2006/docPropsVTypes">
  <Template/>
  <TotalTime>23387</TotalTime>
  <Words>1772</Words>
  <Application>Microsoft Office PowerPoint</Application>
  <PresentationFormat>On-screen Show (4:3)</PresentationFormat>
  <Paragraphs>179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Office Theme</vt:lpstr>
      <vt:lpstr>Financial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1338</cp:revision>
  <dcterms:created xsi:type="dcterms:W3CDTF">2011-09-14T09:42:05Z</dcterms:created>
  <dcterms:modified xsi:type="dcterms:W3CDTF">2024-09-15T05:02:10Z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