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77" r:id="rId6"/>
    <p:sldId id="423" r:id="rId7"/>
    <p:sldId id="422" r:id="rId8"/>
    <p:sldId id="424" r:id="rId9"/>
    <p:sldId id="425" r:id="rId10"/>
    <p:sldId id="426" r:id="rId11"/>
    <p:sldId id="427" r:id="rId12"/>
    <p:sldId id="435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259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uma n" initials="un" lastIdx="1" clrIdx="1">
    <p:extLst>
      <p:ext uri="{19B8F6BF-5375-455C-9EA6-DF929625EA0E}">
        <p15:presenceInfo xmlns:p15="http://schemas.microsoft.com/office/powerpoint/2012/main" userId="7ba79d12fb519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CDF5F"/>
    <a:srgbClr val="020202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437" autoAdjust="0"/>
  </p:normalViewPr>
  <p:slideViewPr>
    <p:cSldViewPr>
      <p:cViewPr varScale="1">
        <p:scale>
          <a:sx n="63" d="100"/>
          <a:sy n="63" d="100"/>
        </p:scale>
        <p:origin x="154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Lecture 1.4-HM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F14DF-752C-459E-A15E-C4A63D4329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3601E6-B4AE-4A6E-AEBD-2BD1C9DC7200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3BE81C0-ECE3-4B63-B272-8B3D7656C583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38841E9-3871-4B89-B2BB-CABFA4C643AD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2B9E46C-4471-40B4-A44C-A8BAA424C67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596390"/>
            <a:ext cx="46482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B451866-E4F5-4DA3-99F4-81F39FB2AA22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  <a:endParaRPr lang="en-IN" dirty="0"/>
          </a:p>
          <a:p>
            <a:r>
              <a:rPr lang="en-IN" dirty="0"/>
              <a:t>sarveshwarinani@wilp.bits-pilani.ac.in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810000"/>
            <a:ext cx="6477000" cy="1524000"/>
          </a:xfrm>
        </p:spPr>
        <p:txBody>
          <a:bodyPr/>
          <a:lstStyle/>
          <a:p>
            <a:pPr algn="ctr"/>
            <a:r>
              <a:rPr lang="en-IN" dirty="0"/>
              <a:t>Global Financial Markets and Products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of any financial asset is equal to the </a:t>
            </a:r>
            <a:r>
              <a:rPr lang="en-US" b="1" dirty="0"/>
              <a:t>present value of its expected cash flow</a:t>
            </a:r>
            <a:r>
              <a:rPr lang="en-US" dirty="0"/>
              <a:t>, even if the cash flow is not known with certainty.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rate of return (Opportunity cost of capital)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in financial asset: default risk, interest rate risk (for bonds), inflation risk.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Valuation of financial asset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financial market is a market where financial assets are exchanged/traded.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market in which a financial asset trades for immediate delivery is called the </a:t>
            </a:r>
            <a:r>
              <a:rPr lang="en-US" b="1" dirty="0"/>
              <a:t>spot market or cash market (NSE/BSE).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of financial markets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Price discovery </a:t>
            </a:r>
            <a:r>
              <a:rPr lang="en-US" sz="1800" dirty="0"/>
              <a:t>(of prices and returns of assets)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Liquidity</a:t>
            </a:r>
            <a:r>
              <a:rPr lang="en-US" sz="1800" dirty="0"/>
              <a:t> (for selling the securities) with less transaction cost, less bid-ask spread, less impact cost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Markets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 of securities</a:t>
            </a:r>
            <a:r>
              <a:rPr lang="en-IN" dirty="0"/>
              <a:t>: Debt v/s Equity Market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Maturity</a:t>
            </a:r>
            <a:r>
              <a:rPr lang="en-IN" dirty="0"/>
              <a:t>: Money market v/s Capital market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Based on issue time</a:t>
            </a:r>
            <a:r>
              <a:rPr lang="en-IN" dirty="0"/>
              <a:t>: Primary v/s secondary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Cash Market v/s Derivatives Market </a:t>
            </a:r>
            <a:r>
              <a:rPr lang="en-IN" sz="2400" dirty="0"/>
              <a:t>(Futures, forwards, options, and swaps)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Organisational structure </a:t>
            </a:r>
            <a:r>
              <a:rPr lang="en-IN" dirty="0"/>
              <a:t>and regulation: Regulated exchange v/s unregulated/less regulated over the counter market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Markets: Classifications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Households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entities (corporations and partnerships)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governments,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 and local governments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Regulatory bodies (SEBI, RBI, etc.)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Markets: Participants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Globalization means the integration of financial markets throughout the world into an international financial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Raising funds from other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Investing in the other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reasons for globalization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900" b="1" dirty="0"/>
              <a:t>Deregulation or liberalisation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1" dirty="0"/>
              <a:t>Technological advances </a:t>
            </a:r>
            <a:r>
              <a:rPr lang="en-US" sz="1900" dirty="0"/>
              <a:t>(for monitoring world markets, executing orders, and analyzing financial opportunities)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1" dirty="0"/>
              <a:t>Increased participation of institutions </a:t>
            </a:r>
            <a:r>
              <a:rPr lang="en-US" sz="1900" dirty="0"/>
              <a:t>in the international markets (pension funds, insurance companies, mutual funds, commercial banks)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Globalisation improves </a:t>
            </a:r>
            <a:r>
              <a:rPr lang="en-IN" b="1" dirty="0"/>
              <a:t>portfolio diversification </a:t>
            </a:r>
            <a:r>
              <a:rPr lang="en-IN" dirty="0"/>
              <a:t>for individuals/institutes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Globalisation may offer </a:t>
            </a:r>
            <a:r>
              <a:rPr lang="en-IN" b="1" dirty="0"/>
              <a:t>reduced</a:t>
            </a:r>
            <a:r>
              <a:rPr lang="en-IN" dirty="0"/>
              <a:t> </a:t>
            </a:r>
            <a:r>
              <a:rPr lang="en-IN" b="1" dirty="0"/>
              <a:t>cost of capital for corporates</a:t>
            </a:r>
            <a:r>
              <a:rPr lang="en-IN" dirty="0"/>
              <a:t>, especially while raising </a:t>
            </a:r>
            <a:r>
              <a:rPr lang="en-IN" b="1" dirty="0"/>
              <a:t>substantial amount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Globalisation of Financial Markets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their regulatory capacities, governments have greatly influenced the development and evolution of financial markets and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numerous rules and regulations are designed to serve several purposes,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prevent fraud </a:t>
            </a:r>
            <a:r>
              <a:rPr lang="en-US" sz="2000" dirty="0"/>
              <a:t>with retail investors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Regarding </a:t>
            </a:r>
            <a:r>
              <a:rPr lang="en-US" sz="2000" b="1" dirty="0"/>
              <a:t>Disclosure</a:t>
            </a:r>
            <a:r>
              <a:rPr lang="en-US" sz="2000" dirty="0"/>
              <a:t> of certain relevant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promote competition and fairness </a:t>
            </a:r>
            <a:r>
              <a:rPr lang="en-US" sz="2000" dirty="0"/>
              <a:t>in the trading of financial securities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promote stability </a:t>
            </a:r>
            <a:r>
              <a:rPr lang="en-US" sz="2000" dirty="0"/>
              <a:t>in the economic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restrict the activities of foreign concerns </a:t>
            </a:r>
            <a:r>
              <a:rPr lang="en-US" sz="2000" dirty="0"/>
              <a:t>in domestic markets and institutions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Role of Government in Financial Markets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Innovative financial products have come to market to maximize the returns, reduce the risk, diversify across asset classes, access international markets, and much more. For example, Non-voting equity shares (Tata motors DVR shares), inflation-indexed bonds, Theme-based ETFs (ESG, AI, etc.), CDS,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causes of financial innovations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Increased volatility </a:t>
            </a:r>
            <a:r>
              <a:rPr lang="en-US" sz="1800" dirty="0"/>
              <a:t>of interest rates, inflation, equity prices, and exchange rates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Advances in computer </a:t>
            </a:r>
            <a:r>
              <a:rPr lang="en-US" sz="1800" dirty="0"/>
              <a:t>and telecommunication 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Greater sophistication </a:t>
            </a:r>
            <a:r>
              <a:rPr lang="en-US" sz="1800" dirty="0"/>
              <a:t>and educational training among professional market participants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Financial intermediary </a:t>
            </a:r>
            <a:r>
              <a:rPr lang="en-US" sz="1800" b="1" dirty="0"/>
              <a:t>competition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Incentives to get benefit from existing </a:t>
            </a:r>
            <a:r>
              <a:rPr lang="en-US" sz="1800" b="1" dirty="0"/>
              <a:t>regulation and tax laws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Innovation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8CA95A-6BEA-587B-F360-BDA1149111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2B16-709E-E543-4897-B860C0A46E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96063"/>
            <a:ext cx="2133600" cy="261937"/>
          </a:xfrm>
        </p:spPr>
        <p:txBody>
          <a:bodyPr/>
          <a:lstStyle/>
          <a:p>
            <a:fld id="{AA51CD4A-ACA3-40E1-B37E-D41A396BC798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D059-01EA-3629-E221-2A19F2B9BE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28000" y="6596063"/>
            <a:ext cx="1016000" cy="261937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Name:</a:t>
            </a:r>
            <a:r>
              <a:rPr lang="en-US" dirty="0">
                <a:latin typeface="+mj-lt"/>
                <a:cs typeface="Calibri" panose="020F0502020204030204" pitchFamily="34" charset="0"/>
              </a:rPr>
              <a:t> Dr. Sarveshwar Kumar Inani</a:t>
            </a:r>
          </a:p>
          <a:p>
            <a:pPr marL="25400" indent="0">
              <a:buNone/>
            </a:pP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Qualifications: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PhD in Finance and Accounting (IIM Lucknow), MBA (Finance),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M.Com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(Accounting)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Work Experience: 9</a:t>
            </a:r>
            <a:r>
              <a:rPr lang="en-US" dirty="0">
                <a:latin typeface="+mj-lt"/>
                <a:cs typeface="Calibri" panose="020F0502020204030204" pitchFamily="34" charset="0"/>
              </a:rPr>
              <a:t> years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Universities/Institutes Working with: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Jindal Global Business School, IIM Amritsar, IIM Sirmaur, IIM Rohtak, IIT Jodhpur, MDI Gurgaon,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Jaipuria</a:t>
            </a:r>
            <a:r>
              <a:rPr lang="en-US" dirty="0">
                <a:latin typeface="+mj-lt"/>
                <a:cs typeface="Calibri" panose="020F0502020204030204" pitchFamily="34" charset="0"/>
              </a:rPr>
              <a:t> Noida, BITS Pilani</a:t>
            </a:r>
          </a:p>
          <a:p>
            <a:pPr marL="3683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Domain Area: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Finance, Accounting, Investments, Analytics</a:t>
            </a:r>
          </a:p>
          <a:p>
            <a:pPr marL="25400" indent="0">
              <a:buNone/>
            </a:pPr>
            <a:endParaRPr lang="en-US" sz="2800" dirty="0">
              <a:latin typeface="+mj-lt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Faculty Introduction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B30CB4-37E4-4A96-A0F6-4F83322468E2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Discuss Outline with all modules (Open the outline)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Evaluation components (Open the outline)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Overview of Financial Market participants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Overview of Financial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Financial Innovation and its role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B30CB4-37E4-4A96-A0F6-4F83322468E2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</a:t>
            </a:r>
            <a:r>
              <a:rPr lang="en-IN" sz="2800" b="1" dirty="0"/>
              <a:t>financial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</a:t>
            </a:r>
            <a:r>
              <a:rPr lang="en-IN" sz="2800" b="1" dirty="0"/>
              <a:t>time value of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Understand the relation of </a:t>
            </a:r>
            <a:r>
              <a:rPr lang="en-IN" sz="2800" b="1" dirty="0"/>
              <a:t>risk and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Valuation of Debt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Valuation of Equity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Derivatives contracts (Futures, forwards, options, and swaps) for </a:t>
            </a:r>
            <a:r>
              <a:rPr lang="en-IN" sz="2800" b="1" dirty="0"/>
              <a:t>risk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this course (GFPM)?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These are </a:t>
            </a:r>
            <a:r>
              <a:rPr lang="en-IN" b="1" dirty="0"/>
              <a:t>two extreme economic mechanisms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major difference is all about who controls factors of production and how prices are determined for these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b="1" dirty="0"/>
              <a:t>market economy (or free market economy), factors of production are owned by private entities</a:t>
            </a:r>
            <a:r>
              <a:rPr lang="en-IN" dirty="0"/>
              <a:t>, and  prices are determined by pure demand and supply mechanism in the free market (No control of the government).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</a:t>
            </a:r>
            <a:r>
              <a:rPr lang="en-US" b="1" dirty="0"/>
              <a:t>command economy, governments own the factors of production</a:t>
            </a:r>
            <a:r>
              <a:rPr lang="en-US" dirty="0"/>
              <a:t> and set prices and production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days, every economy is mostly a mixed economy.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Market economy vs </a:t>
            </a:r>
          </a:p>
          <a:p>
            <a:r>
              <a:rPr lang="en-US" dirty="0"/>
              <a:t>Command economy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Product market</a:t>
            </a:r>
            <a:r>
              <a:rPr lang="en-IN" dirty="0"/>
              <a:t>: </a:t>
            </a:r>
            <a:r>
              <a:rPr lang="en-US" dirty="0"/>
              <a:t>the market for products (manufactured goods and services)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Factor market</a:t>
            </a:r>
            <a:r>
              <a:rPr lang="en-US" dirty="0"/>
              <a:t>: the market for the factors of production (land, labor, and </a:t>
            </a:r>
            <a:r>
              <a:rPr lang="en-US" b="1" dirty="0"/>
              <a:t>capital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course focuses on </a:t>
            </a:r>
            <a:r>
              <a:rPr lang="en-US" b="1" dirty="0"/>
              <a:t>one factor of production: Capital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Capital is arranged by the businesses in </a:t>
            </a:r>
            <a:r>
              <a:rPr lang="en-US" b="1" u="sng" dirty="0"/>
              <a:t>financial markets</a:t>
            </a:r>
            <a:r>
              <a:rPr lang="en-US" b="1" dirty="0"/>
              <a:t> with the help of </a:t>
            </a:r>
            <a:r>
              <a:rPr lang="en-US" b="1" u="sng" dirty="0"/>
              <a:t>financial institutions </a:t>
            </a:r>
            <a:r>
              <a:rPr lang="en-US" b="1" dirty="0"/>
              <a:t>using </a:t>
            </a:r>
            <a:r>
              <a:rPr lang="en-US" b="1" u="sng" dirty="0"/>
              <a:t>financial instruments (Debt, equity).</a:t>
            </a:r>
            <a:endParaRPr lang="en-IN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Types of markets in economy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What is </a:t>
            </a:r>
            <a:r>
              <a:rPr lang="en-IN" b="1" dirty="0"/>
              <a:t>asset</a:t>
            </a:r>
            <a:r>
              <a:rPr lang="en-IN" dirty="0"/>
              <a:t>?: Any possession having future cash flows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Tangible Assets </a:t>
            </a:r>
            <a:r>
              <a:rPr lang="en-IN" dirty="0"/>
              <a:t>(Land, Building,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Intangible Assets </a:t>
            </a:r>
            <a:r>
              <a:rPr lang="en-IN" dirty="0"/>
              <a:t>(Legal claims having future benefits such as patent, copyright, any </a:t>
            </a:r>
            <a:r>
              <a:rPr lang="en-IN" b="1" dirty="0"/>
              <a:t>financial asset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Types of financial assets</a:t>
            </a:r>
            <a:r>
              <a:rPr lang="en-IN" dirty="0"/>
              <a:t>: Loan, Debentures, Bonds, Equity shares, Preference shares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Financial Assets/Instruments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08CC-9CC9-4C7E-8E4D-E34F236C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Debt</a:t>
            </a:r>
            <a:r>
              <a:rPr lang="en-IN" dirty="0"/>
              <a:t> (10% 5-year INR 100 Bonds/Debentures): explain all characteristics (maturity bonds, zero-coupon bonds, and perpetual bonds)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Equity</a:t>
            </a:r>
            <a:r>
              <a:rPr lang="en-IN" dirty="0"/>
              <a:t> shares have residual claim on profits. The equity shareholders are owners of the company. Very risky instrument.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Preference shares</a:t>
            </a:r>
            <a:r>
              <a:rPr lang="en-IN" dirty="0"/>
              <a:t>: Combines the characteristics of both (debt and equity). Returns higher than debt, and risk lower than equity. It is also an equity instrument.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7B44-7999-4B08-B7EA-2C2A5D4AB1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Debt vs Equity Instruments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344F-E277-42EB-B2BC-EC05565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1A98AD-4956-456D-B4B5-6E8091612E86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1742-C8D1-44AD-88FC-2EB5AB85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3406-DF6E-11FA-AB57-4245E31F91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Additional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A80A-15A1-C7FA-649F-01CBFD5BA2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3601E6-B4AE-4A6E-AEBD-2BD1C9DC7200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C610C-8D2E-878D-9E64-6044B171F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864EB0-FDE6-7A6F-ABE2-72E2DC159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728269"/>
            <a:ext cx="7848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Borrowing money (with repayment + interest) without giving up ownership.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Selling ownership in exchange for capital, no repayment needed but you share control and profits.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/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CD4DC1-70E1-0F60-9582-838DA9269F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9857" y="2978975"/>
            <a:ext cx="822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Loans from the public or investors, paid back with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Borrowing from a bank or lender, with regular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Debentures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to bonds but usually not backed by specific assets.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F8DC322-33E7-718B-CC1C-D41D0657AB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2000" y="4038600"/>
            <a:ext cx="8001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Maturity Bonds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Pay regular interest, and you get your investment back at a set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Zero-Coupon Bonds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regular interest payments; you buy at a discount and get the full amount at maturity.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Perpetual Bonds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Pay interest forever but no return of the original investment. </a:t>
            </a:r>
          </a:p>
        </p:txBody>
      </p:sp>
    </p:spTree>
    <p:extLst>
      <p:ext uri="{BB962C8B-B14F-4D97-AF65-F5344CB8AC3E}">
        <p14:creationId xmlns:p14="http://schemas.microsoft.com/office/powerpoint/2010/main" val="410654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584dff0e9c9adbd15cc804d60ef9ef69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717329f8c3ce53a831c3e0c2e5fef89b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D71E96-6C32-4241-9118-CBDCAB460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c27f4-605e-4a4d-a8b9-e26961c652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0B74AF-4531-4F25-A0CE-270C17F445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6BBD3E-7E90-4758-8B02-AE3D6F85A1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25209</TotalTime>
  <Words>1175</Words>
  <Application>Microsoft Office PowerPoint</Application>
  <PresentationFormat>On-screen Show (4:3)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Global Financial Markets and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Naveenkumar Dhamodharan</cp:lastModifiedBy>
  <cp:revision>1345</cp:revision>
  <dcterms:created xsi:type="dcterms:W3CDTF">2011-09-14T09:42:05Z</dcterms:created>
  <dcterms:modified xsi:type="dcterms:W3CDTF">2024-09-18T05:30:50Z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