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2"/>
  </p:notesMasterIdLst>
  <p:sldIdLst>
    <p:sldId id="256" r:id="rId2"/>
    <p:sldId id="328" r:id="rId3"/>
    <p:sldId id="283" r:id="rId4"/>
    <p:sldId id="329" r:id="rId5"/>
    <p:sldId id="330" r:id="rId6"/>
    <p:sldId id="331" r:id="rId7"/>
    <p:sldId id="332" r:id="rId8"/>
    <p:sldId id="333" r:id="rId9"/>
    <p:sldId id="343" r:id="rId10"/>
    <p:sldId id="334" r:id="rId11"/>
    <p:sldId id="335" r:id="rId12"/>
    <p:sldId id="344" r:id="rId13"/>
    <p:sldId id="345" r:id="rId14"/>
    <p:sldId id="336" r:id="rId15"/>
    <p:sldId id="337" r:id="rId16"/>
    <p:sldId id="338" r:id="rId17"/>
    <p:sldId id="339" r:id="rId18"/>
    <p:sldId id="340" r:id="rId19"/>
    <p:sldId id="341" r:id="rId20"/>
    <p:sldId id="342" r:id="rId21"/>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ser" initials="u" lastIdx="1" clrIdx="0"/>
  <p:cmAuthor id="1" name="vaishali" initials="v" lastIdx="1" clrIdx="1">
    <p:extLst>
      <p:ext uri="{19B8F6BF-5375-455C-9EA6-DF929625EA0E}">
        <p15:presenceInfo xmlns:p15="http://schemas.microsoft.com/office/powerpoint/2012/main" userId="vaishal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250" autoAdjust="0"/>
    <p:restoredTop sz="94660"/>
  </p:normalViewPr>
  <p:slideViewPr>
    <p:cSldViewPr>
      <p:cViewPr varScale="1">
        <p:scale>
          <a:sx n="68" d="100"/>
          <a:sy n="68" d="100"/>
        </p:scale>
        <p:origin x="1824"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28"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 Id="rId30"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4736E2BE-9D0E-42AE-8134-698B657F8932}" type="datetimeFigureOut">
              <a:rPr lang="en-US" smtClean="0"/>
              <a:pPr/>
              <a:t>12-Oct-24</a:t>
            </a:fld>
            <a:endParaRPr lang="en-US"/>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en-US"/>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8E6F14DF-752C-459E-A15E-C4A63D43292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a:t>Presenter details comes here</a:t>
            </a:r>
          </a:p>
          <a:p>
            <a:pPr lvl="0"/>
            <a:r>
              <a:rPr lang="en-GB" dirty="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pic>
        <p:nvPicPr>
          <p:cNvPr id="13" name="Picture 12"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sp>
        <p:nvSpPr>
          <p:cNvPr id="14" name="TextBox 13"/>
          <p:cNvSpPr txBox="1"/>
          <p:nvPr userDrawn="1"/>
        </p:nvSpPr>
        <p:spPr>
          <a:xfrm>
            <a:off x="-76200" y="5257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5" name="TextBox 14"/>
          <p:cNvSpPr txBox="1"/>
          <p:nvPr userDrawn="1"/>
        </p:nvSpPr>
        <p:spPr>
          <a:xfrm>
            <a:off x="152400" y="5666601"/>
            <a:ext cx="1905000" cy="461665"/>
          </a:xfrm>
          <a:prstGeom prst="rect">
            <a:avLst/>
          </a:prstGeom>
          <a:noFill/>
        </p:spPr>
        <p:txBody>
          <a:bodyPr wrap="square" rtlCol="0">
            <a:spAutoFit/>
          </a:bodyPr>
          <a:lstStyle/>
          <a:p>
            <a:pPr algn="l"/>
            <a:r>
              <a:rPr lang="en-US" sz="1200" spc="0" dirty="0">
                <a:solidFill>
                  <a:srgbClr val="FFFFFF"/>
                </a:solidFill>
                <a:latin typeface="Arial"/>
                <a:cs typeface="Arial"/>
              </a:rPr>
              <a:t>Work Integrated Learning Programmes Division</a:t>
            </a:r>
          </a:p>
        </p:txBody>
      </p:sp>
    </p:spTree>
    <p:extLst>
      <p:ext uri="{BB962C8B-B14F-4D97-AF65-F5344CB8AC3E}">
        <p14:creationId xmlns:p14="http://schemas.microsoft.com/office/powerpoint/2010/main" val="113624312"/>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userDrawn="1"/>
        </p:nvSpPr>
        <p:spPr>
          <a:xfrm>
            <a:off x="6629400" y="6096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3" name="TextBox 12"/>
          <p:cNvSpPr txBox="1"/>
          <p:nvPr userDrawn="1"/>
        </p:nvSpPr>
        <p:spPr>
          <a:xfrm>
            <a:off x="6858000" y="1018401"/>
            <a:ext cx="1905000" cy="461665"/>
          </a:xfrm>
          <a:prstGeom prst="rect">
            <a:avLst/>
          </a:prstGeom>
          <a:noFill/>
        </p:spPr>
        <p:txBody>
          <a:bodyPr wrap="square" rtlCol="0">
            <a:spAutoFit/>
          </a:bodyPr>
          <a:lstStyle/>
          <a:p>
            <a:pPr algn="l"/>
            <a:r>
              <a:rPr lang="en-US" sz="1200" spc="0" dirty="0">
                <a:solidFill>
                  <a:srgbClr val="FFFFFF"/>
                </a:solidFill>
                <a:latin typeface="Arial"/>
                <a:cs typeface="Arial"/>
              </a:rPr>
              <a:t>Work Integrated Learning Programmes Division</a:t>
            </a:r>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a:ln>
                  <a:noFill/>
                </a:ln>
                <a:solidFill>
                  <a:srgbClr val="101141"/>
                </a:solidFill>
                <a:effectLst/>
                <a:uLnTx/>
                <a:uFillTx/>
                <a:latin typeface="Arial"/>
                <a:cs typeface="Arial"/>
              </a:rPr>
              <a:t>First Level</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IN" sz="2400" u="none" strike="noStrike" kern="1200" cap="none" spc="0" normalizeH="0" baseline="0" noProof="0" dirty="0">
                <a:ln>
                  <a:noFill/>
                </a:ln>
                <a:solidFill>
                  <a:srgbClr val="101141"/>
                </a:solidFill>
                <a:effectLst/>
                <a:uLnTx/>
                <a:uFillTx/>
                <a:latin typeface="Arial"/>
                <a:cs typeface="Arial"/>
              </a:rPr>
              <a:t>First Level</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IN" sz="2400" u="none" strike="noStrike" kern="1200" cap="none" spc="0" normalizeH="0" baseline="0" noProof="0" dirty="0">
                <a:ln>
                  <a:noFill/>
                </a:ln>
                <a:solidFill>
                  <a:srgbClr val="101141"/>
                </a:solidFill>
                <a:effectLst/>
                <a:uLnTx/>
                <a:uFillTx/>
                <a:latin typeface="Arial"/>
                <a:cs typeface="Arial"/>
              </a:rPr>
              <a:t>Frist Level</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IN" sz="2400" u="none" strike="noStrike" kern="1200" cap="none" spc="0" normalizeH="0" baseline="0" noProof="0" dirty="0">
                <a:ln>
                  <a:noFill/>
                </a:ln>
                <a:solidFill>
                  <a:srgbClr val="101141"/>
                </a:solidFill>
                <a:effectLst/>
                <a:uLnTx/>
                <a:uFillTx/>
                <a:latin typeface="Arial"/>
                <a:cs typeface="Arial"/>
              </a:rPr>
              <a:t>Frist Level</a:t>
            </a:r>
            <a:endParaRPr lang="en-US" dirty="0"/>
          </a:p>
        </p:txBody>
      </p:sp>
      <p:sp>
        <p:nvSpPr>
          <p:cNvPr id="7" name="TextBox 6"/>
          <p:cNvSpPr txBox="1"/>
          <p:nvPr userDrawn="1"/>
        </p:nvSpPr>
        <p:spPr>
          <a:xfrm>
            <a:off x="7162800" y="6596390"/>
            <a:ext cx="19812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WILPD</a:t>
            </a: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
        <p:nvSpPr>
          <p:cNvPr id="18" name="Date Placeholder 3"/>
          <p:cNvSpPr>
            <a:spLocks noGrp="1"/>
          </p:cNvSpPr>
          <p:nvPr>
            <p:ph type="dt" sz="half" idx="2"/>
          </p:nvPr>
        </p:nvSpPr>
        <p:spPr>
          <a:xfrm>
            <a:off x="304800" y="6596390"/>
            <a:ext cx="2133600" cy="261610"/>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fld id="{2E7CDAE8-16A0-4480-939A-43494F099E6D}" type="datetime1">
              <a:rPr lang="en-US" smtClean="0"/>
              <a:t>12-Oct-24</a:t>
            </a:fld>
            <a:endParaRPr lang="en-US" dirty="0"/>
          </a:p>
        </p:txBody>
      </p:sp>
      <p:sp>
        <p:nvSpPr>
          <p:cNvPr id="28" name="Footer Placeholder 4"/>
          <p:cNvSpPr>
            <a:spLocks noGrp="1"/>
          </p:cNvSpPr>
          <p:nvPr>
            <p:ph type="ftr" sz="quarter" idx="3"/>
          </p:nvPr>
        </p:nvSpPr>
        <p:spPr>
          <a:xfrm>
            <a:off x="2057400" y="6596390"/>
            <a:ext cx="4648200" cy="261610"/>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endParaRPr lang="en-US" dirty="0"/>
          </a:p>
        </p:txBody>
      </p:sp>
      <p:sp>
        <p:nvSpPr>
          <p:cNvPr id="29" name="Slide Number Placeholder 5"/>
          <p:cNvSpPr>
            <a:spLocks noGrp="1"/>
          </p:cNvSpPr>
          <p:nvPr>
            <p:ph type="sldNum" sz="quarter" idx="4"/>
          </p:nvPr>
        </p:nvSpPr>
        <p:spPr>
          <a:xfrm>
            <a:off x="6756933" y="6596390"/>
            <a:ext cx="1015467" cy="261610"/>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a:ln>
                  <a:noFill/>
                </a:ln>
                <a:solidFill>
                  <a:srgbClr val="101141"/>
                </a:solidFill>
                <a:effectLst/>
                <a:uLnTx/>
                <a:uFillTx/>
                <a:latin typeface="Arial"/>
                <a:cs typeface="Arial"/>
              </a:rPr>
              <a:t>First Level</a:t>
            </a:r>
            <a:endParaRPr kumimoji="0" lang="en-GB" sz="2400" u="none" strike="noStrike" kern="1200" cap="none" spc="0" normalizeH="0" noProof="0" dirty="0">
              <a:ln>
                <a:noFill/>
              </a:ln>
              <a:solidFill>
                <a:srgbClr val="101141"/>
              </a:solidFill>
              <a:effectLst/>
              <a:uLnTx/>
              <a:uFillTx/>
              <a:latin typeface="Arial"/>
              <a:cs typeface="Arial"/>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a:ln>
                  <a:noFill/>
                </a:ln>
                <a:solidFill>
                  <a:srgbClr val="101141"/>
                </a:solidFill>
                <a:effectLst/>
                <a:uLnTx/>
                <a:uFillTx/>
                <a:latin typeface="Arial"/>
                <a:cs typeface="Arial"/>
              </a:rPr>
              <a:t>First Level</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a:ln>
                  <a:noFill/>
                </a:ln>
                <a:solidFill>
                  <a:srgbClr val="101141"/>
                </a:solidFill>
                <a:effectLst/>
                <a:uLnTx/>
                <a:uFillTx/>
                <a:latin typeface="Arial"/>
                <a:cs typeface="Arial"/>
              </a:rPr>
              <a:t>Frist Level</a:t>
            </a:r>
            <a:endParaRPr kumimoji="0" lang="en-GB" sz="2400" u="none" strike="noStrike" kern="1200" cap="none" spc="0" normalizeH="0" noProof="0" dirty="0">
              <a:ln>
                <a:noFill/>
              </a:ln>
              <a:solidFill>
                <a:srgbClr val="101141"/>
              </a:solidFill>
              <a:effectLst/>
              <a:uLnTx/>
              <a:uFillTx/>
              <a:latin typeface="Arial"/>
              <a:cs typeface="Arial"/>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a:ln>
                  <a:noFill/>
                </a:ln>
                <a:solidFill>
                  <a:srgbClr val="101141"/>
                </a:solidFill>
                <a:effectLst/>
                <a:uLnTx/>
                <a:uFillTx/>
                <a:latin typeface="Arial"/>
                <a:cs typeface="Arial"/>
              </a:rPr>
              <a:t>First Level</a:t>
            </a:r>
            <a:endParaRPr kumimoji="0" lang="en-GB" sz="2400" u="none" strike="noStrike" kern="1200" cap="none" spc="0" normalizeH="0" noProof="0" dirty="0">
              <a:ln>
                <a:noFill/>
              </a:ln>
              <a:solidFill>
                <a:srgbClr val="101141"/>
              </a:solidFill>
              <a:effectLst/>
              <a:uLnTx/>
              <a:uFillTx/>
              <a:latin typeface="Arial"/>
              <a:cs typeface="Arial"/>
            </a:endParaRPr>
          </a:p>
          <a:p>
            <a:pPr lvl="1"/>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a:ln>
                  <a:noFill/>
                </a:ln>
                <a:solidFill>
                  <a:srgbClr val="101141"/>
                </a:solidFill>
                <a:effectLst/>
                <a:uLnTx/>
                <a:uFillTx/>
                <a:latin typeface="Arial"/>
                <a:cs typeface="Arial"/>
              </a:rPr>
              <a:t>First Level</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a:ln>
                  <a:noFill/>
                </a:ln>
                <a:solidFill>
                  <a:srgbClr val="101141"/>
                </a:solidFill>
                <a:effectLst/>
                <a:uLnTx/>
                <a:uFillTx/>
                <a:latin typeface="Arial"/>
                <a:cs typeface="Arial"/>
              </a:rPr>
              <a:t>First Level</a:t>
            </a:r>
            <a:endParaRPr kumimoji="0" lang="en-GB" sz="2400" u="none" strike="noStrike" kern="1200" cap="none" spc="0" normalizeH="0" noProof="0" dirty="0">
              <a:ln>
                <a:noFill/>
              </a:ln>
              <a:solidFill>
                <a:srgbClr val="101141"/>
              </a:solidFill>
              <a:effectLst/>
              <a:uLnTx/>
              <a:uFillTx/>
              <a:latin typeface="Arial"/>
              <a:cs typeface="Arial"/>
            </a:endParaRPr>
          </a:p>
          <a:p>
            <a:pPr lvl="1"/>
            <a:endParaRPr lang="en-US" dirty="0"/>
          </a:p>
          <a:p>
            <a:pPr lvl="1"/>
            <a:endParaRPr lang="en-US" dirty="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4" name="TextBox 33"/>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WILPD</a:t>
            </a:r>
          </a:p>
        </p:txBody>
      </p:sp>
      <p:sp>
        <p:nvSpPr>
          <p:cNvPr id="15" name="Date Placeholder 3"/>
          <p:cNvSpPr>
            <a:spLocks noGrp="1"/>
          </p:cNvSpPr>
          <p:nvPr>
            <p:ph type="dt" sz="half" idx="11"/>
          </p:nvPr>
        </p:nvSpPr>
        <p:spPr>
          <a:xfrm>
            <a:off x="304800" y="6596390"/>
            <a:ext cx="2133600" cy="261610"/>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fld id="{8F635111-B564-49CE-B880-CD4EE1D6CBEB}" type="datetime1">
              <a:rPr lang="en-US" smtClean="0"/>
              <a:t>12-Oct-24</a:t>
            </a:fld>
            <a:endParaRPr lang="en-US" dirty="0"/>
          </a:p>
        </p:txBody>
      </p:sp>
      <p:sp>
        <p:nvSpPr>
          <p:cNvPr id="16" name="Footer Placeholder 4"/>
          <p:cNvSpPr>
            <a:spLocks noGrp="1"/>
          </p:cNvSpPr>
          <p:nvPr>
            <p:ph type="ftr" sz="quarter" idx="3"/>
          </p:nvPr>
        </p:nvSpPr>
        <p:spPr>
          <a:xfrm>
            <a:off x="2057400" y="6596390"/>
            <a:ext cx="4648200" cy="261610"/>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endParaRPr lang="en-US" dirty="0"/>
          </a:p>
        </p:txBody>
      </p:sp>
      <p:sp>
        <p:nvSpPr>
          <p:cNvPr id="18" name="Slide Number Placeholder 5"/>
          <p:cNvSpPr>
            <a:spLocks noGrp="1"/>
          </p:cNvSpPr>
          <p:nvPr>
            <p:ph type="sldNum" sz="quarter" idx="4"/>
          </p:nvPr>
        </p:nvSpPr>
        <p:spPr>
          <a:xfrm>
            <a:off x="6756933" y="6596390"/>
            <a:ext cx="1015467" cy="261610"/>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7" name="TextBox 1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WILPD</a:t>
            </a:r>
          </a:p>
        </p:txBody>
      </p:sp>
      <p:sp>
        <p:nvSpPr>
          <p:cNvPr id="16" name="Date Placeholder 3"/>
          <p:cNvSpPr>
            <a:spLocks noGrp="1"/>
          </p:cNvSpPr>
          <p:nvPr>
            <p:ph type="dt" sz="half" idx="11"/>
          </p:nvPr>
        </p:nvSpPr>
        <p:spPr>
          <a:xfrm>
            <a:off x="304800" y="6596390"/>
            <a:ext cx="2133600" cy="261610"/>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fld id="{5EF22E96-4E06-46FA-8C14-191F42754DB7}" type="datetime1">
              <a:rPr lang="en-US" smtClean="0"/>
              <a:t>12-Oct-24</a:t>
            </a:fld>
            <a:endParaRPr lang="en-US" dirty="0"/>
          </a:p>
        </p:txBody>
      </p:sp>
      <p:sp>
        <p:nvSpPr>
          <p:cNvPr id="18" name="Footer Placeholder 4"/>
          <p:cNvSpPr>
            <a:spLocks noGrp="1"/>
          </p:cNvSpPr>
          <p:nvPr>
            <p:ph type="ftr" sz="quarter" idx="3"/>
          </p:nvPr>
        </p:nvSpPr>
        <p:spPr>
          <a:xfrm>
            <a:off x="2057400" y="6596390"/>
            <a:ext cx="4648200" cy="261610"/>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endParaRPr lang="en-US" dirty="0"/>
          </a:p>
        </p:txBody>
      </p:sp>
      <p:sp>
        <p:nvSpPr>
          <p:cNvPr id="19" name="Slide Number Placeholder 5"/>
          <p:cNvSpPr>
            <a:spLocks noGrp="1"/>
          </p:cNvSpPr>
          <p:nvPr>
            <p:ph type="sldNum" sz="quarter" idx="4"/>
          </p:nvPr>
        </p:nvSpPr>
        <p:spPr>
          <a:xfrm>
            <a:off x="6756933" y="6596390"/>
            <a:ext cx="1015467" cy="261610"/>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1" name="TextBox 30"/>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WILPD</a:t>
            </a:r>
          </a:p>
        </p:txBody>
      </p:sp>
      <p:sp>
        <p:nvSpPr>
          <p:cNvPr id="14" name="Date Placeholder 3"/>
          <p:cNvSpPr>
            <a:spLocks noGrp="1"/>
          </p:cNvSpPr>
          <p:nvPr>
            <p:ph type="dt" sz="half" idx="2"/>
          </p:nvPr>
        </p:nvSpPr>
        <p:spPr>
          <a:xfrm>
            <a:off x="304800" y="6596390"/>
            <a:ext cx="2133600" cy="261610"/>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fld id="{809C0D77-EF7A-4D1B-A343-31E0934B1A51}" type="datetime1">
              <a:rPr lang="en-US" smtClean="0"/>
              <a:t>12-Oct-24</a:t>
            </a:fld>
            <a:endParaRPr lang="en-US" dirty="0"/>
          </a:p>
        </p:txBody>
      </p:sp>
      <p:sp>
        <p:nvSpPr>
          <p:cNvPr id="15" name="Footer Placeholder 4"/>
          <p:cNvSpPr>
            <a:spLocks noGrp="1"/>
          </p:cNvSpPr>
          <p:nvPr>
            <p:ph type="ftr" sz="quarter" idx="3"/>
          </p:nvPr>
        </p:nvSpPr>
        <p:spPr>
          <a:xfrm>
            <a:off x="2057400" y="6596390"/>
            <a:ext cx="4648200" cy="261610"/>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endParaRPr lang="en-US" dirty="0"/>
          </a:p>
        </p:txBody>
      </p:sp>
      <p:sp>
        <p:nvSpPr>
          <p:cNvPr id="16" name="Slide Number Placeholder 5"/>
          <p:cNvSpPr>
            <a:spLocks noGrp="1"/>
          </p:cNvSpPr>
          <p:nvPr>
            <p:ph type="sldNum" sz="quarter" idx="4"/>
          </p:nvPr>
        </p:nvSpPr>
        <p:spPr>
          <a:xfrm>
            <a:off x="6756933" y="6596390"/>
            <a:ext cx="1015467" cy="261610"/>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fld id="{11396525-FA3F-4BB0-B45B-0CDFE68FF6F7}" type="datetime1">
              <a:rPr lang="en-US" smtClean="0"/>
              <a:t>12-Oct-24</a:t>
            </a:fld>
            <a:endParaRPr lang="en-US"/>
          </a:p>
        </p:txBody>
      </p:sp>
      <p:sp>
        <p:nvSpPr>
          <p:cNvPr id="5" name="Footer Placeholder 4"/>
          <p:cNvSpPr>
            <a:spLocks noGrp="1"/>
          </p:cNvSpPr>
          <p:nvPr>
            <p:ph type="ftr" sz="quarter" idx="3"/>
          </p:nvPr>
        </p:nvSpPr>
        <p:spPr>
          <a:xfrm>
            <a:off x="2209800" y="6356350"/>
            <a:ext cx="46482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r>
              <a:rPr lang="en-US"/>
              <a:t>Dr. Vaishali Pagaria</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0" r:id="rId1"/>
    <p:sldLayoutId id="2147483651" r:id="rId2"/>
    <p:sldLayoutId id="2147483650" r:id="rId3"/>
    <p:sldLayoutId id="2147483652" r:id="rId4"/>
    <p:sldLayoutId id="2147483657" r:id="rId5"/>
    <p:sldLayoutId id="2147483658" r:id="rId6"/>
  </p:sldLayoutIdLst>
  <p:transition spd="slow">
    <p:wipe/>
  </p:transition>
  <p:hf sldNum="0" hdr="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https://dealroom.net/blog/biggest-private-equity-firms"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quintedge.com/venture-capital-firms-in-india/" TargetMode="External"/><Relationship Id="rId2" Type="http://schemas.openxmlformats.org/officeDocument/2006/relationships/hyperlink" Target="https://dealroom.net/blog/top-venture-capital-firms#:~:text=The%20VC%20ecosystem%20is%20seeing,on%20the%20onset%20of%20AI."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2514600" y="5349240"/>
            <a:ext cx="6019800" cy="533400"/>
          </a:xfrm>
        </p:spPr>
        <p:txBody>
          <a:bodyPr/>
          <a:lstStyle/>
          <a:p>
            <a:r>
              <a:rPr lang="en-IN" b="1" dirty="0" err="1"/>
              <a:t>Dr.</a:t>
            </a:r>
            <a:r>
              <a:rPr lang="en-IN" b="1" dirty="0"/>
              <a:t> Sarveshwar Kumar Inani</a:t>
            </a:r>
            <a:endParaRPr lang="en-IN" dirty="0"/>
          </a:p>
          <a:p>
            <a:r>
              <a:rPr lang="en-IN" dirty="0"/>
              <a:t>sarveshwarinani@wilp.bits-pilani.ac.in</a:t>
            </a:r>
          </a:p>
        </p:txBody>
      </p:sp>
      <p:sp>
        <p:nvSpPr>
          <p:cNvPr id="3" name="Title 2"/>
          <p:cNvSpPr>
            <a:spLocks noGrp="1"/>
          </p:cNvSpPr>
          <p:nvPr>
            <p:ph type="title"/>
          </p:nvPr>
        </p:nvSpPr>
        <p:spPr>
          <a:xfrm>
            <a:off x="1905000" y="3810000"/>
            <a:ext cx="6781800" cy="1524000"/>
          </a:xfrm>
        </p:spPr>
        <p:txBody>
          <a:bodyPr/>
          <a:lstStyle/>
          <a:p>
            <a:r>
              <a:rPr lang="en-US" dirty="0"/>
              <a:t>Equity Market: VC, PE, and Global Equity Markets</a:t>
            </a:r>
            <a:endParaRPr lang="en-IN" dirty="0"/>
          </a:p>
        </p:txBody>
      </p:sp>
    </p:spTree>
    <p:extLst>
      <p:ext uri="{BB962C8B-B14F-4D97-AF65-F5344CB8AC3E}">
        <p14:creationId xmlns:p14="http://schemas.microsoft.com/office/powerpoint/2010/main" val="662976325"/>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1A0A1B-D76E-42B3-B2EB-8089AE6DD77A}"/>
              </a:ext>
            </a:extLst>
          </p:cNvPr>
          <p:cNvSpPr>
            <a:spLocks noGrp="1"/>
          </p:cNvSpPr>
          <p:nvPr>
            <p:ph idx="1"/>
          </p:nvPr>
        </p:nvSpPr>
        <p:spPr>
          <a:xfrm>
            <a:off x="304800" y="1447800"/>
            <a:ext cx="8534400" cy="5148589"/>
          </a:xfrm>
        </p:spPr>
        <p:txBody>
          <a:bodyPr>
            <a:normAutofit fontScale="92500" lnSpcReduction="20000"/>
          </a:bodyPr>
          <a:lstStyle/>
          <a:p>
            <a:pPr>
              <a:buFont typeface="Arial" panose="020B0604020202020204" pitchFamily="34" charset="0"/>
              <a:buChar char="•"/>
            </a:pPr>
            <a:r>
              <a:rPr lang="en-US" dirty="0"/>
              <a:t>Private companies that need private equity may also consider private equity funds, which </a:t>
            </a:r>
            <a:r>
              <a:rPr lang="en-US" b="1" dirty="0"/>
              <a:t>receive investments from institutional investors</a:t>
            </a:r>
            <a:r>
              <a:rPr lang="en-US" dirty="0"/>
              <a:t> (such as pension funds and insurance companies) and invest the funds in businesses.</a:t>
            </a:r>
          </a:p>
          <a:p>
            <a:pPr>
              <a:buFont typeface="Arial" panose="020B0604020202020204" pitchFamily="34" charset="0"/>
              <a:buChar char="•"/>
            </a:pPr>
            <a:r>
              <a:rPr lang="en-US" dirty="0"/>
              <a:t>With PE funds, some </a:t>
            </a:r>
            <a:r>
              <a:rPr lang="en-US" b="1" dirty="0"/>
              <a:t>restrictions are placed on investments </a:t>
            </a:r>
            <a:r>
              <a:rPr lang="en-US" dirty="0"/>
              <a:t>like minimum $1 million investment or lock-in period of 5-10 years.</a:t>
            </a:r>
          </a:p>
          <a:p>
            <a:pPr>
              <a:buFont typeface="Arial" panose="020B0604020202020204" pitchFamily="34" charset="0"/>
              <a:buChar char="•"/>
            </a:pPr>
            <a:r>
              <a:rPr lang="en-US" dirty="0"/>
              <a:t>Unlike VC funds, private equity funds </a:t>
            </a:r>
            <a:r>
              <a:rPr lang="en-US" b="1" dirty="0"/>
              <a:t>purchase a majority stake in a business or even the entire company</a:t>
            </a:r>
            <a:r>
              <a:rPr lang="en-US" dirty="0"/>
              <a:t>.</a:t>
            </a:r>
          </a:p>
          <a:p>
            <a:pPr>
              <a:buFont typeface="Arial" panose="020B0604020202020204" pitchFamily="34" charset="0"/>
              <a:buChar char="•"/>
            </a:pPr>
            <a:r>
              <a:rPr lang="en-US" dirty="0"/>
              <a:t>Consequently, their investment in a business is usually much larger than the typical investment by a VC fund.</a:t>
            </a:r>
          </a:p>
          <a:p>
            <a:pPr>
              <a:buFont typeface="Arial" panose="020B0604020202020204" pitchFamily="34" charset="0"/>
              <a:buChar char="•"/>
            </a:pPr>
            <a:r>
              <a:rPr lang="en-US" dirty="0"/>
              <a:t>By purchasing a majority stake or the entire business, the private equity fund can take </a:t>
            </a:r>
            <a:r>
              <a:rPr lang="en-US" b="1" dirty="0"/>
              <a:t>full control of the management </a:t>
            </a:r>
            <a:r>
              <a:rPr lang="en-US" dirty="0"/>
              <a:t>of the companies it targets. Its managers typically take a percentage of the profits they earn from their investments in return for managing the fund.</a:t>
            </a:r>
          </a:p>
        </p:txBody>
      </p:sp>
      <p:sp>
        <p:nvSpPr>
          <p:cNvPr id="3" name="Content Placeholder 2">
            <a:extLst>
              <a:ext uri="{FF2B5EF4-FFF2-40B4-BE49-F238E27FC236}">
                <a16:creationId xmlns:a16="http://schemas.microsoft.com/office/drawing/2014/main" id="{909A1FA2-3F9B-4917-9C4C-DA81E2B3ADF2}"/>
              </a:ext>
            </a:extLst>
          </p:cNvPr>
          <p:cNvSpPr>
            <a:spLocks noGrp="1"/>
          </p:cNvSpPr>
          <p:nvPr>
            <p:ph sz="quarter" idx="10"/>
          </p:nvPr>
        </p:nvSpPr>
        <p:spPr>
          <a:xfrm>
            <a:off x="304800" y="381000"/>
            <a:ext cx="7162800" cy="914400"/>
          </a:xfrm>
        </p:spPr>
        <p:txBody>
          <a:bodyPr>
            <a:normAutofit/>
          </a:bodyPr>
          <a:lstStyle/>
          <a:p>
            <a:r>
              <a:rPr lang="en-US" dirty="0"/>
              <a:t>Private Equity Funds</a:t>
            </a:r>
            <a:endParaRPr lang="en-IN" dirty="0"/>
          </a:p>
        </p:txBody>
      </p:sp>
      <p:sp>
        <p:nvSpPr>
          <p:cNvPr id="4" name="Date Placeholder 3">
            <a:extLst>
              <a:ext uri="{FF2B5EF4-FFF2-40B4-BE49-F238E27FC236}">
                <a16:creationId xmlns:a16="http://schemas.microsoft.com/office/drawing/2014/main" id="{5A5FA32B-78BF-4D5D-A770-1D596FEAAA43}"/>
              </a:ext>
            </a:extLst>
          </p:cNvPr>
          <p:cNvSpPr>
            <a:spLocks noGrp="1"/>
          </p:cNvSpPr>
          <p:nvPr>
            <p:ph type="dt" sz="half" idx="2"/>
          </p:nvPr>
        </p:nvSpPr>
        <p:spPr/>
        <p:txBody>
          <a:bodyPr/>
          <a:lstStyle/>
          <a:p>
            <a:fld id="{4E6D2D86-B083-4845-BF36-F68112E81C62}" type="datetime1">
              <a:rPr lang="en-US" smtClean="0"/>
              <a:t>12-Oct-24</a:t>
            </a:fld>
            <a:endParaRPr lang="en-US" dirty="0"/>
          </a:p>
        </p:txBody>
      </p:sp>
    </p:spTree>
    <p:extLst>
      <p:ext uri="{BB962C8B-B14F-4D97-AF65-F5344CB8AC3E}">
        <p14:creationId xmlns:p14="http://schemas.microsoft.com/office/powerpoint/2010/main" val="2187199151"/>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1A0A1B-D76E-42B3-B2EB-8089AE6DD77A}"/>
              </a:ext>
            </a:extLst>
          </p:cNvPr>
          <p:cNvSpPr>
            <a:spLocks noGrp="1"/>
          </p:cNvSpPr>
          <p:nvPr>
            <p:ph idx="1"/>
          </p:nvPr>
        </p:nvSpPr>
        <p:spPr>
          <a:xfrm>
            <a:off x="304800" y="1493837"/>
            <a:ext cx="8534400" cy="4983163"/>
          </a:xfrm>
        </p:spPr>
        <p:txBody>
          <a:bodyPr>
            <a:normAutofit lnSpcReduction="10000"/>
          </a:bodyPr>
          <a:lstStyle/>
          <a:p>
            <a:pPr>
              <a:buFont typeface="Arial" panose="020B0604020202020204" pitchFamily="34" charset="0"/>
              <a:buChar char="•"/>
            </a:pPr>
            <a:r>
              <a:rPr lang="en-US" dirty="0"/>
              <a:t>The private equity fund also charges its investors an </a:t>
            </a:r>
            <a:r>
              <a:rPr lang="en-US" b="1" dirty="0"/>
              <a:t>annual fee </a:t>
            </a:r>
            <a:r>
              <a:rPr lang="en-US" dirty="0"/>
              <a:t>(such as 2 percent of the fund’s asset value) for managing the fund.</a:t>
            </a:r>
          </a:p>
          <a:p>
            <a:pPr>
              <a:buFont typeface="Arial" panose="020B0604020202020204" pitchFamily="34" charset="0"/>
              <a:buChar char="•"/>
            </a:pPr>
            <a:r>
              <a:rPr lang="en-US" dirty="0"/>
              <a:t>PE firms </a:t>
            </a:r>
            <a:r>
              <a:rPr lang="en-US" b="1" dirty="0"/>
              <a:t>borrow heavily </a:t>
            </a:r>
            <a:r>
              <a:rPr lang="en-US" dirty="0"/>
              <a:t>to finance their investments to magnify the returns (LBOs).</a:t>
            </a:r>
            <a:endParaRPr lang="en-IN" dirty="0"/>
          </a:p>
          <a:p>
            <a:pPr algn="just">
              <a:buFont typeface="Arial" panose="020B0604020202020204" pitchFamily="34" charset="0"/>
              <a:buChar char="•"/>
            </a:pPr>
            <a:r>
              <a:rPr lang="en-US" b="1" dirty="0"/>
              <a:t>Strategy of PE firms: </a:t>
            </a:r>
            <a:r>
              <a:rPr lang="en-US" dirty="0"/>
              <a:t>PE firms often seek out </a:t>
            </a:r>
            <a:r>
              <a:rPr lang="en-US" b="1" dirty="0"/>
              <a:t>undervalued and mismanaged companies</a:t>
            </a:r>
            <a:r>
              <a:rPr lang="en-US" dirty="0"/>
              <a:t>. By acquiring majority stakes, they can implement restructuring strategies to improve these businesses. While this can lead to </a:t>
            </a:r>
            <a:r>
              <a:rPr lang="en-US" b="1" dirty="0"/>
              <a:t>job losses</a:t>
            </a:r>
            <a:r>
              <a:rPr lang="en-US" dirty="0"/>
              <a:t>, PE firms argue that such measures are necessary for survival and long-term success. </a:t>
            </a:r>
            <a:r>
              <a:rPr lang="en-US" b="1" dirty="0"/>
              <a:t>Their goal is to increase the value of their investment and eventually exit through a sale or IPO</a:t>
            </a:r>
            <a:r>
              <a:rPr lang="en-US" dirty="0"/>
              <a:t>.</a:t>
            </a:r>
            <a:endParaRPr lang="en-IN" dirty="0"/>
          </a:p>
        </p:txBody>
      </p:sp>
      <p:sp>
        <p:nvSpPr>
          <p:cNvPr id="3" name="Content Placeholder 2">
            <a:extLst>
              <a:ext uri="{FF2B5EF4-FFF2-40B4-BE49-F238E27FC236}">
                <a16:creationId xmlns:a16="http://schemas.microsoft.com/office/drawing/2014/main" id="{909A1FA2-3F9B-4917-9C4C-DA81E2B3ADF2}"/>
              </a:ext>
            </a:extLst>
          </p:cNvPr>
          <p:cNvSpPr>
            <a:spLocks noGrp="1"/>
          </p:cNvSpPr>
          <p:nvPr>
            <p:ph sz="quarter" idx="10"/>
          </p:nvPr>
        </p:nvSpPr>
        <p:spPr>
          <a:xfrm>
            <a:off x="304800" y="381000"/>
            <a:ext cx="7162800" cy="914400"/>
          </a:xfrm>
        </p:spPr>
        <p:txBody>
          <a:bodyPr>
            <a:normAutofit/>
          </a:bodyPr>
          <a:lstStyle/>
          <a:p>
            <a:r>
              <a:rPr lang="en-US" dirty="0"/>
              <a:t>Private Equity Funds</a:t>
            </a:r>
            <a:endParaRPr lang="en-IN" dirty="0"/>
          </a:p>
        </p:txBody>
      </p:sp>
      <p:sp>
        <p:nvSpPr>
          <p:cNvPr id="4" name="Date Placeholder 3">
            <a:extLst>
              <a:ext uri="{FF2B5EF4-FFF2-40B4-BE49-F238E27FC236}">
                <a16:creationId xmlns:a16="http://schemas.microsoft.com/office/drawing/2014/main" id="{5A5FA32B-78BF-4D5D-A770-1D596FEAAA43}"/>
              </a:ext>
            </a:extLst>
          </p:cNvPr>
          <p:cNvSpPr>
            <a:spLocks noGrp="1"/>
          </p:cNvSpPr>
          <p:nvPr>
            <p:ph type="dt" sz="half" idx="2"/>
          </p:nvPr>
        </p:nvSpPr>
        <p:spPr/>
        <p:txBody>
          <a:bodyPr/>
          <a:lstStyle/>
          <a:p>
            <a:fld id="{4E6D2D86-B083-4845-BF36-F68112E81C62}" type="datetime1">
              <a:rPr lang="en-US" smtClean="0"/>
              <a:t>12-Oct-24</a:t>
            </a:fld>
            <a:endParaRPr lang="en-US" dirty="0"/>
          </a:p>
        </p:txBody>
      </p:sp>
    </p:spTree>
    <p:extLst>
      <p:ext uri="{BB962C8B-B14F-4D97-AF65-F5344CB8AC3E}">
        <p14:creationId xmlns:p14="http://schemas.microsoft.com/office/powerpoint/2010/main" val="3998096227"/>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1A0A1B-D76E-42B3-B2EB-8089AE6DD77A}"/>
              </a:ext>
            </a:extLst>
          </p:cNvPr>
          <p:cNvSpPr>
            <a:spLocks noGrp="1"/>
          </p:cNvSpPr>
          <p:nvPr>
            <p:ph idx="1"/>
          </p:nvPr>
        </p:nvSpPr>
        <p:spPr>
          <a:xfrm>
            <a:off x="304800" y="1493837"/>
            <a:ext cx="8534400" cy="4983163"/>
          </a:xfrm>
        </p:spPr>
        <p:txBody>
          <a:bodyPr>
            <a:normAutofit/>
          </a:bodyPr>
          <a:lstStyle/>
          <a:p>
            <a:pPr marL="0" indent="0"/>
            <a:r>
              <a:rPr lang="en-IN" dirty="0">
                <a:hlinkClick r:id="rId2"/>
              </a:rPr>
              <a:t>Source</a:t>
            </a:r>
            <a:endParaRPr lang="en-IN" dirty="0"/>
          </a:p>
          <a:p>
            <a:pPr>
              <a:buFont typeface="Arial" panose="020B0604020202020204" pitchFamily="34" charset="0"/>
              <a:buChar char="•"/>
            </a:pPr>
            <a:r>
              <a:rPr lang="en-IN" dirty="0"/>
              <a:t>BlackRock - AUM: $8.2 trillion</a:t>
            </a:r>
          </a:p>
          <a:p>
            <a:pPr>
              <a:buFont typeface="Arial" panose="020B0604020202020204" pitchFamily="34" charset="0"/>
              <a:buChar char="•"/>
            </a:pPr>
            <a:r>
              <a:rPr lang="en-IN" dirty="0"/>
              <a:t>Blackstone - AUM: $1.1 trillion</a:t>
            </a:r>
          </a:p>
          <a:p>
            <a:pPr>
              <a:buFont typeface="Arial" panose="020B0604020202020204" pitchFamily="34" charset="0"/>
              <a:buChar char="•"/>
            </a:pPr>
            <a:r>
              <a:rPr lang="en-IN" dirty="0"/>
              <a:t>Apollo Global Management - AUM: $600 billion</a:t>
            </a:r>
          </a:p>
          <a:p>
            <a:pPr>
              <a:buFont typeface="Arial" panose="020B0604020202020204" pitchFamily="34" charset="0"/>
              <a:buChar char="•"/>
            </a:pPr>
            <a:r>
              <a:rPr lang="en-IN" dirty="0"/>
              <a:t>KKR - AUM: $550 billion</a:t>
            </a:r>
          </a:p>
          <a:p>
            <a:pPr>
              <a:buFont typeface="Arial" panose="020B0604020202020204" pitchFamily="34" charset="0"/>
              <a:buChar char="•"/>
            </a:pPr>
            <a:r>
              <a:rPr lang="en-US" dirty="0"/>
              <a:t>The Carlyle Group - AUM: $420 billion</a:t>
            </a:r>
            <a:endParaRPr lang="en-IN" dirty="0"/>
          </a:p>
          <a:p>
            <a:pPr>
              <a:buFont typeface="Arial" panose="020B0604020202020204" pitchFamily="34" charset="0"/>
              <a:buChar char="•"/>
            </a:pPr>
            <a:r>
              <a:rPr lang="en-IN" dirty="0"/>
              <a:t>CVC Capital Partners - AUM: $180 billion</a:t>
            </a:r>
          </a:p>
        </p:txBody>
      </p:sp>
      <p:sp>
        <p:nvSpPr>
          <p:cNvPr id="3" name="Content Placeholder 2">
            <a:extLst>
              <a:ext uri="{FF2B5EF4-FFF2-40B4-BE49-F238E27FC236}">
                <a16:creationId xmlns:a16="http://schemas.microsoft.com/office/drawing/2014/main" id="{909A1FA2-3F9B-4917-9C4C-DA81E2B3ADF2}"/>
              </a:ext>
            </a:extLst>
          </p:cNvPr>
          <p:cNvSpPr>
            <a:spLocks noGrp="1"/>
          </p:cNvSpPr>
          <p:nvPr>
            <p:ph sz="quarter" idx="10"/>
          </p:nvPr>
        </p:nvSpPr>
        <p:spPr>
          <a:xfrm>
            <a:off x="304800" y="381000"/>
            <a:ext cx="7162800" cy="914400"/>
          </a:xfrm>
        </p:spPr>
        <p:txBody>
          <a:bodyPr>
            <a:normAutofit/>
          </a:bodyPr>
          <a:lstStyle/>
          <a:p>
            <a:r>
              <a:rPr lang="en-US" dirty="0"/>
              <a:t>Top Private Equity Funds</a:t>
            </a:r>
            <a:endParaRPr lang="en-IN" dirty="0"/>
          </a:p>
        </p:txBody>
      </p:sp>
      <p:sp>
        <p:nvSpPr>
          <p:cNvPr id="4" name="Date Placeholder 3">
            <a:extLst>
              <a:ext uri="{FF2B5EF4-FFF2-40B4-BE49-F238E27FC236}">
                <a16:creationId xmlns:a16="http://schemas.microsoft.com/office/drawing/2014/main" id="{5A5FA32B-78BF-4D5D-A770-1D596FEAAA43}"/>
              </a:ext>
            </a:extLst>
          </p:cNvPr>
          <p:cNvSpPr>
            <a:spLocks noGrp="1"/>
          </p:cNvSpPr>
          <p:nvPr>
            <p:ph type="dt" sz="half" idx="2"/>
          </p:nvPr>
        </p:nvSpPr>
        <p:spPr/>
        <p:txBody>
          <a:bodyPr/>
          <a:lstStyle/>
          <a:p>
            <a:fld id="{4E6D2D86-B083-4845-BF36-F68112E81C62}" type="datetime1">
              <a:rPr lang="en-US" smtClean="0"/>
              <a:t>12-Oct-24</a:t>
            </a:fld>
            <a:endParaRPr lang="en-US" dirty="0"/>
          </a:p>
        </p:txBody>
      </p:sp>
    </p:spTree>
    <p:extLst>
      <p:ext uri="{BB962C8B-B14F-4D97-AF65-F5344CB8AC3E}">
        <p14:creationId xmlns:p14="http://schemas.microsoft.com/office/powerpoint/2010/main" val="3697763735"/>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1A0A1B-D76E-42B3-B2EB-8089AE6DD77A}"/>
              </a:ext>
            </a:extLst>
          </p:cNvPr>
          <p:cNvSpPr>
            <a:spLocks noGrp="1"/>
          </p:cNvSpPr>
          <p:nvPr>
            <p:ph idx="1"/>
          </p:nvPr>
        </p:nvSpPr>
        <p:spPr>
          <a:xfrm>
            <a:off x="304800" y="1447800"/>
            <a:ext cx="8534400" cy="5148589"/>
          </a:xfrm>
        </p:spPr>
        <p:txBody>
          <a:bodyPr>
            <a:normAutofit fontScale="92500" lnSpcReduction="20000"/>
          </a:bodyPr>
          <a:lstStyle/>
          <a:p>
            <a:pPr marL="457200" indent="-457200">
              <a:buAutoNum type="arabicPeriod"/>
            </a:pPr>
            <a:r>
              <a:rPr lang="en-US" dirty="0"/>
              <a:t>Investment Stage:</a:t>
            </a:r>
          </a:p>
          <a:p>
            <a:pPr marL="685800" lvl="1">
              <a:buFont typeface="Arial" panose="020B0604020202020204" pitchFamily="34" charset="0"/>
              <a:buChar char="•"/>
            </a:pPr>
            <a:r>
              <a:rPr lang="en-US" sz="1800" dirty="0"/>
              <a:t>VC: Focus on early-stage companies (seed, series A, series B).</a:t>
            </a:r>
          </a:p>
          <a:p>
            <a:pPr marL="685800" lvl="1">
              <a:buFont typeface="Arial" panose="020B0604020202020204" pitchFamily="34" charset="0"/>
              <a:buChar char="•"/>
            </a:pPr>
            <a:r>
              <a:rPr lang="en-US" sz="1800" dirty="0"/>
              <a:t>PE: Invest in later-stage companies (growth equity, buyout).</a:t>
            </a:r>
          </a:p>
          <a:p>
            <a:pPr marL="0" indent="0"/>
            <a:r>
              <a:rPr lang="en-US" dirty="0"/>
              <a:t>2. Investment Size:</a:t>
            </a:r>
          </a:p>
          <a:p>
            <a:pPr lvl="1">
              <a:buFont typeface="Arial" panose="020B0604020202020204" pitchFamily="34" charset="0"/>
              <a:buChar char="•"/>
            </a:pPr>
            <a:r>
              <a:rPr lang="en-US" sz="1800" dirty="0"/>
              <a:t>VC: Typically invest smaller amounts to support early-stage growth.</a:t>
            </a:r>
          </a:p>
          <a:p>
            <a:pPr lvl="1">
              <a:buFont typeface="Arial" panose="020B0604020202020204" pitchFamily="34" charset="0"/>
              <a:buChar char="•"/>
            </a:pPr>
            <a:r>
              <a:rPr lang="en-US" sz="1800" dirty="0"/>
              <a:t>PE: Invest larger amounts to acquire majority stakes or facilitate significant changes.</a:t>
            </a:r>
          </a:p>
          <a:p>
            <a:pPr marL="0" indent="0"/>
            <a:r>
              <a:rPr lang="en-US" dirty="0"/>
              <a:t>3. Exit Strategy:</a:t>
            </a:r>
          </a:p>
          <a:p>
            <a:pPr lvl="1">
              <a:buFont typeface="Arial" panose="020B0604020202020204" pitchFamily="34" charset="0"/>
              <a:buChar char="•"/>
            </a:pPr>
            <a:r>
              <a:rPr lang="en-US" sz="1800" dirty="0"/>
              <a:t>VC: Often aim for an IPO or acquisition within a shorter timeframe.</a:t>
            </a:r>
          </a:p>
          <a:p>
            <a:pPr lvl="1">
              <a:buFont typeface="Arial" panose="020B0604020202020204" pitchFamily="34" charset="0"/>
              <a:buChar char="•"/>
            </a:pPr>
            <a:r>
              <a:rPr lang="en-US" sz="1800" dirty="0"/>
              <a:t>PE: May hold investments for a longer period, focusing on operational improvements and value creation.</a:t>
            </a:r>
          </a:p>
          <a:p>
            <a:pPr marL="0" indent="0"/>
            <a:r>
              <a:rPr lang="en-US" dirty="0"/>
              <a:t>4. Risk Tolerance:</a:t>
            </a:r>
          </a:p>
          <a:p>
            <a:pPr lvl="1">
              <a:buFont typeface="Arial" panose="020B0604020202020204" pitchFamily="34" charset="0"/>
              <a:buChar char="•"/>
            </a:pPr>
            <a:r>
              <a:rPr lang="en-US" sz="1800" dirty="0"/>
              <a:t>VC: Higher risk tolerance due to the early-stage nature of their investments.</a:t>
            </a:r>
          </a:p>
          <a:p>
            <a:pPr lvl="1">
              <a:buFont typeface="Arial" panose="020B0604020202020204" pitchFamily="34" charset="0"/>
              <a:buChar char="•"/>
            </a:pPr>
            <a:r>
              <a:rPr lang="en-US" sz="1800" dirty="0"/>
              <a:t>PE: Lower risk tolerance compared to VC firms, as they invest in more mature companies.</a:t>
            </a:r>
          </a:p>
          <a:p>
            <a:pPr marL="0" indent="0"/>
            <a:r>
              <a:rPr lang="en-US" dirty="0"/>
              <a:t>5. Level of Involvement:</a:t>
            </a:r>
          </a:p>
          <a:p>
            <a:pPr lvl="1">
              <a:buFont typeface="Arial" panose="020B0604020202020204" pitchFamily="34" charset="0"/>
              <a:buChar char="•"/>
            </a:pPr>
            <a:r>
              <a:rPr lang="en-US" sz="1800" dirty="0"/>
              <a:t>VC: Often actively involved in company management and strategy.</a:t>
            </a:r>
          </a:p>
          <a:p>
            <a:pPr lvl="1">
              <a:buFont typeface="Arial" panose="020B0604020202020204" pitchFamily="34" charset="0"/>
              <a:buChar char="•"/>
            </a:pPr>
            <a:r>
              <a:rPr lang="en-US" sz="1800" dirty="0"/>
              <a:t>PE: May have less active involvement, especially in companies that are already well-established.</a:t>
            </a:r>
            <a:endParaRPr lang="en-IN" sz="1800" dirty="0"/>
          </a:p>
        </p:txBody>
      </p:sp>
      <p:sp>
        <p:nvSpPr>
          <p:cNvPr id="3" name="Content Placeholder 2">
            <a:extLst>
              <a:ext uri="{FF2B5EF4-FFF2-40B4-BE49-F238E27FC236}">
                <a16:creationId xmlns:a16="http://schemas.microsoft.com/office/drawing/2014/main" id="{909A1FA2-3F9B-4917-9C4C-DA81E2B3ADF2}"/>
              </a:ext>
            </a:extLst>
          </p:cNvPr>
          <p:cNvSpPr>
            <a:spLocks noGrp="1"/>
          </p:cNvSpPr>
          <p:nvPr>
            <p:ph sz="quarter" idx="10"/>
          </p:nvPr>
        </p:nvSpPr>
        <p:spPr>
          <a:xfrm>
            <a:off x="304800" y="381000"/>
            <a:ext cx="7162800" cy="914400"/>
          </a:xfrm>
        </p:spPr>
        <p:txBody>
          <a:bodyPr>
            <a:normAutofit fontScale="77500" lnSpcReduction="20000"/>
          </a:bodyPr>
          <a:lstStyle/>
          <a:p>
            <a:r>
              <a:rPr lang="en-US" dirty="0"/>
              <a:t>5 Key Differences Between VC and PE Firms</a:t>
            </a:r>
            <a:endParaRPr lang="en-IN" dirty="0"/>
          </a:p>
        </p:txBody>
      </p:sp>
      <p:sp>
        <p:nvSpPr>
          <p:cNvPr id="4" name="Date Placeholder 3">
            <a:extLst>
              <a:ext uri="{FF2B5EF4-FFF2-40B4-BE49-F238E27FC236}">
                <a16:creationId xmlns:a16="http://schemas.microsoft.com/office/drawing/2014/main" id="{5A5FA32B-78BF-4D5D-A770-1D596FEAAA43}"/>
              </a:ext>
            </a:extLst>
          </p:cNvPr>
          <p:cNvSpPr>
            <a:spLocks noGrp="1"/>
          </p:cNvSpPr>
          <p:nvPr>
            <p:ph type="dt" sz="half" idx="2"/>
          </p:nvPr>
        </p:nvSpPr>
        <p:spPr/>
        <p:txBody>
          <a:bodyPr/>
          <a:lstStyle/>
          <a:p>
            <a:fld id="{4E6D2D86-B083-4845-BF36-F68112E81C62}" type="datetime1">
              <a:rPr lang="en-US" smtClean="0"/>
              <a:t>12-Oct-24</a:t>
            </a:fld>
            <a:endParaRPr lang="en-US" dirty="0"/>
          </a:p>
        </p:txBody>
      </p:sp>
    </p:spTree>
    <p:extLst>
      <p:ext uri="{BB962C8B-B14F-4D97-AF65-F5344CB8AC3E}">
        <p14:creationId xmlns:p14="http://schemas.microsoft.com/office/powerpoint/2010/main" val="504387057"/>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1A0A1B-D76E-42B3-B2EB-8089AE6DD77A}"/>
              </a:ext>
            </a:extLst>
          </p:cNvPr>
          <p:cNvSpPr>
            <a:spLocks noGrp="1"/>
          </p:cNvSpPr>
          <p:nvPr>
            <p:ph idx="1"/>
          </p:nvPr>
        </p:nvSpPr>
        <p:spPr>
          <a:xfrm>
            <a:off x="304800" y="1493837"/>
            <a:ext cx="8534400" cy="4983163"/>
          </a:xfrm>
        </p:spPr>
        <p:txBody>
          <a:bodyPr>
            <a:normAutofit/>
          </a:bodyPr>
          <a:lstStyle/>
          <a:p>
            <a:pPr>
              <a:buFont typeface="Arial" panose="020B0604020202020204" pitchFamily="34" charset="0"/>
              <a:buChar char="•"/>
            </a:pPr>
            <a:r>
              <a:rPr lang="en-IN" dirty="0"/>
              <a:t>Initial Public offer is a dream for a start-up.</a:t>
            </a:r>
          </a:p>
          <a:p>
            <a:pPr>
              <a:buFont typeface="Arial" panose="020B0604020202020204" pitchFamily="34" charset="0"/>
              <a:buChar char="•"/>
            </a:pPr>
            <a:r>
              <a:rPr lang="en-US" dirty="0"/>
              <a:t>A public offering involves a company </a:t>
            </a:r>
            <a:r>
              <a:rPr lang="en-US" b="1" dirty="0"/>
              <a:t>selling shares to the public</a:t>
            </a:r>
            <a:r>
              <a:rPr lang="en-US" dirty="0"/>
              <a:t>, diluting existing ownership. </a:t>
            </a:r>
          </a:p>
          <a:p>
            <a:pPr>
              <a:buFont typeface="Arial" panose="020B0604020202020204" pitchFamily="34" charset="0"/>
              <a:buChar char="•"/>
            </a:pPr>
            <a:r>
              <a:rPr lang="en-US" dirty="0"/>
              <a:t>This offers individual investors the </a:t>
            </a:r>
            <a:r>
              <a:rPr lang="en-US" b="1" dirty="0"/>
              <a:t>chance to become shareholders</a:t>
            </a:r>
            <a:r>
              <a:rPr lang="en-US" dirty="0"/>
              <a:t> and potentially earn dividends. </a:t>
            </a:r>
          </a:p>
          <a:p>
            <a:pPr>
              <a:buFont typeface="Arial" panose="020B0604020202020204" pitchFamily="34" charset="0"/>
              <a:buChar char="•"/>
            </a:pPr>
            <a:r>
              <a:rPr lang="en-US" dirty="0"/>
              <a:t>However, investing in stocks </a:t>
            </a:r>
            <a:r>
              <a:rPr lang="en-US" b="1" dirty="0"/>
              <a:t>carries the risk of significant losses</a:t>
            </a:r>
            <a:r>
              <a:rPr lang="en-US" dirty="0"/>
              <a:t>, as even established companies can experience declining stock values.</a:t>
            </a:r>
          </a:p>
          <a:p>
            <a:pPr>
              <a:buFont typeface="Arial" panose="020B0604020202020204" pitchFamily="34" charset="0"/>
              <a:buChar char="•"/>
            </a:pPr>
            <a:endParaRPr lang="en-US" dirty="0"/>
          </a:p>
          <a:p>
            <a:pPr>
              <a:buFont typeface="Arial" panose="020B0604020202020204" pitchFamily="34" charset="0"/>
              <a:buChar char="•"/>
            </a:pPr>
            <a:r>
              <a:rPr lang="en-US" dirty="0"/>
              <a:t>Equity shares vs preference shares</a:t>
            </a:r>
          </a:p>
          <a:p>
            <a:pPr>
              <a:buFont typeface="Arial" panose="020B0604020202020204" pitchFamily="34" charset="0"/>
              <a:buChar char="•"/>
            </a:pPr>
            <a:r>
              <a:rPr lang="en-US" dirty="0"/>
              <a:t>Investors in IPO/FPO: Retail investors, HNI, DIIs, FIIs.</a:t>
            </a:r>
            <a:endParaRPr lang="en-IN" dirty="0"/>
          </a:p>
        </p:txBody>
      </p:sp>
      <p:sp>
        <p:nvSpPr>
          <p:cNvPr id="3" name="Content Placeholder 2">
            <a:extLst>
              <a:ext uri="{FF2B5EF4-FFF2-40B4-BE49-F238E27FC236}">
                <a16:creationId xmlns:a16="http://schemas.microsoft.com/office/drawing/2014/main" id="{909A1FA2-3F9B-4917-9C4C-DA81E2B3ADF2}"/>
              </a:ext>
            </a:extLst>
          </p:cNvPr>
          <p:cNvSpPr>
            <a:spLocks noGrp="1"/>
          </p:cNvSpPr>
          <p:nvPr>
            <p:ph sz="quarter" idx="10"/>
          </p:nvPr>
        </p:nvSpPr>
        <p:spPr>
          <a:xfrm>
            <a:off x="304800" y="381000"/>
            <a:ext cx="7162800" cy="914400"/>
          </a:xfrm>
        </p:spPr>
        <p:txBody>
          <a:bodyPr>
            <a:normAutofit/>
          </a:bodyPr>
          <a:lstStyle/>
          <a:p>
            <a:r>
              <a:rPr lang="en-US" dirty="0"/>
              <a:t>Public Equity</a:t>
            </a:r>
            <a:endParaRPr lang="en-IN" dirty="0"/>
          </a:p>
        </p:txBody>
      </p:sp>
      <p:sp>
        <p:nvSpPr>
          <p:cNvPr id="4" name="Date Placeholder 3">
            <a:extLst>
              <a:ext uri="{FF2B5EF4-FFF2-40B4-BE49-F238E27FC236}">
                <a16:creationId xmlns:a16="http://schemas.microsoft.com/office/drawing/2014/main" id="{5A5FA32B-78BF-4D5D-A770-1D596FEAAA43}"/>
              </a:ext>
            </a:extLst>
          </p:cNvPr>
          <p:cNvSpPr>
            <a:spLocks noGrp="1"/>
          </p:cNvSpPr>
          <p:nvPr>
            <p:ph type="dt" sz="half" idx="2"/>
          </p:nvPr>
        </p:nvSpPr>
        <p:spPr/>
        <p:txBody>
          <a:bodyPr/>
          <a:lstStyle/>
          <a:p>
            <a:fld id="{4E6D2D86-B083-4845-BF36-F68112E81C62}" type="datetime1">
              <a:rPr lang="en-US" smtClean="0"/>
              <a:t>12-Oct-24</a:t>
            </a:fld>
            <a:endParaRPr lang="en-US" dirty="0"/>
          </a:p>
        </p:txBody>
      </p:sp>
    </p:spTree>
    <p:extLst>
      <p:ext uri="{BB962C8B-B14F-4D97-AF65-F5344CB8AC3E}">
        <p14:creationId xmlns:p14="http://schemas.microsoft.com/office/powerpoint/2010/main" val="4284803995"/>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2768430A-4348-46E2-A99B-B70794D9F23C}"/>
              </a:ext>
            </a:extLst>
          </p:cNvPr>
          <p:cNvPicPr>
            <a:picLocks noGrp="1" noChangeAspect="1"/>
          </p:cNvPicPr>
          <p:nvPr>
            <p:ph idx="1"/>
          </p:nvPr>
        </p:nvPicPr>
        <p:blipFill>
          <a:blip r:embed="rId2"/>
          <a:stretch>
            <a:fillRect/>
          </a:stretch>
        </p:blipFill>
        <p:spPr>
          <a:xfrm>
            <a:off x="304800" y="1409699"/>
            <a:ext cx="8305800" cy="5148625"/>
          </a:xfrm>
        </p:spPr>
      </p:pic>
      <p:sp>
        <p:nvSpPr>
          <p:cNvPr id="3" name="Content Placeholder 2">
            <a:extLst>
              <a:ext uri="{FF2B5EF4-FFF2-40B4-BE49-F238E27FC236}">
                <a16:creationId xmlns:a16="http://schemas.microsoft.com/office/drawing/2014/main" id="{909A1FA2-3F9B-4917-9C4C-DA81E2B3ADF2}"/>
              </a:ext>
            </a:extLst>
          </p:cNvPr>
          <p:cNvSpPr>
            <a:spLocks noGrp="1"/>
          </p:cNvSpPr>
          <p:nvPr>
            <p:ph sz="quarter" idx="10"/>
          </p:nvPr>
        </p:nvSpPr>
        <p:spPr>
          <a:xfrm>
            <a:off x="304800" y="381000"/>
            <a:ext cx="7162800" cy="914400"/>
          </a:xfrm>
        </p:spPr>
        <p:txBody>
          <a:bodyPr>
            <a:normAutofit fontScale="70000" lnSpcReduction="20000"/>
          </a:bodyPr>
          <a:lstStyle/>
          <a:p>
            <a:r>
              <a:rPr lang="en-US" dirty="0"/>
              <a:t>How Stock Markets Facilitate Corporate Financing</a:t>
            </a:r>
            <a:endParaRPr lang="en-IN" dirty="0"/>
          </a:p>
        </p:txBody>
      </p:sp>
      <p:sp>
        <p:nvSpPr>
          <p:cNvPr id="4" name="Date Placeholder 3">
            <a:extLst>
              <a:ext uri="{FF2B5EF4-FFF2-40B4-BE49-F238E27FC236}">
                <a16:creationId xmlns:a16="http://schemas.microsoft.com/office/drawing/2014/main" id="{5A5FA32B-78BF-4D5D-A770-1D596FEAAA43}"/>
              </a:ext>
            </a:extLst>
          </p:cNvPr>
          <p:cNvSpPr>
            <a:spLocks noGrp="1"/>
          </p:cNvSpPr>
          <p:nvPr>
            <p:ph type="dt" sz="half" idx="2"/>
          </p:nvPr>
        </p:nvSpPr>
        <p:spPr/>
        <p:txBody>
          <a:bodyPr/>
          <a:lstStyle/>
          <a:p>
            <a:fld id="{4E6D2D86-B083-4845-BF36-F68112E81C62}" type="datetime1">
              <a:rPr lang="en-US" smtClean="0"/>
              <a:t>12-Oct-24</a:t>
            </a:fld>
            <a:endParaRPr lang="en-US" dirty="0"/>
          </a:p>
        </p:txBody>
      </p:sp>
      <p:sp>
        <p:nvSpPr>
          <p:cNvPr id="7" name="TextBox 6">
            <a:extLst>
              <a:ext uri="{FF2B5EF4-FFF2-40B4-BE49-F238E27FC236}">
                <a16:creationId xmlns:a16="http://schemas.microsoft.com/office/drawing/2014/main" id="{E0681299-7732-4D30-B163-B45144F1521E}"/>
              </a:ext>
            </a:extLst>
          </p:cNvPr>
          <p:cNvSpPr txBox="1"/>
          <p:nvPr/>
        </p:nvSpPr>
        <p:spPr>
          <a:xfrm>
            <a:off x="304800" y="6292334"/>
            <a:ext cx="3733800" cy="369332"/>
          </a:xfrm>
          <a:prstGeom prst="rect">
            <a:avLst/>
          </a:prstGeom>
          <a:noFill/>
        </p:spPr>
        <p:txBody>
          <a:bodyPr wrap="square" rtlCol="0">
            <a:spAutoFit/>
          </a:bodyPr>
          <a:lstStyle/>
          <a:p>
            <a:r>
              <a:rPr lang="en-US" dirty="0"/>
              <a:t>Source: Book by Jeff Madura</a:t>
            </a:r>
          </a:p>
        </p:txBody>
      </p:sp>
    </p:spTree>
    <p:extLst>
      <p:ext uri="{BB962C8B-B14F-4D97-AF65-F5344CB8AC3E}">
        <p14:creationId xmlns:p14="http://schemas.microsoft.com/office/powerpoint/2010/main" val="2159527860"/>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6BBA529B-A2FB-4CA4-99E2-E18A642DFB12}"/>
              </a:ext>
            </a:extLst>
          </p:cNvPr>
          <p:cNvPicPr>
            <a:picLocks noGrp="1" noChangeAspect="1"/>
          </p:cNvPicPr>
          <p:nvPr>
            <p:ph idx="1"/>
          </p:nvPr>
        </p:nvPicPr>
        <p:blipFill>
          <a:blip r:embed="rId2"/>
          <a:stretch>
            <a:fillRect/>
          </a:stretch>
        </p:blipFill>
        <p:spPr>
          <a:xfrm>
            <a:off x="304800" y="1371600"/>
            <a:ext cx="8305800" cy="5148866"/>
          </a:xfrm>
        </p:spPr>
      </p:pic>
      <p:sp>
        <p:nvSpPr>
          <p:cNvPr id="3" name="Content Placeholder 2">
            <a:extLst>
              <a:ext uri="{FF2B5EF4-FFF2-40B4-BE49-F238E27FC236}">
                <a16:creationId xmlns:a16="http://schemas.microsoft.com/office/drawing/2014/main" id="{909A1FA2-3F9B-4917-9C4C-DA81E2B3ADF2}"/>
              </a:ext>
            </a:extLst>
          </p:cNvPr>
          <p:cNvSpPr>
            <a:spLocks noGrp="1"/>
          </p:cNvSpPr>
          <p:nvPr>
            <p:ph sz="quarter" idx="10"/>
          </p:nvPr>
        </p:nvSpPr>
        <p:spPr>
          <a:xfrm>
            <a:off x="304800" y="381000"/>
            <a:ext cx="7162800" cy="914400"/>
          </a:xfrm>
        </p:spPr>
        <p:txBody>
          <a:bodyPr>
            <a:normAutofit/>
          </a:bodyPr>
          <a:lstStyle/>
          <a:p>
            <a:r>
              <a:rPr lang="en-US" dirty="0"/>
              <a:t>Institutional Use of Stock Markets</a:t>
            </a:r>
            <a:endParaRPr lang="en-IN" dirty="0"/>
          </a:p>
        </p:txBody>
      </p:sp>
      <p:sp>
        <p:nvSpPr>
          <p:cNvPr id="4" name="Date Placeholder 3">
            <a:extLst>
              <a:ext uri="{FF2B5EF4-FFF2-40B4-BE49-F238E27FC236}">
                <a16:creationId xmlns:a16="http://schemas.microsoft.com/office/drawing/2014/main" id="{5A5FA32B-78BF-4D5D-A770-1D596FEAAA43}"/>
              </a:ext>
            </a:extLst>
          </p:cNvPr>
          <p:cNvSpPr>
            <a:spLocks noGrp="1"/>
          </p:cNvSpPr>
          <p:nvPr>
            <p:ph type="dt" sz="half" idx="2"/>
          </p:nvPr>
        </p:nvSpPr>
        <p:spPr/>
        <p:txBody>
          <a:bodyPr/>
          <a:lstStyle/>
          <a:p>
            <a:fld id="{4E6D2D86-B083-4845-BF36-F68112E81C62}" type="datetime1">
              <a:rPr lang="en-US" smtClean="0"/>
              <a:t>12-Oct-24</a:t>
            </a:fld>
            <a:endParaRPr lang="en-US" dirty="0"/>
          </a:p>
        </p:txBody>
      </p:sp>
      <p:sp>
        <p:nvSpPr>
          <p:cNvPr id="7" name="TextBox 6">
            <a:extLst>
              <a:ext uri="{FF2B5EF4-FFF2-40B4-BE49-F238E27FC236}">
                <a16:creationId xmlns:a16="http://schemas.microsoft.com/office/drawing/2014/main" id="{F66D6BD6-71D6-4540-841E-B90D1B912D53}"/>
              </a:ext>
            </a:extLst>
          </p:cNvPr>
          <p:cNvSpPr txBox="1"/>
          <p:nvPr/>
        </p:nvSpPr>
        <p:spPr>
          <a:xfrm>
            <a:off x="304800" y="6292334"/>
            <a:ext cx="3733800" cy="369332"/>
          </a:xfrm>
          <a:prstGeom prst="rect">
            <a:avLst/>
          </a:prstGeom>
          <a:noFill/>
        </p:spPr>
        <p:txBody>
          <a:bodyPr wrap="square" rtlCol="0">
            <a:spAutoFit/>
          </a:bodyPr>
          <a:lstStyle/>
          <a:p>
            <a:r>
              <a:rPr lang="en-US" dirty="0"/>
              <a:t>Source: Book by Jeff Madura</a:t>
            </a:r>
          </a:p>
        </p:txBody>
      </p:sp>
    </p:spTree>
    <p:extLst>
      <p:ext uri="{BB962C8B-B14F-4D97-AF65-F5344CB8AC3E}">
        <p14:creationId xmlns:p14="http://schemas.microsoft.com/office/powerpoint/2010/main" val="343946951"/>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1A0A1B-D76E-42B3-B2EB-8089AE6DD77A}"/>
              </a:ext>
            </a:extLst>
          </p:cNvPr>
          <p:cNvSpPr>
            <a:spLocks noGrp="1"/>
          </p:cNvSpPr>
          <p:nvPr>
            <p:ph idx="1"/>
          </p:nvPr>
        </p:nvSpPr>
        <p:spPr>
          <a:xfrm>
            <a:off x="304800" y="1493837"/>
            <a:ext cx="8534400" cy="4983163"/>
          </a:xfrm>
        </p:spPr>
        <p:txBody>
          <a:bodyPr>
            <a:normAutofit/>
          </a:bodyPr>
          <a:lstStyle/>
          <a:p>
            <a:pPr>
              <a:buFont typeface="Arial" panose="020B0604020202020204" pitchFamily="34" charset="0"/>
              <a:buChar char="•"/>
            </a:pPr>
            <a:r>
              <a:rPr lang="en-US" dirty="0"/>
              <a:t>The secondary market creates liquidity for investors who invest in stocks. Many investors are willing to invest in stocks only because they can easily sell them at any time.</a:t>
            </a:r>
          </a:p>
          <a:p>
            <a:pPr>
              <a:buFont typeface="Arial" panose="020B0604020202020204" pitchFamily="34" charset="0"/>
              <a:buChar char="•"/>
            </a:pPr>
            <a:r>
              <a:rPr lang="en-US" dirty="0"/>
              <a:t>Buy undervalued shares and sell when the price rises.</a:t>
            </a:r>
          </a:p>
          <a:p>
            <a:pPr>
              <a:buFont typeface="Arial" panose="020B0604020202020204" pitchFamily="34" charset="0"/>
              <a:buChar char="•"/>
            </a:pPr>
            <a:r>
              <a:rPr lang="en-US" b="1" dirty="0"/>
              <a:t>Price discovery and liquidity </a:t>
            </a:r>
            <a:r>
              <a:rPr lang="en-US" dirty="0"/>
              <a:t>are two major functions of secondary markets.</a:t>
            </a:r>
          </a:p>
          <a:p>
            <a:pPr>
              <a:buFont typeface="Arial" panose="020B0604020202020204" pitchFamily="34" charset="0"/>
              <a:buChar char="•"/>
            </a:pPr>
            <a:r>
              <a:rPr lang="en-US" dirty="0"/>
              <a:t>The price of a stock is influenced by the </a:t>
            </a:r>
            <a:r>
              <a:rPr lang="en-US" b="1" dirty="0"/>
              <a:t>demand and supply of its shares</a:t>
            </a:r>
            <a:r>
              <a:rPr lang="en-US" dirty="0"/>
              <a:t>. Positive news about a company's future performance increases demand, driving up the price. Conversely, negative news decreases demand and puts downward pressure on the price.</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IN" dirty="0"/>
          </a:p>
        </p:txBody>
      </p:sp>
      <p:sp>
        <p:nvSpPr>
          <p:cNvPr id="3" name="Content Placeholder 2">
            <a:extLst>
              <a:ext uri="{FF2B5EF4-FFF2-40B4-BE49-F238E27FC236}">
                <a16:creationId xmlns:a16="http://schemas.microsoft.com/office/drawing/2014/main" id="{909A1FA2-3F9B-4917-9C4C-DA81E2B3ADF2}"/>
              </a:ext>
            </a:extLst>
          </p:cNvPr>
          <p:cNvSpPr>
            <a:spLocks noGrp="1"/>
          </p:cNvSpPr>
          <p:nvPr>
            <p:ph sz="quarter" idx="10"/>
          </p:nvPr>
        </p:nvSpPr>
        <p:spPr>
          <a:xfrm>
            <a:off x="304800" y="381000"/>
            <a:ext cx="7162800" cy="914400"/>
          </a:xfrm>
        </p:spPr>
        <p:txBody>
          <a:bodyPr>
            <a:normAutofit/>
          </a:bodyPr>
          <a:lstStyle/>
          <a:p>
            <a:r>
              <a:rPr lang="en-IN" dirty="0"/>
              <a:t>Secondary Market for Stocks</a:t>
            </a:r>
          </a:p>
        </p:txBody>
      </p:sp>
      <p:sp>
        <p:nvSpPr>
          <p:cNvPr id="4" name="Date Placeholder 3">
            <a:extLst>
              <a:ext uri="{FF2B5EF4-FFF2-40B4-BE49-F238E27FC236}">
                <a16:creationId xmlns:a16="http://schemas.microsoft.com/office/drawing/2014/main" id="{5A5FA32B-78BF-4D5D-A770-1D596FEAAA43}"/>
              </a:ext>
            </a:extLst>
          </p:cNvPr>
          <p:cNvSpPr>
            <a:spLocks noGrp="1"/>
          </p:cNvSpPr>
          <p:nvPr>
            <p:ph type="dt" sz="half" idx="2"/>
          </p:nvPr>
        </p:nvSpPr>
        <p:spPr/>
        <p:txBody>
          <a:bodyPr/>
          <a:lstStyle/>
          <a:p>
            <a:fld id="{4E6D2D86-B083-4845-BF36-F68112E81C62}" type="datetime1">
              <a:rPr lang="en-US" smtClean="0"/>
              <a:t>12-Oct-24</a:t>
            </a:fld>
            <a:endParaRPr lang="en-US" dirty="0"/>
          </a:p>
        </p:txBody>
      </p:sp>
    </p:spTree>
    <p:extLst>
      <p:ext uri="{BB962C8B-B14F-4D97-AF65-F5344CB8AC3E}">
        <p14:creationId xmlns:p14="http://schemas.microsoft.com/office/powerpoint/2010/main" val="4193439595"/>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1A0A1B-D76E-42B3-B2EB-8089AE6DD77A}"/>
              </a:ext>
            </a:extLst>
          </p:cNvPr>
          <p:cNvSpPr>
            <a:spLocks noGrp="1"/>
          </p:cNvSpPr>
          <p:nvPr>
            <p:ph idx="1"/>
          </p:nvPr>
        </p:nvSpPr>
        <p:spPr>
          <a:xfrm>
            <a:off x="304800" y="1493837"/>
            <a:ext cx="8534400" cy="4983163"/>
          </a:xfrm>
        </p:spPr>
        <p:txBody>
          <a:bodyPr>
            <a:normAutofit/>
          </a:bodyPr>
          <a:lstStyle/>
          <a:p>
            <a:pPr>
              <a:buFont typeface="Arial" panose="020B0604020202020204" pitchFamily="34" charset="0"/>
              <a:buChar char="•"/>
            </a:pPr>
            <a:r>
              <a:rPr lang="en-US" dirty="0"/>
              <a:t>The globalization of stock markets </a:t>
            </a:r>
            <a:r>
              <a:rPr lang="en-US" b="1" dirty="0"/>
              <a:t>has allowed companies to raise funds from international investors and investors to purchase foreign stocks</a:t>
            </a:r>
            <a:r>
              <a:rPr lang="en-US" dirty="0"/>
              <a:t>. This has led to increased access to capital for firms and expanded investment opportunities for individuals.</a:t>
            </a:r>
          </a:p>
          <a:p>
            <a:pPr>
              <a:buFont typeface="Arial" panose="020B0604020202020204" pitchFamily="34" charset="0"/>
              <a:buChar char="•"/>
            </a:pPr>
            <a:r>
              <a:rPr lang="en-US" dirty="0"/>
              <a:t>Emerging stock markets offer opportunities for </a:t>
            </a:r>
            <a:r>
              <a:rPr lang="en-US" b="1" dirty="0"/>
              <a:t>foreign firms to raise capital and for investors to seek higher returns</a:t>
            </a:r>
            <a:r>
              <a:rPr lang="en-US" dirty="0"/>
              <a:t>. However, these markets often have </a:t>
            </a:r>
            <a:r>
              <a:rPr lang="en-US" b="1" dirty="0"/>
              <a:t>regulatory challenges, limited financial information, and potential for manipulation</a:t>
            </a:r>
            <a:r>
              <a:rPr lang="en-US" dirty="0"/>
              <a:t>. While they can offer high returns, they also come with increased risks due to their </a:t>
            </a:r>
            <a:r>
              <a:rPr lang="en-US" b="1" dirty="0"/>
              <a:t>volatility and potential for insider trading</a:t>
            </a:r>
            <a:r>
              <a:rPr lang="en-US" dirty="0"/>
              <a:t>.</a:t>
            </a:r>
            <a:endParaRPr lang="en-IN" dirty="0"/>
          </a:p>
        </p:txBody>
      </p:sp>
      <p:sp>
        <p:nvSpPr>
          <p:cNvPr id="3" name="Content Placeholder 2">
            <a:extLst>
              <a:ext uri="{FF2B5EF4-FFF2-40B4-BE49-F238E27FC236}">
                <a16:creationId xmlns:a16="http://schemas.microsoft.com/office/drawing/2014/main" id="{909A1FA2-3F9B-4917-9C4C-DA81E2B3ADF2}"/>
              </a:ext>
            </a:extLst>
          </p:cNvPr>
          <p:cNvSpPr>
            <a:spLocks noGrp="1"/>
          </p:cNvSpPr>
          <p:nvPr>
            <p:ph sz="quarter" idx="10"/>
          </p:nvPr>
        </p:nvSpPr>
        <p:spPr>
          <a:xfrm>
            <a:off x="304800" y="381000"/>
            <a:ext cx="7162800" cy="914400"/>
          </a:xfrm>
        </p:spPr>
        <p:txBody>
          <a:bodyPr>
            <a:normAutofit/>
          </a:bodyPr>
          <a:lstStyle/>
          <a:p>
            <a:r>
              <a:rPr lang="en-IN" dirty="0"/>
              <a:t>Globalization of Stock Markets</a:t>
            </a:r>
          </a:p>
        </p:txBody>
      </p:sp>
      <p:sp>
        <p:nvSpPr>
          <p:cNvPr id="4" name="Date Placeholder 3">
            <a:extLst>
              <a:ext uri="{FF2B5EF4-FFF2-40B4-BE49-F238E27FC236}">
                <a16:creationId xmlns:a16="http://schemas.microsoft.com/office/drawing/2014/main" id="{5A5FA32B-78BF-4D5D-A770-1D596FEAAA43}"/>
              </a:ext>
            </a:extLst>
          </p:cNvPr>
          <p:cNvSpPr>
            <a:spLocks noGrp="1"/>
          </p:cNvSpPr>
          <p:nvPr>
            <p:ph type="dt" sz="half" idx="2"/>
          </p:nvPr>
        </p:nvSpPr>
        <p:spPr/>
        <p:txBody>
          <a:bodyPr/>
          <a:lstStyle/>
          <a:p>
            <a:fld id="{4E6D2D86-B083-4845-BF36-F68112E81C62}" type="datetime1">
              <a:rPr lang="en-US" smtClean="0"/>
              <a:t>12-Oct-24</a:t>
            </a:fld>
            <a:endParaRPr lang="en-US" dirty="0"/>
          </a:p>
        </p:txBody>
      </p:sp>
    </p:spTree>
    <p:extLst>
      <p:ext uri="{BB962C8B-B14F-4D97-AF65-F5344CB8AC3E}">
        <p14:creationId xmlns:p14="http://schemas.microsoft.com/office/powerpoint/2010/main" val="1180364017"/>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1A0A1B-D76E-42B3-B2EB-8089AE6DD77A}"/>
              </a:ext>
            </a:extLst>
          </p:cNvPr>
          <p:cNvSpPr>
            <a:spLocks noGrp="1"/>
          </p:cNvSpPr>
          <p:nvPr>
            <p:ph idx="1"/>
          </p:nvPr>
        </p:nvSpPr>
        <p:spPr>
          <a:xfrm>
            <a:off x="304800" y="1493837"/>
            <a:ext cx="8534400" cy="4983163"/>
          </a:xfrm>
        </p:spPr>
        <p:txBody>
          <a:bodyPr>
            <a:normAutofit/>
          </a:bodyPr>
          <a:lstStyle/>
          <a:p>
            <a:pPr>
              <a:buFont typeface="Arial" panose="020B0604020202020204" pitchFamily="34" charset="0"/>
              <a:buChar char="•"/>
            </a:pPr>
            <a:r>
              <a:rPr lang="en-US" b="1" dirty="0"/>
              <a:t>Trading Activity: </a:t>
            </a:r>
            <a:r>
              <a:rPr lang="en-US" dirty="0"/>
              <a:t>The volume of trading activity in a stock market is influenced by various factors, including shareholder rights, legal protection, government enforcement, corporate corruption, and financial reporting requirements.</a:t>
            </a:r>
          </a:p>
          <a:p>
            <a:pPr>
              <a:buFont typeface="Arial" panose="020B0604020202020204" pitchFamily="34" charset="0"/>
              <a:buChar char="•"/>
            </a:pPr>
            <a:r>
              <a:rPr lang="en-US" b="1" dirty="0"/>
              <a:t>Shareholder Protection: </a:t>
            </a:r>
            <a:r>
              <a:rPr lang="en-US" dirty="0"/>
              <a:t>Countries with stronger shareholder protection tend to have more active and stable stock markets.</a:t>
            </a:r>
          </a:p>
          <a:p>
            <a:pPr>
              <a:buFont typeface="Arial" panose="020B0604020202020204" pitchFamily="34" charset="0"/>
              <a:buChar char="•"/>
            </a:pPr>
            <a:r>
              <a:rPr lang="en-US" b="1" dirty="0"/>
              <a:t>Transparency: </a:t>
            </a:r>
            <a:r>
              <a:rPr lang="en-US" dirty="0"/>
              <a:t>Countries with stricter financial reporting requirements and less corporate corruption provide a more transparent and reliable environment for investors.</a:t>
            </a:r>
            <a:endParaRPr lang="en-IN" dirty="0"/>
          </a:p>
        </p:txBody>
      </p:sp>
      <p:sp>
        <p:nvSpPr>
          <p:cNvPr id="3" name="Content Placeholder 2">
            <a:extLst>
              <a:ext uri="{FF2B5EF4-FFF2-40B4-BE49-F238E27FC236}">
                <a16:creationId xmlns:a16="http://schemas.microsoft.com/office/drawing/2014/main" id="{909A1FA2-3F9B-4917-9C4C-DA81E2B3ADF2}"/>
              </a:ext>
            </a:extLst>
          </p:cNvPr>
          <p:cNvSpPr>
            <a:spLocks noGrp="1"/>
          </p:cNvSpPr>
          <p:nvPr>
            <p:ph sz="quarter" idx="10"/>
          </p:nvPr>
        </p:nvSpPr>
        <p:spPr>
          <a:xfrm>
            <a:off x="304800" y="381000"/>
            <a:ext cx="7162800" cy="914400"/>
          </a:xfrm>
        </p:spPr>
        <p:txBody>
          <a:bodyPr>
            <a:normAutofit/>
          </a:bodyPr>
          <a:lstStyle/>
          <a:p>
            <a:r>
              <a:rPr lang="en-IN" dirty="0"/>
              <a:t>Globalization of Stock Markets</a:t>
            </a:r>
          </a:p>
        </p:txBody>
      </p:sp>
      <p:sp>
        <p:nvSpPr>
          <p:cNvPr id="4" name="Date Placeholder 3">
            <a:extLst>
              <a:ext uri="{FF2B5EF4-FFF2-40B4-BE49-F238E27FC236}">
                <a16:creationId xmlns:a16="http://schemas.microsoft.com/office/drawing/2014/main" id="{5A5FA32B-78BF-4D5D-A770-1D596FEAAA43}"/>
              </a:ext>
            </a:extLst>
          </p:cNvPr>
          <p:cNvSpPr>
            <a:spLocks noGrp="1"/>
          </p:cNvSpPr>
          <p:nvPr>
            <p:ph type="dt" sz="half" idx="2"/>
          </p:nvPr>
        </p:nvSpPr>
        <p:spPr/>
        <p:txBody>
          <a:bodyPr/>
          <a:lstStyle/>
          <a:p>
            <a:fld id="{4E6D2D86-B083-4845-BF36-F68112E81C62}" type="datetime1">
              <a:rPr lang="en-US" smtClean="0"/>
              <a:t>12-Oct-24</a:t>
            </a:fld>
            <a:endParaRPr lang="en-US" dirty="0"/>
          </a:p>
        </p:txBody>
      </p:sp>
    </p:spTree>
    <p:extLst>
      <p:ext uri="{BB962C8B-B14F-4D97-AF65-F5344CB8AC3E}">
        <p14:creationId xmlns:p14="http://schemas.microsoft.com/office/powerpoint/2010/main" val="799252261"/>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31AF16-111F-43EE-BE09-4C453EEE6C81}"/>
              </a:ext>
            </a:extLst>
          </p:cNvPr>
          <p:cNvSpPr>
            <a:spLocks noGrp="1"/>
          </p:cNvSpPr>
          <p:nvPr>
            <p:ph idx="1"/>
          </p:nvPr>
        </p:nvSpPr>
        <p:spPr>
          <a:xfrm>
            <a:off x="304800" y="1447801"/>
            <a:ext cx="8229600" cy="4572000"/>
          </a:xfrm>
        </p:spPr>
        <p:txBody>
          <a:bodyPr>
            <a:normAutofit/>
          </a:bodyPr>
          <a:lstStyle/>
          <a:p>
            <a:pPr algn="just" eaLnBrk="1" hangingPunct="1">
              <a:lnSpc>
                <a:spcPct val="80000"/>
              </a:lnSpc>
              <a:buFont typeface="Arial" panose="020B0604020202020204" pitchFamily="34" charset="0"/>
              <a:buChar char="•"/>
            </a:pPr>
            <a:r>
              <a:rPr lang="en-IN" sz="2800" dirty="0"/>
              <a:t>Venture Capital (VC)  Funds</a:t>
            </a:r>
          </a:p>
          <a:p>
            <a:pPr algn="just">
              <a:lnSpc>
                <a:spcPct val="80000"/>
              </a:lnSpc>
              <a:buFont typeface="Arial" panose="020B0604020202020204" pitchFamily="34" charset="0"/>
              <a:buChar char="•"/>
            </a:pPr>
            <a:r>
              <a:rPr lang="en-US" sz="2800" dirty="0"/>
              <a:t>Private Equity (PE) Funds</a:t>
            </a:r>
            <a:endParaRPr lang="en-IN" sz="2800" dirty="0"/>
          </a:p>
          <a:p>
            <a:pPr algn="just">
              <a:lnSpc>
                <a:spcPct val="80000"/>
              </a:lnSpc>
              <a:buFont typeface="Arial" panose="020B0604020202020204" pitchFamily="34" charset="0"/>
              <a:buChar char="•"/>
            </a:pPr>
            <a:r>
              <a:rPr lang="en-US" sz="2800" dirty="0"/>
              <a:t>Public Equity</a:t>
            </a:r>
            <a:endParaRPr lang="en-IN" sz="2800" dirty="0"/>
          </a:p>
          <a:p>
            <a:pPr algn="just">
              <a:lnSpc>
                <a:spcPct val="80000"/>
              </a:lnSpc>
              <a:buFont typeface="Arial" panose="020B0604020202020204" pitchFamily="34" charset="0"/>
              <a:buChar char="•"/>
            </a:pPr>
            <a:r>
              <a:rPr lang="en-US" sz="2800" dirty="0"/>
              <a:t>Institutional Use of Stock Markets</a:t>
            </a:r>
            <a:endParaRPr lang="en-IN" sz="2800" dirty="0"/>
          </a:p>
          <a:p>
            <a:pPr algn="just">
              <a:lnSpc>
                <a:spcPct val="80000"/>
              </a:lnSpc>
              <a:buFont typeface="Arial" panose="020B0604020202020204" pitchFamily="34" charset="0"/>
              <a:buChar char="•"/>
            </a:pPr>
            <a:r>
              <a:rPr lang="en-IN" sz="2800" dirty="0"/>
              <a:t>Globalization of Stock Markets</a:t>
            </a:r>
          </a:p>
          <a:p>
            <a:pPr algn="just" eaLnBrk="1" hangingPunct="1">
              <a:lnSpc>
                <a:spcPct val="80000"/>
              </a:lnSpc>
              <a:buFont typeface="Arial" panose="020B0604020202020204" pitchFamily="34" charset="0"/>
              <a:buChar char="•"/>
            </a:pPr>
            <a:endParaRPr lang="en-IN" sz="1800" b="1" dirty="0"/>
          </a:p>
          <a:p>
            <a:pPr algn="just" eaLnBrk="1" hangingPunct="1">
              <a:lnSpc>
                <a:spcPct val="80000"/>
              </a:lnSpc>
              <a:buFont typeface="Arial" panose="020B0604020202020204" pitchFamily="34" charset="0"/>
              <a:buChar char="•"/>
            </a:pPr>
            <a:endParaRPr lang="en-IN" sz="1800" b="1" dirty="0"/>
          </a:p>
          <a:p>
            <a:pPr marL="0" indent="0" algn="just"/>
            <a:r>
              <a:rPr lang="en-IN" sz="1800" b="1" dirty="0"/>
              <a:t>Source</a:t>
            </a:r>
            <a:r>
              <a:rPr lang="en-IN" sz="1800" dirty="0"/>
              <a:t>: The content in this ppt is borrowed from the book “Financial Markets and Institutions” by Jeff Madura (Cengage). </a:t>
            </a:r>
          </a:p>
        </p:txBody>
      </p:sp>
      <p:sp>
        <p:nvSpPr>
          <p:cNvPr id="3" name="Content Placeholder 2">
            <a:extLst>
              <a:ext uri="{FF2B5EF4-FFF2-40B4-BE49-F238E27FC236}">
                <a16:creationId xmlns:a16="http://schemas.microsoft.com/office/drawing/2014/main" id="{0395B022-EA7A-43F0-BDCF-02D82784B55C}"/>
              </a:ext>
            </a:extLst>
          </p:cNvPr>
          <p:cNvSpPr>
            <a:spLocks noGrp="1"/>
          </p:cNvSpPr>
          <p:nvPr>
            <p:ph sz="quarter" idx="10"/>
          </p:nvPr>
        </p:nvSpPr>
        <p:spPr/>
        <p:txBody>
          <a:bodyPr/>
          <a:lstStyle/>
          <a:p>
            <a:r>
              <a:rPr lang="en-IN" dirty="0"/>
              <a:t>Agenda:</a:t>
            </a:r>
          </a:p>
        </p:txBody>
      </p:sp>
      <p:sp>
        <p:nvSpPr>
          <p:cNvPr id="4" name="Date Placeholder 3">
            <a:extLst>
              <a:ext uri="{FF2B5EF4-FFF2-40B4-BE49-F238E27FC236}">
                <a16:creationId xmlns:a16="http://schemas.microsoft.com/office/drawing/2014/main" id="{C52C590F-BB98-4B79-81D7-96150C3A583B}"/>
              </a:ext>
            </a:extLst>
          </p:cNvPr>
          <p:cNvSpPr>
            <a:spLocks noGrp="1"/>
          </p:cNvSpPr>
          <p:nvPr>
            <p:ph type="dt" sz="half" idx="4294967295"/>
          </p:nvPr>
        </p:nvSpPr>
        <p:spPr>
          <a:xfrm>
            <a:off x="304800" y="6596390"/>
            <a:ext cx="2133600" cy="261610"/>
          </a:xfrm>
        </p:spPr>
        <p:txBody>
          <a:bodyPr/>
          <a:lstStyle/>
          <a:p>
            <a:fld id="{1F0CB60A-3C00-4515-9D79-359E10FCE2F3}" type="datetime1">
              <a:rPr lang="en-US" smtClean="0"/>
              <a:t>12-Oct-24</a:t>
            </a:fld>
            <a:endParaRPr lang="en-US" dirty="0"/>
          </a:p>
        </p:txBody>
      </p:sp>
      <p:sp>
        <p:nvSpPr>
          <p:cNvPr id="6" name="Slide Number Placeholder 5">
            <a:extLst>
              <a:ext uri="{FF2B5EF4-FFF2-40B4-BE49-F238E27FC236}">
                <a16:creationId xmlns:a16="http://schemas.microsoft.com/office/drawing/2014/main" id="{0FEF620F-C757-4314-A905-B62EAAEDABAF}"/>
              </a:ext>
            </a:extLst>
          </p:cNvPr>
          <p:cNvSpPr>
            <a:spLocks noGrp="1"/>
          </p:cNvSpPr>
          <p:nvPr>
            <p:ph type="sldNum" sz="quarter" idx="4294967295"/>
          </p:nvPr>
        </p:nvSpPr>
        <p:spPr>
          <a:xfrm>
            <a:off x="6756933" y="6596390"/>
            <a:ext cx="1015467" cy="261610"/>
          </a:xfrm>
        </p:spPr>
        <p:txBody>
          <a:bodyPr/>
          <a:lstStyle/>
          <a:p>
            <a:fld id="{BC8D7E44-7D4F-4942-A8C9-2DF6BF8399E8}" type="slidenum">
              <a:rPr lang="en-US" smtClean="0"/>
              <a:pPr/>
              <a:t>2</a:t>
            </a:fld>
            <a:endParaRPr lang="en-US"/>
          </a:p>
        </p:txBody>
      </p:sp>
    </p:spTree>
    <p:extLst>
      <p:ext uri="{BB962C8B-B14F-4D97-AF65-F5344CB8AC3E}">
        <p14:creationId xmlns:p14="http://schemas.microsoft.com/office/powerpoint/2010/main" val="2855597316"/>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1A0A1B-D76E-42B3-B2EB-8089AE6DD77A}"/>
              </a:ext>
            </a:extLst>
          </p:cNvPr>
          <p:cNvSpPr>
            <a:spLocks noGrp="1"/>
          </p:cNvSpPr>
          <p:nvPr>
            <p:ph idx="1"/>
          </p:nvPr>
        </p:nvSpPr>
        <p:spPr>
          <a:xfrm>
            <a:off x="304800" y="1371600"/>
            <a:ext cx="8686800" cy="5224789"/>
          </a:xfrm>
        </p:spPr>
        <p:txBody>
          <a:bodyPr>
            <a:normAutofit fontScale="85000" lnSpcReduction="20000"/>
          </a:bodyPr>
          <a:lstStyle/>
          <a:p>
            <a:pPr>
              <a:buFont typeface="Arial" panose="020B0604020202020204" pitchFamily="34" charset="0"/>
              <a:buChar char="•"/>
            </a:pPr>
            <a:r>
              <a:rPr lang="en-IN" b="1" dirty="0"/>
              <a:t>Direct investment: </a:t>
            </a:r>
            <a:r>
              <a:rPr lang="en-US" dirty="0"/>
              <a:t>Investing in foreign stocks can be done through local exchanges or brokerage firms. Returns for U.S. investors are influenced by currency exchange rates. A stronger foreign currency boosts returns, while a weaker one reduces them.</a:t>
            </a:r>
          </a:p>
          <a:p>
            <a:pPr>
              <a:buFont typeface="Arial" panose="020B0604020202020204" pitchFamily="34" charset="0"/>
              <a:buChar char="•"/>
            </a:pPr>
            <a:r>
              <a:rPr lang="en-IN" b="1" dirty="0"/>
              <a:t>American Depository Receipts</a:t>
            </a:r>
            <a:r>
              <a:rPr lang="en-US" b="1" dirty="0"/>
              <a:t> (ADRs): </a:t>
            </a:r>
            <a:r>
              <a:rPr lang="en-US" dirty="0"/>
              <a:t>ADRs (American Depositary Receipts) are a way for U.S. investors to invest in foreign stocks. Many non-U.S. companies issue ADRs to gain visibility and raise capital in the U.S. There are over 2,000 ADRs trading on U.S. exchanges, representing companies from various countries. (</a:t>
            </a:r>
            <a:r>
              <a:rPr lang="en-US" b="1" dirty="0"/>
              <a:t>IDR from Standard Chartered in India in 2010</a:t>
            </a:r>
            <a:r>
              <a:rPr lang="en-US" dirty="0"/>
              <a:t>)</a:t>
            </a:r>
          </a:p>
          <a:p>
            <a:pPr>
              <a:buFont typeface="Arial" panose="020B0604020202020204" pitchFamily="34" charset="0"/>
              <a:buChar char="•"/>
            </a:pPr>
            <a:r>
              <a:rPr lang="en-US" b="1" dirty="0"/>
              <a:t>International Mutual Funds: </a:t>
            </a:r>
            <a:r>
              <a:rPr lang="en-US" dirty="0"/>
              <a:t>Investing in international mutual funds (IMFs) is another way to invest in foreign stocks. These funds offer diversification across various countries and currencies. However, the returns on IMFs for U.S. investors can be influenced by currency exchange rate fluctuations.</a:t>
            </a:r>
          </a:p>
          <a:p>
            <a:pPr>
              <a:buFont typeface="Arial" panose="020B0604020202020204" pitchFamily="34" charset="0"/>
              <a:buChar char="•"/>
            </a:pPr>
            <a:r>
              <a:rPr lang="en-US" b="1" dirty="0"/>
              <a:t>International ETFs: </a:t>
            </a:r>
            <a:r>
              <a:rPr lang="en-US" dirty="0"/>
              <a:t>Exchange-traded funds (ETFs) are passively managed funds that track a specific index. International ETFs provide exposure to foreign stock markets. They trade like stocks on exchanges and offer a way for investors to invest in a particular country's stock index.</a:t>
            </a:r>
          </a:p>
          <a:p>
            <a:pPr>
              <a:buFont typeface="Arial" panose="020B0604020202020204" pitchFamily="34" charset="0"/>
              <a:buChar char="•"/>
            </a:pPr>
            <a:endParaRPr lang="en-IN" dirty="0"/>
          </a:p>
        </p:txBody>
      </p:sp>
      <p:sp>
        <p:nvSpPr>
          <p:cNvPr id="3" name="Content Placeholder 2">
            <a:extLst>
              <a:ext uri="{FF2B5EF4-FFF2-40B4-BE49-F238E27FC236}">
                <a16:creationId xmlns:a16="http://schemas.microsoft.com/office/drawing/2014/main" id="{909A1FA2-3F9B-4917-9C4C-DA81E2B3ADF2}"/>
              </a:ext>
            </a:extLst>
          </p:cNvPr>
          <p:cNvSpPr>
            <a:spLocks noGrp="1"/>
          </p:cNvSpPr>
          <p:nvPr>
            <p:ph sz="quarter" idx="10"/>
          </p:nvPr>
        </p:nvSpPr>
        <p:spPr>
          <a:xfrm>
            <a:off x="304800" y="381000"/>
            <a:ext cx="7162800" cy="914400"/>
          </a:xfrm>
        </p:spPr>
        <p:txBody>
          <a:bodyPr>
            <a:normAutofit fontScale="77500" lnSpcReduction="20000"/>
          </a:bodyPr>
          <a:lstStyle/>
          <a:p>
            <a:r>
              <a:rPr lang="en-US" dirty="0"/>
              <a:t>Methods Used to Invest in Foreign Stocks</a:t>
            </a:r>
            <a:endParaRPr lang="en-IN" dirty="0"/>
          </a:p>
        </p:txBody>
      </p:sp>
      <p:sp>
        <p:nvSpPr>
          <p:cNvPr id="4" name="Date Placeholder 3">
            <a:extLst>
              <a:ext uri="{FF2B5EF4-FFF2-40B4-BE49-F238E27FC236}">
                <a16:creationId xmlns:a16="http://schemas.microsoft.com/office/drawing/2014/main" id="{5A5FA32B-78BF-4D5D-A770-1D596FEAAA43}"/>
              </a:ext>
            </a:extLst>
          </p:cNvPr>
          <p:cNvSpPr>
            <a:spLocks noGrp="1"/>
          </p:cNvSpPr>
          <p:nvPr>
            <p:ph type="dt" sz="half" idx="2"/>
          </p:nvPr>
        </p:nvSpPr>
        <p:spPr/>
        <p:txBody>
          <a:bodyPr/>
          <a:lstStyle/>
          <a:p>
            <a:fld id="{4E6D2D86-B083-4845-BF36-F68112E81C62}" type="datetime1">
              <a:rPr lang="en-US" smtClean="0"/>
              <a:t>12-Oct-24</a:t>
            </a:fld>
            <a:endParaRPr lang="en-US" dirty="0"/>
          </a:p>
        </p:txBody>
      </p:sp>
    </p:spTree>
    <p:extLst>
      <p:ext uri="{BB962C8B-B14F-4D97-AF65-F5344CB8AC3E}">
        <p14:creationId xmlns:p14="http://schemas.microsoft.com/office/powerpoint/2010/main" val="941429119"/>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1A0A1B-D76E-42B3-B2EB-8089AE6DD77A}"/>
              </a:ext>
            </a:extLst>
          </p:cNvPr>
          <p:cNvSpPr>
            <a:spLocks noGrp="1"/>
          </p:cNvSpPr>
          <p:nvPr>
            <p:ph idx="1"/>
          </p:nvPr>
        </p:nvSpPr>
        <p:spPr>
          <a:xfrm>
            <a:off x="304800" y="1493837"/>
            <a:ext cx="8458200" cy="4525963"/>
          </a:xfrm>
        </p:spPr>
        <p:txBody>
          <a:bodyPr>
            <a:normAutofit fontScale="92500" lnSpcReduction="10000"/>
          </a:bodyPr>
          <a:lstStyle/>
          <a:p>
            <a:pPr>
              <a:buFont typeface="Arial" panose="020B0604020202020204" pitchFamily="34" charset="0"/>
              <a:buChar char="•"/>
            </a:pPr>
            <a:r>
              <a:rPr lang="en-US" dirty="0"/>
              <a:t>Explain Debt vs Equity. </a:t>
            </a:r>
            <a:r>
              <a:rPr lang="en-US" b="1" dirty="0"/>
              <a:t>Providers of equity become part owners of the firm</a:t>
            </a:r>
            <a:r>
              <a:rPr lang="en-US" dirty="0"/>
              <a:t>, whereas lenders that offer debt financing to a firm do not become owners.</a:t>
            </a:r>
          </a:p>
          <a:p>
            <a:pPr>
              <a:buFont typeface="Arial" panose="020B0604020202020204" pitchFamily="34" charset="0"/>
              <a:buChar char="•"/>
            </a:pPr>
            <a:endParaRPr lang="en-US" dirty="0"/>
          </a:p>
          <a:p>
            <a:pPr>
              <a:buFont typeface="Arial" panose="020B0604020202020204" pitchFamily="34" charset="0"/>
              <a:buChar char="•"/>
            </a:pPr>
            <a:r>
              <a:rPr lang="en-US" b="1" dirty="0"/>
              <a:t>Equity can help a firm finance its business expansion without any interest burden.</a:t>
            </a:r>
          </a:p>
          <a:p>
            <a:pPr>
              <a:buFont typeface="Arial" panose="020B0604020202020204" pitchFamily="34" charset="0"/>
              <a:buChar char="•"/>
            </a:pPr>
            <a:endParaRPr lang="en-US" dirty="0"/>
          </a:p>
          <a:p>
            <a:pPr>
              <a:buFont typeface="Arial" panose="020B0604020202020204" pitchFamily="34" charset="0"/>
              <a:buChar char="•"/>
            </a:pPr>
            <a:r>
              <a:rPr lang="en-US" dirty="0"/>
              <a:t>Explain </a:t>
            </a:r>
            <a:r>
              <a:rPr lang="en-US" b="1" dirty="0"/>
              <a:t>Private Equity vs Public Equity</a:t>
            </a:r>
          </a:p>
          <a:p>
            <a:pPr>
              <a:buFont typeface="Arial" panose="020B0604020202020204" pitchFamily="34" charset="0"/>
              <a:buChar char="•"/>
            </a:pPr>
            <a:endParaRPr lang="en-US" dirty="0"/>
          </a:p>
          <a:p>
            <a:pPr>
              <a:buFont typeface="Arial" panose="020B0604020202020204" pitchFamily="34" charset="0"/>
              <a:buChar char="•"/>
            </a:pPr>
            <a:r>
              <a:rPr lang="en-US" dirty="0"/>
              <a:t>When a company is </a:t>
            </a:r>
            <a:r>
              <a:rPr lang="en-US" b="1" dirty="0"/>
              <a:t>private</a:t>
            </a:r>
            <a:r>
              <a:rPr lang="en-US" dirty="0"/>
              <a:t> and </a:t>
            </a:r>
            <a:r>
              <a:rPr lang="en-US" b="1" dirty="0"/>
              <a:t>not listed on any exchange</a:t>
            </a:r>
            <a:r>
              <a:rPr lang="en-US" dirty="0"/>
              <a:t>, it can not invite public to invest in it. Hence, the equity held in such company by founders and investors is called private equity.</a:t>
            </a:r>
          </a:p>
          <a:p>
            <a:pPr>
              <a:buFont typeface="Arial" panose="020B0604020202020204" pitchFamily="34" charset="0"/>
              <a:buChar char="•"/>
            </a:pPr>
            <a:endParaRPr lang="en-IN" dirty="0"/>
          </a:p>
        </p:txBody>
      </p:sp>
      <p:sp>
        <p:nvSpPr>
          <p:cNvPr id="3" name="Content Placeholder 2">
            <a:extLst>
              <a:ext uri="{FF2B5EF4-FFF2-40B4-BE49-F238E27FC236}">
                <a16:creationId xmlns:a16="http://schemas.microsoft.com/office/drawing/2014/main" id="{909A1FA2-3F9B-4917-9C4C-DA81E2B3ADF2}"/>
              </a:ext>
            </a:extLst>
          </p:cNvPr>
          <p:cNvSpPr>
            <a:spLocks noGrp="1"/>
          </p:cNvSpPr>
          <p:nvPr>
            <p:ph sz="quarter" idx="10"/>
          </p:nvPr>
        </p:nvSpPr>
        <p:spPr>
          <a:xfrm>
            <a:off x="304800" y="381000"/>
            <a:ext cx="7162800" cy="914400"/>
          </a:xfrm>
        </p:spPr>
        <p:txBody>
          <a:bodyPr/>
          <a:lstStyle/>
          <a:p>
            <a:r>
              <a:rPr lang="en-IN" dirty="0"/>
              <a:t>Private Equity (PE)</a:t>
            </a:r>
          </a:p>
        </p:txBody>
      </p:sp>
      <p:sp>
        <p:nvSpPr>
          <p:cNvPr id="4" name="Date Placeholder 3">
            <a:extLst>
              <a:ext uri="{FF2B5EF4-FFF2-40B4-BE49-F238E27FC236}">
                <a16:creationId xmlns:a16="http://schemas.microsoft.com/office/drawing/2014/main" id="{5A5FA32B-78BF-4D5D-A770-1D596FEAAA43}"/>
              </a:ext>
            </a:extLst>
          </p:cNvPr>
          <p:cNvSpPr>
            <a:spLocks noGrp="1"/>
          </p:cNvSpPr>
          <p:nvPr>
            <p:ph type="dt" sz="half" idx="2"/>
          </p:nvPr>
        </p:nvSpPr>
        <p:spPr/>
        <p:txBody>
          <a:bodyPr/>
          <a:lstStyle/>
          <a:p>
            <a:fld id="{4E6D2D86-B083-4845-BF36-F68112E81C62}" type="datetime1">
              <a:rPr lang="en-US" smtClean="0"/>
              <a:t>12-Oct-24</a:t>
            </a:fld>
            <a:endParaRPr lang="en-US" dirty="0"/>
          </a:p>
        </p:txBody>
      </p:sp>
    </p:spTree>
    <p:extLst>
      <p:ext uri="{BB962C8B-B14F-4D97-AF65-F5344CB8AC3E}">
        <p14:creationId xmlns:p14="http://schemas.microsoft.com/office/powerpoint/2010/main" val="2669768554"/>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1A0A1B-D76E-42B3-B2EB-8089AE6DD77A}"/>
              </a:ext>
            </a:extLst>
          </p:cNvPr>
          <p:cNvSpPr>
            <a:spLocks noGrp="1"/>
          </p:cNvSpPr>
          <p:nvPr>
            <p:ph idx="1"/>
          </p:nvPr>
        </p:nvSpPr>
        <p:spPr>
          <a:xfrm>
            <a:off x="304800" y="1447801"/>
            <a:ext cx="8534400" cy="5029199"/>
          </a:xfrm>
        </p:spPr>
        <p:txBody>
          <a:bodyPr>
            <a:normAutofit fontScale="85000" lnSpcReduction="10000"/>
          </a:bodyPr>
          <a:lstStyle/>
          <a:p>
            <a:pPr algn="just">
              <a:buFont typeface="Arial" panose="020B0604020202020204" pitchFamily="34" charset="0"/>
              <a:buChar char="•"/>
            </a:pPr>
            <a:r>
              <a:rPr lang="en-US" b="1" dirty="0"/>
              <a:t>Venture capital is a form of private equity financing </a:t>
            </a:r>
            <a:r>
              <a:rPr lang="en-US" dirty="0"/>
              <a:t>where the investment focus is startups, early-stage and emerging companies (that have high growth potential). Venture capital firms provide funding to these startups, hoping for significant returns based on the companies' innovative ideas and business models.</a:t>
            </a:r>
            <a:endParaRPr lang="en-IN" dirty="0"/>
          </a:p>
          <a:p>
            <a:pPr algn="just">
              <a:buFont typeface="Arial" panose="020B0604020202020204" pitchFamily="34" charset="0"/>
              <a:buChar char="•"/>
            </a:pPr>
            <a:r>
              <a:rPr lang="en-US" dirty="0"/>
              <a:t>Private firms that need a large equity investment but are not in a position to go public may attempt to obtain funding from a </a:t>
            </a:r>
            <a:r>
              <a:rPr lang="en-US" b="1" dirty="0"/>
              <a:t>venture capital (VC) fund</a:t>
            </a:r>
            <a:r>
              <a:rPr lang="en-US" dirty="0"/>
              <a:t>.</a:t>
            </a:r>
          </a:p>
          <a:p>
            <a:pPr algn="just">
              <a:buFont typeface="Arial" panose="020B0604020202020204" pitchFamily="34" charset="0"/>
              <a:buChar char="•"/>
            </a:pPr>
            <a:r>
              <a:rPr lang="en-US" dirty="0"/>
              <a:t>A VC fund receives money from </a:t>
            </a:r>
            <a:r>
              <a:rPr lang="en-US" b="1" dirty="0"/>
              <a:t>wealthy investors </a:t>
            </a:r>
            <a:r>
              <a:rPr lang="en-US" dirty="0"/>
              <a:t>and from pension funds that are willing to maintain the investment for a long-term period, such as </a:t>
            </a:r>
            <a:r>
              <a:rPr lang="en-US" b="1" dirty="0"/>
              <a:t>5 or 10 years</a:t>
            </a:r>
            <a:r>
              <a:rPr lang="en-US" dirty="0"/>
              <a:t>. These investors are not allowed to withdraw their money before a specified deadline.</a:t>
            </a:r>
          </a:p>
          <a:p>
            <a:pPr algn="just">
              <a:buFont typeface="Arial" panose="020B0604020202020204" pitchFamily="34" charset="0"/>
              <a:buChar char="•"/>
            </a:pPr>
            <a:r>
              <a:rPr lang="en-US" dirty="0"/>
              <a:t>A VC fund uses the money that it receives from its investors to </a:t>
            </a:r>
            <a:r>
              <a:rPr lang="en-US" b="1" dirty="0"/>
              <a:t>purchase minority stakes </a:t>
            </a:r>
            <a:r>
              <a:rPr lang="en-US" dirty="0"/>
              <a:t>in selected private companies that need funding. </a:t>
            </a:r>
          </a:p>
          <a:p>
            <a:pPr algn="just">
              <a:buFont typeface="Arial" panose="020B0604020202020204" pitchFamily="34" charset="0"/>
              <a:buChar char="•"/>
            </a:pPr>
            <a:r>
              <a:rPr lang="en-US" dirty="0"/>
              <a:t>The VC market brings together the private businesses that need equity funding and the VC funds that can provide funding.</a:t>
            </a:r>
          </a:p>
        </p:txBody>
      </p:sp>
      <p:sp>
        <p:nvSpPr>
          <p:cNvPr id="3" name="Content Placeholder 2">
            <a:extLst>
              <a:ext uri="{FF2B5EF4-FFF2-40B4-BE49-F238E27FC236}">
                <a16:creationId xmlns:a16="http://schemas.microsoft.com/office/drawing/2014/main" id="{909A1FA2-3F9B-4917-9C4C-DA81E2B3ADF2}"/>
              </a:ext>
            </a:extLst>
          </p:cNvPr>
          <p:cNvSpPr>
            <a:spLocks noGrp="1"/>
          </p:cNvSpPr>
          <p:nvPr>
            <p:ph sz="quarter" idx="10"/>
          </p:nvPr>
        </p:nvSpPr>
        <p:spPr>
          <a:xfrm>
            <a:off x="304800" y="381000"/>
            <a:ext cx="7162800" cy="914400"/>
          </a:xfrm>
        </p:spPr>
        <p:txBody>
          <a:bodyPr>
            <a:normAutofit fontScale="77500" lnSpcReduction="20000"/>
          </a:bodyPr>
          <a:lstStyle/>
          <a:p>
            <a:r>
              <a:rPr lang="en-IN" dirty="0"/>
              <a:t>PE Financing by Venture Capital (VC)  Funds</a:t>
            </a:r>
          </a:p>
        </p:txBody>
      </p:sp>
      <p:sp>
        <p:nvSpPr>
          <p:cNvPr id="4" name="Date Placeholder 3">
            <a:extLst>
              <a:ext uri="{FF2B5EF4-FFF2-40B4-BE49-F238E27FC236}">
                <a16:creationId xmlns:a16="http://schemas.microsoft.com/office/drawing/2014/main" id="{5A5FA32B-78BF-4D5D-A770-1D596FEAAA43}"/>
              </a:ext>
            </a:extLst>
          </p:cNvPr>
          <p:cNvSpPr>
            <a:spLocks noGrp="1"/>
          </p:cNvSpPr>
          <p:nvPr>
            <p:ph type="dt" sz="half" idx="2"/>
          </p:nvPr>
        </p:nvSpPr>
        <p:spPr/>
        <p:txBody>
          <a:bodyPr/>
          <a:lstStyle/>
          <a:p>
            <a:fld id="{4E6D2D86-B083-4845-BF36-F68112E81C62}" type="datetime1">
              <a:rPr lang="en-US" smtClean="0"/>
              <a:t>12-Oct-24</a:t>
            </a:fld>
            <a:endParaRPr lang="en-US" dirty="0"/>
          </a:p>
        </p:txBody>
      </p:sp>
    </p:spTree>
    <p:extLst>
      <p:ext uri="{BB962C8B-B14F-4D97-AF65-F5344CB8AC3E}">
        <p14:creationId xmlns:p14="http://schemas.microsoft.com/office/powerpoint/2010/main" val="3426834345"/>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1A0A1B-D76E-42B3-B2EB-8089AE6DD77A}"/>
              </a:ext>
            </a:extLst>
          </p:cNvPr>
          <p:cNvSpPr>
            <a:spLocks noGrp="1"/>
          </p:cNvSpPr>
          <p:nvPr>
            <p:ph idx="1"/>
          </p:nvPr>
        </p:nvSpPr>
        <p:spPr>
          <a:xfrm>
            <a:off x="304800" y="1493837"/>
            <a:ext cx="8534400" cy="4983163"/>
          </a:xfrm>
        </p:spPr>
        <p:txBody>
          <a:bodyPr>
            <a:normAutofit/>
          </a:bodyPr>
          <a:lstStyle/>
          <a:p>
            <a:pPr>
              <a:buFont typeface="Arial" panose="020B0604020202020204" pitchFamily="34" charset="0"/>
              <a:buChar char="•"/>
            </a:pPr>
            <a:r>
              <a:rPr lang="en-US" dirty="0"/>
              <a:t>Prominent technology firms that relied on VC funding before conducting an IPO include </a:t>
            </a:r>
            <a:r>
              <a:rPr lang="en-US" b="1" dirty="0"/>
              <a:t>Apple, Facebook, Microsoft, Oracle, and Twitter</a:t>
            </a:r>
            <a:r>
              <a:rPr lang="en-US" dirty="0"/>
              <a:t>.</a:t>
            </a:r>
          </a:p>
          <a:p>
            <a:pPr>
              <a:buFont typeface="Arial" panose="020B0604020202020204" pitchFamily="34" charset="0"/>
              <a:buChar char="•"/>
            </a:pPr>
            <a:r>
              <a:rPr lang="en-US" b="1" dirty="0"/>
              <a:t>Venture capital conferences </a:t>
            </a:r>
            <a:r>
              <a:rPr lang="en-US" dirty="0"/>
              <a:t>allow for interactions between firms that need private equity funding and VC funds that have funds to invest. If a VC fund identifies a proposal that it believes has much potential, it may arrange a </a:t>
            </a:r>
            <a:r>
              <a:rPr lang="en-US" b="1" dirty="0"/>
              <a:t>meeting with the firm’s owners and request more detailed information</a:t>
            </a:r>
            <a:r>
              <a:rPr lang="en-US" dirty="0"/>
              <a:t>.</a:t>
            </a:r>
          </a:p>
          <a:p>
            <a:pPr>
              <a:buFont typeface="Arial" panose="020B0604020202020204" pitchFamily="34" charset="0"/>
              <a:buChar char="•"/>
            </a:pPr>
            <a:r>
              <a:rPr lang="en-US" b="1" dirty="0"/>
              <a:t>Most proposals are rejected</a:t>
            </a:r>
            <a:r>
              <a:rPr lang="en-US" dirty="0"/>
              <a:t>, however, because VC funds recognize that the majority of new businesses ultimately fail.</a:t>
            </a:r>
          </a:p>
          <a:p>
            <a:pPr>
              <a:buFont typeface="Arial" panose="020B0604020202020204" pitchFamily="34" charset="0"/>
              <a:buChar char="•"/>
            </a:pPr>
            <a:endParaRPr lang="en-IN" dirty="0"/>
          </a:p>
        </p:txBody>
      </p:sp>
      <p:sp>
        <p:nvSpPr>
          <p:cNvPr id="3" name="Content Placeholder 2">
            <a:extLst>
              <a:ext uri="{FF2B5EF4-FFF2-40B4-BE49-F238E27FC236}">
                <a16:creationId xmlns:a16="http://schemas.microsoft.com/office/drawing/2014/main" id="{909A1FA2-3F9B-4917-9C4C-DA81E2B3ADF2}"/>
              </a:ext>
            </a:extLst>
          </p:cNvPr>
          <p:cNvSpPr>
            <a:spLocks noGrp="1"/>
          </p:cNvSpPr>
          <p:nvPr>
            <p:ph sz="quarter" idx="10"/>
          </p:nvPr>
        </p:nvSpPr>
        <p:spPr>
          <a:xfrm>
            <a:off x="304800" y="381000"/>
            <a:ext cx="7162800" cy="914400"/>
          </a:xfrm>
        </p:spPr>
        <p:txBody>
          <a:bodyPr>
            <a:normAutofit/>
          </a:bodyPr>
          <a:lstStyle/>
          <a:p>
            <a:r>
              <a:rPr lang="en-IN" dirty="0"/>
              <a:t>Venture Capital (VC)  Funds</a:t>
            </a:r>
          </a:p>
        </p:txBody>
      </p:sp>
      <p:sp>
        <p:nvSpPr>
          <p:cNvPr id="4" name="Date Placeholder 3">
            <a:extLst>
              <a:ext uri="{FF2B5EF4-FFF2-40B4-BE49-F238E27FC236}">
                <a16:creationId xmlns:a16="http://schemas.microsoft.com/office/drawing/2014/main" id="{5A5FA32B-78BF-4D5D-A770-1D596FEAAA43}"/>
              </a:ext>
            </a:extLst>
          </p:cNvPr>
          <p:cNvSpPr>
            <a:spLocks noGrp="1"/>
          </p:cNvSpPr>
          <p:nvPr>
            <p:ph type="dt" sz="half" idx="2"/>
          </p:nvPr>
        </p:nvSpPr>
        <p:spPr/>
        <p:txBody>
          <a:bodyPr/>
          <a:lstStyle/>
          <a:p>
            <a:fld id="{4E6D2D86-B083-4845-BF36-F68112E81C62}" type="datetime1">
              <a:rPr lang="en-US" smtClean="0"/>
              <a:t>12-Oct-24</a:t>
            </a:fld>
            <a:endParaRPr lang="en-US" dirty="0"/>
          </a:p>
        </p:txBody>
      </p:sp>
    </p:spTree>
    <p:extLst>
      <p:ext uri="{BB962C8B-B14F-4D97-AF65-F5344CB8AC3E}">
        <p14:creationId xmlns:p14="http://schemas.microsoft.com/office/powerpoint/2010/main" val="411425367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1A0A1B-D76E-42B3-B2EB-8089AE6DD77A}"/>
              </a:ext>
            </a:extLst>
          </p:cNvPr>
          <p:cNvSpPr>
            <a:spLocks noGrp="1"/>
          </p:cNvSpPr>
          <p:nvPr>
            <p:ph idx="1"/>
          </p:nvPr>
        </p:nvSpPr>
        <p:spPr>
          <a:xfrm>
            <a:off x="304800" y="1493837"/>
            <a:ext cx="8534400" cy="4983163"/>
          </a:xfrm>
        </p:spPr>
        <p:txBody>
          <a:bodyPr>
            <a:normAutofit lnSpcReduction="10000"/>
          </a:bodyPr>
          <a:lstStyle/>
          <a:p>
            <a:pPr>
              <a:buFont typeface="Arial" panose="020B0604020202020204" pitchFamily="34" charset="0"/>
              <a:buChar char="•"/>
            </a:pPr>
            <a:r>
              <a:rPr lang="en-US" dirty="0"/>
              <a:t>The fund </a:t>
            </a:r>
            <a:r>
              <a:rPr lang="en-US" b="1" dirty="0"/>
              <a:t>sets out clear requirements </a:t>
            </a:r>
            <a:r>
              <a:rPr lang="en-US" dirty="0"/>
              <a:t>that the business must meet to receive the funding, such as providing </a:t>
            </a:r>
            <a:r>
              <a:rPr lang="en-US" b="1" dirty="0"/>
              <a:t>detailed periodic financial reports</a:t>
            </a:r>
            <a:r>
              <a:rPr lang="en-US" dirty="0"/>
              <a:t>.</a:t>
            </a:r>
          </a:p>
          <a:p>
            <a:pPr>
              <a:buFont typeface="Arial" panose="020B0604020202020204" pitchFamily="34" charset="0"/>
              <a:buChar char="•"/>
            </a:pPr>
            <a:r>
              <a:rPr lang="en-US" dirty="0"/>
              <a:t>To ensure that the company is following a promising path, the VC fund managers may </a:t>
            </a:r>
            <a:r>
              <a:rPr lang="en-US" b="1" dirty="0"/>
              <a:t>serve as advisers to the business</a:t>
            </a:r>
            <a:r>
              <a:rPr lang="en-US" dirty="0"/>
              <a:t>. They may also insist on </a:t>
            </a:r>
            <a:r>
              <a:rPr lang="en-US" b="1" dirty="0"/>
              <a:t>having a seat on the board of directors</a:t>
            </a:r>
            <a:r>
              <a:rPr lang="en-US" dirty="0"/>
              <a:t> so that they can influence the firm’s future progress.</a:t>
            </a:r>
          </a:p>
          <a:p>
            <a:pPr>
              <a:buFont typeface="Arial" panose="020B0604020202020204" pitchFamily="34" charset="0"/>
              <a:buChar char="•"/>
            </a:pPr>
            <a:r>
              <a:rPr lang="en-US" b="1" dirty="0">
                <a:highlight>
                  <a:srgbClr val="FFFF00"/>
                </a:highlight>
              </a:rPr>
              <a:t>Example: </a:t>
            </a:r>
            <a:r>
              <a:rPr lang="en-US" dirty="0"/>
              <a:t>Facebook, founded in 2004, secured early-stage funding from Peter Thiel and Accel Partners and other VC firms. These investments allowed Facebook to grow and eventually went public in 2012, resulting in </a:t>
            </a:r>
            <a:r>
              <a:rPr lang="en-US" b="1" dirty="0"/>
              <a:t>significant returns for early investors like Thiel</a:t>
            </a:r>
            <a:r>
              <a:rPr lang="en-US" dirty="0"/>
              <a:t>.</a:t>
            </a:r>
            <a:endParaRPr lang="en-IN" dirty="0"/>
          </a:p>
          <a:p>
            <a:pPr>
              <a:buFont typeface="Arial" panose="020B0604020202020204" pitchFamily="34" charset="0"/>
              <a:buChar char="•"/>
            </a:pPr>
            <a:endParaRPr lang="en-IN" dirty="0"/>
          </a:p>
        </p:txBody>
      </p:sp>
      <p:sp>
        <p:nvSpPr>
          <p:cNvPr id="3" name="Content Placeholder 2">
            <a:extLst>
              <a:ext uri="{FF2B5EF4-FFF2-40B4-BE49-F238E27FC236}">
                <a16:creationId xmlns:a16="http://schemas.microsoft.com/office/drawing/2014/main" id="{909A1FA2-3F9B-4917-9C4C-DA81E2B3ADF2}"/>
              </a:ext>
            </a:extLst>
          </p:cNvPr>
          <p:cNvSpPr>
            <a:spLocks noGrp="1"/>
          </p:cNvSpPr>
          <p:nvPr>
            <p:ph sz="quarter" idx="10"/>
          </p:nvPr>
        </p:nvSpPr>
        <p:spPr>
          <a:xfrm>
            <a:off x="304800" y="381000"/>
            <a:ext cx="7162800" cy="914400"/>
          </a:xfrm>
        </p:spPr>
        <p:txBody>
          <a:bodyPr>
            <a:normAutofit/>
          </a:bodyPr>
          <a:lstStyle/>
          <a:p>
            <a:r>
              <a:rPr lang="en-IN" dirty="0"/>
              <a:t>Venture Capital (VC)  Funds</a:t>
            </a:r>
          </a:p>
        </p:txBody>
      </p:sp>
      <p:sp>
        <p:nvSpPr>
          <p:cNvPr id="4" name="Date Placeholder 3">
            <a:extLst>
              <a:ext uri="{FF2B5EF4-FFF2-40B4-BE49-F238E27FC236}">
                <a16:creationId xmlns:a16="http://schemas.microsoft.com/office/drawing/2014/main" id="{5A5FA32B-78BF-4D5D-A770-1D596FEAAA43}"/>
              </a:ext>
            </a:extLst>
          </p:cNvPr>
          <p:cNvSpPr>
            <a:spLocks noGrp="1"/>
          </p:cNvSpPr>
          <p:nvPr>
            <p:ph type="dt" sz="half" idx="2"/>
          </p:nvPr>
        </p:nvSpPr>
        <p:spPr/>
        <p:txBody>
          <a:bodyPr/>
          <a:lstStyle/>
          <a:p>
            <a:fld id="{4E6D2D86-B083-4845-BF36-F68112E81C62}" type="datetime1">
              <a:rPr lang="en-US" smtClean="0"/>
              <a:t>12-Oct-24</a:t>
            </a:fld>
            <a:endParaRPr lang="en-US" dirty="0"/>
          </a:p>
        </p:txBody>
      </p:sp>
    </p:spTree>
    <p:extLst>
      <p:ext uri="{BB962C8B-B14F-4D97-AF65-F5344CB8AC3E}">
        <p14:creationId xmlns:p14="http://schemas.microsoft.com/office/powerpoint/2010/main" val="1227237254"/>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1A0A1B-D76E-42B3-B2EB-8089AE6DD77A}"/>
              </a:ext>
            </a:extLst>
          </p:cNvPr>
          <p:cNvSpPr>
            <a:spLocks noGrp="1"/>
          </p:cNvSpPr>
          <p:nvPr>
            <p:ph idx="1"/>
          </p:nvPr>
        </p:nvSpPr>
        <p:spPr>
          <a:xfrm>
            <a:off x="304800" y="1493837"/>
            <a:ext cx="8534400" cy="4983163"/>
          </a:xfrm>
        </p:spPr>
        <p:txBody>
          <a:bodyPr>
            <a:normAutofit fontScale="92500" lnSpcReduction="20000"/>
          </a:bodyPr>
          <a:lstStyle/>
          <a:p>
            <a:pPr>
              <a:buFont typeface="Arial" panose="020B0604020202020204" pitchFamily="34" charset="0"/>
              <a:buChar char="•"/>
            </a:pPr>
            <a:r>
              <a:rPr lang="en-US" dirty="0"/>
              <a:t>A VC fund typically plans to exit from its original investment in about four to seven years. </a:t>
            </a:r>
            <a:r>
              <a:rPr lang="en-US" b="1" dirty="0"/>
              <a:t>One common exit strategy is to sell the equity stake to the public after the business engages in a public stock offering</a:t>
            </a:r>
            <a:r>
              <a:rPr lang="en-US" dirty="0"/>
              <a:t>. </a:t>
            </a:r>
          </a:p>
          <a:p>
            <a:pPr>
              <a:buFont typeface="Arial" panose="020B0604020202020204" pitchFamily="34" charset="0"/>
              <a:buChar char="•"/>
            </a:pPr>
            <a:r>
              <a:rPr lang="en-US" dirty="0"/>
              <a:t>Alternatively, the VC fund may cash out if the company is </a:t>
            </a:r>
            <a:r>
              <a:rPr lang="en-US" b="1" dirty="0"/>
              <a:t>acquired by another firm</a:t>
            </a:r>
            <a:r>
              <a:rPr lang="en-US" dirty="0"/>
              <a:t>: Such an acquirer purchases all of the company’s shares, including those owned by the VC fund. </a:t>
            </a:r>
          </a:p>
          <a:p>
            <a:pPr>
              <a:buFont typeface="Arial" panose="020B0604020202020204" pitchFamily="34" charset="0"/>
              <a:buChar char="•"/>
            </a:pPr>
            <a:r>
              <a:rPr lang="en-US" dirty="0"/>
              <a:t>Thus, the VC fund commonly serves as a bridge for financing the business until it either </a:t>
            </a:r>
            <a:r>
              <a:rPr lang="en-US" b="1" dirty="0"/>
              <a:t>goes public or is acquired</a:t>
            </a:r>
            <a:r>
              <a:rPr lang="en-US" dirty="0"/>
              <a:t>.</a:t>
            </a:r>
          </a:p>
          <a:p>
            <a:pPr>
              <a:buFont typeface="Arial" panose="020B0604020202020204" pitchFamily="34" charset="0"/>
              <a:buChar char="•"/>
            </a:pPr>
            <a:r>
              <a:rPr lang="en-US" b="1" dirty="0">
                <a:highlight>
                  <a:srgbClr val="FFFF00"/>
                </a:highlight>
              </a:rPr>
              <a:t>Example: </a:t>
            </a:r>
            <a:r>
              <a:rPr lang="en-US" dirty="0"/>
              <a:t>Sequoia Capital is a VC fund that has provided VC financing to many firms in the tech sector during their early stages of development, including Apple, Google, Oracle, WhatsApp, and Yahoo. In February 2014, WhatsApp was acquired by Facebook, and Sequoia Capital earned more than $3 billion from its investment. </a:t>
            </a:r>
            <a:r>
              <a:rPr lang="en-US" b="1" dirty="0"/>
              <a:t>Ultimately, Sequoia’s return may have been more than 50 times its investment</a:t>
            </a:r>
            <a:r>
              <a:rPr lang="en-US" dirty="0"/>
              <a:t>. </a:t>
            </a:r>
            <a:endParaRPr lang="en-IN" dirty="0"/>
          </a:p>
        </p:txBody>
      </p:sp>
      <p:sp>
        <p:nvSpPr>
          <p:cNvPr id="3" name="Content Placeholder 2">
            <a:extLst>
              <a:ext uri="{FF2B5EF4-FFF2-40B4-BE49-F238E27FC236}">
                <a16:creationId xmlns:a16="http://schemas.microsoft.com/office/drawing/2014/main" id="{909A1FA2-3F9B-4917-9C4C-DA81E2B3ADF2}"/>
              </a:ext>
            </a:extLst>
          </p:cNvPr>
          <p:cNvSpPr>
            <a:spLocks noGrp="1"/>
          </p:cNvSpPr>
          <p:nvPr>
            <p:ph sz="quarter" idx="10"/>
          </p:nvPr>
        </p:nvSpPr>
        <p:spPr>
          <a:xfrm>
            <a:off x="304800" y="381000"/>
            <a:ext cx="7162800" cy="914400"/>
          </a:xfrm>
        </p:spPr>
        <p:txBody>
          <a:bodyPr>
            <a:normAutofit fontScale="92500"/>
          </a:bodyPr>
          <a:lstStyle/>
          <a:p>
            <a:r>
              <a:rPr lang="en-IN" dirty="0"/>
              <a:t>Exit by Venture Capital (VC)  Funds</a:t>
            </a:r>
          </a:p>
        </p:txBody>
      </p:sp>
      <p:sp>
        <p:nvSpPr>
          <p:cNvPr id="4" name="Date Placeholder 3">
            <a:extLst>
              <a:ext uri="{FF2B5EF4-FFF2-40B4-BE49-F238E27FC236}">
                <a16:creationId xmlns:a16="http://schemas.microsoft.com/office/drawing/2014/main" id="{5A5FA32B-78BF-4D5D-A770-1D596FEAAA43}"/>
              </a:ext>
            </a:extLst>
          </p:cNvPr>
          <p:cNvSpPr>
            <a:spLocks noGrp="1"/>
          </p:cNvSpPr>
          <p:nvPr>
            <p:ph type="dt" sz="half" idx="2"/>
          </p:nvPr>
        </p:nvSpPr>
        <p:spPr/>
        <p:txBody>
          <a:bodyPr/>
          <a:lstStyle/>
          <a:p>
            <a:fld id="{4E6D2D86-B083-4845-BF36-F68112E81C62}" type="datetime1">
              <a:rPr lang="en-US" smtClean="0"/>
              <a:t>12-Oct-24</a:t>
            </a:fld>
            <a:endParaRPr lang="en-US" dirty="0"/>
          </a:p>
        </p:txBody>
      </p:sp>
    </p:spTree>
    <p:extLst>
      <p:ext uri="{BB962C8B-B14F-4D97-AF65-F5344CB8AC3E}">
        <p14:creationId xmlns:p14="http://schemas.microsoft.com/office/powerpoint/2010/main" val="1919173016"/>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1A0A1B-D76E-42B3-B2EB-8089AE6DD77A}"/>
              </a:ext>
            </a:extLst>
          </p:cNvPr>
          <p:cNvSpPr>
            <a:spLocks noGrp="1"/>
          </p:cNvSpPr>
          <p:nvPr>
            <p:ph idx="1"/>
          </p:nvPr>
        </p:nvSpPr>
        <p:spPr>
          <a:xfrm>
            <a:off x="304800" y="1493837"/>
            <a:ext cx="8534400" cy="4983163"/>
          </a:xfrm>
        </p:spPr>
        <p:txBody>
          <a:bodyPr>
            <a:normAutofit fontScale="92500"/>
          </a:bodyPr>
          <a:lstStyle/>
          <a:p>
            <a:pPr>
              <a:buFont typeface="Arial" panose="020B0604020202020204" pitchFamily="34" charset="0"/>
              <a:buChar char="•"/>
            </a:pPr>
            <a:r>
              <a:rPr lang="en-US" b="1" dirty="0"/>
              <a:t>Performance Variation: </a:t>
            </a:r>
            <a:r>
              <a:rPr lang="en-US" dirty="0"/>
              <a:t>VC fund performance fluctuates over time, influenced by market conditions.</a:t>
            </a:r>
          </a:p>
          <a:p>
            <a:pPr>
              <a:buFont typeface="Arial" panose="020B0604020202020204" pitchFamily="34" charset="0"/>
              <a:buChar char="•"/>
            </a:pPr>
            <a:r>
              <a:rPr lang="en-US" b="1" dirty="0"/>
              <a:t>Valuation Impact: </a:t>
            </a:r>
            <a:r>
              <a:rPr lang="en-US" dirty="0"/>
              <a:t>Low stock prices lead to lower valuations of private companies, allowing VC funds to invest more wisely.</a:t>
            </a:r>
          </a:p>
          <a:p>
            <a:pPr>
              <a:buFont typeface="Arial" panose="020B0604020202020204" pitchFamily="34" charset="0"/>
              <a:buChar char="•"/>
            </a:pPr>
            <a:r>
              <a:rPr lang="en-US" b="1" dirty="0"/>
              <a:t>Investor Influence: </a:t>
            </a:r>
            <a:r>
              <a:rPr lang="en-US" dirty="0"/>
              <a:t>The amount of funds raised by VC funds affects their investment decisions and potential returns.</a:t>
            </a:r>
          </a:p>
          <a:p>
            <a:pPr>
              <a:buFont typeface="Arial" panose="020B0604020202020204" pitchFamily="34" charset="0"/>
              <a:buChar char="•"/>
            </a:pPr>
            <a:r>
              <a:rPr lang="en-US" b="1" dirty="0"/>
              <a:t>Overvaluation Risk: </a:t>
            </a:r>
            <a:r>
              <a:rPr lang="en-US" dirty="0"/>
              <a:t>In periods of high valuations and abundant funding, VC funds may overpay for investments due to competition.</a:t>
            </a:r>
          </a:p>
          <a:p>
            <a:pPr>
              <a:buFont typeface="Arial" panose="020B0604020202020204" pitchFamily="34" charset="0"/>
              <a:buChar char="•"/>
            </a:pPr>
            <a:r>
              <a:rPr lang="en-US" b="1" dirty="0"/>
              <a:t>Focus and Efficiency: </a:t>
            </a:r>
            <a:r>
              <a:rPr lang="en-US" dirty="0"/>
              <a:t>With limited funds, VC funds can focus on the most promising investments, reducing the risk of overpaying.</a:t>
            </a:r>
            <a:endParaRPr lang="en-IN" dirty="0"/>
          </a:p>
        </p:txBody>
      </p:sp>
      <p:sp>
        <p:nvSpPr>
          <p:cNvPr id="3" name="Content Placeholder 2">
            <a:extLst>
              <a:ext uri="{FF2B5EF4-FFF2-40B4-BE49-F238E27FC236}">
                <a16:creationId xmlns:a16="http://schemas.microsoft.com/office/drawing/2014/main" id="{909A1FA2-3F9B-4917-9C4C-DA81E2B3ADF2}"/>
              </a:ext>
            </a:extLst>
          </p:cNvPr>
          <p:cNvSpPr>
            <a:spLocks noGrp="1"/>
          </p:cNvSpPr>
          <p:nvPr>
            <p:ph sz="quarter" idx="10"/>
          </p:nvPr>
        </p:nvSpPr>
        <p:spPr>
          <a:xfrm>
            <a:off x="304800" y="381000"/>
            <a:ext cx="7162800" cy="914400"/>
          </a:xfrm>
        </p:spPr>
        <p:txBody>
          <a:bodyPr>
            <a:normAutofit/>
          </a:bodyPr>
          <a:lstStyle/>
          <a:p>
            <a:r>
              <a:rPr lang="en-IN" dirty="0"/>
              <a:t>Performance of VC  Funds</a:t>
            </a:r>
          </a:p>
        </p:txBody>
      </p:sp>
      <p:sp>
        <p:nvSpPr>
          <p:cNvPr id="4" name="Date Placeholder 3">
            <a:extLst>
              <a:ext uri="{FF2B5EF4-FFF2-40B4-BE49-F238E27FC236}">
                <a16:creationId xmlns:a16="http://schemas.microsoft.com/office/drawing/2014/main" id="{5A5FA32B-78BF-4D5D-A770-1D596FEAAA43}"/>
              </a:ext>
            </a:extLst>
          </p:cNvPr>
          <p:cNvSpPr>
            <a:spLocks noGrp="1"/>
          </p:cNvSpPr>
          <p:nvPr>
            <p:ph type="dt" sz="half" idx="2"/>
          </p:nvPr>
        </p:nvSpPr>
        <p:spPr/>
        <p:txBody>
          <a:bodyPr/>
          <a:lstStyle/>
          <a:p>
            <a:fld id="{4E6D2D86-B083-4845-BF36-F68112E81C62}" type="datetime1">
              <a:rPr lang="en-US" smtClean="0"/>
              <a:t>12-Oct-24</a:t>
            </a:fld>
            <a:endParaRPr lang="en-US" dirty="0"/>
          </a:p>
        </p:txBody>
      </p:sp>
    </p:spTree>
    <p:extLst>
      <p:ext uri="{BB962C8B-B14F-4D97-AF65-F5344CB8AC3E}">
        <p14:creationId xmlns:p14="http://schemas.microsoft.com/office/powerpoint/2010/main" val="1993854597"/>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1A0A1B-D76E-42B3-B2EB-8089AE6DD77A}"/>
              </a:ext>
            </a:extLst>
          </p:cNvPr>
          <p:cNvSpPr>
            <a:spLocks noGrp="1"/>
          </p:cNvSpPr>
          <p:nvPr>
            <p:ph idx="1"/>
          </p:nvPr>
        </p:nvSpPr>
        <p:spPr>
          <a:xfrm>
            <a:off x="304800" y="1493837"/>
            <a:ext cx="8534400" cy="4983163"/>
          </a:xfrm>
        </p:spPr>
        <p:txBody>
          <a:bodyPr>
            <a:normAutofit lnSpcReduction="10000"/>
          </a:bodyPr>
          <a:lstStyle/>
          <a:p>
            <a:pPr marL="0" indent="0"/>
            <a:r>
              <a:rPr lang="en-IN" dirty="0">
                <a:hlinkClick r:id="rId2"/>
              </a:rPr>
              <a:t>Source</a:t>
            </a:r>
            <a:endParaRPr lang="en-IN" dirty="0"/>
          </a:p>
          <a:p>
            <a:pPr>
              <a:buFont typeface="Arial" panose="020B0604020202020204" pitchFamily="34" charset="0"/>
              <a:buChar char="•"/>
            </a:pPr>
            <a:r>
              <a:rPr lang="en-IN" b="1" dirty="0"/>
              <a:t>Tiger Global Management, USA </a:t>
            </a:r>
            <a:r>
              <a:rPr lang="en-IN" dirty="0"/>
              <a:t>(</a:t>
            </a:r>
            <a:r>
              <a:rPr lang="en-US" dirty="0"/>
              <a:t>AUM: $58 billion): Invested in Facebook, Uber, </a:t>
            </a:r>
            <a:r>
              <a:rPr lang="en-US" dirty="0" err="1"/>
              <a:t>OpenAI</a:t>
            </a:r>
            <a:r>
              <a:rPr lang="en-US" dirty="0"/>
              <a:t>.</a:t>
            </a:r>
            <a:endParaRPr lang="en-IN" dirty="0"/>
          </a:p>
          <a:p>
            <a:pPr algn="l">
              <a:buFont typeface="Arial" panose="020B0604020202020204" pitchFamily="34" charset="0"/>
              <a:buChar char="•"/>
            </a:pPr>
            <a:r>
              <a:rPr lang="en-US" b="1" dirty="0"/>
              <a:t>Sequoia Capital, USA </a:t>
            </a:r>
            <a:r>
              <a:rPr lang="en-US" dirty="0"/>
              <a:t>(AUM: $55.7 billion): Famous investments include Apple, Cisco, Google, Instagram, LinkedIn, PayPal, WhatsApp, and Zoom.</a:t>
            </a:r>
            <a:endParaRPr lang="en-IN" dirty="0"/>
          </a:p>
          <a:p>
            <a:pPr>
              <a:buFont typeface="Arial" panose="020B0604020202020204" pitchFamily="34" charset="0"/>
              <a:buChar char="•"/>
            </a:pPr>
            <a:r>
              <a:rPr lang="en-IN" b="1" dirty="0"/>
              <a:t>Andreessen Horowitz, USA </a:t>
            </a:r>
            <a:r>
              <a:rPr lang="en-IN" dirty="0"/>
              <a:t>(AUM $52 Billion): Known for investing in tech giants like Facebook, Twitter, and Airbnb.</a:t>
            </a:r>
          </a:p>
          <a:p>
            <a:pPr>
              <a:buFont typeface="Arial" panose="020B0604020202020204" pitchFamily="34" charset="0"/>
              <a:buChar char="•"/>
            </a:pPr>
            <a:r>
              <a:rPr lang="en-IN" b="1" dirty="0"/>
              <a:t>Legend Capital, China </a:t>
            </a:r>
            <a:r>
              <a:rPr lang="en-IN" dirty="0"/>
              <a:t>(AUM $44 Billion):  Invested in Xiaomi, Kingsoft.  </a:t>
            </a:r>
          </a:p>
          <a:p>
            <a:pPr>
              <a:buFont typeface="Arial" panose="020B0604020202020204" pitchFamily="34" charset="0"/>
              <a:buChar char="•"/>
            </a:pPr>
            <a:r>
              <a:rPr lang="en-IN" b="1" dirty="0"/>
              <a:t>Accel, USA</a:t>
            </a:r>
            <a:r>
              <a:rPr lang="en-IN" dirty="0"/>
              <a:t> (AUM: $19.1B): Backed companies like Facebook, Dropbox, and Spotify.</a:t>
            </a:r>
          </a:p>
          <a:p>
            <a:pPr>
              <a:buFont typeface="Arial" panose="020B0604020202020204" pitchFamily="34" charset="0"/>
              <a:buChar char="•"/>
            </a:pPr>
            <a:r>
              <a:rPr lang="en-IN" dirty="0">
                <a:hlinkClick r:id="rId3"/>
              </a:rPr>
              <a:t>Top VC funds in India</a:t>
            </a:r>
            <a:r>
              <a:rPr lang="en-IN" dirty="0"/>
              <a:t> (</a:t>
            </a:r>
            <a:r>
              <a:rPr lang="en-IN" b="1" dirty="0"/>
              <a:t>Open and show investments</a:t>
            </a:r>
            <a:r>
              <a:rPr lang="en-IN" dirty="0"/>
              <a:t>)</a:t>
            </a:r>
          </a:p>
          <a:p>
            <a:pPr>
              <a:buFont typeface="Arial" panose="020B0604020202020204" pitchFamily="34" charset="0"/>
              <a:buChar char="•"/>
            </a:pPr>
            <a:endParaRPr lang="en-IN" dirty="0"/>
          </a:p>
          <a:p>
            <a:pPr>
              <a:buFont typeface="Arial" panose="020B0604020202020204" pitchFamily="34" charset="0"/>
              <a:buChar char="•"/>
            </a:pPr>
            <a:endParaRPr lang="en-IN" dirty="0"/>
          </a:p>
        </p:txBody>
      </p:sp>
      <p:sp>
        <p:nvSpPr>
          <p:cNvPr id="3" name="Content Placeholder 2">
            <a:extLst>
              <a:ext uri="{FF2B5EF4-FFF2-40B4-BE49-F238E27FC236}">
                <a16:creationId xmlns:a16="http://schemas.microsoft.com/office/drawing/2014/main" id="{909A1FA2-3F9B-4917-9C4C-DA81E2B3ADF2}"/>
              </a:ext>
            </a:extLst>
          </p:cNvPr>
          <p:cNvSpPr>
            <a:spLocks noGrp="1"/>
          </p:cNvSpPr>
          <p:nvPr>
            <p:ph sz="quarter" idx="10"/>
          </p:nvPr>
        </p:nvSpPr>
        <p:spPr>
          <a:xfrm>
            <a:off x="304800" y="381000"/>
            <a:ext cx="7162800" cy="914400"/>
          </a:xfrm>
        </p:spPr>
        <p:txBody>
          <a:bodyPr>
            <a:normAutofit/>
          </a:bodyPr>
          <a:lstStyle/>
          <a:p>
            <a:r>
              <a:rPr lang="en-IN" dirty="0"/>
              <a:t>Top VC Funds</a:t>
            </a:r>
          </a:p>
        </p:txBody>
      </p:sp>
      <p:sp>
        <p:nvSpPr>
          <p:cNvPr id="4" name="Date Placeholder 3">
            <a:extLst>
              <a:ext uri="{FF2B5EF4-FFF2-40B4-BE49-F238E27FC236}">
                <a16:creationId xmlns:a16="http://schemas.microsoft.com/office/drawing/2014/main" id="{5A5FA32B-78BF-4D5D-A770-1D596FEAAA43}"/>
              </a:ext>
            </a:extLst>
          </p:cNvPr>
          <p:cNvSpPr>
            <a:spLocks noGrp="1"/>
          </p:cNvSpPr>
          <p:nvPr>
            <p:ph type="dt" sz="half" idx="2"/>
          </p:nvPr>
        </p:nvSpPr>
        <p:spPr/>
        <p:txBody>
          <a:bodyPr/>
          <a:lstStyle/>
          <a:p>
            <a:fld id="{4E6D2D86-B083-4845-BF36-F68112E81C62}" type="datetime1">
              <a:rPr lang="en-US" smtClean="0"/>
              <a:t>12-Oct-24</a:t>
            </a:fld>
            <a:endParaRPr lang="en-US" dirty="0"/>
          </a:p>
        </p:txBody>
      </p:sp>
    </p:spTree>
    <p:extLst>
      <p:ext uri="{BB962C8B-B14F-4D97-AF65-F5344CB8AC3E}">
        <p14:creationId xmlns:p14="http://schemas.microsoft.com/office/powerpoint/2010/main" val="1087169731"/>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5AAB6E9E277804DABC86EB8C860FA82" ma:contentTypeVersion="8" ma:contentTypeDescription="Create a new document." ma:contentTypeScope="" ma:versionID="584dff0e9c9adbd15cc804d60ef9ef69">
  <xsd:schema xmlns:xsd="http://www.w3.org/2001/XMLSchema" xmlns:xs="http://www.w3.org/2001/XMLSchema" xmlns:p="http://schemas.microsoft.com/office/2006/metadata/properties" xmlns:ns2="358c27f4-605e-4a4d-a8b9-e26961c65206" targetNamespace="http://schemas.microsoft.com/office/2006/metadata/properties" ma:root="true" ma:fieldsID="717329f8c3ce53a831c3e0c2e5fef89b" ns2:_="">
    <xsd:import namespace="358c27f4-605e-4a4d-a8b9-e26961c65206"/>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8c27f4-605e-4a4d-a8b9-e26961c6520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4AFCB3C-6628-4C9C-9A9E-9E1D8B54A454}"/>
</file>

<file path=customXml/itemProps2.xml><?xml version="1.0" encoding="utf-8"?>
<ds:datastoreItem xmlns:ds="http://schemas.openxmlformats.org/officeDocument/2006/customXml" ds:itemID="{DA50049F-113A-43D7-8A67-CB85BFE5E011}"/>
</file>

<file path=customXml/itemProps3.xml><?xml version="1.0" encoding="utf-8"?>
<ds:datastoreItem xmlns:ds="http://schemas.openxmlformats.org/officeDocument/2006/customXml" ds:itemID="{53E9C198-A6B1-41E0-974F-94C466AEE5D2}"/>
</file>

<file path=docProps/app.xml><?xml version="1.0" encoding="utf-8"?>
<Properties xmlns="http://schemas.openxmlformats.org/officeDocument/2006/extended-properties" xmlns:vt="http://schemas.openxmlformats.org/officeDocument/2006/docPropsVTypes">
  <Template/>
  <TotalTime>21682</TotalTime>
  <Words>2116</Words>
  <Application>Microsoft Office PowerPoint</Application>
  <PresentationFormat>On-screen Show (4:3)</PresentationFormat>
  <Paragraphs>137</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Office Theme</vt:lpstr>
      <vt:lpstr>Equity Market: VC, PE, and Global Equity Markets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Sarveshwar Kumar Inani</cp:lastModifiedBy>
  <cp:revision>1350</cp:revision>
  <dcterms:created xsi:type="dcterms:W3CDTF">2011-09-14T09:42:05Z</dcterms:created>
  <dcterms:modified xsi:type="dcterms:W3CDTF">2024-10-12T07:53:47Z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0x010100B5AAB6E9E277804DABC86EB8C860FA82</vt:lpwstr>
  </property>
</Properties>
</file>