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8" r:id="rId3"/>
    <p:sldId id="314" r:id="rId4"/>
    <p:sldId id="316" r:id="rId5"/>
    <p:sldId id="315" r:id="rId6"/>
    <p:sldId id="294" r:id="rId7"/>
    <p:sldId id="319" r:id="rId8"/>
    <p:sldId id="318" r:id="rId9"/>
    <p:sldId id="317" r:id="rId10"/>
    <p:sldId id="320" r:id="rId11"/>
    <p:sldId id="321" r:id="rId12"/>
    <p:sldId id="322" r:id="rId13"/>
    <p:sldId id="323" r:id="rId14"/>
    <p:sldId id="276" r:id="rId1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 id="1" name="vaishali" initials="v" lastIdx="1" clrIdx="1">
    <p:extLst>
      <p:ext uri="{19B8F6BF-5375-455C-9EA6-DF929625EA0E}">
        <p15:presenceInfo xmlns:p15="http://schemas.microsoft.com/office/powerpoint/2012/main" userId="vaisha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4660"/>
  </p:normalViewPr>
  <p:slideViewPr>
    <p:cSldViewPr>
      <p:cViewPr varScale="1">
        <p:scale>
          <a:sx n="80" d="100"/>
          <a:sy n="80" d="100"/>
        </p:scale>
        <p:origin x="120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736E2BE-9D0E-42AE-8134-698B657F8932}" type="datetimeFigureOut">
              <a:rPr lang="en-US" smtClean="0"/>
              <a:pPr/>
              <a:t>19-Oct-24</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E6F14DF-752C-459E-A15E-C4A63D4329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5" name="TextBox 14"/>
          <p:cNvSpPr txBox="1"/>
          <p:nvPr userDrawn="1"/>
        </p:nvSpPr>
        <p:spPr>
          <a:xfrm>
            <a:off x="152400" y="56666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extLst>
      <p:ext uri="{BB962C8B-B14F-4D97-AF65-F5344CB8AC3E}">
        <p14:creationId xmlns:p14="http://schemas.microsoft.com/office/powerpoint/2010/main" val="11362431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629400" y="6096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3" name="TextBox 12"/>
          <p:cNvSpPr txBox="1"/>
          <p:nvPr userDrawn="1"/>
        </p:nvSpPr>
        <p:spPr>
          <a:xfrm>
            <a:off x="6858000" y="10184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endParaRPr lang="en-US" dirty="0"/>
          </a:p>
        </p:txBody>
      </p:sp>
      <p:sp>
        <p:nvSpPr>
          <p:cNvPr id="7" name="TextBox 6"/>
          <p:cNvSpPr txBox="1"/>
          <p:nvPr userDrawn="1"/>
        </p:nvSpPr>
        <p:spPr>
          <a:xfrm>
            <a:off x="7162800" y="6596390"/>
            <a:ext cx="1981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18" name="Date Placeholder 3"/>
          <p:cNvSpPr>
            <a:spLocks noGrp="1"/>
          </p:cNvSpPr>
          <p:nvPr>
            <p:ph type="dt" sz="half" idx="2"/>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B14580E9-66DF-4DFA-AFE8-6C6510618C83}" type="datetime1">
              <a:rPr lang="en-US" smtClean="0"/>
              <a:t>19-Oct-24</a:t>
            </a:fld>
            <a:endParaRPr lang="en-US" dirty="0"/>
          </a:p>
        </p:txBody>
      </p:sp>
      <p:sp>
        <p:nvSpPr>
          <p:cNvPr id="28"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29"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Frist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5"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A2D7B270-41A7-4A50-84BA-74365D3CDD25}" type="datetime1">
              <a:rPr lang="en-US" smtClean="0"/>
              <a:t>19-Oct-24</a:t>
            </a:fld>
            <a:endParaRPr lang="en-US" dirty="0"/>
          </a:p>
        </p:txBody>
      </p:sp>
      <p:sp>
        <p:nvSpPr>
          <p:cNvPr id="16"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18"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6"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6E23D6A6-C224-4B37-87EF-1C6C28F09E9B}" type="datetime1">
              <a:rPr lang="en-US" smtClean="0"/>
              <a:t>19-Oct-24</a:t>
            </a:fld>
            <a:endParaRPr lang="en-US" dirty="0"/>
          </a:p>
        </p:txBody>
      </p:sp>
      <p:sp>
        <p:nvSpPr>
          <p:cNvPr id="18"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19"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4" name="Date Placeholder 3"/>
          <p:cNvSpPr>
            <a:spLocks noGrp="1"/>
          </p:cNvSpPr>
          <p:nvPr>
            <p:ph type="dt" sz="half" idx="2"/>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A65B80BA-54C6-48C7-8B83-C30978ECC2B1}" type="datetime1">
              <a:rPr lang="en-US" smtClean="0"/>
              <a:t>19-Oct-24</a:t>
            </a:fld>
            <a:endParaRPr lang="en-US" dirty="0"/>
          </a:p>
        </p:txBody>
      </p:sp>
      <p:sp>
        <p:nvSpPr>
          <p:cNvPr id="15"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16"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ABFE-53CE-4CD1-BF03-53BCD0F8AD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82F4BC-7801-444D-A887-A16E0BC4C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AEA25-F387-4131-9007-EEB5877AA226}"/>
              </a:ext>
            </a:extLst>
          </p:cNvPr>
          <p:cNvSpPr>
            <a:spLocks noGrp="1"/>
          </p:cNvSpPr>
          <p:nvPr>
            <p:ph type="dt" sz="half" idx="10"/>
          </p:nvPr>
        </p:nvSpPr>
        <p:spPr/>
        <p:txBody>
          <a:bodyPr/>
          <a:lstStyle/>
          <a:p>
            <a:fld id="{0D65117E-BD2E-45DF-9F0D-2FAE3F143147}" type="datetime1">
              <a:rPr lang="en-US" smtClean="0"/>
              <a:t>19-Oct-24</a:t>
            </a:fld>
            <a:endParaRPr lang="en-IN"/>
          </a:p>
        </p:txBody>
      </p:sp>
      <p:sp>
        <p:nvSpPr>
          <p:cNvPr id="5" name="Footer Placeholder 4">
            <a:extLst>
              <a:ext uri="{FF2B5EF4-FFF2-40B4-BE49-F238E27FC236}">
                <a16:creationId xmlns:a16="http://schemas.microsoft.com/office/drawing/2014/main" id="{32D44237-35FC-4A80-9234-1016B255C2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005854-F6F0-483A-A19C-22F5A656B641}"/>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815579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2E395552-6FC7-45F8-83CF-87F04928B7E9}" type="datetime1">
              <a:rPr lang="en-US" smtClean="0"/>
              <a:t>19-Oct-24</a:t>
            </a:fld>
            <a:endParaRPr lang="en-US"/>
          </a:p>
        </p:txBody>
      </p:sp>
      <p:sp>
        <p:nvSpPr>
          <p:cNvPr id="5" name="Footer Placeholder 4"/>
          <p:cNvSpPr>
            <a:spLocks noGrp="1"/>
          </p:cNvSpPr>
          <p:nvPr>
            <p:ph type="ftr" sz="quarter" idx="3"/>
          </p:nvPr>
        </p:nvSpPr>
        <p:spPr>
          <a:xfrm>
            <a:off x="2209800" y="6356350"/>
            <a:ext cx="46482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2" r:id="rId4"/>
    <p:sldLayoutId id="2147483657" r:id="rId5"/>
    <p:sldLayoutId id="2147483658" r:id="rId6"/>
    <p:sldLayoutId id="2147483661" r:id="rId7"/>
  </p:sldLayoutIdLst>
  <p:transition spd="slow">
    <p:wipe/>
  </p:transition>
  <p:hf sldNum="0" hdr="0" ft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moneycontrol.com/company-facts/vedanta/dividends/SG#S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514600" y="5349240"/>
            <a:ext cx="6019800" cy="533400"/>
          </a:xfrm>
        </p:spPr>
        <p:txBody>
          <a:bodyPr/>
          <a:lstStyle/>
          <a:p>
            <a:r>
              <a:rPr lang="en-IN" b="1" dirty="0" err="1"/>
              <a:t>Dr.</a:t>
            </a:r>
            <a:r>
              <a:rPr lang="en-IN" b="1" dirty="0"/>
              <a:t> Sarveshwar Kumar Inani</a:t>
            </a:r>
            <a:endParaRPr lang="en-IN" dirty="0"/>
          </a:p>
          <a:p>
            <a:r>
              <a:rPr lang="en-IN" dirty="0"/>
              <a:t>sarveshwarinani@wilp.bits-pilani.ac.in</a:t>
            </a:r>
          </a:p>
        </p:txBody>
      </p:sp>
      <p:sp>
        <p:nvSpPr>
          <p:cNvPr id="3" name="Title 2"/>
          <p:cNvSpPr>
            <a:spLocks noGrp="1"/>
          </p:cNvSpPr>
          <p:nvPr>
            <p:ph type="title"/>
          </p:nvPr>
        </p:nvSpPr>
        <p:spPr>
          <a:xfrm>
            <a:off x="2362200" y="3810000"/>
            <a:ext cx="6172200" cy="1524000"/>
          </a:xfrm>
        </p:spPr>
        <p:txBody>
          <a:bodyPr/>
          <a:lstStyle/>
          <a:p>
            <a:r>
              <a:rPr lang="en-US" dirty="0"/>
              <a:t>Valuation of Shares: Dividend Discount Model</a:t>
            </a:r>
            <a:endParaRPr lang="en-IN" dirty="0"/>
          </a:p>
        </p:txBody>
      </p:sp>
    </p:spTree>
    <p:extLst>
      <p:ext uri="{BB962C8B-B14F-4D97-AF65-F5344CB8AC3E}">
        <p14:creationId xmlns:p14="http://schemas.microsoft.com/office/powerpoint/2010/main" val="66297632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274319" y="358489"/>
            <a:ext cx="8630529" cy="654624"/>
          </a:xfrm>
        </p:spPr>
        <p:txBody>
          <a:bodyPr>
            <a:noAutofit/>
          </a:bodyPr>
          <a:lstStyle/>
          <a:p>
            <a:r>
              <a:rPr lang="en-US" altLang="en-US" sz="3200" b="1" dirty="0">
                <a:latin typeface="+mn-lt"/>
              </a:rPr>
              <a:t>Dividend Discount Model: Three stage growth model</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274320" y="1013113"/>
            <a:ext cx="8630529" cy="5486397"/>
          </a:xfrm>
        </p:spPr>
        <p:txBody>
          <a:bodyPr>
            <a:normAutofit fontScale="62500" lnSpcReduction="20000"/>
          </a:bodyPr>
          <a:lstStyle/>
          <a:p>
            <a:pPr algn="just"/>
            <a:r>
              <a:rPr lang="en-US" altLang="en-US" dirty="0"/>
              <a:t>It assumes an initial period of stable high growth, a second period of linearly declining growth period, and a third period of stable low growth, that extends forever.</a:t>
            </a:r>
          </a:p>
          <a:p>
            <a:pPr algn="just"/>
            <a:endParaRPr lang="en-US" altLang="en-US" dirty="0"/>
          </a:p>
          <a:p>
            <a:pPr algn="just"/>
            <a:r>
              <a:rPr lang="en-US" altLang="en-US" b="1" dirty="0"/>
              <a:t>Example: </a:t>
            </a:r>
            <a:r>
              <a:rPr lang="en-US" altLang="en-US" dirty="0"/>
              <a:t>The current earnings per share (EPS) of Gamma Limited is 5.00. For the next five years, the earnings per share is expected to grow at 20 percent and the dividend payout ratio in the high growth period will be 20 percent. The growth rate in </a:t>
            </a:r>
            <a:r>
              <a:rPr lang="en-US" altLang="en-US" b="1" dirty="0"/>
              <a:t>earnings per share </a:t>
            </a:r>
            <a:r>
              <a:rPr lang="en-US" altLang="en-US" dirty="0"/>
              <a:t>will decline linearly for the following five years to 10 percent per year (i.e. decline of 2% point each year). During this period, the </a:t>
            </a:r>
            <a:r>
              <a:rPr lang="en-US" altLang="en-US" b="1" dirty="0"/>
              <a:t>dividend payout ratio will increase linearly from 20 percent to 60 percent (i.e. decline of 8% point each year)</a:t>
            </a:r>
            <a:r>
              <a:rPr lang="en-US" altLang="en-US" dirty="0"/>
              <a:t>. After the tenth year, the growth rate in earnings per share will remain stable at 10 percent for ever. During the stable growth rate period, </a:t>
            </a:r>
            <a:r>
              <a:rPr lang="en-US" altLang="en-US" b="1" dirty="0"/>
              <a:t>the payout ratio will be 60 percent</a:t>
            </a:r>
            <a:r>
              <a:rPr lang="en-US" altLang="en-US" dirty="0"/>
              <a:t>. During the high growth period, the cost of equity will be 18 percent; during the transition period, the cost of equity will fall by 0.8 percent per year; finally, during the stable growth period, the cost of equity will be 14 percent. What is the intrinsic value per share as per the three-stage dividend discount model? (</a:t>
            </a:r>
            <a:r>
              <a:rPr lang="en-US" altLang="en-US" b="1" dirty="0">
                <a:highlight>
                  <a:srgbClr val="FFFF00"/>
                </a:highlight>
              </a:rPr>
              <a:t>Refer to Excel</a:t>
            </a:r>
            <a:r>
              <a:rPr lang="en-US" altLang="en-US" dirty="0"/>
              <a:t>)</a:t>
            </a:r>
          </a:p>
          <a:p>
            <a:pPr lvl="1" algn="just"/>
            <a:endParaRPr lang="en-US" altLang="en-US" dirty="0"/>
          </a:p>
        </p:txBody>
      </p:sp>
      <p:sp>
        <p:nvSpPr>
          <p:cNvPr id="4" name="Date Placeholder 3">
            <a:extLst>
              <a:ext uri="{FF2B5EF4-FFF2-40B4-BE49-F238E27FC236}">
                <a16:creationId xmlns:a16="http://schemas.microsoft.com/office/drawing/2014/main" id="{FBA0659A-BBFB-4CD1-909C-82E34BB4D830}"/>
              </a:ext>
            </a:extLst>
          </p:cNvPr>
          <p:cNvSpPr>
            <a:spLocks noGrp="1"/>
          </p:cNvSpPr>
          <p:nvPr>
            <p:ph type="dt" sz="half" idx="10"/>
          </p:nvPr>
        </p:nvSpPr>
        <p:spPr/>
        <p:txBody>
          <a:bodyPr/>
          <a:lstStyle/>
          <a:p>
            <a:fld id="{46C3C3EE-7263-4CE3-B9F4-884B32D89D6E}" type="datetime1">
              <a:rPr lang="en-US" smtClean="0"/>
              <a:t>19-Oct-24</a:t>
            </a:fld>
            <a:endParaRPr lang="en-IN"/>
          </a:p>
        </p:txBody>
      </p:sp>
    </p:spTree>
    <p:extLst>
      <p:ext uri="{BB962C8B-B14F-4D97-AF65-F5344CB8AC3E}">
        <p14:creationId xmlns:p14="http://schemas.microsoft.com/office/powerpoint/2010/main" val="161195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274319" y="358489"/>
            <a:ext cx="8630529" cy="654624"/>
          </a:xfrm>
        </p:spPr>
        <p:txBody>
          <a:bodyPr>
            <a:normAutofit fontScale="90000"/>
          </a:bodyPr>
          <a:lstStyle/>
          <a:p>
            <a:r>
              <a:rPr lang="en-US" altLang="en-US" b="1" dirty="0">
                <a:latin typeface="+mn-lt"/>
              </a:rPr>
              <a:t>DDM: Perpetual constant growth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274320" y="1013113"/>
                <a:ext cx="8630529" cy="5486397"/>
              </a:xfrm>
            </p:spPr>
            <p:txBody>
              <a:bodyPr>
                <a:normAutofit fontScale="92500"/>
              </a:bodyPr>
              <a:lstStyle/>
              <a:p>
                <a:pPr algn="just"/>
                <a:r>
                  <a:rPr lang="en-US" dirty="0"/>
                  <a:t>A company has a current dividend of Rs. 3.00 per share, which is expected to grow at a constant rate of 6% per year forever. If the required rate of return on the stock is 13.07%, please compute the fair value of the share.</a:t>
                </a:r>
              </a:p>
              <a:p>
                <a:pPr algn="just"/>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US" b="1" i="1" smtClean="0">
                              <a:latin typeface="Cambria Math" panose="02040503050406030204" pitchFamily="18" charset="0"/>
                            </a:rPr>
                            <m:t>𝑷</m:t>
                          </m:r>
                        </m:e>
                        <m:sub>
                          <m:r>
                            <a:rPr lang="en-IN" b="1" i="1">
                              <a:latin typeface="Cambria Math" panose="02040503050406030204" pitchFamily="18" charset="0"/>
                            </a:rPr>
                            <m:t>𝟎</m:t>
                          </m:r>
                        </m:sub>
                      </m:sSub>
                      <m:r>
                        <a:rPr lang="en-US" b="1" i="1" smtClean="0">
                          <a:latin typeface="Cambria Math" panose="02040503050406030204" pitchFamily="18" charset="0"/>
                        </a:rPr>
                        <m:t>=</m:t>
                      </m:r>
                      <m:f>
                        <m:fPr>
                          <m:ctrlPr>
                            <a:rPr lang="en-IN" b="1" i="1">
                              <a:latin typeface="Cambria Math" panose="02040503050406030204" pitchFamily="18" charset="0"/>
                            </a:rPr>
                          </m:ctrlPr>
                        </m:fPr>
                        <m:num>
                          <m:sSub>
                            <m:sSubPr>
                              <m:ctrlPr>
                                <a:rPr lang="en-IN" b="1" i="1">
                                  <a:latin typeface="Cambria Math" panose="02040503050406030204" pitchFamily="18" charset="0"/>
                                </a:rPr>
                              </m:ctrlPr>
                            </m:sSubPr>
                            <m:e>
                              <m:r>
                                <a:rPr lang="en-IN" b="1" i="1">
                                  <a:latin typeface="Cambria Math" panose="02040503050406030204" pitchFamily="18" charset="0"/>
                                </a:rPr>
                                <m:t>𝑫</m:t>
                              </m:r>
                            </m:e>
                            <m:sub>
                              <m:r>
                                <a:rPr lang="en-IN" b="1" i="1">
                                  <a:latin typeface="Cambria Math" panose="02040503050406030204" pitchFamily="18" charset="0"/>
                                </a:rPr>
                                <m:t>𝟎</m:t>
                              </m:r>
                            </m:sub>
                          </m:sSub>
                          <m:r>
                            <a:rPr lang="en-IN" b="1" i="1">
                              <a:latin typeface="Cambria Math" panose="02040503050406030204" pitchFamily="18" charset="0"/>
                            </a:rPr>
                            <m:t>(</m:t>
                          </m:r>
                          <m:r>
                            <a:rPr lang="en-IN" b="1" i="1">
                              <a:latin typeface="Cambria Math" panose="02040503050406030204" pitchFamily="18" charset="0"/>
                            </a:rPr>
                            <m:t>𝟏</m:t>
                          </m:r>
                          <m:r>
                            <a:rPr lang="en-IN" b="1" i="1">
                              <a:latin typeface="Cambria Math" panose="02040503050406030204" pitchFamily="18" charset="0"/>
                            </a:rPr>
                            <m:t>+</m:t>
                          </m:r>
                          <m:r>
                            <a:rPr lang="en-IN" b="1" i="1">
                              <a:latin typeface="Cambria Math" panose="02040503050406030204" pitchFamily="18" charset="0"/>
                            </a:rPr>
                            <m:t>𝒈</m:t>
                          </m:r>
                          <m:r>
                            <a:rPr lang="en-IN" b="1" i="1">
                              <a:latin typeface="Cambria Math" panose="02040503050406030204" pitchFamily="18" charset="0"/>
                            </a:rPr>
                            <m:t>)</m:t>
                          </m:r>
                        </m:num>
                        <m:den>
                          <m:sSub>
                            <m:sSubPr>
                              <m:ctrlPr>
                                <a:rPr lang="en-IN" b="1" i="1">
                                  <a:latin typeface="Cambria Math" panose="02040503050406030204" pitchFamily="18" charset="0"/>
                                </a:rPr>
                              </m:ctrlPr>
                            </m:sSubPr>
                            <m:e>
                              <m:r>
                                <a:rPr lang="en-US" b="1" i="1">
                                  <a:latin typeface="Cambria Math" panose="02040503050406030204" pitchFamily="18" charset="0"/>
                                </a:rPr>
                                <m:t>(</m:t>
                              </m:r>
                              <m:r>
                                <a:rPr lang="en-IN" b="1" i="1">
                                  <a:latin typeface="Cambria Math" panose="02040503050406030204" pitchFamily="18" charset="0"/>
                                </a:rPr>
                                <m:t>𝒌</m:t>
                              </m:r>
                            </m:e>
                            <m:sub>
                              <m:r>
                                <a:rPr lang="en-IN" b="1" i="1">
                                  <a:latin typeface="Cambria Math" panose="02040503050406030204" pitchFamily="18" charset="0"/>
                                </a:rPr>
                                <m:t>𝒆</m:t>
                              </m:r>
                            </m:sub>
                          </m:sSub>
                          <m:r>
                            <a:rPr lang="en-US" b="1" i="1">
                              <a:latin typeface="Cambria Math" panose="02040503050406030204" pitchFamily="18" charset="0"/>
                            </a:rPr>
                            <m:t>−</m:t>
                          </m:r>
                          <m:r>
                            <a:rPr lang="en-US" b="1" i="1">
                              <a:latin typeface="Cambria Math" panose="02040503050406030204" pitchFamily="18" charset="0"/>
                            </a:rPr>
                            <m:t>𝒈</m:t>
                          </m:r>
                          <m:r>
                            <a:rPr lang="en-US" b="1" i="1">
                              <a:latin typeface="Cambria Math" panose="02040503050406030204" pitchFamily="18" charset="0"/>
                            </a:rPr>
                            <m:t>)</m:t>
                          </m:r>
                        </m:den>
                      </m:f>
                    </m:oMath>
                  </m:oMathPara>
                </a14:m>
                <a:endParaRPr lang="en-IN" sz="2000" b="1" i="1" dirty="0">
                  <a:latin typeface="Cambria Math" panose="02040503050406030204" pitchFamily="18" charset="0"/>
                </a:endParaRPr>
              </a:p>
              <a:p>
                <a:pPr algn="just"/>
                <a:endParaRPr lang="en-IN" sz="2000" b="1" i="1" dirty="0">
                  <a:latin typeface="Cambria Math" panose="02040503050406030204" pitchFamily="18" charset="0"/>
                </a:endParaRPr>
              </a:p>
              <a:p>
                <a:pPr marL="0" indent="0" algn="just">
                  <a:buNone/>
                </a:pPr>
                <a14:m>
                  <m:oMath xmlns:m="http://schemas.openxmlformats.org/officeDocument/2006/math">
                    <m:sSub>
                      <m:sSubPr>
                        <m:ctrlPr>
                          <a:rPr lang="en-IN" sz="4000" b="1" i="1" smtClean="0">
                            <a:latin typeface="Cambria Math" panose="02040503050406030204" pitchFamily="18" charset="0"/>
                          </a:rPr>
                        </m:ctrlPr>
                      </m:sSubPr>
                      <m:e>
                        <m:r>
                          <a:rPr lang="en-US" sz="4000" b="1" i="1" smtClean="0">
                            <a:latin typeface="Cambria Math" panose="02040503050406030204" pitchFamily="18" charset="0"/>
                          </a:rPr>
                          <m:t>𝑷</m:t>
                        </m:r>
                      </m:e>
                      <m:sub>
                        <m:r>
                          <a:rPr lang="en-IN" sz="4000" b="1" i="1">
                            <a:latin typeface="Cambria Math" panose="02040503050406030204" pitchFamily="18" charset="0"/>
                          </a:rPr>
                          <m:t>𝟎</m:t>
                        </m:r>
                      </m:sub>
                    </m:sSub>
                    <m:r>
                      <a:rPr lang="en-US" sz="4000" b="1" i="1" smtClean="0">
                        <a:latin typeface="Cambria Math" panose="02040503050406030204" pitchFamily="18" charset="0"/>
                      </a:rPr>
                      <m:t>=</m:t>
                    </m:r>
                    <m:f>
                      <m:fPr>
                        <m:ctrlPr>
                          <a:rPr lang="en-IN" sz="2800" b="1" i="1">
                            <a:latin typeface="Cambria Math" panose="02040503050406030204" pitchFamily="18" charset="0"/>
                          </a:rPr>
                        </m:ctrlPr>
                      </m:fPr>
                      <m:num>
                        <m:r>
                          <a:rPr lang="en-US" sz="2800" b="1" i="1">
                            <a:latin typeface="Cambria Math" panose="02040503050406030204" pitchFamily="18" charset="0"/>
                          </a:rPr>
                          <m:t>𝟑</m:t>
                        </m:r>
                        <m:r>
                          <a:rPr lang="en-IN" sz="2800" b="1" i="1">
                            <a:latin typeface="Cambria Math" panose="02040503050406030204" pitchFamily="18" charset="0"/>
                          </a:rPr>
                          <m:t> (</m:t>
                        </m:r>
                        <m:r>
                          <a:rPr lang="en-IN" sz="2800" b="1" i="1">
                            <a:latin typeface="Cambria Math" panose="02040503050406030204" pitchFamily="18" charset="0"/>
                          </a:rPr>
                          <m:t>𝟏</m:t>
                        </m:r>
                        <m:r>
                          <a:rPr lang="en-US" sz="2800" b="1" i="1">
                            <a:latin typeface="Cambria Math" panose="02040503050406030204" pitchFamily="18" charset="0"/>
                          </a:rPr>
                          <m:t>.</m:t>
                        </m:r>
                        <m:r>
                          <a:rPr lang="en-US" sz="2800" b="1" i="1">
                            <a:latin typeface="Cambria Math" panose="02040503050406030204" pitchFamily="18" charset="0"/>
                          </a:rPr>
                          <m:t>𝟎𝟔</m:t>
                        </m:r>
                        <m:r>
                          <a:rPr lang="en-IN" sz="2800" b="1" i="1">
                            <a:latin typeface="Cambria Math" panose="02040503050406030204" pitchFamily="18" charset="0"/>
                          </a:rPr>
                          <m:t>)</m:t>
                        </m:r>
                      </m:num>
                      <m:den>
                        <m:r>
                          <a:rPr lang="en-US" sz="2800" b="1" i="1">
                            <a:latin typeface="Cambria Math" panose="02040503050406030204" pitchFamily="18" charset="0"/>
                          </a:rPr>
                          <m:t>𝟎</m:t>
                        </m:r>
                        <m:r>
                          <a:rPr lang="en-US" sz="2800" b="1" i="1">
                            <a:latin typeface="Cambria Math" panose="02040503050406030204" pitchFamily="18" charset="0"/>
                          </a:rPr>
                          <m:t>.</m:t>
                        </m:r>
                        <m:r>
                          <a:rPr lang="en-US" sz="2800" b="1" i="1">
                            <a:latin typeface="Cambria Math" panose="02040503050406030204" pitchFamily="18" charset="0"/>
                          </a:rPr>
                          <m:t>𝟏𝟑𝟎𝟕</m:t>
                        </m:r>
                        <m:r>
                          <a:rPr lang="en-US" sz="2800" b="1" i="1">
                            <a:latin typeface="Cambria Math" panose="02040503050406030204" pitchFamily="18" charset="0"/>
                          </a:rPr>
                          <m:t>−</m:t>
                        </m:r>
                        <m:r>
                          <a:rPr lang="en-US" sz="2800" b="1" i="1">
                            <a:latin typeface="Cambria Math" panose="02040503050406030204" pitchFamily="18" charset="0"/>
                          </a:rPr>
                          <m:t>𝟎</m:t>
                        </m:r>
                        <m:r>
                          <a:rPr lang="en-US" sz="2800" b="1" i="1">
                            <a:latin typeface="Cambria Math" panose="02040503050406030204" pitchFamily="18" charset="0"/>
                          </a:rPr>
                          <m:t>.</m:t>
                        </m:r>
                        <m:r>
                          <a:rPr lang="en-US" sz="2800" b="1" i="1">
                            <a:latin typeface="Cambria Math" panose="02040503050406030204" pitchFamily="18" charset="0"/>
                          </a:rPr>
                          <m:t>𝟎𝟔</m:t>
                        </m:r>
                      </m:den>
                    </m:f>
                    <m:r>
                      <a:rPr lang="en-US" sz="4000" b="1" i="1" smtClean="0">
                        <a:latin typeface="Cambria Math" panose="02040503050406030204" pitchFamily="18" charset="0"/>
                      </a:rPr>
                      <m:t>=</m:t>
                    </m:r>
                    <m:r>
                      <a:rPr lang="en-US" sz="4000" b="1" i="1" smtClean="0">
                        <a:highlight>
                          <a:srgbClr val="FFFF00"/>
                        </a:highlight>
                        <a:latin typeface="Cambria Math" panose="02040503050406030204" pitchFamily="18" charset="0"/>
                      </a:rPr>
                      <m:t>𝑹𝒔</m:t>
                    </m:r>
                    <m:r>
                      <a:rPr lang="en-US" sz="4000" b="1" i="1" smtClean="0">
                        <a:highlight>
                          <a:srgbClr val="FFFF00"/>
                        </a:highlight>
                        <a:latin typeface="Cambria Math" panose="02040503050406030204" pitchFamily="18" charset="0"/>
                      </a:rPr>
                      <m:t>. </m:t>
                    </m:r>
                    <m:r>
                      <a:rPr lang="en-US" sz="4000" b="1" i="1" smtClean="0">
                        <a:highlight>
                          <a:srgbClr val="FFFF00"/>
                        </a:highlight>
                        <a:latin typeface="Cambria Math" panose="02040503050406030204" pitchFamily="18" charset="0"/>
                      </a:rPr>
                      <m:t>𝟒𝟓</m:t>
                    </m:r>
                  </m:oMath>
                </a14:m>
                <a:r>
                  <a:rPr lang="en-IN" sz="2000" b="1" i="1" dirty="0">
                    <a:highlight>
                      <a:srgbClr val="FFFF00"/>
                    </a:highlight>
                    <a:latin typeface="Cambria Math" panose="02040503050406030204" pitchFamily="18" charset="0"/>
                  </a:rPr>
                  <a:t> </a:t>
                </a:r>
                <a:endParaRPr lang="en-US" altLang="en-US" dirty="0"/>
              </a:p>
            </p:txBody>
          </p:sp>
        </mc:Choice>
        <mc:Fallback xmlns="">
          <p:sp>
            <p:nvSpPr>
              <p:cNvPr id="3" name="Content Placeholder 2">
                <a:extLst>
                  <a:ext uri="{FF2B5EF4-FFF2-40B4-BE49-F238E27FC236}">
                    <a16:creationId xmlns:a16="http://schemas.microsoft.com/office/drawing/2014/main" id="{4F74D6E6-02FD-462C-9DCD-22F75CD1249A}"/>
                  </a:ext>
                </a:extLst>
              </p:cNvPr>
              <p:cNvSpPr>
                <a:spLocks noGrp="1" noRot="1" noChangeAspect="1" noMove="1" noResize="1" noEditPoints="1" noAdjustHandles="1" noChangeArrowheads="1" noChangeShapeType="1" noTextEdit="1"/>
              </p:cNvSpPr>
              <p:nvPr>
                <p:ph idx="1"/>
              </p:nvPr>
            </p:nvSpPr>
            <p:spPr>
              <a:xfrm>
                <a:off x="274320" y="1013113"/>
                <a:ext cx="8630529" cy="5486397"/>
              </a:xfrm>
              <a:blipFill>
                <a:blip r:embed="rId2"/>
                <a:stretch>
                  <a:fillRect l="-1412" t="-1444" r="-162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75C9888-D2C9-42ED-990B-B416237EAE23}"/>
              </a:ext>
            </a:extLst>
          </p:cNvPr>
          <p:cNvSpPr>
            <a:spLocks noGrp="1"/>
          </p:cNvSpPr>
          <p:nvPr>
            <p:ph type="dt" sz="half" idx="10"/>
          </p:nvPr>
        </p:nvSpPr>
        <p:spPr/>
        <p:txBody>
          <a:bodyPr/>
          <a:lstStyle/>
          <a:p>
            <a:fld id="{59539517-0B55-4D9D-9F4C-D0DBBDC4362D}" type="datetime1">
              <a:rPr lang="en-US" smtClean="0"/>
              <a:t>19-Oct-24</a:t>
            </a:fld>
            <a:endParaRPr lang="en-IN"/>
          </a:p>
        </p:txBody>
      </p:sp>
    </p:spTree>
    <p:extLst>
      <p:ext uri="{BB962C8B-B14F-4D97-AF65-F5344CB8AC3E}">
        <p14:creationId xmlns:p14="http://schemas.microsoft.com/office/powerpoint/2010/main" val="219288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274319" y="358489"/>
            <a:ext cx="8630529" cy="654624"/>
          </a:xfrm>
        </p:spPr>
        <p:txBody>
          <a:bodyPr>
            <a:normAutofit fontScale="90000"/>
          </a:bodyPr>
          <a:lstStyle/>
          <a:p>
            <a:r>
              <a:rPr lang="en-US" altLang="en-US" b="1" dirty="0">
                <a:latin typeface="+mn-lt"/>
              </a:rPr>
              <a:t>DDM: Pros and Cons</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274320" y="1013113"/>
            <a:ext cx="8630529" cy="5486397"/>
          </a:xfrm>
        </p:spPr>
        <p:txBody>
          <a:bodyPr>
            <a:normAutofit fontScale="77500" lnSpcReduction="20000"/>
          </a:bodyPr>
          <a:lstStyle/>
          <a:p>
            <a:pPr algn="just"/>
            <a:r>
              <a:rPr lang="en-US" altLang="en-US" dirty="0"/>
              <a:t>Pros:</a:t>
            </a:r>
          </a:p>
          <a:p>
            <a:pPr lvl="1" algn="just"/>
            <a:r>
              <a:rPr lang="en-US" altLang="en-US" dirty="0"/>
              <a:t>It is simple and intuitively appealing. After all, dividends are the only cash flows that the shareholders receive from the firm.</a:t>
            </a:r>
          </a:p>
          <a:p>
            <a:pPr lvl="1" algn="just"/>
            <a:r>
              <a:rPr lang="en-US" altLang="en-US" dirty="0"/>
              <a:t>Fewer assumptions are required to forecast dividends than to forecast free cash flows. Dividend forecast can be obtained by applying growth rate estimate to dividend paid last year. Free cash flow forecast requires assumptions about net operating profit after tax, capital expenditure, depreciation, and working capital.</a:t>
            </a:r>
          </a:p>
          <a:p>
            <a:pPr lvl="1" algn="just"/>
            <a:r>
              <a:rPr lang="en-US" altLang="en-US" dirty="0"/>
              <a:t>Dividends (generally stable than earnings and cashflows) and growth can be computed easily.</a:t>
            </a:r>
          </a:p>
          <a:p>
            <a:pPr algn="just"/>
            <a:endParaRPr lang="en-US" altLang="en-US" dirty="0"/>
          </a:p>
          <a:p>
            <a:pPr algn="just"/>
            <a:r>
              <a:rPr lang="en-US" altLang="en-US" dirty="0"/>
              <a:t>Cons:</a:t>
            </a:r>
          </a:p>
          <a:p>
            <a:pPr lvl="1" algn="just"/>
            <a:r>
              <a:rPr lang="en-US" altLang="en-US" dirty="0"/>
              <a:t>It is unrealistic that a dividend growth rate will increase at a constant rate forever.</a:t>
            </a:r>
          </a:p>
          <a:p>
            <a:pPr lvl="1" algn="just"/>
            <a:r>
              <a:rPr lang="en-US" altLang="en-US" dirty="0"/>
              <a:t>Not applicable for non-dividend paying companies.</a:t>
            </a:r>
          </a:p>
        </p:txBody>
      </p:sp>
      <p:sp>
        <p:nvSpPr>
          <p:cNvPr id="4" name="Date Placeholder 3">
            <a:extLst>
              <a:ext uri="{FF2B5EF4-FFF2-40B4-BE49-F238E27FC236}">
                <a16:creationId xmlns:a16="http://schemas.microsoft.com/office/drawing/2014/main" id="{CE1337DC-C142-4A67-801E-980A001C7AF9}"/>
              </a:ext>
            </a:extLst>
          </p:cNvPr>
          <p:cNvSpPr>
            <a:spLocks noGrp="1"/>
          </p:cNvSpPr>
          <p:nvPr>
            <p:ph type="dt" sz="half" idx="10"/>
          </p:nvPr>
        </p:nvSpPr>
        <p:spPr/>
        <p:txBody>
          <a:bodyPr/>
          <a:lstStyle/>
          <a:p>
            <a:fld id="{007E64E0-0F09-46E0-B120-0FAAC77E60D0}" type="datetime1">
              <a:rPr lang="en-US" smtClean="0"/>
              <a:t>19-Oct-24</a:t>
            </a:fld>
            <a:endParaRPr lang="en-IN"/>
          </a:p>
        </p:txBody>
      </p:sp>
    </p:spTree>
    <p:extLst>
      <p:ext uri="{BB962C8B-B14F-4D97-AF65-F5344CB8AC3E}">
        <p14:creationId xmlns:p14="http://schemas.microsoft.com/office/powerpoint/2010/main" val="2667030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274319" y="358489"/>
            <a:ext cx="8630529" cy="654624"/>
          </a:xfrm>
        </p:spPr>
        <p:txBody>
          <a:bodyPr>
            <a:normAutofit fontScale="90000"/>
          </a:bodyPr>
          <a:lstStyle/>
          <a:p>
            <a:r>
              <a:rPr lang="en-US" altLang="en-US" b="1" dirty="0">
                <a:latin typeface="+mn-lt"/>
              </a:rPr>
              <a:t>Complex Example: Valuation of Vedanta Ltd.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274320" y="1013113"/>
                <a:ext cx="8630529" cy="5486397"/>
              </a:xfrm>
            </p:spPr>
            <p:txBody>
              <a:bodyPr>
                <a:normAutofit fontScale="70000" lnSpcReduction="20000"/>
              </a:bodyPr>
              <a:lstStyle/>
              <a:p>
                <a:pPr marL="0" indent="0" algn="just">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𝑽𝒂𝒍𝒖𝒆</m:t>
                      </m:r>
                      <m:r>
                        <a:rPr lang="en-US" b="1" i="1" smtClean="0">
                          <a:latin typeface="Cambria Math" panose="02040503050406030204" pitchFamily="18" charset="0"/>
                        </a:rPr>
                        <m:t> </m:t>
                      </m:r>
                      <m:r>
                        <a:rPr lang="en-US" b="1" i="1" smtClean="0">
                          <a:latin typeface="Cambria Math" panose="02040503050406030204" pitchFamily="18" charset="0"/>
                        </a:rPr>
                        <m:t>𝑷𝒆𝒓</m:t>
                      </m:r>
                      <m:r>
                        <a:rPr lang="en-US" b="1" i="1" smtClean="0">
                          <a:latin typeface="Cambria Math" panose="02040503050406030204" pitchFamily="18" charset="0"/>
                        </a:rPr>
                        <m:t> </m:t>
                      </m:r>
                      <m:r>
                        <a:rPr lang="en-US" b="1" i="1" smtClean="0">
                          <a:latin typeface="Cambria Math" panose="02040503050406030204" pitchFamily="18" charset="0"/>
                        </a:rPr>
                        <m:t>𝑺𝒉𝒂𝒓𝒆</m:t>
                      </m:r>
                      <m:r>
                        <a:rPr lang="en-US" b="1" i="1" smtClean="0">
                          <a:latin typeface="Cambria Math" panose="02040503050406030204" pitchFamily="18" charset="0"/>
                        </a:rPr>
                        <m:t>=</m:t>
                      </m:r>
                      <m:sSub>
                        <m:sSubPr>
                          <m:ctrlPr>
                            <a:rPr lang="en-IN" b="1" i="1">
                              <a:latin typeface="Cambria Math" panose="02040503050406030204" pitchFamily="18" charset="0"/>
                            </a:rPr>
                          </m:ctrlPr>
                        </m:sSubPr>
                        <m:e>
                          <m:r>
                            <a:rPr lang="en-US" b="1" i="1">
                              <a:latin typeface="Cambria Math" panose="02040503050406030204" pitchFamily="18" charset="0"/>
                            </a:rPr>
                            <m:t>𝑷</m:t>
                          </m:r>
                        </m:e>
                        <m:sub>
                          <m:r>
                            <a:rPr lang="en-IN" b="1" i="1">
                              <a:latin typeface="Cambria Math" panose="02040503050406030204" pitchFamily="18" charset="0"/>
                            </a:rPr>
                            <m:t>𝟎</m:t>
                          </m:r>
                        </m:sub>
                      </m:sSub>
                      <m:r>
                        <a:rPr lang="en-US" b="1" i="1">
                          <a:latin typeface="Cambria Math" panose="02040503050406030204" pitchFamily="18" charset="0"/>
                        </a:rPr>
                        <m:t>=</m:t>
                      </m:r>
                      <m:f>
                        <m:fPr>
                          <m:ctrlPr>
                            <a:rPr lang="en-IN" b="1" i="1">
                              <a:latin typeface="Cambria Math" panose="02040503050406030204" pitchFamily="18" charset="0"/>
                            </a:rPr>
                          </m:ctrlPr>
                        </m:fPr>
                        <m:num>
                          <m:sSub>
                            <m:sSubPr>
                              <m:ctrlPr>
                                <a:rPr lang="en-IN" b="1" i="1">
                                  <a:latin typeface="Cambria Math" panose="02040503050406030204" pitchFamily="18" charset="0"/>
                                </a:rPr>
                              </m:ctrlPr>
                            </m:sSubPr>
                            <m:e>
                              <m:r>
                                <a:rPr lang="en-IN" b="1" i="1">
                                  <a:latin typeface="Cambria Math" panose="02040503050406030204" pitchFamily="18" charset="0"/>
                                </a:rPr>
                                <m:t>𝑫</m:t>
                              </m:r>
                            </m:e>
                            <m:sub>
                              <m:r>
                                <a:rPr lang="en-IN" b="1" i="1">
                                  <a:latin typeface="Cambria Math" panose="02040503050406030204" pitchFamily="18" charset="0"/>
                                </a:rPr>
                                <m:t>𝟎</m:t>
                              </m:r>
                            </m:sub>
                          </m:sSub>
                          <m:r>
                            <a:rPr lang="en-IN" b="1" i="1">
                              <a:latin typeface="Cambria Math" panose="02040503050406030204" pitchFamily="18" charset="0"/>
                            </a:rPr>
                            <m:t>(</m:t>
                          </m:r>
                          <m:r>
                            <a:rPr lang="en-IN" b="1" i="1">
                              <a:latin typeface="Cambria Math" panose="02040503050406030204" pitchFamily="18" charset="0"/>
                            </a:rPr>
                            <m:t>𝟏</m:t>
                          </m:r>
                          <m:r>
                            <a:rPr lang="en-IN" b="1" i="1">
                              <a:latin typeface="Cambria Math" panose="02040503050406030204" pitchFamily="18" charset="0"/>
                            </a:rPr>
                            <m:t>+</m:t>
                          </m:r>
                          <m:r>
                            <a:rPr lang="en-IN" b="1" i="1">
                              <a:latin typeface="Cambria Math" panose="02040503050406030204" pitchFamily="18" charset="0"/>
                            </a:rPr>
                            <m:t>𝒈</m:t>
                          </m:r>
                          <m:r>
                            <a:rPr lang="en-IN" b="1" i="1">
                              <a:latin typeface="Cambria Math" panose="02040503050406030204" pitchFamily="18" charset="0"/>
                            </a:rPr>
                            <m:t>)</m:t>
                          </m:r>
                        </m:num>
                        <m:den>
                          <m:sSub>
                            <m:sSubPr>
                              <m:ctrlPr>
                                <a:rPr lang="en-IN" b="1" i="1">
                                  <a:latin typeface="Cambria Math" panose="02040503050406030204" pitchFamily="18" charset="0"/>
                                </a:rPr>
                              </m:ctrlPr>
                            </m:sSubPr>
                            <m:e>
                              <m:r>
                                <a:rPr lang="en-US" b="1" i="1">
                                  <a:latin typeface="Cambria Math" panose="02040503050406030204" pitchFamily="18" charset="0"/>
                                </a:rPr>
                                <m:t>(</m:t>
                              </m:r>
                              <m:r>
                                <a:rPr lang="en-IN" b="1" i="1">
                                  <a:latin typeface="Cambria Math" panose="02040503050406030204" pitchFamily="18" charset="0"/>
                                </a:rPr>
                                <m:t>𝒌</m:t>
                              </m:r>
                            </m:e>
                            <m:sub>
                              <m:r>
                                <a:rPr lang="en-IN" b="1" i="1">
                                  <a:latin typeface="Cambria Math" panose="02040503050406030204" pitchFamily="18" charset="0"/>
                                </a:rPr>
                                <m:t>𝒆</m:t>
                              </m:r>
                            </m:sub>
                          </m:sSub>
                          <m:r>
                            <a:rPr lang="en-US" b="1" i="1">
                              <a:latin typeface="Cambria Math" panose="02040503050406030204" pitchFamily="18" charset="0"/>
                            </a:rPr>
                            <m:t>−</m:t>
                          </m:r>
                          <m:r>
                            <a:rPr lang="en-US" b="1" i="1">
                              <a:latin typeface="Cambria Math" panose="02040503050406030204" pitchFamily="18" charset="0"/>
                            </a:rPr>
                            <m:t>𝒈</m:t>
                          </m:r>
                          <m:r>
                            <a:rPr lang="en-US" b="1" i="1">
                              <a:latin typeface="Cambria Math" panose="02040503050406030204" pitchFamily="18" charset="0"/>
                            </a:rPr>
                            <m:t>)</m:t>
                          </m:r>
                        </m:den>
                      </m:f>
                    </m:oMath>
                  </m:oMathPara>
                </a14:m>
                <a:endParaRPr lang="en-US" altLang="en-US" dirty="0"/>
              </a:p>
              <a:p>
                <a:pPr algn="just"/>
                <a14:m>
                  <m:oMath xmlns:m="http://schemas.openxmlformats.org/officeDocument/2006/math">
                    <m:sSub>
                      <m:sSubPr>
                        <m:ctrlPr>
                          <a:rPr lang="en-IN" sz="3400" b="1" i="1">
                            <a:latin typeface="Cambria Math" panose="02040503050406030204" pitchFamily="18" charset="0"/>
                          </a:rPr>
                        </m:ctrlPr>
                      </m:sSubPr>
                      <m:e>
                        <m:r>
                          <a:rPr lang="en-IN" sz="3400" b="1" i="1">
                            <a:latin typeface="Cambria Math" panose="02040503050406030204" pitchFamily="18" charset="0"/>
                          </a:rPr>
                          <m:t>𝑫</m:t>
                        </m:r>
                      </m:e>
                      <m:sub>
                        <m:r>
                          <a:rPr lang="en-IN" sz="3400" b="1" i="1">
                            <a:latin typeface="Cambria Math" panose="02040503050406030204" pitchFamily="18" charset="0"/>
                          </a:rPr>
                          <m:t>𝟎</m:t>
                        </m:r>
                      </m:sub>
                    </m:sSub>
                  </m:oMath>
                </a14:m>
                <a:r>
                  <a:rPr lang="en-US" altLang="en-US" dirty="0"/>
                  <a:t>=50    [FY 2023-24= 50 (11+18.5+20.5, Based on Ex-date), FY22-23= 81 (31.5+19.5+17.5+12.5), FY 21-22= 54.5 (</a:t>
                </a:r>
                <a:r>
                  <a:rPr lang="en-US" altLang="en-US" dirty="0">
                    <a:hlinkClick r:id="rId2"/>
                  </a:rPr>
                  <a:t>Source</a:t>
                </a:r>
                <a:r>
                  <a:rPr lang="en-US" altLang="en-US" dirty="0"/>
                  <a:t>)]</a:t>
                </a:r>
              </a:p>
              <a:p>
                <a:pPr algn="just"/>
                <a:r>
                  <a:rPr lang="en-US" altLang="en-US" dirty="0"/>
                  <a:t>g=0    (Very difficult to compute using dividend stream as FY 22-23 </a:t>
                </a:r>
                <a:r>
                  <a:rPr lang="en-US" altLang="en-US" sz="3100" dirty="0"/>
                  <a:t>dividends</a:t>
                </a:r>
                <a:r>
                  <a:rPr lang="en-US" altLang="en-US" dirty="0"/>
                  <a:t> are more than FY23-24, Hence apply </a:t>
                </a:r>
                <a:r>
                  <a:rPr lang="en-IN" dirty="0"/>
                  <a:t>g=Retention*ROE. This formula is also not working as pay-out is more than 100%, refer to Screener. Earnings growth is negative. So </a:t>
                </a:r>
                <a:r>
                  <a:rPr lang="en-IN" b="1" dirty="0"/>
                  <a:t>Take g=0 for exposition purpose only</a:t>
                </a:r>
                <a:r>
                  <a:rPr lang="en-IN" dirty="0"/>
                  <a:t>)</a:t>
                </a:r>
              </a:p>
              <a:p>
                <a:pPr algn="just"/>
                <a14:m>
                  <m:oMath xmlns:m="http://schemas.openxmlformats.org/officeDocument/2006/math">
                    <m:sSub>
                      <m:sSubPr>
                        <m:ctrlPr>
                          <a:rPr lang="en-IN" b="1" i="1" smtClean="0">
                            <a:latin typeface="Cambria Math" panose="02040503050406030204" pitchFamily="18" charset="0"/>
                          </a:rPr>
                        </m:ctrlPr>
                      </m:sSubPr>
                      <m:e>
                        <m:r>
                          <a:rPr lang="en-IN" b="1" i="1">
                            <a:latin typeface="Cambria Math" panose="02040503050406030204" pitchFamily="18" charset="0"/>
                          </a:rPr>
                          <m:t>𝒌</m:t>
                        </m:r>
                      </m:e>
                      <m:sub>
                        <m:r>
                          <a:rPr lang="en-IN" b="1" i="1">
                            <a:latin typeface="Cambria Math" panose="02040503050406030204" pitchFamily="18" charset="0"/>
                          </a:rPr>
                          <m:t>𝒆</m:t>
                        </m:r>
                      </m:sub>
                    </m:sSub>
                  </m:oMath>
                </a14:m>
                <a:r>
                  <a:rPr lang="en-US" altLang="en-US" dirty="0"/>
                  <a:t>=7%+1.3*6% =14.8% (CAPM for Rf 7%, Beta 1.3, and MRP 6%)</a:t>
                </a:r>
              </a:p>
              <a:p>
                <a:pPr algn="just"/>
                <a14:m>
                  <m:oMath xmlns:m="http://schemas.openxmlformats.org/officeDocument/2006/math">
                    <m:r>
                      <a:rPr lang="en-US" sz="4000" b="1" i="1" smtClean="0">
                        <a:latin typeface="Cambria Math" panose="02040503050406030204" pitchFamily="18" charset="0"/>
                      </a:rPr>
                      <m:t>𝑽𝒂𝒍𝒖𝒆</m:t>
                    </m:r>
                    <m:r>
                      <a:rPr lang="en-US" sz="4000" b="1" i="1" smtClean="0">
                        <a:latin typeface="Cambria Math" panose="02040503050406030204" pitchFamily="18" charset="0"/>
                      </a:rPr>
                      <m:t> </m:t>
                    </m:r>
                    <m:r>
                      <a:rPr lang="en-US" sz="4000" b="1" i="1" smtClean="0">
                        <a:latin typeface="Cambria Math" panose="02040503050406030204" pitchFamily="18" charset="0"/>
                      </a:rPr>
                      <m:t>𝑷𝒆𝒓</m:t>
                    </m:r>
                    <m:r>
                      <a:rPr lang="en-US" sz="4000" b="1" i="1" smtClean="0">
                        <a:latin typeface="Cambria Math" panose="02040503050406030204" pitchFamily="18" charset="0"/>
                      </a:rPr>
                      <m:t> </m:t>
                    </m:r>
                    <m:r>
                      <a:rPr lang="en-US" sz="4000" b="1" i="1" smtClean="0">
                        <a:latin typeface="Cambria Math" panose="02040503050406030204" pitchFamily="18" charset="0"/>
                      </a:rPr>
                      <m:t>𝑺𝒉𝒂𝒓𝒆</m:t>
                    </m:r>
                    <m:r>
                      <a:rPr lang="en-US" sz="4000" b="1" i="1" smtClean="0">
                        <a:latin typeface="Cambria Math" panose="02040503050406030204" pitchFamily="18" charset="0"/>
                      </a:rPr>
                      <m:t>=</m:t>
                    </m:r>
                    <m:f>
                      <m:fPr>
                        <m:ctrlPr>
                          <a:rPr lang="en-IN" sz="2600" b="1" i="1">
                            <a:latin typeface="Cambria Math" panose="02040503050406030204" pitchFamily="18" charset="0"/>
                          </a:rPr>
                        </m:ctrlPr>
                      </m:fPr>
                      <m:num>
                        <m:r>
                          <a:rPr lang="en-US" sz="2600" b="1" i="1">
                            <a:latin typeface="Cambria Math" panose="02040503050406030204" pitchFamily="18" charset="0"/>
                          </a:rPr>
                          <m:t>𝟓𝟎</m:t>
                        </m:r>
                        <m:r>
                          <a:rPr lang="en-IN" sz="2600" b="1" i="1">
                            <a:latin typeface="Cambria Math" panose="02040503050406030204" pitchFamily="18" charset="0"/>
                          </a:rPr>
                          <m:t> </m:t>
                        </m:r>
                      </m:num>
                      <m:den>
                        <m:r>
                          <a:rPr lang="en-US" sz="2600" b="1" i="1">
                            <a:latin typeface="Cambria Math" panose="02040503050406030204" pitchFamily="18" charset="0"/>
                          </a:rPr>
                          <m:t>𝟏𝟒</m:t>
                        </m:r>
                        <m:r>
                          <a:rPr lang="en-US" sz="2600" b="1" i="1">
                            <a:latin typeface="Cambria Math" panose="02040503050406030204" pitchFamily="18" charset="0"/>
                          </a:rPr>
                          <m:t>.</m:t>
                        </m:r>
                        <m:r>
                          <a:rPr lang="en-US" sz="2600" b="1" i="1">
                            <a:latin typeface="Cambria Math" panose="02040503050406030204" pitchFamily="18" charset="0"/>
                          </a:rPr>
                          <m:t>𝟖</m:t>
                        </m:r>
                        <m:r>
                          <a:rPr lang="en-US" sz="2600" b="1" i="1">
                            <a:latin typeface="Cambria Math" panose="02040503050406030204" pitchFamily="18" charset="0"/>
                          </a:rPr>
                          <m:t>%</m:t>
                        </m:r>
                      </m:den>
                    </m:f>
                    <m:r>
                      <a:rPr lang="en-US" sz="4000" b="1" i="1" smtClean="0">
                        <a:latin typeface="Cambria Math" panose="02040503050406030204" pitchFamily="18" charset="0"/>
                      </a:rPr>
                      <m:t>=</m:t>
                    </m:r>
                    <m:r>
                      <a:rPr lang="en-US" sz="4000" b="1" i="1" smtClean="0">
                        <a:latin typeface="Cambria Math" panose="02040503050406030204" pitchFamily="18" charset="0"/>
                      </a:rPr>
                      <m:t>𝟑𝟑𝟕</m:t>
                    </m:r>
                    <m:r>
                      <a:rPr lang="en-US" sz="4000" b="1" i="1" smtClean="0">
                        <a:latin typeface="Cambria Math" panose="02040503050406030204" pitchFamily="18" charset="0"/>
                      </a:rPr>
                      <m:t>.</m:t>
                    </m:r>
                    <m:r>
                      <a:rPr lang="en-US" sz="4000" b="1" i="1" smtClean="0">
                        <a:latin typeface="Cambria Math" panose="02040503050406030204" pitchFamily="18" charset="0"/>
                      </a:rPr>
                      <m:t>𝟖𝟒</m:t>
                    </m:r>
                  </m:oMath>
                </a14:m>
                <a:r>
                  <a:rPr lang="en-US" altLang="en-US" dirty="0"/>
                  <a:t> (CMP as on 13/9/24 is 455); Number of shares outstanding=372 Crores. Hence Value of Equity=338*372=125736 Crores.</a:t>
                </a:r>
              </a:p>
            </p:txBody>
          </p:sp>
        </mc:Choice>
        <mc:Fallback xmlns="">
          <p:sp>
            <p:nvSpPr>
              <p:cNvPr id="3" name="Content Placeholder 2">
                <a:extLst>
                  <a:ext uri="{FF2B5EF4-FFF2-40B4-BE49-F238E27FC236}">
                    <a16:creationId xmlns:a16="http://schemas.microsoft.com/office/drawing/2014/main" id="{4F74D6E6-02FD-462C-9DCD-22F75CD1249A}"/>
                  </a:ext>
                </a:extLst>
              </p:cNvPr>
              <p:cNvSpPr>
                <a:spLocks noGrp="1" noRot="1" noChangeAspect="1" noMove="1" noResize="1" noEditPoints="1" noAdjustHandles="1" noChangeArrowheads="1" noChangeShapeType="1" noTextEdit="1"/>
              </p:cNvSpPr>
              <p:nvPr>
                <p:ph idx="1"/>
              </p:nvPr>
            </p:nvSpPr>
            <p:spPr>
              <a:xfrm>
                <a:off x="274320" y="1013113"/>
                <a:ext cx="8630529" cy="5486397"/>
              </a:xfrm>
              <a:blipFill>
                <a:blip r:embed="rId3"/>
                <a:stretch>
                  <a:fillRect l="-918" r="-9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55FAF08-E787-4EF3-85DC-923BBC49C4A3}"/>
              </a:ext>
            </a:extLst>
          </p:cNvPr>
          <p:cNvSpPr>
            <a:spLocks noGrp="1"/>
          </p:cNvSpPr>
          <p:nvPr>
            <p:ph type="dt" sz="half" idx="10"/>
          </p:nvPr>
        </p:nvSpPr>
        <p:spPr/>
        <p:txBody>
          <a:bodyPr/>
          <a:lstStyle/>
          <a:p>
            <a:fld id="{9C535948-DFF2-42DE-AE10-91E68B918C0F}" type="datetime1">
              <a:rPr lang="en-US" smtClean="0"/>
              <a:t>19-Oct-24</a:t>
            </a:fld>
            <a:endParaRPr lang="en-IN"/>
          </a:p>
        </p:txBody>
      </p:sp>
    </p:spTree>
    <p:extLst>
      <p:ext uri="{BB962C8B-B14F-4D97-AF65-F5344CB8AC3E}">
        <p14:creationId xmlns:p14="http://schemas.microsoft.com/office/powerpoint/2010/main" val="2593126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46F1C-D074-437E-8B0D-B35B7A910126}"/>
              </a:ext>
            </a:extLst>
          </p:cNvPr>
          <p:cNvSpPr>
            <a:spLocks noGrp="1"/>
          </p:cNvSpPr>
          <p:nvPr>
            <p:ph idx="1"/>
          </p:nvPr>
        </p:nvSpPr>
        <p:spPr/>
        <p:txBody>
          <a:bodyPr>
            <a:normAutofit/>
          </a:bodyPr>
          <a:lstStyle/>
          <a:p>
            <a:pPr algn="ctr"/>
            <a:endParaRPr lang="en-IN" sz="7000" i="1" dirty="0"/>
          </a:p>
          <a:p>
            <a:pPr algn="ctr"/>
            <a:r>
              <a:rPr lang="en-IN" sz="7000" i="1" dirty="0"/>
              <a:t>THANK YOU!!!</a:t>
            </a:r>
          </a:p>
        </p:txBody>
      </p:sp>
      <p:sp>
        <p:nvSpPr>
          <p:cNvPr id="4" name="Date Placeholder 3">
            <a:extLst>
              <a:ext uri="{FF2B5EF4-FFF2-40B4-BE49-F238E27FC236}">
                <a16:creationId xmlns:a16="http://schemas.microsoft.com/office/drawing/2014/main" id="{C4EBE50B-7CA5-4699-8A8D-AADD3A0FC803}"/>
              </a:ext>
            </a:extLst>
          </p:cNvPr>
          <p:cNvSpPr>
            <a:spLocks noGrp="1"/>
          </p:cNvSpPr>
          <p:nvPr>
            <p:ph type="dt" sz="half" idx="2"/>
          </p:nvPr>
        </p:nvSpPr>
        <p:spPr/>
        <p:txBody>
          <a:bodyPr/>
          <a:lstStyle/>
          <a:p>
            <a:fld id="{197817B9-CC6F-4F5B-BA8B-E0D1E94BBA91}" type="datetime1">
              <a:rPr lang="en-US" smtClean="0"/>
              <a:t>19-Oct-24</a:t>
            </a:fld>
            <a:endParaRPr lang="en-US" dirty="0"/>
          </a:p>
        </p:txBody>
      </p:sp>
    </p:spTree>
    <p:extLst>
      <p:ext uri="{BB962C8B-B14F-4D97-AF65-F5344CB8AC3E}">
        <p14:creationId xmlns:p14="http://schemas.microsoft.com/office/powerpoint/2010/main" val="236496327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eaLnBrk="1" hangingPunct="1">
              <a:lnSpc>
                <a:spcPct val="80000"/>
              </a:lnSpc>
              <a:buFont typeface="Arial" panose="020B0604020202020204" pitchFamily="34" charset="0"/>
              <a:buChar char="•"/>
            </a:pPr>
            <a:r>
              <a:rPr lang="en-GB" altLang="en-US" dirty="0"/>
              <a:t>Explain the fundamental characteristics of ordinary shares and preference shares.</a:t>
            </a:r>
          </a:p>
          <a:p>
            <a:pPr algn="just" eaLnBrk="1" hangingPunct="1">
              <a:lnSpc>
                <a:spcPct val="80000"/>
              </a:lnSpc>
              <a:buFont typeface="Arial" panose="020B0604020202020204" pitchFamily="34" charset="0"/>
              <a:buChar char="•"/>
            </a:pPr>
            <a:r>
              <a:rPr lang="en-GB" altLang="en-US" dirty="0"/>
              <a:t>Show the use of the present value concepts in the valuation of shares.</a:t>
            </a:r>
          </a:p>
          <a:p>
            <a:pPr algn="just" eaLnBrk="1" hangingPunct="1">
              <a:lnSpc>
                <a:spcPct val="80000"/>
              </a:lnSpc>
              <a:buFont typeface="Arial" panose="020B0604020202020204" pitchFamily="34" charset="0"/>
              <a:buChar char="•"/>
            </a:pPr>
            <a:r>
              <a:rPr lang="en-GB" altLang="en-US" dirty="0"/>
              <a:t>Valuation Preference Shares (Like bonds valuation)</a:t>
            </a:r>
          </a:p>
          <a:p>
            <a:pPr algn="just" eaLnBrk="1" hangingPunct="1">
              <a:lnSpc>
                <a:spcPct val="80000"/>
              </a:lnSpc>
              <a:buFont typeface="Arial" panose="020B0604020202020204" pitchFamily="34" charset="0"/>
              <a:buChar char="•"/>
            </a:pPr>
            <a:r>
              <a:rPr lang="en-GB" altLang="en-US" dirty="0"/>
              <a:t>Valuation of Equity Shares</a:t>
            </a:r>
          </a:p>
          <a:p>
            <a:pPr algn="just" eaLnBrk="1" hangingPunct="1">
              <a:lnSpc>
                <a:spcPct val="80000"/>
              </a:lnSpc>
              <a:buFont typeface="Arial" panose="020B0604020202020204" pitchFamily="34" charset="0"/>
              <a:buChar char="•"/>
            </a:pPr>
            <a:endParaRPr lang="en-GB" altLang="en-US" dirty="0"/>
          </a:p>
          <a:p>
            <a:pPr algn="just">
              <a:lnSpc>
                <a:spcPct val="80000"/>
              </a:lnSpc>
              <a:buFont typeface="Arial" panose="020B0604020202020204" pitchFamily="34" charset="0"/>
              <a:buChar char="•"/>
            </a:pPr>
            <a:r>
              <a:rPr lang="en-IN" b="1" dirty="0"/>
              <a:t>Source</a:t>
            </a:r>
            <a:r>
              <a:rPr lang="en-IN" dirty="0"/>
              <a:t>: The content in this ppt is borrowed from the book “Corporate Valuation” by Prasanna Chandra (Mc Graw Hill) and the Book “Financial Management” by I. M. Pandey (Vikas). </a:t>
            </a:r>
          </a:p>
          <a:p>
            <a:pPr algn="just" eaLnBrk="1" hangingPunct="1">
              <a:lnSpc>
                <a:spcPct val="80000"/>
              </a:lnSpc>
              <a:buFont typeface="Arial" panose="020B0604020202020204" pitchFamily="34" charset="0"/>
              <a:buChar char="•"/>
            </a:pPr>
            <a:endParaRPr lang="en-GB" altLang="en-US" dirty="0"/>
          </a:p>
          <a:p>
            <a:pPr algn="just" eaLnBrk="1" hangingPunct="1">
              <a:lnSpc>
                <a:spcPct val="80000"/>
              </a:lnSpc>
              <a:buFont typeface="Arial" panose="020B0604020202020204" pitchFamily="34" charset="0"/>
              <a:buChar char="•"/>
            </a:pPr>
            <a:endParaRPr lang="en-GB" altLang="en-US" sz="1800" dirty="0"/>
          </a:p>
          <a:p>
            <a:pPr>
              <a:buFont typeface="Arial" panose="020B0604020202020204" pitchFamily="34" charset="0"/>
              <a:buChar char="•"/>
            </a:pPr>
            <a:endParaRPr lang="en-IN" sz="1800" dirty="0"/>
          </a:p>
        </p:txBody>
      </p:sp>
      <p:sp>
        <p:nvSpPr>
          <p:cNvPr id="3" name="Content Placeholder 2"/>
          <p:cNvSpPr>
            <a:spLocks noGrp="1"/>
          </p:cNvSpPr>
          <p:nvPr>
            <p:ph sz="quarter" idx="10"/>
          </p:nvPr>
        </p:nvSpPr>
        <p:spPr/>
        <p:txBody>
          <a:bodyPr/>
          <a:lstStyle/>
          <a:p>
            <a:r>
              <a:rPr lang="en-IN" dirty="0"/>
              <a:t>Agenda</a:t>
            </a:r>
          </a:p>
        </p:txBody>
      </p:sp>
      <p:sp>
        <p:nvSpPr>
          <p:cNvPr id="4" name="Date Placeholder 3"/>
          <p:cNvSpPr>
            <a:spLocks noGrp="1"/>
          </p:cNvSpPr>
          <p:nvPr>
            <p:ph type="dt" sz="half" idx="2"/>
          </p:nvPr>
        </p:nvSpPr>
        <p:spPr/>
        <p:txBody>
          <a:bodyPr/>
          <a:lstStyle/>
          <a:p>
            <a:fld id="{4E013323-61A0-4532-8EF3-F59E199F3E2A}" type="datetime1">
              <a:rPr lang="en-US" smtClean="0"/>
              <a:t>19-Oct-24</a:t>
            </a:fld>
            <a:endParaRPr lang="en-US" dirty="0"/>
          </a:p>
        </p:txBody>
      </p:sp>
    </p:spTree>
    <p:extLst>
      <p:ext uri="{BB962C8B-B14F-4D97-AF65-F5344CB8AC3E}">
        <p14:creationId xmlns:p14="http://schemas.microsoft.com/office/powerpoint/2010/main" val="147590360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fontScale="92500"/>
          </a:bodyPr>
          <a:lstStyle/>
          <a:p>
            <a:r>
              <a:rPr lang="en-GB" altLang="en-US" b="1" dirty="0"/>
              <a:t>Valuation of Preference Shares (Same process as bonds)</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64539938-CD4E-45D2-8447-C7955309AB41}" type="datetime1">
              <a:rPr lang="en-US" smtClean="0"/>
              <a:t>19-Oct-24</a:t>
            </a:fld>
            <a:endParaRPr lang="en-US" dirty="0"/>
          </a:p>
        </p:txBody>
      </p:sp>
      <p:pic>
        <p:nvPicPr>
          <p:cNvPr id="5" name="Picture 7" descr="J:\anubhuti\VPH\IM Pandey\ppts\ppts pics\Ch 3\3.15.jpg">
            <a:extLst>
              <a:ext uri="{FF2B5EF4-FFF2-40B4-BE49-F238E27FC236}">
                <a16:creationId xmlns:a16="http://schemas.microsoft.com/office/drawing/2014/main" id="{A5F41B6D-3BD8-867D-FC51-49236CAEBA86}"/>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1505834"/>
            <a:ext cx="8229600" cy="450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24144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normAutofit fontScale="92500"/>
          </a:bodyPr>
          <a:lstStyle/>
          <a:p>
            <a:r>
              <a:rPr lang="en-GB" altLang="en-US" b="1" dirty="0"/>
              <a:t>Valuation of Preference Shares (Same process as bonds)</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23410561-B8F6-4064-AA9C-08BC6C51E978}" type="datetime1">
              <a:rPr lang="en-US" smtClean="0"/>
              <a:t>19-Oct-24</a:t>
            </a:fld>
            <a:endParaRPr lang="en-US" dirty="0"/>
          </a:p>
        </p:txBody>
      </p:sp>
      <p:sp>
        <p:nvSpPr>
          <p:cNvPr id="2" name="Content Placeholder 1">
            <a:extLst>
              <a:ext uri="{FF2B5EF4-FFF2-40B4-BE49-F238E27FC236}">
                <a16:creationId xmlns:a16="http://schemas.microsoft.com/office/drawing/2014/main" id="{48234E55-C9F1-4574-BEB6-53495E87FB6A}"/>
              </a:ext>
            </a:extLst>
          </p:cNvPr>
          <p:cNvSpPr>
            <a:spLocks noGrp="1"/>
          </p:cNvSpPr>
          <p:nvPr>
            <p:ph idx="1"/>
          </p:nvPr>
        </p:nvSpPr>
        <p:spPr>
          <a:xfrm>
            <a:off x="304800" y="1447800"/>
            <a:ext cx="8229600" cy="4724399"/>
          </a:xfrm>
        </p:spPr>
        <p:txBody>
          <a:bodyPr>
            <a:normAutofit/>
          </a:bodyPr>
          <a:lstStyle/>
          <a:p>
            <a:pPr marL="0" indent="0"/>
            <a:r>
              <a:rPr lang="en-US" sz="3200" b="1" i="0" dirty="0">
                <a:solidFill>
                  <a:srgbClr val="000000"/>
                </a:solidFill>
                <a:effectLst/>
                <a:highlight>
                  <a:srgbClr val="FFFFFF"/>
                </a:highlight>
                <a:latin typeface="LiberationSerif_c_1"/>
              </a:rPr>
              <a:t>Practice (</a:t>
            </a:r>
            <a:r>
              <a:rPr lang="en-US" sz="3200" b="1" i="0" dirty="0">
                <a:solidFill>
                  <a:srgbClr val="000000"/>
                </a:solidFill>
                <a:effectLst/>
                <a:highlight>
                  <a:srgbClr val="FFFF00"/>
                </a:highlight>
                <a:latin typeface="LiberationSerif_c_1"/>
              </a:rPr>
              <a:t>Explain on excel</a:t>
            </a:r>
            <a:r>
              <a:rPr lang="en-US" sz="3200" b="1" i="0" dirty="0">
                <a:solidFill>
                  <a:srgbClr val="000000"/>
                </a:solidFill>
                <a:effectLst/>
                <a:highlight>
                  <a:srgbClr val="FFFFFF"/>
                </a:highlight>
                <a:latin typeface="LiberationSerif_c_1"/>
              </a:rPr>
              <a:t>):</a:t>
            </a:r>
          </a:p>
          <a:p>
            <a:pPr marL="0" indent="0"/>
            <a:r>
              <a:rPr lang="en-US" sz="3200" b="0" i="0" dirty="0">
                <a:solidFill>
                  <a:srgbClr val="000000"/>
                </a:solidFill>
                <a:effectLst/>
                <a:highlight>
                  <a:srgbClr val="FFFFFF"/>
                </a:highlight>
                <a:latin typeface="LiberationSerif_c_1"/>
              </a:rPr>
              <a:t>You intend to purchase a 15-year, $1,000-par-value preference shares that has a dividend rate of 9%.If your required return is 10%, what is the value of this preference share? (PV of dividends 684.54+PV of Maturity value 239.39= Total 923.93)</a:t>
            </a:r>
          </a:p>
          <a:p>
            <a:endParaRPr lang="en-US" sz="3200" dirty="0"/>
          </a:p>
        </p:txBody>
      </p:sp>
    </p:spTree>
    <p:extLst>
      <p:ext uri="{BB962C8B-B14F-4D97-AF65-F5344CB8AC3E}">
        <p14:creationId xmlns:p14="http://schemas.microsoft.com/office/powerpoint/2010/main" val="367947198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D39409-6BF0-416C-BC48-D6485A66EF55}"/>
              </a:ext>
            </a:extLst>
          </p:cNvPr>
          <p:cNvSpPr>
            <a:spLocks noGrp="1"/>
          </p:cNvSpPr>
          <p:nvPr>
            <p:ph idx="1"/>
          </p:nvPr>
        </p:nvSpPr>
        <p:spPr/>
        <p:txBody>
          <a:bodyPr/>
          <a:lstStyle/>
          <a:p>
            <a:pPr algn="just" eaLnBrk="1" hangingPunct="1">
              <a:buFont typeface="Arial" panose="020B0604020202020204" pitchFamily="34" charset="0"/>
              <a:buChar char="•"/>
            </a:pPr>
            <a:r>
              <a:rPr lang="en-GB" altLang="en-US" dirty="0"/>
              <a:t>The valuation of ordinary or equity shares is relatively more difficult.</a:t>
            </a:r>
          </a:p>
          <a:p>
            <a:pPr lvl="1" algn="just" eaLnBrk="1" hangingPunct="1"/>
            <a:r>
              <a:rPr lang="en-GB" altLang="en-US" sz="2400" dirty="0"/>
              <a:t>The rate of dividend on equity shares is not known; also, the payment of equity dividend is </a:t>
            </a:r>
            <a:r>
              <a:rPr lang="en-GB" altLang="en-US" sz="2400" i="1" dirty="0"/>
              <a:t>discretionary</a:t>
            </a:r>
            <a:r>
              <a:rPr lang="en-GB" altLang="en-US" sz="2400" dirty="0"/>
              <a:t>.</a:t>
            </a:r>
          </a:p>
          <a:p>
            <a:pPr lvl="1" algn="just" eaLnBrk="1" hangingPunct="1"/>
            <a:r>
              <a:rPr lang="en-GB" altLang="en-US" sz="2400" dirty="0"/>
              <a:t>The earnings and dividends on equity shares are generally expected to grow, unlike the interest on bonds and preference dividend.</a:t>
            </a:r>
            <a:endParaRPr lang="en-US" altLang="en-US" sz="2400" dirty="0"/>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74381C1A-32A6-4620-A2EC-C98DF4871672}"/>
              </a:ext>
            </a:extLst>
          </p:cNvPr>
          <p:cNvSpPr>
            <a:spLocks noGrp="1"/>
          </p:cNvSpPr>
          <p:nvPr>
            <p:ph sz="quarter" idx="10"/>
          </p:nvPr>
        </p:nvSpPr>
        <p:spPr/>
        <p:txBody>
          <a:bodyPr/>
          <a:lstStyle/>
          <a:p>
            <a:r>
              <a:rPr lang="en-GB" altLang="en-US" b="1" dirty="0"/>
              <a:t>Valuation of Ordinary Shares</a:t>
            </a:r>
            <a:endParaRPr lang="en-IN" dirty="0"/>
          </a:p>
        </p:txBody>
      </p:sp>
      <p:sp>
        <p:nvSpPr>
          <p:cNvPr id="4" name="Date Placeholder 3">
            <a:extLst>
              <a:ext uri="{FF2B5EF4-FFF2-40B4-BE49-F238E27FC236}">
                <a16:creationId xmlns:a16="http://schemas.microsoft.com/office/drawing/2014/main" id="{3AA9DF4C-CEAD-478F-81E0-B17D4814343D}"/>
              </a:ext>
            </a:extLst>
          </p:cNvPr>
          <p:cNvSpPr>
            <a:spLocks noGrp="1"/>
          </p:cNvSpPr>
          <p:nvPr>
            <p:ph type="dt" sz="half" idx="2"/>
          </p:nvPr>
        </p:nvSpPr>
        <p:spPr/>
        <p:txBody>
          <a:bodyPr/>
          <a:lstStyle/>
          <a:p>
            <a:fld id="{7F67330F-26CF-4E6A-9FB7-FCE0899DD9E6}" type="datetime1">
              <a:rPr lang="en-US" smtClean="0"/>
              <a:t>19-Oct-24</a:t>
            </a:fld>
            <a:endParaRPr lang="en-US" dirty="0"/>
          </a:p>
        </p:txBody>
      </p:sp>
    </p:spTree>
    <p:extLst>
      <p:ext uri="{BB962C8B-B14F-4D97-AF65-F5344CB8AC3E}">
        <p14:creationId xmlns:p14="http://schemas.microsoft.com/office/powerpoint/2010/main" val="424426466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274319" y="358489"/>
            <a:ext cx="8630529" cy="654624"/>
          </a:xfrm>
        </p:spPr>
        <p:txBody>
          <a:bodyPr>
            <a:normAutofit fontScale="90000"/>
          </a:bodyPr>
          <a:lstStyle/>
          <a:p>
            <a:r>
              <a:rPr lang="en-US" altLang="en-US" b="1" dirty="0">
                <a:latin typeface="+mn-lt"/>
              </a:rPr>
              <a:t>Dividend Discount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274320" y="1013113"/>
                <a:ext cx="8630529" cy="5486397"/>
              </a:xfrm>
            </p:spPr>
            <p:txBody>
              <a:bodyPr>
                <a:normAutofit fontScale="92500" lnSpcReduction="20000"/>
              </a:bodyPr>
              <a:lstStyle/>
              <a:p>
                <a:pPr algn="just"/>
                <a:r>
                  <a:rPr lang="en-US" altLang="en-US" dirty="0"/>
                  <a:t>Since equity shares have no maturity period, they may be expected to bring a dividend stream of infinite duration. By discounting, this infinite stream of dividends, PV of equity (valuation) can be computed.</a:t>
                </a:r>
              </a:p>
              <a:p>
                <a:pPr algn="just"/>
                <a:endParaRPr lang="en-US" altLang="en-US" dirty="0"/>
              </a:p>
              <a:p>
                <a:r>
                  <a:rPr lang="en-US" dirty="0"/>
                  <a:t>Hence the value of an equity share may be computed as: </a:t>
                </a:r>
              </a:p>
              <a:p>
                <a:pPr marL="0" indent="0">
                  <a:buNone/>
                </a:pPr>
                <a:br>
                  <a:rPr lang="en-US" dirty="0"/>
                </a:br>
                <a14:m>
                  <m:oMathPara xmlns:m="http://schemas.openxmlformats.org/officeDocument/2006/math">
                    <m:oMathParaPr>
                      <m:jc m:val="centerGroup"/>
                    </m:oMathParaPr>
                    <m:oMath xmlns:m="http://schemas.openxmlformats.org/officeDocument/2006/math">
                      <m:sSub>
                        <m:sSubPr>
                          <m:ctrlPr>
                            <a:rPr lang="en-IN" b="1" i="1">
                              <a:latin typeface="Cambria Math" panose="02040503050406030204" pitchFamily="18" charset="0"/>
                            </a:rPr>
                          </m:ctrlPr>
                        </m:sSubPr>
                        <m:e>
                          <m:r>
                            <a:rPr lang="en-US" b="1" i="1">
                              <a:latin typeface="Cambria Math" panose="02040503050406030204" pitchFamily="18" charset="0"/>
                            </a:rPr>
                            <m:t>𝑷</m:t>
                          </m:r>
                        </m:e>
                        <m:sub>
                          <m:r>
                            <a:rPr lang="en-IN" b="1" i="1">
                              <a:latin typeface="Cambria Math" panose="02040503050406030204" pitchFamily="18" charset="0"/>
                            </a:rPr>
                            <m:t>𝟎</m:t>
                          </m:r>
                        </m:sub>
                      </m:sSub>
                      <m:r>
                        <a:rPr lang="en-US" b="1"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e>
                          <m:f>
                            <m:fPr>
                              <m:ctrlPr>
                                <a:rPr lang="en-IN" b="1" i="1">
                                  <a:latin typeface="Cambria Math" panose="02040503050406030204" pitchFamily="18" charset="0"/>
                                </a:rPr>
                              </m:ctrlPr>
                            </m:fPr>
                            <m:num>
                              <m:sSub>
                                <m:sSubPr>
                                  <m:ctrlPr>
                                    <a:rPr lang="en-IN" b="1" i="1">
                                      <a:latin typeface="Cambria Math" panose="02040503050406030204" pitchFamily="18" charset="0"/>
                                    </a:rPr>
                                  </m:ctrlPr>
                                </m:sSubPr>
                                <m:e>
                                  <m:r>
                                    <a:rPr lang="en-IN" b="1" i="1">
                                      <a:latin typeface="Cambria Math" panose="02040503050406030204" pitchFamily="18" charset="0"/>
                                    </a:rPr>
                                    <m:t>𝑫</m:t>
                                  </m:r>
                                </m:e>
                                <m:sub>
                                  <m:r>
                                    <a:rPr lang="en-US" b="1" i="1">
                                      <a:latin typeface="Cambria Math" panose="02040503050406030204" pitchFamily="18" charset="0"/>
                                    </a:rPr>
                                    <m:t>𝒕</m:t>
                                  </m:r>
                                </m:sub>
                              </m:sSub>
                            </m:num>
                            <m:den>
                              <m:sSup>
                                <m:sSupPr>
                                  <m:ctrlPr>
                                    <a:rPr lang="en-US" altLang="en-US" i="1">
                                      <a:latin typeface="Cambria Math" panose="02040503050406030204" pitchFamily="18" charset="0"/>
                                    </a:rPr>
                                  </m:ctrlPr>
                                </m:sSup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𝑘</m:t>
                                      </m:r>
                                    </m:e>
                                    <m:sub>
                                      <m:r>
                                        <a:rPr lang="en-US" altLang="en-US" b="0" i="1" smtClean="0">
                                          <a:latin typeface="Cambria Math" panose="02040503050406030204" pitchFamily="18" charset="0"/>
                                        </a:rPr>
                                        <m:t>𝑒</m:t>
                                      </m:r>
                                    </m:sub>
                                  </m:sSub>
                                  <m:r>
                                    <a:rPr lang="en-US" altLang="en-US" i="1">
                                      <a:latin typeface="Cambria Math" panose="02040503050406030204" pitchFamily="18" charset="0"/>
                                    </a:rPr>
                                    <m:t>)</m:t>
                                  </m:r>
                                </m:e>
                                <m:sup>
                                  <m:r>
                                    <a:rPr lang="en-US" altLang="en-US" i="1">
                                      <a:latin typeface="Cambria Math" panose="02040503050406030204" pitchFamily="18" charset="0"/>
                                    </a:rPr>
                                    <m:t>𝑡</m:t>
                                  </m:r>
                                </m:sup>
                              </m:sSup>
                            </m:den>
                          </m:f>
                          <m:r>
                            <a:rPr lang="en-US" b="1" i="1">
                              <a:latin typeface="Cambria Math" panose="02040503050406030204" pitchFamily="18" charset="0"/>
                            </a:rPr>
                            <m:t>=</m:t>
                          </m:r>
                          <m:f>
                            <m:fPr>
                              <m:ctrlPr>
                                <a:rPr lang="en-IN" b="1" i="1">
                                  <a:latin typeface="Cambria Math" panose="02040503050406030204" pitchFamily="18" charset="0"/>
                                </a:rPr>
                              </m:ctrlPr>
                            </m:fPr>
                            <m:num>
                              <m:sSub>
                                <m:sSubPr>
                                  <m:ctrlPr>
                                    <a:rPr lang="en-IN" b="1" i="1">
                                      <a:latin typeface="Cambria Math" panose="02040503050406030204" pitchFamily="18" charset="0"/>
                                    </a:rPr>
                                  </m:ctrlPr>
                                </m:sSubPr>
                                <m:e>
                                  <m:r>
                                    <a:rPr lang="en-IN" b="1" i="1">
                                      <a:latin typeface="Cambria Math" panose="02040503050406030204" pitchFamily="18" charset="0"/>
                                    </a:rPr>
                                    <m:t>𝑫</m:t>
                                  </m:r>
                                </m:e>
                                <m:sub>
                                  <m:r>
                                    <a:rPr lang="en-IN" b="1" i="1">
                                      <a:latin typeface="Cambria Math" panose="02040503050406030204" pitchFamily="18" charset="0"/>
                                    </a:rPr>
                                    <m:t>𝟎</m:t>
                                  </m:r>
                                </m:sub>
                              </m:sSub>
                              <m:r>
                                <a:rPr lang="en-IN" b="1" i="1">
                                  <a:latin typeface="Cambria Math" panose="02040503050406030204" pitchFamily="18" charset="0"/>
                                </a:rPr>
                                <m:t>(</m:t>
                              </m:r>
                              <m:r>
                                <a:rPr lang="en-IN" b="1" i="1">
                                  <a:latin typeface="Cambria Math" panose="02040503050406030204" pitchFamily="18" charset="0"/>
                                </a:rPr>
                                <m:t>𝟏</m:t>
                              </m:r>
                              <m:r>
                                <a:rPr lang="en-IN" b="1" i="1">
                                  <a:latin typeface="Cambria Math" panose="02040503050406030204" pitchFamily="18" charset="0"/>
                                </a:rPr>
                                <m:t>+</m:t>
                              </m:r>
                              <m:r>
                                <a:rPr lang="en-IN" b="1" i="1">
                                  <a:latin typeface="Cambria Math" panose="02040503050406030204" pitchFamily="18" charset="0"/>
                                </a:rPr>
                                <m:t>𝒈</m:t>
                              </m:r>
                              <m:r>
                                <a:rPr lang="en-IN" b="1" i="1">
                                  <a:latin typeface="Cambria Math" panose="02040503050406030204" pitchFamily="18" charset="0"/>
                                </a:rPr>
                                <m:t>)</m:t>
                              </m:r>
                            </m:num>
                            <m:den>
                              <m:sSub>
                                <m:sSubPr>
                                  <m:ctrlPr>
                                    <a:rPr lang="en-IN" b="1" i="1">
                                      <a:latin typeface="Cambria Math" panose="02040503050406030204" pitchFamily="18" charset="0"/>
                                    </a:rPr>
                                  </m:ctrlPr>
                                </m:sSubPr>
                                <m:e>
                                  <m:r>
                                    <a:rPr lang="en-US" b="1" i="1" smtClean="0">
                                      <a:latin typeface="Cambria Math" panose="02040503050406030204" pitchFamily="18" charset="0"/>
                                    </a:rPr>
                                    <m:t>(</m:t>
                                  </m:r>
                                  <m:r>
                                    <a:rPr lang="en-IN" b="1" i="1">
                                      <a:latin typeface="Cambria Math" panose="02040503050406030204" pitchFamily="18" charset="0"/>
                                    </a:rPr>
                                    <m:t>𝒌</m:t>
                                  </m:r>
                                </m:e>
                                <m:sub>
                                  <m:r>
                                    <a:rPr lang="en-IN" b="1" i="1">
                                      <a:latin typeface="Cambria Math" panose="02040503050406030204" pitchFamily="18" charset="0"/>
                                    </a:rPr>
                                    <m:t>𝒆</m:t>
                                  </m:r>
                                </m:sub>
                              </m:sSub>
                              <m:r>
                                <a:rPr lang="en-US" b="1" i="1" smtClean="0">
                                  <a:latin typeface="Cambria Math" panose="02040503050406030204" pitchFamily="18" charset="0"/>
                                </a:rPr>
                                <m:t>−</m:t>
                              </m:r>
                              <m:r>
                                <a:rPr lang="en-US" b="1" i="1" smtClean="0">
                                  <a:latin typeface="Cambria Math" panose="02040503050406030204" pitchFamily="18" charset="0"/>
                                </a:rPr>
                                <m:t>𝒈</m:t>
                              </m:r>
                              <m:r>
                                <a:rPr lang="en-US" b="1" i="1" smtClean="0">
                                  <a:latin typeface="Cambria Math" panose="02040503050406030204" pitchFamily="18" charset="0"/>
                                </a:rPr>
                                <m:t>)</m:t>
                              </m:r>
                            </m:den>
                          </m:f>
                        </m:e>
                      </m:nary>
                    </m:oMath>
                  </m:oMathPara>
                </a14:m>
                <a:endParaRPr lang="en-US" b="1" dirty="0"/>
              </a:p>
              <a:p>
                <a:pPr marL="0" indent="0">
                  <a:buNone/>
                </a:pPr>
                <a:r>
                  <a:rPr lang="en-IN" sz="2100" dirty="0"/>
                  <a:t>where, </a:t>
                </a:r>
                <a14:m>
                  <m:oMath xmlns:m="http://schemas.openxmlformats.org/officeDocument/2006/math">
                    <m:sSub>
                      <m:sSubPr>
                        <m:ctrlPr>
                          <a:rPr lang="en-IN" sz="2100" b="1" i="1">
                            <a:latin typeface="Cambria Math" panose="02040503050406030204" pitchFamily="18" charset="0"/>
                          </a:rPr>
                        </m:ctrlPr>
                      </m:sSubPr>
                      <m:e>
                        <m:r>
                          <a:rPr lang="en-IN" sz="2100" b="1" i="1">
                            <a:latin typeface="Cambria Math" panose="02040503050406030204" pitchFamily="18" charset="0"/>
                          </a:rPr>
                          <m:t>𝑫</m:t>
                        </m:r>
                      </m:e>
                      <m:sub>
                        <m:r>
                          <a:rPr lang="en-US" sz="2100" b="1" i="1">
                            <a:latin typeface="Cambria Math" panose="02040503050406030204" pitchFamily="18" charset="0"/>
                          </a:rPr>
                          <m:t>𝒕</m:t>
                        </m:r>
                      </m:sub>
                    </m:sSub>
                  </m:oMath>
                </a14:m>
                <a:r>
                  <a:rPr lang="en-IN" sz="2100" dirty="0"/>
                  <a:t> is expected dividend</a:t>
                </a:r>
                <a:r>
                  <a:rPr lang="en-IN" dirty="0"/>
                  <a:t>;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𝒌</m:t>
                        </m:r>
                      </m:e>
                      <m:sub>
                        <m:r>
                          <a:rPr lang="en-IN" b="1" i="1">
                            <a:latin typeface="Cambria Math" panose="02040503050406030204" pitchFamily="18" charset="0"/>
                          </a:rPr>
                          <m:t>𝒆</m:t>
                        </m:r>
                      </m:sub>
                    </m:sSub>
                  </m:oMath>
                </a14:m>
                <a:r>
                  <a:rPr lang="en-IN" sz="2100" dirty="0"/>
                  <a:t> is cost of equity.</a:t>
                </a:r>
              </a:p>
              <a:p>
                <a:pPr algn="just"/>
                <a:endParaRPr lang="en-US" altLang="en-US" dirty="0"/>
              </a:p>
              <a:p>
                <a:pPr lvl="1" algn="just"/>
                <a:endParaRPr lang="en-US" altLang="en-US" dirty="0"/>
              </a:p>
            </p:txBody>
          </p:sp>
        </mc:Choice>
        <mc:Fallback xmlns="">
          <p:sp>
            <p:nvSpPr>
              <p:cNvPr id="3" name="Content Placeholder 2">
                <a:extLst>
                  <a:ext uri="{FF2B5EF4-FFF2-40B4-BE49-F238E27FC236}">
                    <a16:creationId xmlns:a16="http://schemas.microsoft.com/office/drawing/2014/main" id="{4F74D6E6-02FD-462C-9DCD-22F75CD1249A}"/>
                  </a:ext>
                </a:extLst>
              </p:cNvPr>
              <p:cNvSpPr>
                <a:spLocks noGrp="1" noRot="1" noChangeAspect="1" noMove="1" noResize="1" noEditPoints="1" noAdjustHandles="1" noChangeArrowheads="1" noChangeShapeType="1" noTextEdit="1"/>
              </p:cNvSpPr>
              <p:nvPr>
                <p:ph idx="1"/>
              </p:nvPr>
            </p:nvSpPr>
            <p:spPr>
              <a:xfrm>
                <a:off x="274320" y="1013113"/>
                <a:ext cx="8630529" cy="5486397"/>
              </a:xfrm>
              <a:blipFill>
                <a:blip r:embed="rId2"/>
                <a:stretch>
                  <a:fillRect l="-1412" t="-3111" r="-162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F5F8C4F-26D8-498A-B54B-DC1DE9A89D2E}"/>
              </a:ext>
            </a:extLst>
          </p:cNvPr>
          <p:cNvSpPr>
            <a:spLocks noGrp="1"/>
          </p:cNvSpPr>
          <p:nvPr>
            <p:ph type="dt" sz="half" idx="10"/>
          </p:nvPr>
        </p:nvSpPr>
        <p:spPr/>
        <p:txBody>
          <a:bodyPr/>
          <a:lstStyle/>
          <a:p>
            <a:fld id="{64E66D7E-7DEC-48F5-BE4E-B9D6C06AC78F}" type="datetime1">
              <a:rPr lang="en-US" smtClean="0"/>
              <a:t>19-Oct-24</a:t>
            </a:fld>
            <a:endParaRPr lang="en-IN"/>
          </a:p>
        </p:txBody>
      </p:sp>
    </p:spTree>
    <p:extLst>
      <p:ext uri="{BB962C8B-B14F-4D97-AF65-F5344CB8AC3E}">
        <p14:creationId xmlns:p14="http://schemas.microsoft.com/office/powerpoint/2010/main" val="1521748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274319" y="358489"/>
            <a:ext cx="8630529" cy="654624"/>
          </a:xfrm>
        </p:spPr>
        <p:txBody>
          <a:bodyPr>
            <a:normAutofit fontScale="90000"/>
          </a:bodyPr>
          <a:lstStyle/>
          <a:p>
            <a:r>
              <a:rPr lang="en-US" altLang="en-US" b="1" dirty="0">
                <a:latin typeface="+mn-lt"/>
              </a:rPr>
              <a:t>Dividend Discount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274320" y="1013113"/>
                <a:ext cx="8630529" cy="5486397"/>
              </a:xfrm>
            </p:spPr>
            <p:txBody>
              <a:bodyPr>
                <a:normAutofit lnSpcReduction="10000"/>
              </a:bodyPr>
              <a:lstStyle/>
              <a:p>
                <a:r>
                  <a:rPr lang="en-US" sz="2800" dirty="0"/>
                  <a:t>Above equation represents the valuation model for an infinite horizon. It is applicable to a finite horizon (5 or 10 years) as well:</a:t>
                </a:r>
              </a:p>
              <a:p>
                <a:pPr marL="0" indent="0">
                  <a:buNone/>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US" b="1" i="1">
                              <a:latin typeface="Cambria Math" panose="02040503050406030204" pitchFamily="18" charset="0"/>
                            </a:rPr>
                            <m:t>𝑷</m:t>
                          </m:r>
                        </m:e>
                        <m:sub>
                          <m:r>
                            <a:rPr lang="en-IN" b="1" i="1">
                              <a:latin typeface="Cambria Math" panose="02040503050406030204" pitchFamily="18" charset="0"/>
                            </a:rPr>
                            <m:t>𝟎</m:t>
                          </m:r>
                        </m:sub>
                      </m:sSub>
                      <m:r>
                        <a:rPr lang="en-US" b="1"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f>
                            <m:fPr>
                              <m:ctrlPr>
                                <a:rPr lang="en-IN" b="1" i="1">
                                  <a:latin typeface="Cambria Math" panose="02040503050406030204" pitchFamily="18" charset="0"/>
                                </a:rPr>
                              </m:ctrlPr>
                            </m:fPr>
                            <m:num>
                              <m:sSub>
                                <m:sSubPr>
                                  <m:ctrlPr>
                                    <a:rPr lang="en-IN" b="1" i="1">
                                      <a:latin typeface="Cambria Math" panose="02040503050406030204" pitchFamily="18" charset="0"/>
                                    </a:rPr>
                                  </m:ctrlPr>
                                </m:sSubPr>
                                <m:e>
                                  <m:r>
                                    <a:rPr lang="en-IN" b="1" i="1">
                                      <a:latin typeface="Cambria Math" panose="02040503050406030204" pitchFamily="18" charset="0"/>
                                    </a:rPr>
                                    <m:t>𝑫</m:t>
                                  </m:r>
                                </m:e>
                                <m:sub>
                                  <m:r>
                                    <a:rPr lang="en-US" b="1" i="1">
                                      <a:latin typeface="Cambria Math" panose="02040503050406030204" pitchFamily="18" charset="0"/>
                                    </a:rPr>
                                    <m:t>𝒕</m:t>
                                  </m:r>
                                </m:sub>
                              </m:sSub>
                            </m:num>
                            <m:den>
                              <m:sSup>
                                <m:sSupPr>
                                  <m:ctrlPr>
                                    <a:rPr lang="en-US" altLang="en-US" i="1">
                                      <a:latin typeface="Cambria Math" panose="02040503050406030204" pitchFamily="18" charset="0"/>
                                    </a:rPr>
                                  </m:ctrlPr>
                                </m:sSup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𝑘</m:t>
                                      </m:r>
                                    </m:e>
                                    <m:sub>
                                      <m:r>
                                        <a:rPr lang="en-US" altLang="en-US" b="0" i="1" smtClean="0">
                                          <a:latin typeface="Cambria Math" panose="02040503050406030204" pitchFamily="18" charset="0"/>
                                        </a:rPr>
                                        <m:t>𝑒</m:t>
                                      </m:r>
                                    </m:sub>
                                  </m:sSub>
                                  <m:r>
                                    <a:rPr lang="en-US" altLang="en-US" i="1">
                                      <a:latin typeface="Cambria Math" panose="02040503050406030204" pitchFamily="18" charset="0"/>
                                    </a:rPr>
                                    <m:t>)</m:t>
                                  </m:r>
                                </m:e>
                                <m:sup>
                                  <m:r>
                                    <a:rPr lang="en-US" altLang="en-US" i="1">
                                      <a:latin typeface="Cambria Math" panose="02040503050406030204" pitchFamily="18" charset="0"/>
                                    </a:rPr>
                                    <m:t>𝑡</m:t>
                                  </m:r>
                                </m:sup>
                              </m:sSup>
                            </m:den>
                          </m:f>
                          <m:r>
                            <a:rPr lang="en-US" altLang="en-US" b="1" i="1" smtClean="0">
                              <a:latin typeface="Cambria Math" panose="02040503050406030204" pitchFamily="18" charset="0"/>
                            </a:rPr>
                            <m:t>+</m:t>
                          </m:r>
                          <m:f>
                            <m:fPr>
                              <m:ctrlPr>
                                <a:rPr lang="en-IN" b="1" i="1">
                                  <a:latin typeface="Cambria Math" panose="02040503050406030204" pitchFamily="18" charset="0"/>
                                </a:rPr>
                              </m:ctrlPr>
                            </m:fPr>
                            <m:num>
                              <m:sSub>
                                <m:sSubPr>
                                  <m:ctrlPr>
                                    <a:rPr lang="en-IN" b="1" i="1">
                                      <a:latin typeface="Cambria Math" panose="02040503050406030204" pitchFamily="18" charset="0"/>
                                    </a:rPr>
                                  </m:ctrlPr>
                                </m:sSubPr>
                                <m:e>
                                  <m:r>
                                    <a:rPr lang="en-US" b="1" i="1" smtClean="0">
                                      <a:latin typeface="Cambria Math" panose="02040503050406030204" pitchFamily="18" charset="0"/>
                                    </a:rPr>
                                    <m:t>𝑷</m:t>
                                  </m:r>
                                </m:e>
                                <m:sub>
                                  <m:r>
                                    <a:rPr lang="en-US" b="1" i="1" smtClean="0">
                                      <a:latin typeface="Cambria Math" panose="02040503050406030204" pitchFamily="18" charset="0"/>
                                    </a:rPr>
                                    <m:t>𝒏</m:t>
                                  </m:r>
                                </m:sub>
                              </m:sSub>
                            </m:num>
                            <m:den>
                              <m:sSup>
                                <m:sSupPr>
                                  <m:ctrlPr>
                                    <a:rPr lang="en-US" altLang="en-US" i="1">
                                      <a:latin typeface="Cambria Math" panose="02040503050406030204" pitchFamily="18" charset="0"/>
                                    </a:rPr>
                                  </m:ctrlPr>
                                </m:sSupPr>
                                <m:e>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𝑘</m:t>
                                      </m:r>
                                    </m:e>
                                    <m:sub>
                                      <m:r>
                                        <a:rPr lang="en-US" altLang="en-US" i="1">
                                          <a:latin typeface="Cambria Math" panose="02040503050406030204" pitchFamily="18" charset="0"/>
                                        </a:rPr>
                                        <m:t>𝑒</m:t>
                                      </m:r>
                                    </m:sub>
                                  </m:sSub>
                                  <m:r>
                                    <a:rPr lang="en-US" altLang="en-US" i="1">
                                      <a:latin typeface="Cambria Math" panose="02040503050406030204" pitchFamily="18" charset="0"/>
                                    </a:rPr>
                                    <m:t>)</m:t>
                                  </m:r>
                                </m:e>
                                <m:sup>
                                  <m:r>
                                    <a:rPr lang="en-US" altLang="en-US" b="0" i="1" smtClean="0">
                                      <a:latin typeface="Cambria Math" panose="02040503050406030204" pitchFamily="18" charset="0"/>
                                    </a:rPr>
                                    <m:t>𝑛</m:t>
                                  </m:r>
                                </m:sup>
                              </m:sSup>
                            </m:den>
                          </m:f>
                        </m:e>
                      </m:nary>
                    </m:oMath>
                  </m:oMathPara>
                </a14:m>
                <a:endParaRPr lang="en-IN" sz="2800" dirty="0"/>
              </a:p>
              <a:p>
                <a:r>
                  <a:rPr lang="en-IN" sz="3000" dirty="0"/>
                  <a:t>Where </a:t>
                </a:r>
                <a14:m>
                  <m:oMath xmlns:m="http://schemas.openxmlformats.org/officeDocument/2006/math">
                    <m:sSub>
                      <m:sSubPr>
                        <m:ctrlPr>
                          <a:rPr lang="en-IN" sz="3000" b="1" i="1" smtClean="0">
                            <a:latin typeface="Cambria Math" panose="02040503050406030204" pitchFamily="18" charset="0"/>
                          </a:rPr>
                        </m:ctrlPr>
                      </m:sSubPr>
                      <m:e>
                        <m:r>
                          <a:rPr lang="en-US" sz="3000" b="1" i="1" smtClean="0">
                            <a:latin typeface="Cambria Math" panose="02040503050406030204" pitchFamily="18" charset="0"/>
                          </a:rPr>
                          <m:t>𝑷</m:t>
                        </m:r>
                      </m:e>
                      <m:sub>
                        <m:r>
                          <a:rPr lang="en-US" sz="3000" b="1" i="1" smtClean="0">
                            <a:latin typeface="Cambria Math" panose="02040503050406030204" pitchFamily="18" charset="0"/>
                          </a:rPr>
                          <m:t>𝒏</m:t>
                        </m:r>
                      </m:sub>
                    </m:sSub>
                    <m:r>
                      <a:rPr lang="en-US" sz="3000" b="1" i="1" smtClean="0">
                        <a:latin typeface="Cambria Math" panose="02040503050406030204" pitchFamily="18" charset="0"/>
                      </a:rPr>
                      <m:t> </m:t>
                    </m:r>
                  </m:oMath>
                </a14:m>
                <a:r>
                  <a:rPr lang="en-IN" sz="3000" dirty="0"/>
                  <a:t>is the price of share at the end of nth year. </a:t>
                </a:r>
              </a:p>
              <a:p>
                <a:r>
                  <a:rPr lang="en-IN" sz="3000" dirty="0"/>
                  <a:t>In this model, there could be multiple assumptions about dividends (</a:t>
                </a:r>
                <a:r>
                  <a:rPr lang="en-IN" sz="3000" b="1" dirty="0"/>
                  <a:t>stable or zero growth, constant growth forever, multiple rates in different periods/phases</a:t>
                </a:r>
                <a:r>
                  <a:rPr lang="en-IN" sz="3000" dirty="0"/>
                  <a:t>).</a:t>
                </a:r>
              </a:p>
              <a:p>
                <a:pPr algn="just"/>
                <a:endParaRPr lang="en-US" altLang="en-US" dirty="0"/>
              </a:p>
              <a:p>
                <a:pPr lvl="1" algn="just"/>
                <a:endParaRPr lang="en-US" altLang="en-US" dirty="0"/>
              </a:p>
            </p:txBody>
          </p:sp>
        </mc:Choice>
        <mc:Fallback xmlns="">
          <p:sp>
            <p:nvSpPr>
              <p:cNvPr id="3" name="Content Placeholder 2">
                <a:extLst>
                  <a:ext uri="{FF2B5EF4-FFF2-40B4-BE49-F238E27FC236}">
                    <a16:creationId xmlns:a16="http://schemas.microsoft.com/office/drawing/2014/main" id="{4F74D6E6-02FD-462C-9DCD-22F75CD1249A}"/>
                  </a:ext>
                </a:extLst>
              </p:cNvPr>
              <p:cNvSpPr>
                <a:spLocks noGrp="1" noRot="1" noChangeAspect="1" noMove="1" noResize="1" noEditPoints="1" noAdjustHandles="1" noChangeArrowheads="1" noChangeShapeType="1" noTextEdit="1"/>
              </p:cNvSpPr>
              <p:nvPr>
                <p:ph idx="1"/>
              </p:nvPr>
            </p:nvSpPr>
            <p:spPr>
              <a:xfrm>
                <a:off x="274320" y="1013113"/>
                <a:ext cx="8630529" cy="5486397"/>
              </a:xfrm>
              <a:blipFill>
                <a:blip r:embed="rId2"/>
                <a:stretch>
                  <a:fillRect l="-1412" t="-1889" r="-197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8E16921-DC21-4AE9-80CB-BDDFBCBCD359}"/>
              </a:ext>
            </a:extLst>
          </p:cNvPr>
          <p:cNvSpPr>
            <a:spLocks noGrp="1"/>
          </p:cNvSpPr>
          <p:nvPr>
            <p:ph type="dt" sz="half" idx="10"/>
          </p:nvPr>
        </p:nvSpPr>
        <p:spPr/>
        <p:txBody>
          <a:bodyPr/>
          <a:lstStyle/>
          <a:p>
            <a:fld id="{3750553B-A77C-4BC5-B213-49653C5D21E6}" type="datetime1">
              <a:rPr lang="en-US" smtClean="0"/>
              <a:t>19-Oct-24</a:t>
            </a:fld>
            <a:endParaRPr lang="en-IN"/>
          </a:p>
        </p:txBody>
      </p:sp>
    </p:spTree>
    <p:extLst>
      <p:ext uri="{BB962C8B-B14F-4D97-AF65-F5344CB8AC3E}">
        <p14:creationId xmlns:p14="http://schemas.microsoft.com/office/powerpoint/2010/main" val="3176649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274319" y="358489"/>
            <a:ext cx="8630529" cy="654624"/>
          </a:xfrm>
        </p:spPr>
        <p:txBody>
          <a:bodyPr>
            <a:normAutofit fontScale="90000"/>
          </a:bodyPr>
          <a:lstStyle/>
          <a:p>
            <a:r>
              <a:rPr lang="en-US" altLang="en-US" b="1" dirty="0">
                <a:latin typeface="+mn-lt"/>
              </a:rPr>
              <a:t>Dividend Discount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274320" y="1013113"/>
                <a:ext cx="8630529" cy="5486397"/>
              </a:xfrm>
            </p:spPr>
            <p:txBody>
              <a:bodyPr>
                <a:normAutofit/>
              </a:bodyPr>
              <a:lstStyle/>
              <a:p>
                <a:r>
                  <a:rPr lang="en-IN" sz="2000" dirty="0"/>
                  <a:t>However, in general, dividend policies are stable with some growth rate. Therefore, we can apply constant growth model and apply this formula.</a:t>
                </a:r>
              </a:p>
              <a:p>
                <a:pPr marL="0" indent="0" algn="ctr">
                  <a:buNone/>
                </a:pPr>
                <a14:m>
                  <m:oMathPara xmlns:m="http://schemas.openxmlformats.org/officeDocument/2006/math">
                    <m:oMathParaPr>
                      <m:jc m:val="centerGroup"/>
                    </m:oMathParaPr>
                    <m:oMath xmlns:m="http://schemas.openxmlformats.org/officeDocument/2006/math">
                      <m:sSub>
                        <m:sSubPr>
                          <m:ctrlPr>
                            <a:rPr lang="en-IN" b="1" i="1">
                              <a:latin typeface="Cambria Math" panose="02040503050406030204" pitchFamily="18" charset="0"/>
                            </a:rPr>
                          </m:ctrlPr>
                        </m:sSubPr>
                        <m:e>
                          <m:r>
                            <a:rPr lang="en-US" b="1" i="1" smtClean="0">
                              <a:latin typeface="Cambria Math" panose="02040503050406030204" pitchFamily="18" charset="0"/>
                            </a:rPr>
                            <m:t>𝑷</m:t>
                          </m:r>
                        </m:e>
                        <m:sub>
                          <m:r>
                            <a:rPr lang="en-IN" b="1" i="1">
                              <a:latin typeface="Cambria Math" panose="02040503050406030204" pitchFamily="18" charset="0"/>
                            </a:rPr>
                            <m:t>𝟎</m:t>
                          </m:r>
                        </m:sub>
                      </m:sSub>
                      <m:r>
                        <a:rPr lang="en-US" b="1" i="1" smtClean="0">
                          <a:latin typeface="Cambria Math" panose="02040503050406030204" pitchFamily="18" charset="0"/>
                        </a:rPr>
                        <m:t>=</m:t>
                      </m:r>
                      <m:f>
                        <m:fPr>
                          <m:ctrlPr>
                            <a:rPr lang="en-IN" b="1" i="1">
                              <a:latin typeface="Cambria Math" panose="02040503050406030204" pitchFamily="18" charset="0"/>
                            </a:rPr>
                          </m:ctrlPr>
                        </m:fPr>
                        <m:num>
                          <m:sSub>
                            <m:sSubPr>
                              <m:ctrlPr>
                                <a:rPr lang="en-IN" b="1" i="1">
                                  <a:latin typeface="Cambria Math" panose="02040503050406030204" pitchFamily="18" charset="0"/>
                                </a:rPr>
                              </m:ctrlPr>
                            </m:sSubPr>
                            <m:e>
                              <m:r>
                                <a:rPr lang="en-IN" b="1" i="1">
                                  <a:latin typeface="Cambria Math" panose="02040503050406030204" pitchFamily="18" charset="0"/>
                                </a:rPr>
                                <m:t>𝑫</m:t>
                              </m:r>
                            </m:e>
                            <m:sub>
                              <m:r>
                                <a:rPr lang="en-IN" b="1" i="1">
                                  <a:latin typeface="Cambria Math" panose="02040503050406030204" pitchFamily="18" charset="0"/>
                                </a:rPr>
                                <m:t>𝟎</m:t>
                              </m:r>
                            </m:sub>
                          </m:sSub>
                          <m:r>
                            <a:rPr lang="en-IN" b="1" i="1">
                              <a:latin typeface="Cambria Math" panose="02040503050406030204" pitchFamily="18" charset="0"/>
                            </a:rPr>
                            <m:t>(</m:t>
                          </m:r>
                          <m:r>
                            <a:rPr lang="en-IN" b="1" i="1">
                              <a:latin typeface="Cambria Math" panose="02040503050406030204" pitchFamily="18" charset="0"/>
                            </a:rPr>
                            <m:t>𝟏</m:t>
                          </m:r>
                          <m:r>
                            <a:rPr lang="en-IN" b="1" i="1">
                              <a:latin typeface="Cambria Math" panose="02040503050406030204" pitchFamily="18" charset="0"/>
                            </a:rPr>
                            <m:t>+</m:t>
                          </m:r>
                          <m:r>
                            <a:rPr lang="en-IN" b="1" i="1">
                              <a:latin typeface="Cambria Math" panose="02040503050406030204" pitchFamily="18" charset="0"/>
                            </a:rPr>
                            <m:t>𝒈</m:t>
                          </m:r>
                          <m:r>
                            <a:rPr lang="en-IN" b="1" i="1">
                              <a:latin typeface="Cambria Math" panose="02040503050406030204" pitchFamily="18" charset="0"/>
                            </a:rPr>
                            <m:t>)</m:t>
                          </m:r>
                        </m:num>
                        <m:den>
                          <m:sSub>
                            <m:sSubPr>
                              <m:ctrlPr>
                                <a:rPr lang="en-IN" b="1" i="1">
                                  <a:latin typeface="Cambria Math" panose="02040503050406030204" pitchFamily="18" charset="0"/>
                                </a:rPr>
                              </m:ctrlPr>
                            </m:sSubPr>
                            <m:e>
                              <m:r>
                                <a:rPr lang="en-US" b="1" i="1">
                                  <a:latin typeface="Cambria Math" panose="02040503050406030204" pitchFamily="18" charset="0"/>
                                </a:rPr>
                                <m:t>(</m:t>
                              </m:r>
                              <m:r>
                                <a:rPr lang="en-IN" b="1" i="1">
                                  <a:latin typeface="Cambria Math" panose="02040503050406030204" pitchFamily="18" charset="0"/>
                                </a:rPr>
                                <m:t>𝒌</m:t>
                              </m:r>
                            </m:e>
                            <m:sub>
                              <m:r>
                                <a:rPr lang="en-IN" b="1" i="1">
                                  <a:latin typeface="Cambria Math" panose="02040503050406030204" pitchFamily="18" charset="0"/>
                                </a:rPr>
                                <m:t>𝒆</m:t>
                              </m:r>
                            </m:sub>
                          </m:sSub>
                          <m:r>
                            <a:rPr lang="en-US" b="1" i="1">
                              <a:latin typeface="Cambria Math" panose="02040503050406030204" pitchFamily="18" charset="0"/>
                            </a:rPr>
                            <m:t>−</m:t>
                          </m:r>
                          <m:r>
                            <a:rPr lang="en-US" b="1" i="1">
                              <a:latin typeface="Cambria Math" panose="02040503050406030204" pitchFamily="18" charset="0"/>
                            </a:rPr>
                            <m:t>𝒈</m:t>
                          </m:r>
                          <m:r>
                            <a:rPr lang="en-US" b="1" i="1">
                              <a:latin typeface="Cambria Math" panose="02040503050406030204" pitchFamily="18" charset="0"/>
                            </a:rPr>
                            <m:t>)</m:t>
                          </m:r>
                        </m:den>
                      </m:f>
                    </m:oMath>
                  </m:oMathPara>
                </a14:m>
                <a:endParaRPr lang="en-IN" sz="2000" b="1" i="1" dirty="0">
                  <a:latin typeface="Cambria Math" panose="02040503050406030204" pitchFamily="18" charset="0"/>
                </a:endParaRPr>
              </a:p>
              <a:p>
                <a:r>
                  <a:rPr lang="en-IN" sz="2000" dirty="0"/>
                  <a:t>Growth can be computed as: </a:t>
                </a:r>
                <a:r>
                  <a:rPr lang="en-IN" sz="2000" b="1" dirty="0"/>
                  <a:t>Retention rate * Return on Equity</a:t>
                </a:r>
              </a:p>
              <a:p>
                <a:endParaRPr lang="en-IN" sz="2000" b="1" i="1" dirty="0">
                  <a:latin typeface="Cambria Math" panose="02040503050406030204" pitchFamily="18" charset="0"/>
                </a:endParaRPr>
              </a:p>
              <a:p>
                <a:r>
                  <a:rPr lang="en-IN" sz="2800" dirty="0"/>
                  <a:t>(</a:t>
                </a:r>
                <a:r>
                  <a:rPr lang="en-IN" sz="2800" dirty="0">
                    <a:highlight>
                      <a:srgbClr val="FFFF00"/>
                    </a:highlight>
                  </a:rPr>
                  <a:t>Explain with an example of beginning equity 100, ROE 30%, Retention 60%,closing equity, and 3 year analysis to show dividend growth rate (g)=Retention*ROE, i.e. 18% in this case</a:t>
                </a:r>
                <a:r>
                  <a:rPr lang="en-IN" sz="2800" dirty="0"/>
                  <a:t>)</a:t>
                </a:r>
                <a:endParaRPr lang="en-US" altLang="en-US" sz="2800" dirty="0"/>
              </a:p>
            </p:txBody>
          </p:sp>
        </mc:Choice>
        <mc:Fallback xmlns="">
          <p:sp>
            <p:nvSpPr>
              <p:cNvPr id="3" name="Content Placeholder 2">
                <a:extLst>
                  <a:ext uri="{FF2B5EF4-FFF2-40B4-BE49-F238E27FC236}">
                    <a16:creationId xmlns:a16="http://schemas.microsoft.com/office/drawing/2014/main" id="{4F74D6E6-02FD-462C-9DCD-22F75CD1249A}"/>
                  </a:ext>
                </a:extLst>
              </p:cNvPr>
              <p:cNvSpPr>
                <a:spLocks noGrp="1" noRot="1" noChangeAspect="1" noMove="1" noResize="1" noEditPoints="1" noAdjustHandles="1" noChangeArrowheads="1" noChangeShapeType="1" noTextEdit="1"/>
              </p:cNvSpPr>
              <p:nvPr>
                <p:ph idx="1"/>
              </p:nvPr>
            </p:nvSpPr>
            <p:spPr>
              <a:xfrm>
                <a:off x="274320" y="1013113"/>
                <a:ext cx="8630529" cy="5486397"/>
              </a:xfrm>
              <a:blipFill>
                <a:blip r:embed="rId2"/>
                <a:stretch>
                  <a:fillRect l="-1271" t="-444" r="-9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836F8C9-4880-4AB4-858F-2EB21E376C20}"/>
              </a:ext>
            </a:extLst>
          </p:cNvPr>
          <p:cNvSpPr>
            <a:spLocks noGrp="1"/>
          </p:cNvSpPr>
          <p:nvPr>
            <p:ph type="dt" sz="half" idx="10"/>
          </p:nvPr>
        </p:nvSpPr>
        <p:spPr/>
        <p:txBody>
          <a:bodyPr/>
          <a:lstStyle/>
          <a:p>
            <a:fld id="{6A20DE2B-1A3D-40E7-B044-B855EF24185B}" type="datetime1">
              <a:rPr lang="en-US" smtClean="0"/>
              <a:t>19-Oct-24</a:t>
            </a:fld>
            <a:endParaRPr lang="en-IN"/>
          </a:p>
        </p:txBody>
      </p:sp>
    </p:spTree>
    <p:extLst>
      <p:ext uri="{BB962C8B-B14F-4D97-AF65-F5344CB8AC3E}">
        <p14:creationId xmlns:p14="http://schemas.microsoft.com/office/powerpoint/2010/main" val="24369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274319" y="358489"/>
            <a:ext cx="8630529" cy="654624"/>
          </a:xfrm>
        </p:spPr>
        <p:txBody>
          <a:bodyPr>
            <a:noAutofit/>
          </a:bodyPr>
          <a:lstStyle/>
          <a:p>
            <a:r>
              <a:rPr lang="en-US" altLang="en-US" sz="3200" b="1" dirty="0">
                <a:latin typeface="+mn-lt"/>
              </a:rPr>
              <a:t>Dividend Discount Model: Two stage growth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274320" y="1013113"/>
                <a:ext cx="8630529" cy="5486397"/>
              </a:xfrm>
            </p:spPr>
            <p:txBody>
              <a:bodyPr>
                <a:normAutofit fontScale="70000" lnSpcReduction="20000"/>
              </a:bodyPr>
              <a:lstStyle/>
              <a:p>
                <a:pPr algn="just"/>
                <a:r>
                  <a:rPr lang="en-US" altLang="en-US" dirty="0"/>
                  <a:t>The simplest extension of the constant growth model assumes that the extraordinary growth will continue for a finite number of years and thereafter normal growth rate will prevail indefinitely (forever or terminal).</a:t>
                </a:r>
              </a:p>
              <a:p>
                <a:pPr algn="just"/>
                <a:r>
                  <a:rPr lang="en-US" altLang="en-US" b="1" dirty="0"/>
                  <a:t>Example: </a:t>
                </a:r>
                <a:r>
                  <a:rPr lang="en-US" altLang="en-US" dirty="0"/>
                  <a:t>The current dividend on an equity share of Vertigo Limited is 2.00. Vertigo is expected to enjoy an above-normal growth rate of 20 percent for a period of 6 years. Thereafter, the growth rate will fall and stabilize at 10 percent. Equity investors require a return of 15 percent. What is the intrinsic value of the equity share of Vertigo?</a:t>
                </a:r>
              </a:p>
              <a:p>
                <a:pPr marL="0" indent="0" algn="just">
                  <a:buNone/>
                </a:pPr>
                <a:r>
                  <a:rPr lang="en-US" altLang="en-US" dirty="0"/>
                  <a:t>The inputs required for applying the two-stage model are: </a:t>
                </a:r>
              </a:p>
              <a:p>
                <a:pPr algn="just"/>
                <a:r>
                  <a:rPr lang="en-US" altLang="en-US" dirty="0"/>
                  <a:t>g1 = 20 percent</a:t>
                </a:r>
              </a:p>
              <a:p>
                <a:pPr algn="just"/>
                <a:r>
                  <a:rPr lang="en-US" altLang="en-US" dirty="0"/>
                  <a:t>g2 = 10 percent (Terminal)</a:t>
                </a:r>
              </a:p>
              <a:p>
                <a:pPr algn="just"/>
                <a:r>
                  <a:rPr lang="en-US" altLang="en-US" dirty="0"/>
                  <a:t>n = 6 years</a:t>
                </a:r>
              </a:p>
              <a:p>
                <a:pPr algn="just"/>
                <a:r>
                  <a:rPr lang="en-US" altLang="en-US" dirty="0"/>
                  <a:t>r = 15 percent</a:t>
                </a:r>
              </a:p>
              <a:p>
                <a:pPr algn="just"/>
                <a:r>
                  <a:rPr lang="en-US" altLang="en-US" dirty="0"/>
                  <a:t>D1 = D0 (1 + g1) = Rs2 (1.20) = 2.40</a:t>
                </a:r>
              </a:p>
              <a:p>
                <a:pPr algn="just"/>
                <a14:m>
                  <m:oMath xmlns:m="http://schemas.openxmlformats.org/officeDocument/2006/math">
                    <m:sSub>
                      <m:sSubPr>
                        <m:ctrlPr>
                          <a:rPr lang="en-IN" b="1" i="1" smtClean="0">
                            <a:highlight>
                              <a:srgbClr val="FFFF00"/>
                            </a:highlight>
                            <a:latin typeface="Cambria Math" panose="02040503050406030204" pitchFamily="18" charset="0"/>
                          </a:rPr>
                        </m:ctrlPr>
                      </m:sSubPr>
                      <m:e>
                        <m:r>
                          <a:rPr lang="en-US" b="1" i="1" smtClean="0">
                            <a:highlight>
                              <a:srgbClr val="FFFF00"/>
                            </a:highlight>
                            <a:latin typeface="Cambria Math" panose="02040503050406030204" pitchFamily="18" charset="0"/>
                          </a:rPr>
                          <m:t>𝑪𝒐𝒎𝒑𝒖𝒕𝒆</m:t>
                        </m:r>
                        <m:r>
                          <a:rPr lang="en-US" b="1" i="1" smtClean="0">
                            <a:highlight>
                              <a:srgbClr val="FFFF00"/>
                            </a:highlight>
                            <a:latin typeface="Cambria Math" panose="02040503050406030204" pitchFamily="18" charset="0"/>
                          </a:rPr>
                          <m:t> </m:t>
                        </m:r>
                        <m:r>
                          <a:rPr lang="en-US" b="1" i="1" smtClean="0">
                            <a:highlight>
                              <a:srgbClr val="FFFF00"/>
                            </a:highlight>
                            <a:latin typeface="Cambria Math" panose="02040503050406030204" pitchFamily="18" charset="0"/>
                          </a:rPr>
                          <m:t>𝑷</m:t>
                        </m:r>
                      </m:e>
                      <m:sub>
                        <m:r>
                          <a:rPr lang="en-IN" b="1" i="1">
                            <a:highlight>
                              <a:srgbClr val="FFFF00"/>
                            </a:highlight>
                            <a:latin typeface="Cambria Math" panose="02040503050406030204" pitchFamily="18" charset="0"/>
                          </a:rPr>
                          <m:t>𝟎</m:t>
                        </m:r>
                      </m:sub>
                    </m:sSub>
                    <m:r>
                      <a:rPr lang="en-US" b="1" i="1" smtClean="0">
                        <a:highlight>
                          <a:srgbClr val="FFFF00"/>
                        </a:highlight>
                        <a:latin typeface="Cambria Math" panose="02040503050406030204" pitchFamily="18" charset="0"/>
                      </a:rPr>
                      <m:t>=</m:t>
                    </m:r>
                  </m:oMath>
                </a14:m>
                <a:r>
                  <a:rPr lang="en-US" altLang="en-US" dirty="0">
                    <a:highlight>
                      <a:srgbClr val="FFFF00"/>
                    </a:highlight>
                  </a:rPr>
                  <a:t> 70.76 (Refer to Excel)</a:t>
                </a:r>
              </a:p>
              <a:p>
                <a:pPr lvl="1" algn="just"/>
                <a:endParaRPr lang="en-US" altLang="en-US" dirty="0"/>
              </a:p>
            </p:txBody>
          </p:sp>
        </mc:Choice>
        <mc:Fallback xmlns="">
          <p:sp>
            <p:nvSpPr>
              <p:cNvPr id="3" name="Content Placeholder 2">
                <a:extLst>
                  <a:ext uri="{FF2B5EF4-FFF2-40B4-BE49-F238E27FC236}">
                    <a16:creationId xmlns:a16="http://schemas.microsoft.com/office/drawing/2014/main" id="{4F74D6E6-02FD-462C-9DCD-22F75CD1249A}"/>
                  </a:ext>
                </a:extLst>
              </p:cNvPr>
              <p:cNvSpPr>
                <a:spLocks noGrp="1" noRot="1" noChangeAspect="1" noMove="1" noResize="1" noEditPoints="1" noAdjustHandles="1" noChangeArrowheads="1" noChangeShapeType="1" noTextEdit="1"/>
              </p:cNvSpPr>
              <p:nvPr>
                <p:ph idx="1"/>
              </p:nvPr>
            </p:nvSpPr>
            <p:spPr>
              <a:xfrm>
                <a:off x="274320" y="1013113"/>
                <a:ext cx="8630529" cy="5486397"/>
              </a:xfrm>
              <a:blipFill>
                <a:blip r:embed="rId2"/>
                <a:stretch>
                  <a:fillRect l="-918" t="-1889" r="-9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9EA8B4F-3300-442E-A93C-912D9309F5D9}"/>
              </a:ext>
            </a:extLst>
          </p:cNvPr>
          <p:cNvSpPr>
            <a:spLocks noGrp="1"/>
          </p:cNvSpPr>
          <p:nvPr>
            <p:ph type="dt" sz="half" idx="10"/>
          </p:nvPr>
        </p:nvSpPr>
        <p:spPr/>
        <p:txBody>
          <a:bodyPr/>
          <a:lstStyle/>
          <a:p>
            <a:fld id="{02B1F74E-2FD7-45E4-82B6-C080242361C1}" type="datetime1">
              <a:rPr lang="en-US" smtClean="0"/>
              <a:t>19-Oct-24</a:t>
            </a:fld>
            <a:endParaRPr lang="en-IN"/>
          </a:p>
        </p:txBody>
      </p:sp>
    </p:spTree>
    <p:extLst>
      <p:ext uri="{BB962C8B-B14F-4D97-AF65-F5344CB8AC3E}">
        <p14:creationId xmlns:p14="http://schemas.microsoft.com/office/powerpoint/2010/main" val="656813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AB6E9E277804DABC86EB8C860FA82" ma:contentTypeVersion="8" ma:contentTypeDescription="Create a new document." ma:contentTypeScope="" ma:versionID="584dff0e9c9adbd15cc804d60ef9ef69">
  <xsd:schema xmlns:xsd="http://www.w3.org/2001/XMLSchema" xmlns:xs="http://www.w3.org/2001/XMLSchema" xmlns:p="http://schemas.microsoft.com/office/2006/metadata/properties" xmlns:ns2="358c27f4-605e-4a4d-a8b9-e26961c65206" targetNamespace="http://schemas.microsoft.com/office/2006/metadata/properties" ma:root="true" ma:fieldsID="717329f8c3ce53a831c3e0c2e5fef89b" ns2:_="">
    <xsd:import namespace="358c27f4-605e-4a4d-a8b9-e26961c6520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c27f4-605e-4a4d-a8b9-e26961c652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5A5B01-2169-4BF2-8BBB-DB6EF345DF75}"/>
</file>

<file path=customXml/itemProps2.xml><?xml version="1.0" encoding="utf-8"?>
<ds:datastoreItem xmlns:ds="http://schemas.openxmlformats.org/officeDocument/2006/customXml" ds:itemID="{15C44EF5-B2F3-4D88-8C21-1D36BA8647D4}"/>
</file>

<file path=customXml/itemProps3.xml><?xml version="1.0" encoding="utf-8"?>
<ds:datastoreItem xmlns:ds="http://schemas.openxmlformats.org/officeDocument/2006/customXml" ds:itemID="{BEF9158A-F0B7-4E6B-AEE3-787EB4411050}"/>
</file>

<file path=docProps/app.xml><?xml version="1.0" encoding="utf-8"?>
<Properties xmlns="http://schemas.openxmlformats.org/officeDocument/2006/extended-properties" xmlns:vt="http://schemas.openxmlformats.org/officeDocument/2006/docPropsVTypes">
  <Template/>
  <TotalTime>21071</TotalTime>
  <Words>1254</Words>
  <Application>Microsoft Office PowerPoint</Application>
  <PresentationFormat>On-screen Show (4:3)</PresentationFormat>
  <Paragraphs>86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LiberationSerif_c_1</vt:lpstr>
      <vt:lpstr>Office Theme</vt:lpstr>
      <vt:lpstr>Valuation of Shares: Dividend Discount Model</vt:lpstr>
      <vt:lpstr>PowerPoint Presentation</vt:lpstr>
      <vt:lpstr>PowerPoint Presentation</vt:lpstr>
      <vt:lpstr>PowerPoint Presentation</vt:lpstr>
      <vt:lpstr>PowerPoint Presentation</vt:lpstr>
      <vt:lpstr>Dividend Discount Model</vt:lpstr>
      <vt:lpstr>Dividend Discount Model</vt:lpstr>
      <vt:lpstr>Dividend Discount Model</vt:lpstr>
      <vt:lpstr>Dividend Discount Model: Two stage growth model</vt:lpstr>
      <vt:lpstr>Dividend Discount Model: Three stage growth model</vt:lpstr>
      <vt:lpstr>DDM: Perpetual constant growth model</vt:lpstr>
      <vt:lpstr>DDM: Pros and Cons</vt:lpstr>
      <vt:lpstr>Complex Example: Valuation of Vedanta Ltd.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Sarveshwar Kumar Inani</cp:lastModifiedBy>
  <cp:revision>1206</cp:revision>
  <dcterms:created xsi:type="dcterms:W3CDTF">2011-09-14T09:42:05Z</dcterms:created>
  <dcterms:modified xsi:type="dcterms:W3CDTF">2024-10-19T09:54:26Z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0x010100B5AAB6E9E277804DABC86EB8C860FA82</vt:lpwstr>
  </property>
</Properties>
</file>