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300" r:id="rId4"/>
    <p:sldId id="301" r:id="rId5"/>
    <p:sldId id="306" r:id="rId6"/>
    <p:sldId id="302" r:id="rId7"/>
    <p:sldId id="307" r:id="rId8"/>
    <p:sldId id="303" r:id="rId9"/>
    <p:sldId id="308" r:id="rId10"/>
    <p:sldId id="309" r:id="rId11"/>
    <p:sldId id="304" r:id="rId12"/>
    <p:sldId id="305" r:id="rId13"/>
    <p:sldId id="310" r:id="rId14"/>
    <p:sldId id="311" r:id="rId15"/>
    <p:sldId id="318" r:id="rId16"/>
    <p:sldId id="315" r:id="rId17"/>
    <p:sldId id="316" r:id="rId18"/>
    <p:sldId id="317" r:id="rId19"/>
    <p:sldId id="312" r:id="rId20"/>
    <p:sldId id="319" r:id="rId21"/>
    <p:sldId id="3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68" d="100"/>
          <a:sy n="68" d="100"/>
        </p:scale>
        <p:origin x="10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D8B7-FB61-4914-903B-78354240D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5C7A38-F91A-4424-AADE-5308F2D55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067AD0-30D2-42BF-BEC4-BE1D7CEF6C18}"/>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5" name="Footer Placeholder 4">
            <a:extLst>
              <a:ext uri="{FF2B5EF4-FFF2-40B4-BE49-F238E27FC236}">
                <a16:creationId xmlns:a16="http://schemas.microsoft.com/office/drawing/2014/main" id="{F86657C3-E68E-428F-8A89-CB35828BA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A2DF2-37FA-4EF3-B473-D1CEE6387E62}"/>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108105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D0C7-9BD1-4163-BA8E-A4981B3C15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612348-230D-42F2-BAD3-A60349AED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837B5D-F903-4703-BE37-2BA4B3475FC6}"/>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5" name="Footer Placeholder 4">
            <a:extLst>
              <a:ext uri="{FF2B5EF4-FFF2-40B4-BE49-F238E27FC236}">
                <a16:creationId xmlns:a16="http://schemas.microsoft.com/office/drawing/2014/main" id="{496360AA-2623-4EA8-9C1D-EBBD94D05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FE07E-78C4-4C66-8890-473EEB9EC097}"/>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22011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06C8A-C800-45A7-9666-B6E334FDC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39082D-01ED-436F-9443-61A793D0D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F42DC-6708-40AA-8FB4-70E213BDE073}"/>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5" name="Footer Placeholder 4">
            <a:extLst>
              <a:ext uri="{FF2B5EF4-FFF2-40B4-BE49-F238E27FC236}">
                <a16:creationId xmlns:a16="http://schemas.microsoft.com/office/drawing/2014/main" id="{59C65851-9B3D-453F-A5B5-AEB8AA143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29640-7A37-4B0F-A9B8-DCAD342A430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19902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ABFE-53CE-4CD1-BF03-53BCD0F8AD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82F4BC-7801-444D-A887-A16E0BC4C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AEA25-F387-4131-9007-EEB5877AA226}"/>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5" name="Footer Placeholder 4">
            <a:extLst>
              <a:ext uri="{FF2B5EF4-FFF2-40B4-BE49-F238E27FC236}">
                <a16:creationId xmlns:a16="http://schemas.microsoft.com/office/drawing/2014/main" id="{32D44237-35FC-4A80-9234-1016B255C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05854-F6F0-483A-A19C-22F5A656B6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43306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C2C6-7DC2-4411-9A2D-A0D152A49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253D5C-A62F-49EC-915B-3AC882275B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00A85-178E-43B7-A615-0A160E8D056E}"/>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5" name="Footer Placeholder 4">
            <a:extLst>
              <a:ext uri="{FF2B5EF4-FFF2-40B4-BE49-F238E27FC236}">
                <a16:creationId xmlns:a16="http://schemas.microsoft.com/office/drawing/2014/main" id="{9A24CEEB-04C2-4428-9D88-C5772731B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9EAD4-6BB2-4B98-A5B4-16AF768EBA90}"/>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44569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988B-204A-4469-AF39-90E835106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3DEE4C-FDC4-42E9-993B-FCC1ECA6E8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14B9AD-3E83-48B5-8C80-F7B85A779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0B239-BE51-4961-8E52-8145CF45D4F8}"/>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6" name="Footer Placeholder 5">
            <a:extLst>
              <a:ext uri="{FF2B5EF4-FFF2-40B4-BE49-F238E27FC236}">
                <a16:creationId xmlns:a16="http://schemas.microsoft.com/office/drawing/2014/main" id="{B137B3AB-51AD-4D17-9378-16F61BC1C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A5B56-9F85-4CFA-80AE-17984140FB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28606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E107-C893-4A36-8033-57D38A97ED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E4D6F-6147-4755-8E5A-76CF9294D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C5A374-F4B4-4E1F-B72E-676344201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3C4E35-C135-4FCC-9346-2D5B9983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2116C-C901-45A5-ADF8-0B79F49AC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DF250-6944-41C3-B472-B3A7B40AE0E3}"/>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8" name="Footer Placeholder 7">
            <a:extLst>
              <a:ext uri="{FF2B5EF4-FFF2-40B4-BE49-F238E27FC236}">
                <a16:creationId xmlns:a16="http://schemas.microsoft.com/office/drawing/2014/main" id="{29D31577-E0E8-4BF4-87DB-4921074F77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CDA031-401A-437C-AD08-81A51EE6B93B}"/>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183248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CE4D-EF8E-4A6C-9540-B9636FB331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01E552-A63B-4E7A-995B-071351F9001B}"/>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4" name="Footer Placeholder 3">
            <a:extLst>
              <a:ext uri="{FF2B5EF4-FFF2-40B4-BE49-F238E27FC236}">
                <a16:creationId xmlns:a16="http://schemas.microsoft.com/office/drawing/2014/main" id="{EC0203F0-5405-4513-9E3E-762A4E1306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09BA7-51FA-4D2B-8201-520ECA317FA9}"/>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8373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D7E66-257B-421A-82FA-EBEA6E89AF70}"/>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3" name="Footer Placeholder 2">
            <a:extLst>
              <a:ext uri="{FF2B5EF4-FFF2-40B4-BE49-F238E27FC236}">
                <a16:creationId xmlns:a16="http://schemas.microsoft.com/office/drawing/2014/main" id="{80100852-E9AD-4853-AD06-D40B40E949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085560-ECA5-424E-95B8-21D2BA2C418A}"/>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253965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9D76-EB9E-4643-8B32-5B6825881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B02769-CB78-4E9D-B700-F8D928F60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A8E23C-DAF3-4020-B643-30DEE243A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B801B-0A5A-4244-853E-D59BEF2BA9D0}"/>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6" name="Footer Placeholder 5">
            <a:extLst>
              <a:ext uri="{FF2B5EF4-FFF2-40B4-BE49-F238E27FC236}">
                <a16:creationId xmlns:a16="http://schemas.microsoft.com/office/drawing/2014/main" id="{9AD9036B-0377-4864-9AB4-D1F1AE739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AAD98-CBA1-48B4-87AE-66FAD21847B7}"/>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82793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DE40-FCE4-4DDC-B50B-D10001930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5D54D8-C65C-40B3-AB32-5BFEAFFA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02FDFF-F014-4281-8060-4CA9CB9E4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BFB9B-0ED7-492C-B32B-52E917DA9582}"/>
              </a:ext>
            </a:extLst>
          </p:cNvPr>
          <p:cNvSpPr>
            <a:spLocks noGrp="1"/>
          </p:cNvSpPr>
          <p:nvPr>
            <p:ph type="dt" sz="half" idx="10"/>
          </p:nvPr>
        </p:nvSpPr>
        <p:spPr/>
        <p:txBody>
          <a:bodyPr/>
          <a:lstStyle/>
          <a:p>
            <a:fld id="{7906EC7B-3982-45B7-B21F-7A5632FD45B1}" type="datetimeFigureOut">
              <a:rPr lang="en-IN" smtClean="0"/>
              <a:t>26-10-2024</a:t>
            </a:fld>
            <a:endParaRPr lang="en-IN"/>
          </a:p>
        </p:txBody>
      </p:sp>
      <p:sp>
        <p:nvSpPr>
          <p:cNvPr id="6" name="Footer Placeholder 5">
            <a:extLst>
              <a:ext uri="{FF2B5EF4-FFF2-40B4-BE49-F238E27FC236}">
                <a16:creationId xmlns:a16="http://schemas.microsoft.com/office/drawing/2014/main" id="{F78B9F48-E3EE-4E49-9927-E9FC6B2A7C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FFC757-C8BF-4C11-9E15-27901A158F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231228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A6D32-1BD4-4938-B17B-EDF3B73B5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841A0-5421-4150-8364-02FA49C65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4AA0E-4463-4ED0-AD98-3B4EB75FE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6EC7B-3982-45B7-B21F-7A5632FD45B1}" type="datetimeFigureOut">
              <a:rPr lang="en-IN" smtClean="0"/>
              <a:t>26-10-2024</a:t>
            </a:fld>
            <a:endParaRPr lang="en-IN"/>
          </a:p>
        </p:txBody>
      </p:sp>
      <p:sp>
        <p:nvSpPr>
          <p:cNvPr id="5" name="Footer Placeholder 4">
            <a:extLst>
              <a:ext uri="{FF2B5EF4-FFF2-40B4-BE49-F238E27FC236}">
                <a16:creationId xmlns:a16="http://schemas.microsoft.com/office/drawing/2014/main" id="{6F241412-AA42-4B2E-B978-7EBD8F5C0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DB8F78-4A77-4FAF-BCC7-82D945100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96175-22F8-4FA7-95D9-D6682CB4C708}" type="slidenum">
              <a:rPr lang="en-IN" smtClean="0"/>
              <a:t>‹#›</a:t>
            </a:fld>
            <a:endParaRPr lang="en-IN"/>
          </a:p>
        </p:txBody>
      </p:sp>
    </p:spTree>
    <p:extLst>
      <p:ext uri="{BB962C8B-B14F-4D97-AF65-F5344CB8AC3E}">
        <p14:creationId xmlns:p14="http://schemas.microsoft.com/office/powerpoint/2010/main" val="401343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CPtBJN3SAvs&amp;ab_channel=KenjiExplai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0799-9661-41C4-BA15-82572A49A7DE}"/>
              </a:ext>
            </a:extLst>
          </p:cNvPr>
          <p:cNvSpPr>
            <a:spLocks noGrp="1"/>
          </p:cNvSpPr>
          <p:nvPr>
            <p:ph type="ctrTitle"/>
          </p:nvPr>
        </p:nvSpPr>
        <p:spPr>
          <a:xfrm>
            <a:off x="1636541" y="348640"/>
            <a:ext cx="9144000" cy="1986597"/>
          </a:xfrm>
        </p:spPr>
        <p:txBody>
          <a:bodyPr>
            <a:normAutofit/>
          </a:bodyPr>
          <a:lstStyle/>
          <a:p>
            <a:r>
              <a:rPr lang="en-IN" b="1" dirty="0">
                <a:latin typeface="+mn-lt"/>
              </a:rPr>
              <a:t>Relative Valuation</a:t>
            </a:r>
          </a:p>
        </p:txBody>
      </p:sp>
      <p:sp>
        <p:nvSpPr>
          <p:cNvPr id="3" name="Subtitle 2">
            <a:extLst>
              <a:ext uri="{FF2B5EF4-FFF2-40B4-BE49-F238E27FC236}">
                <a16:creationId xmlns:a16="http://schemas.microsoft.com/office/drawing/2014/main" id="{175EE89B-8128-43D2-8506-B9FA8601D8A4}"/>
              </a:ext>
            </a:extLst>
          </p:cNvPr>
          <p:cNvSpPr>
            <a:spLocks noGrp="1"/>
          </p:cNvSpPr>
          <p:nvPr>
            <p:ph type="subTitle" idx="1"/>
          </p:nvPr>
        </p:nvSpPr>
        <p:spPr>
          <a:xfrm>
            <a:off x="1636541" y="4895557"/>
            <a:ext cx="9144000" cy="893591"/>
          </a:xfrm>
        </p:spPr>
        <p:txBody>
          <a:bodyPr>
            <a:normAutofit/>
          </a:bodyPr>
          <a:lstStyle/>
          <a:p>
            <a:r>
              <a:rPr lang="en-IN" b="1" dirty="0" err="1"/>
              <a:t>Dr.</a:t>
            </a:r>
            <a:r>
              <a:rPr lang="en-IN" b="1" dirty="0"/>
              <a:t> Sarveshwar Kumar Inani</a:t>
            </a:r>
          </a:p>
          <a:p>
            <a:r>
              <a:rPr lang="en-IN" b="1" dirty="0"/>
              <a:t>(Ph.D., IIM Lucknow)</a:t>
            </a:r>
          </a:p>
        </p:txBody>
      </p:sp>
    </p:spTree>
    <p:extLst>
      <p:ext uri="{BB962C8B-B14F-4D97-AF65-F5344CB8AC3E}">
        <p14:creationId xmlns:p14="http://schemas.microsoft.com/office/powerpoint/2010/main" val="15022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Equity Valuation Multiples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7"/>
                <a:ext cx="11507372" cy="5486399"/>
              </a:xfrm>
            </p:spPr>
            <p:txBody>
              <a:bodyPr>
                <a:normAutofit/>
              </a:bodyPr>
              <a:lstStyle/>
              <a:p>
                <a:pPr algn="just"/>
                <a:r>
                  <a:rPr lang="en-US" altLang="en-US" b="1" dirty="0"/>
                  <a:t>P/S Multiple: </a:t>
                </a:r>
                <a:r>
                  <a:rPr lang="en-US" altLang="en-US" dirty="0"/>
                  <a:t>The P/S multiple is also a popular and accepted valuation measure in the industry.</a:t>
                </a:r>
              </a:p>
              <a:p>
                <a:pPr marL="0" indent="0" algn="just">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𝑆</m:t>
                      </m:r>
                      <m:r>
                        <a:rPr lang="en-US" altLang="en-US" b="0" i="1" smtClean="0">
                          <a:latin typeface="Cambria Math" panose="02040503050406030204" pitchFamily="18" charset="0"/>
                        </a:rPr>
                        <m:t> </m:t>
                      </m:r>
                      <m:r>
                        <a:rPr lang="en-US" altLang="en-US" b="0" i="1" smtClean="0">
                          <a:latin typeface="Cambria Math" panose="02040503050406030204" pitchFamily="18" charset="0"/>
                        </a:rPr>
                        <m:t>𝑀𝑢𝑙𝑡𝑖𝑝𝑙𝑒</m:t>
                      </m:r>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𝑀𝑎𝑟𝑘𝑒𝑡</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𝑃𝑟𝑖𝑐𝑒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num>
                        <m:den>
                          <m:r>
                            <a:rPr lang="en-US" altLang="en-US" b="0" i="1" smtClean="0">
                              <a:latin typeface="Cambria Math" panose="02040503050406030204" pitchFamily="18" charset="0"/>
                            </a:rPr>
                            <m:t> </m:t>
                          </m:r>
                          <m:r>
                            <a:rPr lang="en-US" altLang="en-US" b="0" i="1" smtClean="0">
                              <a:latin typeface="Cambria Math" panose="02040503050406030204" pitchFamily="18" charset="0"/>
                            </a:rPr>
                            <m:t>𝑅𝑒𝑣𝑒𝑛𝑢𝑒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𝑆𝑎𝑙𝑒𝑠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den>
                      </m:f>
                    </m:oMath>
                  </m:oMathPara>
                </a14:m>
                <a:endParaRPr lang="en-US" altLang="en-US" dirty="0"/>
              </a:p>
              <a:p>
                <a:pPr algn="just"/>
                <a:r>
                  <a:rPr lang="en-US" altLang="en-US" dirty="0"/>
                  <a:t>Market price is current market price, but the Revenue may be of last FY, TTM, or expected sales this year.</a:t>
                </a:r>
              </a:p>
              <a:p>
                <a:pPr algn="just"/>
                <a:r>
                  <a:rPr lang="en-US" altLang="en-US" b="1" dirty="0"/>
                  <a:t>Pros: </a:t>
                </a:r>
                <a:r>
                  <a:rPr lang="en-US" altLang="en-US" dirty="0"/>
                  <a:t>Easy to understand. Practiced heavily. Accepted everywhere. EPS can be negative, book value can be negative sometimes, but Sales value is always positive. Sales data  are generally less amenable to manipulation.</a:t>
                </a:r>
              </a:p>
              <a:p>
                <a:pPr algn="just"/>
                <a:r>
                  <a:rPr lang="en-US" altLang="en-US" b="1" dirty="0"/>
                  <a:t>Cons: </a:t>
                </a:r>
                <a:r>
                  <a:rPr lang="en-US" altLang="en-US" dirty="0"/>
                  <a:t>Sales can be manipulated to some extent within the framework of acceptable accounting practices.</a:t>
                </a:r>
              </a:p>
              <a:p>
                <a:pPr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7"/>
                <a:ext cx="11507372" cy="5486399"/>
              </a:xfrm>
              <a:blipFill>
                <a:blip r:embed="rId2"/>
                <a:stretch>
                  <a:fillRect l="-953" t="-1778" r="-1059"/>
                </a:stretch>
              </a:blipFill>
            </p:spPr>
            <p:txBody>
              <a:bodyPr/>
              <a:lstStyle/>
              <a:p>
                <a:r>
                  <a:rPr lang="en-US">
                    <a:noFill/>
                  </a:rPr>
                  <a:t> </a:t>
                </a:r>
              </a:p>
            </p:txBody>
          </p:sp>
        </mc:Fallback>
      </mc:AlternateContent>
    </p:spTree>
    <p:extLst>
      <p:ext uri="{BB962C8B-B14F-4D97-AF65-F5344CB8AC3E}">
        <p14:creationId xmlns:p14="http://schemas.microsoft.com/office/powerpoint/2010/main" val="353816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Enterprise Valuation Multiples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While equity multiples focus on the value of equity, enterprise value multiples focus on the value of the enterprise (firm). The enterprise value is usually related to some measure of earnings, assets, or sales. The commonly used enterprise value multiples are:</a:t>
            </a:r>
          </a:p>
          <a:p>
            <a:pPr marL="457200" lvl="1" indent="0" algn="just">
              <a:buNone/>
            </a:pPr>
            <a:r>
              <a:rPr lang="en-US" altLang="en-US" dirty="0"/>
              <a:t>• EV/EBITDA multiple</a:t>
            </a:r>
          </a:p>
          <a:p>
            <a:pPr marL="457200" lvl="1" indent="0" algn="just">
              <a:buNone/>
            </a:pPr>
            <a:r>
              <a:rPr lang="en-US" altLang="en-US" dirty="0"/>
              <a:t>• EV/EBIT multiple</a:t>
            </a:r>
          </a:p>
          <a:p>
            <a:pPr marL="457200" lvl="1" indent="0" algn="just">
              <a:buNone/>
            </a:pPr>
            <a:r>
              <a:rPr lang="en-US" altLang="en-US" dirty="0"/>
              <a:t>• EV/FCFF multiple</a:t>
            </a:r>
          </a:p>
          <a:p>
            <a:pPr marL="457200" lvl="1" indent="0" algn="just">
              <a:buNone/>
            </a:pPr>
            <a:r>
              <a:rPr lang="en-US" altLang="en-US" dirty="0"/>
              <a:t>• EV/BV multiple</a:t>
            </a:r>
          </a:p>
          <a:p>
            <a:pPr marL="457200" lvl="1" indent="0" algn="just">
              <a:buNone/>
            </a:pPr>
            <a:r>
              <a:rPr lang="en-US" altLang="en-US" dirty="0"/>
              <a:t>• EV/Sales multiple</a:t>
            </a:r>
          </a:p>
        </p:txBody>
      </p:sp>
    </p:spTree>
    <p:extLst>
      <p:ext uri="{BB962C8B-B14F-4D97-AF65-F5344CB8AC3E}">
        <p14:creationId xmlns:p14="http://schemas.microsoft.com/office/powerpoint/2010/main" val="149938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EV/EBITDA Multiple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𝐸𝑉</m:t>
                      </m:r>
                      <m:r>
                        <a:rPr lang="en-US" altLang="en-US" b="0" i="1" smtClean="0">
                          <a:latin typeface="Cambria Math" panose="02040503050406030204" pitchFamily="18" charset="0"/>
                        </a:rPr>
                        <m:t>/</m:t>
                      </m:r>
                      <m:r>
                        <a:rPr lang="en-US" altLang="en-US" b="0" i="1" smtClean="0">
                          <a:latin typeface="Cambria Math" panose="02040503050406030204" pitchFamily="18" charset="0"/>
                        </a:rPr>
                        <m:t>𝐸𝐵𝐼𝑇𝐷𝐴</m:t>
                      </m:r>
                      <m:r>
                        <a:rPr lang="en-US" altLang="en-US" b="0" i="1" smtClean="0">
                          <a:latin typeface="Cambria Math" panose="02040503050406030204" pitchFamily="18" charset="0"/>
                        </a:rPr>
                        <m:t> </m:t>
                      </m:r>
                      <m:r>
                        <a:rPr lang="en-US" altLang="en-US" b="0" i="1" smtClean="0">
                          <a:latin typeface="Cambria Math" panose="02040503050406030204" pitchFamily="18" charset="0"/>
                        </a:rPr>
                        <m:t>𝑀𝑢𝑙𝑡𝑖𝑝𝑙𝑒</m:t>
                      </m:r>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𝐸𝑉</m:t>
                          </m:r>
                        </m:num>
                        <m:den>
                          <m:r>
                            <a:rPr lang="en-US" altLang="en-US" b="0" i="1" smtClean="0">
                              <a:latin typeface="Cambria Math" panose="02040503050406030204" pitchFamily="18" charset="0"/>
                            </a:rPr>
                            <m:t> </m:t>
                          </m:r>
                          <m:r>
                            <a:rPr lang="en-US" altLang="en-US" b="0" i="1" smtClean="0">
                              <a:latin typeface="Cambria Math" panose="02040503050406030204" pitchFamily="18" charset="0"/>
                            </a:rPr>
                            <m:t>𝐸𝐵𝐼𝑇𝐷𝐴</m:t>
                          </m:r>
                        </m:den>
                      </m:f>
                    </m:oMath>
                  </m:oMathPara>
                </a14:m>
                <a:endParaRPr lang="en-US" altLang="en-US" dirty="0"/>
              </a:p>
              <a:p>
                <a:pPr algn="just"/>
                <a:r>
                  <a:rPr lang="en-US" altLang="en-US" b="1" dirty="0"/>
                  <a:t>EV is firm value (value of equity plus interest-bearing debt)</a:t>
                </a:r>
                <a:r>
                  <a:rPr lang="en-US" altLang="en-US" dirty="0"/>
                  <a:t>. The market value of equity is simply the number of outstanding equity shares times the price per share. As far as the interest-bearing debt is concerned, if it is in the form of traded debt securities, its market value can be observed. If the interest-bearing debt is in the form of loans, its market value has to be imputed. Generally, a rupee of loan is deemed to have a rupee of market value.</a:t>
                </a:r>
              </a:p>
              <a:p>
                <a:pPr algn="just"/>
                <a:r>
                  <a:rPr lang="en-US" altLang="en-US" dirty="0"/>
                  <a:t>Similarly, all other enterprise multiples can be computed.</a:t>
                </a:r>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8"/>
                <a:ext cx="11507372" cy="5254916"/>
              </a:xfrm>
              <a:blipFill>
                <a:blip r:embed="rId2"/>
                <a:stretch>
                  <a:fillRect l="-953" r="-1059"/>
                </a:stretch>
              </a:blipFill>
            </p:spPr>
            <p:txBody>
              <a:bodyPr/>
              <a:lstStyle/>
              <a:p>
                <a:r>
                  <a:rPr lang="en-US">
                    <a:noFill/>
                  </a:rPr>
                  <a:t> </a:t>
                </a:r>
              </a:p>
            </p:txBody>
          </p:sp>
        </mc:Fallback>
      </mc:AlternateContent>
    </p:spTree>
    <p:extLst>
      <p:ext uri="{BB962C8B-B14F-4D97-AF65-F5344CB8AC3E}">
        <p14:creationId xmlns:p14="http://schemas.microsoft.com/office/powerpoint/2010/main" val="365037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Operational Multiples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An operational multiple expresses the enterprise value (EV) in relation to a </a:t>
            </a:r>
            <a:r>
              <a:rPr lang="en-US" altLang="en-US" b="1" dirty="0"/>
              <a:t>specific operational variable, which is usually a key driver of revenue or cash flow</a:t>
            </a:r>
            <a:r>
              <a:rPr lang="en-US" altLang="en-US" dirty="0"/>
              <a:t>. Some examples of operational multiples from different industries are shown below:</a:t>
            </a:r>
          </a:p>
        </p:txBody>
      </p:sp>
      <p:pic>
        <p:nvPicPr>
          <p:cNvPr id="7" name="Picture 6">
            <a:extLst>
              <a:ext uri="{FF2B5EF4-FFF2-40B4-BE49-F238E27FC236}">
                <a16:creationId xmlns:a16="http://schemas.microsoft.com/office/drawing/2014/main" id="{511969D8-5336-41C0-86EE-9BEBA3E653D4}"/>
              </a:ext>
            </a:extLst>
          </p:cNvPr>
          <p:cNvPicPr>
            <a:picLocks noChangeAspect="1"/>
          </p:cNvPicPr>
          <p:nvPr/>
        </p:nvPicPr>
        <p:blipFill>
          <a:blip r:embed="rId2"/>
          <a:stretch>
            <a:fillRect/>
          </a:stretch>
        </p:blipFill>
        <p:spPr>
          <a:xfrm>
            <a:off x="365760" y="2868491"/>
            <a:ext cx="8342142" cy="2950714"/>
          </a:xfrm>
          <a:prstGeom prst="rect">
            <a:avLst/>
          </a:prstGeom>
        </p:spPr>
      </p:pic>
    </p:spTree>
    <p:extLst>
      <p:ext uri="{BB962C8B-B14F-4D97-AF65-F5344CB8AC3E}">
        <p14:creationId xmlns:p14="http://schemas.microsoft.com/office/powerpoint/2010/main" val="253550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Choice of Multiple</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lnSpcReduction="10000"/>
          </a:bodyPr>
          <a:lstStyle/>
          <a:p>
            <a:pPr algn="just"/>
            <a:r>
              <a:rPr lang="en-US" altLang="en-US" dirty="0"/>
              <a:t>Since different multiples produce different values, the choice of multiple can make a big difference to your value estimate. </a:t>
            </a:r>
            <a:r>
              <a:rPr lang="en-US" altLang="en-US" b="1" dirty="0"/>
              <a:t>Which multiple should you use?</a:t>
            </a:r>
          </a:p>
          <a:p>
            <a:pPr algn="just"/>
            <a:r>
              <a:rPr lang="en-US" altLang="en-US" b="1" dirty="0"/>
              <a:t>The Cynical View: </a:t>
            </a:r>
            <a:r>
              <a:rPr lang="en-US" altLang="en-US" dirty="0"/>
              <a:t>You can choose a multiple that serves a preconceived notion. If you want to sell (buy) a business, choose the multiple that gives the highest (lowest) value. While this may appear like manipulation and not analysis, it seems to be a fairly common practice.</a:t>
            </a:r>
          </a:p>
          <a:p>
            <a:pPr algn="just"/>
            <a:r>
              <a:rPr lang="en-US" altLang="en-US" b="1" dirty="0"/>
              <a:t>The Bludgeon View (Combine many methods): </a:t>
            </a:r>
            <a:r>
              <a:rPr lang="en-US" altLang="en-US" dirty="0"/>
              <a:t>You can value a company using a number of multiples and then arrive at a final recommendation. There are three ways of doing this:</a:t>
            </a:r>
          </a:p>
          <a:p>
            <a:pPr marL="914400" lvl="1" indent="-457200" algn="just">
              <a:buFont typeface="+mj-lt"/>
              <a:buAutoNum type="arabicPeriod"/>
            </a:pPr>
            <a:r>
              <a:rPr lang="en-US" altLang="en-US" dirty="0"/>
              <a:t>Generate a range of values and decide the valuation.</a:t>
            </a:r>
          </a:p>
          <a:p>
            <a:pPr marL="914400" lvl="1" indent="-457200" algn="just">
              <a:buFont typeface="+mj-lt"/>
              <a:buAutoNum type="arabicPeriod"/>
            </a:pPr>
            <a:r>
              <a:rPr lang="en-US" altLang="en-US" dirty="0"/>
              <a:t>Compute a simple average of the various values by the different multiples. It is simple but it assigns equal weight to the values from each multiple, even though some multiples may be more appropriate than others.</a:t>
            </a:r>
          </a:p>
          <a:p>
            <a:pPr marL="914400" lvl="1" indent="-457200" algn="just">
              <a:buFont typeface="+mj-lt"/>
              <a:buAutoNum type="arabicPeriod"/>
            </a:pPr>
            <a:r>
              <a:rPr lang="en-US" altLang="en-US" dirty="0"/>
              <a:t>So, you can calculate a weighted average (the weight assigned to each value reflecting its relative precision).</a:t>
            </a:r>
          </a:p>
          <a:p>
            <a:pPr lvl="1" algn="just"/>
            <a:endParaRPr lang="en-US" altLang="en-US" dirty="0"/>
          </a:p>
        </p:txBody>
      </p:sp>
    </p:spTree>
    <p:extLst>
      <p:ext uri="{BB962C8B-B14F-4D97-AF65-F5344CB8AC3E}">
        <p14:creationId xmlns:p14="http://schemas.microsoft.com/office/powerpoint/2010/main" val="298992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Choice of Multiple…</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a:bodyPr>
          <a:lstStyle/>
          <a:p>
            <a:pPr algn="just"/>
            <a:r>
              <a:rPr lang="en-US" altLang="en-US" b="1" dirty="0"/>
              <a:t>The Best Multiple</a:t>
            </a:r>
            <a:r>
              <a:rPr lang="en-US" altLang="en-US" dirty="0"/>
              <a:t>: Using the one multiple that is most appropriate for the firm being valued. Three methods:</a:t>
            </a:r>
          </a:p>
          <a:p>
            <a:pPr lvl="1" algn="just"/>
            <a:r>
              <a:rPr lang="en-US" altLang="en-US" b="1" dirty="0"/>
              <a:t>The fundamental approach</a:t>
            </a:r>
            <a:r>
              <a:rPr lang="en-US" altLang="en-US" dirty="0"/>
              <a:t>: Use the variable that has the </a:t>
            </a:r>
            <a:r>
              <a:rPr lang="en-US" altLang="en-US" b="1" dirty="0"/>
              <a:t>highest correlation </a:t>
            </a:r>
            <a:r>
              <a:rPr lang="en-US" altLang="en-US" dirty="0"/>
              <a:t>with the firm’s value.</a:t>
            </a:r>
          </a:p>
          <a:p>
            <a:pPr lvl="1" algn="just"/>
            <a:r>
              <a:rPr lang="en-US" altLang="en-US" b="1" dirty="0"/>
              <a:t>The statistical approach</a:t>
            </a:r>
            <a:r>
              <a:rPr lang="en-US" altLang="en-US" dirty="0"/>
              <a:t>: </a:t>
            </a:r>
            <a:r>
              <a:rPr lang="en-US" altLang="en-US" b="1" dirty="0"/>
              <a:t>Use regression </a:t>
            </a:r>
            <a:r>
              <a:rPr lang="en-US" altLang="en-US" dirty="0"/>
              <a:t>and use the multiple with the highest R-squared.</a:t>
            </a:r>
          </a:p>
          <a:p>
            <a:pPr lvl="1" algn="just"/>
            <a:r>
              <a:rPr lang="en-US" altLang="en-US" b="1" dirty="0"/>
              <a:t>The conventional approach: </a:t>
            </a:r>
            <a:r>
              <a:rPr lang="en-US" altLang="en-US" dirty="0"/>
              <a:t>Using the multiple that has become the most commonly used one for a specific situation or sector. Here are some suggestions in this regard:</a:t>
            </a:r>
          </a:p>
          <a:p>
            <a:pPr marL="914400" lvl="2" indent="0" algn="just">
              <a:buNone/>
            </a:pPr>
            <a:r>
              <a:rPr lang="en-US" altLang="en-US" dirty="0"/>
              <a:t>• The </a:t>
            </a:r>
            <a:r>
              <a:rPr lang="en-US" altLang="en-US" b="1" dirty="0"/>
              <a:t>P/E multiple </a:t>
            </a:r>
            <a:r>
              <a:rPr lang="en-US" altLang="en-US" dirty="0"/>
              <a:t>is more appropriate for firms that have (a) a proven track record of positive earnings, and (b) no significant non cash expenses.</a:t>
            </a:r>
          </a:p>
          <a:p>
            <a:pPr marL="914400" lvl="2" indent="0" algn="just">
              <a:buNone/>
            </a:pPr>
            <a:r>
              <a:rPr lang="en-US" altLang="en-US" dirty="0"/>
              <a:t>• The </a:t>
            </a:r>
            <a:r>
              <a:rPr lang="en-US" altLang="en-US" b="1" dirty="0"/>
              <a:t>P/B multiple </a:t>
            </a:r>
            <a:r>
              <a:rPr lang="en-US" altLang="en-US" dirty="0"/>
              <a:t>is more appropriate for firms whose balance sheets reflect reasonably well the market value of their assets. Examples: banks and financial institutions.</a:t>
            </a:r>
          </a:p>
          <a:p>
            <a:pPr marL="914400" lvl="2" indent="0" algn="just">
              <a:buNone/>
            </a:pPr>
            <a:r>
              <a:rPr lang="en-US" altLang="en-US" dirty="0"/>
              <a:t>• The </a:t>
            </a:r>
            <a:r>
              <a:rPr lang="en-US" altLang="en-US" b="1" dirty="0"/>
              <a:t>EV/EBITDA </a:t>
            </a:r>
            <a:r>
              <a:rPr lang="en-US" altLang="en-US" dirty="0"/>
              <a:t>multiple is more suitable for firms that have substantial noncash expenses (depreciation and amortisation). Examples: capital intensive firms like airliners, telecom operators, refineries.</a:t>
            </a:r>
          </a:p>
          <a:p>
            <a:pPr marL="914400" lvl="2" indent="0" algn="just">
              <a:buNone/>
            </a:pPr>
            <a:r>
              <a:rPr lang="en-US" altLang="en-US" dirty="0"/>
              <a:t>• The </a:t>
            </a:r>
            <a:r>
              <a:rPr lang="en-US" altLang="en-US" b="1" dirty="0"/>
              <a:t>EV/FCFF </a:t>
            </a:r>
            <a:r>
              <a:rPr lang="en-US" altLang="en-US" dirty="0"/>
              <a:t>multiple is more appropriate for firms that have stable growth and predictable capital expenditures.</a:t>
            </a:r>
          </a:p>
          <a:p>
            <a:pPr marL="914400" lvl="2" indent="0" algn="just">
              <a:buNone/>
            </a:pPr>
            <a:r>
              <a:rPr lang="en-US" altLang="en-US" dirty="0"/>
              <a:t>• The </a:t>
            </a:r>
            <a:r>
              <a:rPr lang="en-US" altLang="en-US" b="1" dirty="0"/>
              <a:t>EV/Sales </a:t>
            </a:r>
            <a:r>
              <a:rPr lang="en-US" altLang="en-US" dirty="0"/>
              <a:t>multiple makes sense for young firms that have not yet established positive earnings.</a:t>
            </a:r>
          </a:p>
          <a:p>
            <a:pPr lvl="1" algn="just"/>
            <a:endParaRPr lang="en-US" altLang="en-US" dirty="0"/>
          </a:p>
        </p:txBody>
      </p:sp>
    </p:spTree>
    <p:extLst>
      <p:ext uri="{BB962C8B-B14F-4D97-AF65-F5344CB8AC3E}">
        <p14:creationId xmlns:p14="http://schemas.microsoft.com/office/powerpoint/2010/main" val="376397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Best Practices Using Multiples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lnSpcReduction="10000"/>
          </a:bodyPr>
          <a:lstStyle/>
          <a:p>
            <a:pPr marL="0" indent="0" algn="just">
              <a:buNone/>
            </a:pPr>
            <a:r>
              <a:rPr lang="en-US" altLang="en-US" dirty="0"/>
              <a:t>• </a:t>
            </a:r>
            <a:r>
              <a:rPr lang="en-US" altLang="en-US" b="1" dirty="0"/>
              <a:t>Define multiples consistently</a:t>
            </a:r>
            <a:r>
              <a:rPr lang="en-US" altLang="en-US" dirty="0"/>
              <a:t>: measured uniformly across the firms being compared.</a:t>
            </a:r>
          </a:p>
          <a:p>
            <a:pPr marL="0" indent="0" algn="just">
              <a:buNone/>
            </a:pPr>
            <a:r>
              <a:rPr lang="en-US" altLang="en-US" dirty="0"/>
              <a:t>• </a:t>
            </a:r>
            <a:r>
              <a:rPr lang="en-US" altLang="en-US" b="1" dirty="0"/>
              <a:t>Choose comparable companies with similar profitability and growth prospects</a:t>
            </a:r>
            <a:r>
              <a:rPr lang="en-US" altLang="en-US" dirty="0"/>
              <a:t>.</a:t>
            </a:r>
          </a:p>
          <a:p>
            <a:pPr marL="0" indent="0" algn="just">
              <a:buNone/>
            </a:pPr>
            <a:r>
              <a:rPr lang="en-US" altLang="en-US" dirty="0"/>
              <a:t>• </a:t>
            </a:r>
            <a:r>
              <a:rPr lang="en-US" altLang="en-US" b="1" dirty="0"/>
              <a:t>Identify the fundamental determinants </a:t>
            </a:r>
            <a:r>
              <a:rPr lang="en-US" altLang="en-US" dirty="0"/>
              <a:t>(highly related with the valuation).</a:t>
            </a:r>
          </a:p>
          <a:p>
            <a:pPr marL="0" indent="0" algn="just">
              <a:buNone/>
            </a:pPr>
            <a:r>
              <a:rPr lang="en-US" altLang="en-US" dirty="0"/>
              <a:t>• </a:t>
            </a:r>
            <a:r>
              <a:rPr lang="en-US" altLang="en-US" b="1" dirty="0"/>
              <a:t>Use multiples that use forward-looking estimates</a:t>
            </a:r>
            <a:r>
              <a:rPr lang="en-US" altLang="en-US" dirty="0"/>
              <a:t>: Since a company’s value is equal to the present value of its future cash flow, forward-looking multiples are consistent with the theory of valuation. Empirical evidence, too, suggests that forward-looking multiples are better predictors of value.</a:t>
            </a:r>
          </a:p>
          <a:p>
            <a:pPr marL="0" indent="0" algn="just">
              <a:buNone/>
            </a:pPr>
            <a:r>
              <a:rPr lang="en-US" altLang="en-US" dirty="0"/>
              <a:t>• </a:t>
            </a:r>
            <a:r>
              <a:rPr lang="en-US" altLang="en-US" b="1" dirty="0"/>
              <a:t>Prefer enterprise-value multiples</a:t>
            </a:r>
            <a:r>
              <a:rPr lang="en-US" altLang="en-US" dirty="0"/>
              <a:t>: P/E ratios has shortcomings (Like it is affected by </a:t>
            </a:r>
            <a:r>
              <a:rPr lang="en-US" altLang="en-US" b="1" dirty="0">
                <a:highlight>
                  <a:srgbClr val="FFFF00"/>
                </a:highlight>
              </a:rPr>
              <a:t>capital structure and non-operating income</a:t>
            </a:r>
            <a:r>
              <a:rPr lang="en-US" altLang="en-US" dirty="0"/>
              <a:t>, which can impact the EPS and overall impact the valuation). Hence. it makes more sense to </a:t>
            </a:r>
            <a:r>
              <a:rPr lang="en-US" altLang="en-US" b="1" dirty="0"/>
              <a:t>use the Enterprise Value-EBITDA ratio</a:t>
            </a:r>
            <a:r>
              <a:rPr lang="en-US" altLang="en-US" dirty="0"/>
              <a:t>. This ratio is less amenable to manipulation by changes in capital structure because enterprise value includes both equity and debt and EBIDTA is the profit available to all investors.</a:t>
            </a:r>
          </a:p>
        </p:txBody>
      </p:sp>
    </p:spTree>
    <p:extLst>
      <p:ext uri="{BB962C8B-B14F-4D97-AF65-F5344CB8AC3E}">
        <p14:creationId xmlns:p14="http://schemas.microsoft.com/office/powerpoint/2010/main" val="285523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Why Is Relative Valuation so Popular?</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Despite the convincing logic underlying the DCF approach to valuation, why are earnings multiples commonly used in equity research reports and investment banking pitches?</a:t>
            </a:r>
          </a:p>
          <a:p>
            <a:pPr algn="just"/>
            <a:r>
              <a:rPr lang="en-US" altLang="en-US" dirty="0"/>
              <a:t>While discounted cash flow valuation is commonly done as part of acquisition analysis, </a:t>
            </a:r>
            <a:r>
              <a:rPr lang="en-US" altLang="en-US" b="1" dirty="0"/>
              <a:t>the value paid is usually determined or justified in terms of some multiple</a:t>
            </a:r>
            <a:r>
              <a:rPr lang="en-US" altLang="en-US" dirty="0"/>
              <a:t>(s).</a:t>
            </a:r>
          </a:p>
          <a:p>
            <a:pPr algn="just"/>
            <a:r>
              <a:rPr lang="en-US" altLang="en-US" dirty="0"/>
              <a:t>A DCF valuation requires projections about ROIC, growth, and free cash flow. Since predicting the future is a </a:t>
            </a:r>
            <a:r>
              <a:rPr lang="en-US" altLang="en-US" b="1" dirty="0"/>
              <a:t>difficult task requiring subjective forecasts</a:t>
            </a:r>
            <a:r>
              <a:rPr lang="en-US" altLang="en-US" dirty="0"/>
              <a:t>, analysts find it convenient to use earnings multiples.</a:t>
            </a:r>
          </a:p>
          <a:p>
            <a:pPr algn="just"/>
            <a:r>
              <a:rPr lang="en-US" altLang="en-US" dirty="0"/>
              <a:t>The primary advantage of the relative valuation method is that it employs </a:t>
            </a:r>
            <a:r>
              <a:rPr lang="en-US" altLang="en-US" b="1" dirty="0"/>
              <a:t>market-based values and is not driven by assumptions like the discounted cash flow method</a:t>
            </a:r>
            <a:r>
              <a:rPr lang="en-US" altLang="en-US" dirty="0"/>
              <a:t>. </a:t>
            </a:r>
          </a:p>
          <a:p>
            <a:pPr algn="just"/>
            <a:endParaRPr lang="en-US" altLang="en-US" dirty="0"/>
          </a:p>
        </p:txBody>
      </p:sp>
    </p:spTree>
    <p:extLst>
      <p:ext uri="{BB962C8B-B14F-4D97-AF65-F5344CB8AC3E}">
        <p14:creationId xmlns:p14="http://schemas.microsoft.com/office/powerpoint/2010/main" val="139557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Weaknesses of Relative Valuation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 As the underlying assumptions of relative valuation are not explicitly defined, it provides the analyst </a:t>
            </a:r>
            <a:r>
              <a:rPr lang="en-US" altLang="en-US" b="1" dirty="0"/>
              <a:t>greater scope for manipulation</a:t>
            </a:r>
            <a:r>
              <a:rPr lang="en-US" altLang="en-US" dirty="0"/>
              <a:t>.</a:t>
            </a:r>
          </a:p>
          <a:p>
            <a:pPr algn="just"/>
            <a:endParaRPr lang="en-US" altLang="en-US" dirty="0"/>
          </a:p>
          <a:p>
            <a:pPr algn="just"/>
            <a:r>
              <a:rPr lang="en-US" altLang="en-US" dirty="0"/>
              <a:t>The multiples used in the relative valuation approach </a:t>
            </a:r>
            <a:r>
              <a:rPr lang="en-US" altLang="en-US" b="1" dirty="0"/>
              <a:t>reflect the valuation errors (over-valuation or under-valuation) of the market</a:t>
            </a:r>
            <a:r>
              <a:rPr lang="en-US" altLang="en-US" dirty="0"/>
              <a:t>. Thus, if so ware companies in general are over-valued applying the average price-earnings multiple of listed so ware companies to determine the value of an unlisted company may lead to over-valuation. </a:t>
            </a:r>
          </a:p>
          <a:p>
            <a:pPr algn="just"/>
            <a:endParaRPr lang="en-US" altLang="en-US" dirty="0"/>
          </a:p>
          <a:p>
            <a:pPr algn="just"/>
            <a:r>
              <a:rPr lang="en-US" altLang="en-US" dirty="0"/>
              <a:t>In contrast, the DCF approach is grounded on firm-specific cash flows and growth rates and hence is likely to be less affected by market valuation errors.</a:t>
            </a:r>
          </a:p>
        </p:txBody>
      </p:sp>
    </p:spTree>
    <p:extLst>
      <p:ext uri="{BB962C8B-B14F-4D97-AF65-F5344CB8AC3E}">
        <p14:creationId xmlns:p14="http://schemas.microsoft.com/office/powerpoint/2010/main" val="3123279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Relative vs DCF Valuation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b="1" dirty="0"/>
              <a:t>Different Valuation Estimates</a:t>
            </a:r>
            <a:r>
              <a:rPr lang="en-US" altLang="en-US" dirty="0"/>
              <a:t>: Both discounted cash flow (DCF) and relative valuation can produce varying value estimates for a company.</a:t>
            </a:r>
          </a:p>
          <a:p>
            <a:pPr algn="just"/>
            <a:endParaRPr lang="en-US" altLang="en-US" dirty="0"/>
          </a:p>
          <a:p>
            <a:pPr algn="just"/>
            <a:r>
              <a:rPr lang="en-US" altLang="en-US" b="1" dirty="0"/>
              <a:t>Market Efficiency Assumption</a:t>
            </a:r>
            <a:r>
              <a:rPr lang="en-US" altLang="en-US" dirty="0"/>
              <a:t>: The key difference lies in their underlying assumptions about market efficiency. DCF assumes markets are inefficient, making mistakes that are eventually corrected. Whereas, Relative valuation assumes markets are generally efficient on average, though individual stocks might be mispriced.</a:t>
            </a:r>
          </a:p>
          <a:p>
            <a:pPr algn="just"/>
            <a:endParaRPr lang="en-US" altLang="en-US" dirty="0"/>
          </a:p>
          <a:p>
            <a:pPr algn="just"/>
            <a:r>
              <a:rPr lang="en-US" altLang="en-US" b="1" dirty="0"/>
              <a:t>Valuation Discrepancies</a:t>
            </a:r>
            <a:r>
              <a:rPr lang="en-US" altLang="en-US" dirty="0"/>
              <a:t>: If comparable firms are undervalued, a target company might be undervalued by relative valuation but overvalued by DCF. The opposite occurs if the comparison firms are overvalued.</a:t>
            </a:r>
          </a:p>
        </p:txBody>
      </p:sp>
    </p:spTree>
    <p:extLst>
      <p:ext uri="{BB962C8B-B14F-4D97-AF65-F5344CB8AC3E}">
        <p14:creationId xmlns:p14="http://schemas.microsoft.com/office/powerpoint/2010/main" val="280046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IN" b="1" dirty="0">
                <a:latin typeface="+mn-lt"/>
              </a:rPr>
              <a:t>Agenda</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latin typeface="+mn-lt"/>
              </a:rPr>
              <a:t>Key steps in relative valuation</a:t>
            </a:r>
          </a:p>
          <a:p>
            <a:pPr algn="just"/>
            <a:r>
              <a:rPr lang="en-US" altLang="en-US" dirty="0">
                <a:latin typeface="+mn-lt"/>
              </a:rPr>
              <a:t>Equity Valuation Multiples</a:t>
            </a:r>
            <a:endParaRPr lang="en-US" altLang="en-US" dirty="0"/>
          </a:p>
          <a:p>
            <a:pPr algn="just"/>
            <a:r>
              <a:rPr lang="en-US" altLang="en-US" dirty="0">
                <a:latin typeface="+mn-lt"/>
              </a:rPr>
              <a:t>Enterprise Valuation Multiples</a:t>
            </a:r>
          </a:p>
          <a:p>
            <a:pPr algn="just"/>
            <a:r>
              <a:rPr lang="en-US" altLang="en-US" dirty="0">
                <a:latin typeface="+mn-lt"/>
              </a:rPr>
              <a:t>Operational Multiples</a:t>
            </a:r>
          </a:p>
          <a:p>
            <a:pPr algn="just"/>
            <a:r>
              <a:rPr lang="en-US" altLang="en-US" dirty="0">
                <a:latin typeface="+mn-lt"/>
              </a:rPr>
              <a:t>Best Practices Using Multiples</a:t>
            </a:r>
            <a:endParaRPr lang="en-US" altLang="en-US" dirty="0"/>
          </a:p>
          <a:p>
            <a:pPr algn="just"/>
            <a:r>
              <a:rPr lang="en-US" altLang="en-US" dirty="0">
                <a:latin typeface="+mn-lt"/>
              </a:rPr>
              <a:t>Relative vs DCF Valuation</a:t>
            </a:r>
          </a:p>
          <a:p>
            <a:pPr algn="just"/>
            <a:r>
              <a:rPr lang="en-US" altLang="en-US" dirty="0">
                <a:latin typeface="+mn-lt"/>
              </a:rPr>
              <a:t>Market Transaction Method</a:t>
            </a:r>
          </a:p>
          <a:p>
            <a:pPr algn="just"/>
            <a:r>
              <a:rPr lang="en-US" altLang="en-US" dirty="0">
                <a:latin typeface="+mn-lt"/>
              </a:rPr>
              <a:t>Practice with Live data (Screener.in)</a:t>
            </a:r>
            <a:endParaRPr lang="en-US" altLang="en-US" dirty="0"/>
          </a:p>
        </p:txBody>
      </p:sp>
    </p:spTree>
    <p:extLst>
      <p:ext uri="{BB962C8B-B14F-4D97-AF65-F5344CB8AC3E}">
        <p14:creationId xmlns:p14="http://schemas.microsoft.com/office/powerpoint/2010/main" val="362269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Market Transaction Method</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A variant of the market comparable method, the </a:t>
            </a:r>
            <a:r>
              <a:rPr lang="en-US" altLang="en-US" b="1" dirty="0"/>
              <a:t>market transaction method employs transaction multiples in lieu of trading multiples</a:t>
            </a:r>
            <a:r>
              <a:rPr lang="en-US" altLang="en-US" dirty="0"/>
              <a:t>.</a:t>
            </a:r>
          </a:p>
          <a:p>
            <a:pPr algn="just"/>
            <a:r>
              <a:rPr lang="en-US" altLang="en-US" dirty="0"/>
              <a:t>As the name suggests, transaction multiples are the multiples implicit in </a:t>
            </a:r>
            <a:r>
              <a:rPr lang="en-US" altLang="en-US" b="1" dirty="0"/>
              <a:t>recent acquisitions/disposals of similar companies</a:t>
            </a:r>
            <a:r>
              <a:rPr lang="en-US" altLang="en-US" dirty="0"/>
              <a:t>.</a:t>
            </a:r>
          </a:p>
          <a:p>
            <a:pPr algn="just"/>
            <a:r>
              <a:rPr lang="en-US" altLang="en-US" dirty="0"/>
              <a:t>The primary advantage of this method is that the transaction multiples are based on </a:t>
            </a:r>
            <a:r>
              <a:rPr lang="en-US" altLang="en-US" b="1" dirty="0"/>
              <a:t>negotiation between more informed buyers and sellers and hence are less likely to be affected by market inefficiencies.</a:t>
            </a:r>
          </a:p>
          <a:p>
            <a:pPr algn="just"/>
            <a:r>
              <a:rPr lang="en-US" altLang="en-US" b="1" dirty="0"/>
              <a:t>While using transaction multiples, the following factors should be considered</a:t>
            </a:r>
            <a:r>
              <a:rPr lang="en-US" altLang="en-US" dirty="0"/>
              <a:t>: nature of transaction (friendly or hostile), the prevailing market sentiment at the time of transaction, form of compensation (stock or cash), contingent payments (if any), and so on.</a:t>
            </a:r>
          </a:p>
        </p:txBody>
      </p:sp>
    </p:spTree>
    <p:extLst>
      <p:ext uri="{BB962C8B-B14F-4D97-AF65-F5344CB8AC3E}">
        <p14:creationId xmlns:p14="http://schemas.microsoft.com/office/powerpoint/2010/main" val="145921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Practice with Live data (Screener.in)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a:bodyPr>
          <a:lstStyle/>
          <a:p>
            <a:pPr algn="just"/>
            <a:r>
              <a:rPr lang="en-US" altLang="en-US" dirty="0"/>
              <a:t>Do valuation of an unlisted IT company, Mukul Limited, having these numbers:</a:t>
            </a:r>
          </a:p>
          <a:p>
            <a:pPr marL="457200" lvl="1" indent="0" algn="just">
              <a:buNone/>
            </a:pPr>
            <a:r>
              <a:rPr lang="en-US" altLang="en-US" dirty="0"/>
              <a:t>• PAT : 15 crores </a:t>
            </a:r>
          </a:p>
          <a:p>
            <a:pPr marL="457200" lvl="1" indent="0" algn="just">
              <a:buNone/>
            </a:pPr>
            <a:r>
              <a:rPr lang="en-US" altLang="en-US" dirty="0"/>
              <a:t>• Book value of net assets : 55 crores</a:t>
            </a:r>
          </a:p>
          <a:p>
            <a:pPr marL="457200" lvl="1" indent="0" algn="just">
              <a:buNone/>
            </a:pPr>
            <a:r>
              <a:rPr lang="en-US" altLang="en-US" dirty="0"/>
              <a:t>• Sales : 100 crores</a:t>
            </a:r>
          </a:p>
          <a:p>
            <a:pPr lvl="1" algn="just"/>
            <a:r>
              <a:rPr lang="en-US" altLang="en-US" dirty="0"/>
              <a:t>Number of outstanding equity shares: 10 crores</a:t>
            </a:r>
          </a:p>
          <a:p>
            <a:pPr algn="just"/>
            <a:r>
              <a:rPr lang="en-US" altLang="en-US" dirty="0"/>
              <a:t>Choose some comparable companies and compute equity multiples (</a:t>
            </a:r>
            <a:r>
              <a:rPr lang="en-US" altLang="en-US" dirty="0">
                <a:highlight>
                  <a:srgbClr val="FFFF00"/>
                </a:highlight>
              </a:rPr>
              <a:t>P/E, P/B, and P/S</a:t>
            </a:r>
            <a:r>
              <a:rPr lang="en-US" altLang="en-US" dirty="0"/>
              <a:t>).</a:t>
            </a:r>
          </a:p>
          <a:p>
            <a:pPr algn="just"/>
            <a:r>
              <a:rPr lang="en-US" altLang="en-US" dirty="0"/>
              <a:t>Take simple average or median (to avoid impact of outliers) of multiples.</a:t>
            </a:r>
          </a:p>
          <a:p>
            <a:pPr algn="just"/>
            <a:r>
              <a:rPr lang="en-US" altLang="en-US" dirty="0"/>
              <a:t>Compute Value of Equity for Mukul Limited.</a:t>
            </a:r>
          </a:p>
          <a:p>
            <a:pPr algn="just"/>
            <a:r>
              <a:rPr lang="en-US" altLang="en-US" dirty="0"/>
              <a:t>Compute value per equity share.</a:t>
            </a:r>
          </a:p>
          <a:p>
            <a:pPr algn="just"/>
            <a:r>
              <a:rPr lang="en-US" altLang="en-US" dirty="0"/>
              <a:t>Source: </a:t>
            </a:r>
            <a:r>
              <a:rPr lang="en-US" altLang="en-US" dirty="0">
                <a:hlinkClick r:id="rId2"/>
              </a:rPr>
              <a:t>https://www.youtube.com/watch?v=CPtBJN3SAvs&amp;ab_channel=KenjiExplains</a:t>
            </a:r>
            <a:r>
              <a:rPr lang="en-US" altLang="en-US" dirty="0"/>
              <a:t> </a:t>
            </a:r>
          </a:p>
        </p:txBody>
      </p:sp>
    </p:spTree>
    <p:extLst>
      <p:ext uri="{BB962C8B-B14F-4D97-AF65-F5344CB8AC3E}">
        <p14:creationId xmlns:p14="http://schemas.microsoft.com/office/powerpoint/2010/main" val="342801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Relative Valuation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lnSpcReduction="10000"/>
          </a:bodyPr>
          <a:lstStyle/>
          <a:p>
            <a:pPr algn="just"/>
            <a:r>
              <a:rPr lang="en-US" b="1" dirty="0"/>
              <a:t>Relative Valuation</a:t>
            </a:r>
            <a:r>
              <a:rPr lang="en-US" dirty="0"/>
              <a:t> is a method used to estimate the value of a company (listed or unlisted) by comparing it to similar companies in the same industry.</a:t>
            </a:r>
          </a:p>
          <a:p>
            <a:pPr algn="just"/>
            <a:r>
              <a:rPr lang="en-US" b="1" dirty="0"/>
              <a:t>This approach involves analyzing financial metrics</a:t>
            </a:r>
            <a:r>
              <a:rPr lang="en-US" dirty="0"/>
              <a:t> like price-to-earnings (P/E) ratios, price-to-book (P/B) ratios, and enterprise value-to-EBITDA (EV/EBITDA) ratios.</a:t>
            </a:r>
          </a:p>
          <a:p>
            <a:pPr algn="just"/>
            <a:r>
              <a:rPr lang="en-US" altLang="en-US" dirty="0"/>
              <a:t>In DCF valuation, an asset is valued on the basis of its cash flow, growth, and risk characteristics. </a:t>
            </a:r>
            <a:r>
              <a:rPr lang="en-US" altLang="en-US" b="1" dirty="0"/>
              <a:t>In relative valuation, an asset is valued on the basis of how similar assets are currently priced in the market</a:t>
            </a:r>
            <a:r>
              <a:rPr lang="en-US" altLang="en-US" dirty="0"/>
              <a:t>. Economic logic tell us that similar assets should sell at similar prices.</a:t>
            </a:r>
          </a:p>
          <a:p>
            <a:pPr algn="just"/>
            <a:r>
              <a:rPr lang="en-US" altLang="en-US" b="1" dirty="0"/>
              <a:t>Relative valuation is mostly used as a supplement </a:t>
            </a:r>
            <a:r>
              <a:rPr lang="en-US" altLang="en-US" dirty="0"/>
              <a:t>with the DCF valuation. However, it is an independent method to identify the valuation of the company.</a:t>
            </a:r>
          </a:p>
          <a:p>
            <a:pPr algn="just"/>
            <a:endParaRPr lang="en-US" altLang="en-US" dirty="0"/>
          </a:p>
        </p:txBody>
      </p:sp>
    </p:spTree>
    <p:extLst>
      <p:ext uri="{BB962C8B-B14F-4D97-AF65-F5344CB8AC3E}">
        <p14:creationId xmlns:p14="http://schemas.microsoft.com/office/powerpoint/2010/main" val="75452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Key steps in relative valuation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lnSpcReduction="10000"/>
          </a:bodyPr>
          <a:lstStyle/>
          <a:p>
            <a:pPr marL="514350" indent="-514350" algn="just">
              <a:buFont typeface="+mj-lt"/>
              <a:buAutoNum type="arabicPeriod"/>
            </a:pPr>
            <a:r>
              <a:rPr lang="en-US" altLang="en-US" b="1" dirty="0"/>
              <a:t>Analyze the Subject Company</a:t>
            </a:r>
            <a:r>
              <a:rPr lang="en-US" altLang="en-US" dirty="0"/>
              <a:t>: To begin with, an </a:t>
            </a:r>
            <a:r>
              <a:rPr lang="en-US" altLang="en-US" b="1" dirty="0"/>
              <a:t>in-depth analysis of the competitive and financial position of the subject company </a:t>
            </a:r>
            <a:r>
              <a:rPr lang="en-US" altLang="en-US" dirty="0"/>
              <a:t>(the company to be valued) must be conducted (</a:t>
            </a:r>
            <a:r>
              <a:rPr lang="en-US" dirty="0"/>
              <a:t>Product portfolio and market segments covered by the firm, Availability and cost of inputs Technological and production capability, Market image, distribution reach, and customer loyalty, Product differentiation and economic cost position, Managerial competence and drive, Quality of human resources, Competitive dynamics, Liquidity, leverage, and access to funds, Turnover, margins, and return on investment).</a:t>
            </a:r>
          </a:p>
          <a:p>
            <a:pPr marL="514350" indent="-514350" algn="just">
              <a:buFont typeface="+mj-lt"/>
              <a:buAutoNum type="arabicPeriod"/>
            </a:pPr>
            <a:r>
              <a:rPr lang="en-US" b="1" dirty="0"/>
              <a:t>Select Comparable Companies</a:t>
            </a:r>
            <a:r>
              <a:rPr lang="en-US" dirty="0"/>
              <a:t>: After the subject company is studied, the next step is to select companies which are similar to the subject company in terms of the lines of business, nature of markets served, scale of operation, and so on. </a:t>
            </a:r>
            <a:r>
              <a:rPr lang="en-US" b="1" dirty="0"/>
              <a:t>Finding the right comparable companies is challenging (it required a lot of skills, knowledge, and experience)</a:t>
            </a:r>
            <a:r>
              <a:rPr lang="en-US" dirty="0"/>
              <a:t>.</a:t>
            </a:r>
            <a:endParaRPr lang="en-US" altLang="en-US" dirty="0"/>
          </a:p>
        </p:txBody>
      </p:sp>
    </p:spTree>
    <p:extLst>
      <p:ext uri="{BB962C8B-B14F-4D97-AF65-F5344CB8AC3E}">
        <p14:creationId xmlns:p14="http://schemas.microsoft.com/office/powerpoint/2010/main" val="413508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62670"/>
            <a:ext cx="11507372" cy="767324"/>
          </a:xfrm>
        </p:spPr>
        <p:txBody>
          <a:bodyPr>
            <a:normAutofit/>
          </a:bodyPr>
          <a:lstStyle/>
          <a:p>
            <a:r>
              <a:rPr lang="en-US" altLang="en-US" b="1" dirty="0">
                <a:latin typeface="+mn-lt"/>
              </a:rPr>
              <a:t>Key steps in relative valuation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829995"/>
            <a:ext cx="11507372" cy="5824024"/>
          </a:xfrm>
        </p:spPr>
        <p:txBody>
          <a:bodyPr>
            <a:normAutofit fontScale="92500" lnSpcReduction="10000"/>
          </a:bodyPr>
          <a:lstStyle/>
          <a:p>
            <a:pPr marL="514350" indent="-514350" algn="just">
              <a:buFont typeface="+mj-lt"/>
              <a:buAutoNum type="arabicPeriod" startAt="3"/>
            </a:pPr>
            <a:r>
              <a:rPr lang="en-US" altLang="en-US" b="1" dirty="0"/>
              <a:t>Choose the Valuation Multiple(s): </a:t>
            </a:r>
            <a:r>
              <a:rPr lang="en-US" altLang="en-US" dirty="0"/>
              <a:t>A number of valuation multiples are used in practice. They may be divided into two broad categories: (a) equity valuation multiples (</a:t>
            </a:r>
            <a:r>
              <a:rPr lang="en-US" altLang="en-US" b="1" dirty="0"/>
              <a:t>price-earnings ratio</a:t>
            </a:r>
            <a:r>
              <a:rPr lang="en-US" altLang="en-US" dirty="0"/>
              <a:t>, price-book value ratio, and price-sales ratio), and (b) enterprise valuation multiples (</a:t>
            </a:r>
            <a:r>
              <a:rPr lang="en-US" altLang="en-US" b="1" dirty="0"/>
              <a:t>EV-EBITDA ratio</a:t>
            </a:r>
            <a:r>
              <a:rPr lang="en-US" altLang="en-US" dirty="0"/>
              <a:t>, EV-FCFF ratio, EV-book value ratio, and EV-sales ratio).</a:t>
            </a:r>
          </a:p>
          <a:p>
            <a:pPr marL="514350" indent="-514350" algn="just">
              <a:buFont typeface="+mj-lt"/>
              <a:buAutoNum type="arabicPeriod" startAt="3"/>
            </a:pPr>
            <a:r>
              <a:rPr lang="en-US" altLang="en-US" b="1" dirty="0"/>
              <a:t>Calculate the Valuation Multiples for the Comparable Companies: </a:t>
            </a:r>
            <a:r>
              <a:rPr lang="en-US" altLang="en-US" dirty="0"/>
              <a:t>Based on the observed financial attributes and values of the comparable companies, calculate the valuation multiples for them.</a:t>
            </a:r>
          </a:p>
          <a:p>
            <a:pPr marL="514350" indent="-514350" algn="just">
              <a:buFont typeface="+mj-lt"/>
              <a:buAutoNum type="arabicPeriod" startAt="3"/>
            </a:pPr>
            <a:r>
              <a:rPr lang="en-US" altLang="en-US" b="1" dirty="0"/>
              <a:t>Value the Subject Company: </a:t>
            </a:r>
            <a:r>
              <a:rPr lang="en-US" altLang="en-US" dirty="0"/>
              <a:t>Given the observed valuation multiples of the comparable companies, the subject company may be valued. A simple way to do is to </a:t>
            </a:r>
            <a:r>
              <a:rPr lang="en-US" altLang="en-US" b="1" dirty="0"/>
              <a:t>apply the average multiples of the comparable companies to the relevant financial attributes of the subject company </a:t>
            </a:r>
            <a:r>
              <a:rPr lang="en-US" altLang="en-US" dirty="0"/>
              <a:t>and obtain several estimates (as many as the number of valuation multiples used) of enterprise value for the subject company and </a:t>
            </a:r>
            <a:r>
              <a:rPr lang="en-US" altLang="en-US" b="1" dirty="0"/>
              <a:t>then take their arithmetic average</a:t>
            </a:r>
            <a:r>
              <a:rPr lang="en-US" altLang="en-US" dirty="0"/>
              <a:t>. Another way is to look at the subject company’s growth, risk, size, price multiples of comparable firms and decide the price multiple applicable to subject company (</a:t>
            </a:r>
            <a:r>
              <a:rPr lang="en-US" altLang="en-US" b="1" dirty="0"/>
              <a:t>subjective and judgmental value</a:t>
            </a:r>
            <a:r>
              <a:rPr lang="en-US" altLang="en-US" dirty="0"/>
              <a:t>).</a:t>
            </a:r>
          </a:p>
        </p:txBody>
      </p:sp>
    </p:spTree>
    <p:extLst>
      <p:ext uri="{BB962C8B-B14F-4D97-AF65-F5344CB8AC3E}">
        <p14:creationId xmlns:p14="http://schemas.microsoft.com/office/powerpoint/2010/main" val="300141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Illustration (Book PC)</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The following financial information is available for company D, an unlisted pharmaceutical company, which is being valued.</a:t>
            </a:r>
          </a:p>
          <a:p>
            <a:pPr marL="457200" lvl="1" indent="0" algn="just">
              <a:buNone/>
            </a:pPr>
            <a:r>
              <a:rPr lang="en-US" altLang="en-US" dirty="0"/>
              <a:t>• EBITDA : 400 million</a:t>
            </a:r>
          </a:p>
          <a:p>
            <a:pPr marL="457200" lvl="1" indent="0" algn="just">
              <a:buNone/>
            </a:pPr>
            <a:r>
              <a:rPr lang="en-US" altLang="en-US" dirty="0"/>
              <a:t>• Book value of assets : 1,000 million</a:t>
            </a:r>
          </a:p>
          <a:p>
            <a:pPr marL="457200" lvl="1" indent="0" algn="just">
              <a:buNone/>
            </a:pPr>
            <a:r>
              <a:rPr lang="en-US" altLang="en-US" dirty="0"/>
              <a:t>• Sales : 2,500 million</a:t>
            </a:r>
          </a:p>
          <a:p>
            <a:pPr algn="just"/>
            <a:r>
              <a:rPr lang="en-US" altLang="en-US" dirty="0"/>
              <a:t>Based on an evaluation of a number of listed pharmaceutical companies, A, B, and C have been found to be comparable to company D. The financial information for these companies is given below:</a:t>
            </a:r>
          </a:p>
        </p:txBody>
      </p:sp>
      <p:pic>
        <p:nvPicPr>
          <p:cNvPr id="5" name="Picture 4">
            <a:extLst>
              <a:ext uri="{FF2B5EF4-FFF2-40B4-BE49-F238E27FC236}">
                <a16:creationId xmlns:a16="http://schemas.microsoft.com/office/drawing/2014/main" id="{38E33AE3-0418-4597-90A9-727255748E9B}"/>
              </a:ext>
            </a:extLst>
          </p:cNvPr>
          <p:cNvPicPr>
            <a:picLocks noChangeAspect="1"/>
          </p:cNvPicPr>
          <p:nvPr/>
        </p:nvPicPr>
        <p:blipFill>
          <a:blip r:embed="rId2"/>
          <a:stretch>
            <a:fillRect/>
          </a:stretch>
        </p:blipFill>
        <p:spPr>
          <a:xfrm>
            <a:off x="704483" y="4560057"/>
            <a:ext cx="10085437" cy="2049141"/>
          </a:xfrm>
          <a:prstGeom prst="rect">
            <a:avLst/>
          </a:prstGeom>
        </p:spPr>
      </p:pic>
    </p:spTree>
    <p:extLst>
      <p:ext uri="{BB962C8B-B14F-4D97-AF65-F5344CB8AC3E}">
        <p14:creationId xmlns:p14="http://schemas.microsoft.com/office/powerpoint/2010/main" val="347956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Illustration: Solution (Book PC)</a:t>
            </a:r>
          </a:p>
        </p:txBody>
      </p:sp>
      <p:pic>
        <p:nvPicPr>
          <p:cNvPr id="6" name="Content Placeholder 5">
            <a:extLst>
              <a:ext uri="{FF2B5EF4-FFF2-40B4-BE49-F238E27FC236}">
                <a16:creationId xmlns:a16="http://schemas.microsoft.com/office/drawing/2014/main" id="{62F3D4C1-AEDE-4305-B8EC-8C88F7995087}"/>
              </a:ext>
            </a:extLst>
          </p:cNvPr>
          <p:cNvPicPr>
            <a:picLocks noGrp="1" noChangeAspect="1"/>
          </p:cNvPicPr>
          <p:nvPr>
            <p:ph idx="1"/>
          </p:nvPr>
        </p:nvPicPr>
        <p:blipFill>
          <a:blip r:embed="rId2"/>
          <a:stretch>
            <a:fillRect/>
          </a:stretch>
        </p:blipFill>
        <p:spPr>
          <a:xfrm>
            <a:off x="318868" y="1021836"/>
            <a:ext cx="8417169" cy="5815054"/>
          </a:xfrm>
        </p:spPr>
      </p:pic>
      <p:sp>
        <p:nvSpPr>
          <p:cNvPr id="7" name="TextBox 6">
            <a:extLst>
              <a:ext uri="{FF2B5EF4-FFF2-40B4-BE49-F238E27FC236}">
                <a16:creationId xmlns:a16="http://schemas.microsoft.com/office/drawing/2014/main" id="{5F405F0E-039B-45FE-8FFC-6285503E3D24}"/>
              </a:ext>
            </a:extLst>
          </p:cNvPr>
          <p:cNvSpPr txBox="1"/>
          <p:nvPr/>
        </p:nvSpPr>
        <p:spPr>
          <a:xfrm>
            <a:off x="8637562" y="1156004"/>
            <a:ext cx="3188678" cy="1477328"/>
          </a:xfrm>
          <a:prstGeom prst="rect">
            <a:avLst/>
          </a:prstGeom>
          <a:solidFill>
            <a:srgbClr val="92D050"/>
          </a:solidFill>
        </p:spPr>
        <p:txBody>
          <a:bodyPr wrap="square" rtlCol="0">
            <a:spAutoFit/>
          </a:bodyPr>
          <a:lstStyle/>
          <a:p>
            <a:pPr marL="285750" indent="-285750">
              <a:buFont typeface="Arial" panose="020B0604020202020204" pitchFamily="34" charset="0"/>
              <a:buChar char="•"/>
            </a:pPr>
            <a:r>
              <a:rPr lang="en-US" dirty="0"/>
              <a:t>Compute all these ratios</a:t>
            </a:r>
          </a:p>
          <a:p>
            <a:pPr marL="285750" indent="-285750">
              <a:buFont typeface="Arial" panose="020B0604020202020204" pitchFamily="34" charset="0"/>
              <a:buChar char="•"/>
            </a:pPr>
            <a:r>
              <a:rPr lang="en-US" dirty="0"/>
              <a:t>Discuss arithmetic average vs median</a:t>
            </a:r>
          </a:p>
          <a:p>
            <a:pPr marL="285750" indent="-285750">
              <a:buFont typeface="Arial" panose="020B0604020202020204" pitchFamily="34" charset="0"/>
              <a:buChar char="•"/>
            </a:pPr>
            <a:r>
              <a:rPr lang="en-US" dirty="0"/>
              <a:t>Number of firms (5-10)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6927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Equity Valuation Multiples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b="1" dirty="0"/>
                  <a:t>P/E Multiple: </a:t>
                </a:r>
                <a:r>
                  <a:rPr lang="en-US" altLang="en-US" dirty="0"/>
                  <a:t>The P/E multiple is the most popular and accepted valuation measure in the industry.</a:t>
                </a:r>
              </a:p>
              <a:p>
                <a:pPr marL="0" indent="0" algn="just">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𝐸</m:t>
                      </m:r>
                      <m:r>
                        <a:rPr lang="en-US" altLang="en-US" b="0" i="1" smtClean="0">
                          <a:latin typeface="Cambria Math" panose="02040503050406030204" pitchFamily="18" charset="0"/>
                        </a:rPr>
                        <m:t> </m:t>
                      </m:r>
                      <m:r>
                        <a:rPr lang="en-US" altLang="en-US" b="0" i="1" smtClean="0">
                          <a:latin typeface="Cambria Math" panose="02040503050406030204" pitchFamily="18" charset="0"/>
                        </a:rPr>
                        <m:t>𝑀𝑢𝑙𝑡𝑖𝑝𝑙𝑒</m:t>
                      </m:r>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𝑀𝑎𝑟𝑘𝑒𝑡</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𝑃𝑟𝑖𝑐𝑒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num>
                        <m:den>
                          <m:r>
                            <a:rPr lang="en-US" altLang="en-US" b="0" i="1" smtClean="0">
                              <a:latin typeface="Cambria Math" panose="02040503050406030204" pitchFamily="18" charset="0"/>
                            </a:rPr>
                            <m:t>𝐸𝑎𝑟𝑛𝑖𝑛𝑔𝑠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den>
                      </m:f>
                    </m:oMath>
                  </m:oMathPara>
                </a14:m>
                <a:endParaRPr lang="en-US" altLang="en-US" dirty="0"/>
              </a:p>
              <a:p>
                <a:pPr algn="just"/>
                <a:r>
                  <a:rPr lang="en-US" altLang="en-US" dirty="0"/>
                  <a:t>Market price is current market price, but the EPS may be of last FY, TTM, expected EPS this year, or any following year.</a:t>
                </a:r>
              </a:p>
              <a:p>
                <a:pPr algn="just"/>
                <a:r>
                  <a:rPr lang="en-US" altLang="en-US" b="1" dirty="0">
                    <a:highlight>
                      <a:srgbClr val="FFFF00"/>
                    </a:highlight>
                  </a:rPr>
                  <a:t>Trailing vs forward PE</a:t>
                </a:r>
              </a:p>
              <a:p>
                <a:pPr algn="just"/>
                <a:r>
                  <a:rPr lang="en-US" altLang="en-US" b="1" dirty="0"/>
                  <a:t>Pros: </a:t>
                </a:r>
                <a:r>
                  <a:rPr lang="en-US" altLang="en-US" dirty="0"/>
                  <a:t>Easy to understand. Practiced heavily. Accepted everywhere. Historically, value stocks (low PE stocks) have done well.</a:t>
                </a:r>
              </a:p>
              <a:p>
                <a:pPr algn="just"/>
                <a:r>
                  <a:rPr lang="en-US" altLang="en-US" b="1" dirty="0"/>
                  <a:t>Cons: </a:t>
                </a:r>
                <a:r>
                  <a:rPr lang="en-US" altLang="en-US" dirty="0"/>
                  <a:t>When EPS is negative or very less, P/E does not make any economic sense. EPS can be manipulated within the framework of acceptable accounting practices.</a:t>
                </a:r>
              </a:p>
              <a:p>
                <a:pPr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8"/>
                <a:ext cx="11507372" cy="5254916"/>
              </a:xfrm>
              <a:blipFill>
                <a:blip r:embed="rId2"/>
                <a:stretch>
                  <a:fillRect l="-953" t="-1856" r="-1059" b="-3016"/>
                </a:stretch>
              </a:blipFill>
            </p:spPr>
            <p:txBody>
              <a:bodyPr/>
              <a:lstStyle/>
              <a:p>
                <a:r>
                  <a:rPr lang="en-US">
                    <a:noFill/>
                  </a:rPr>
                  <a:t> </a:t>
                </a:r>
              </a:p>
            </p:txBody>
          </p:sp>
        </mc:Fallback>
      </mc:AlternateContent>
    </p:spTree>
    <p:extLst>
      <p:ext uri="{BB962C8B-B14F-4D97-AF65-F5344CB8AC3E}">
        <p14:creationId xmlns:p14="http://schemas.microsoft.com/office/powerpoint/2010/main" val="369330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Equity Valuation Multiples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7"/>
                <a:ext cx="11507372" cy="5486399"/>
              </a:xfrm>
            </p:spPr>
            <p:txBody>
              <a:bodyPr>
                <a:normAutofit fontScale="92500" lnSpcReduction="20000"/>
              </a:bodyPr>
              <a:lstStyle/>
              <a:p>
                <a:pPr algn="just"/>
                <a:r>
                  <a:rPr lang="en-US" altLang="en-US" b="1" dirty="0"/>
                  <a:t>P/B Multiple: </a:t>
                </a:r>
                <a:r>
                  <a:rPr lang="en-US" altLang="en-US" dirty="0"/>
                  <a:t>The P/B multiple is also a popular and accepted valuation measure in the industry.</a:t>
                </a:r>
              </a:p>
              <a:p>
                <a:pPr marL="0" indent="0" algn="just">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𝐵𝑜𝑜𝑘</m:t>
                      </m:r>
                      <m:r>
                        <a:rPr lang="en-US" altLang="en-US" b="0" i="1" smtClean="0">
                          <a:latin typeface="Cambria Math" panose="02040503050406030204" pitchFamily="18" charset="0"/>
                        </a:rPr>
                        <m:t> </m:t>
                      </m:r>
                      <m:r>
                        <a:rPr lang="en-US" altLang="en-US" b="0" i="1" smtClean="0">
                          <a:latin typeface="Cambria Math" panose="02040503050406030204" pitchFamily="18" charset="0"/>
                        </a:rPr>
                        <m:t>𝑉𝑎𝑙𝑢𝑒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𝑝𝑒𝑟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𝑠h𝑎𝑟𝑒</m:t>
                      </m:r>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𝐸𝑞𝑢𝑖𝑡𝑦</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r>
                            <a:rPr lang="en-US" altLang="en-US" b="0" i="1" smtClean="0">
                              <a:latin typeface="Cambria Math" panose="02040503050406030204" pitchFamily="18" charset="0"/>
                            </a:rPr>
                            <m:t> </m:t>
                          </m:r>
                          <m:r>
                            <a:rPr lang="en-US" altLang="en-US" b="0" i="1" smtClean="0">
                              <a:latin typeface="Cambria Math" panose="02040503050406030204" pitchFamily="18" charset="0"/>
                            </a:rPr>
                            <m:t>𝐶𝑎𝑝𝑖𝑡𝑎𝑙</m:t>
                          </m:r>
                          <m:r>
                            <a:rPr lang="en-US" altLang="en-US" b="0" i="1" smtClean="0">
                              <a:latin typeface="Cambria Math" panose="02040503050406030204" pitchFamily="18" charset="0"/>
                            </a:rPr>
                            <m:t>+</m:t>
                          </m:r>
                          <m:r>
                            <a:rPr lang="en-US" altLang="en-US" b="0" i="1" smtClean="0">
                              <a:latin typeface="Cambria Math" panose="02040503050406030204" pitchFamily="18" charset="0"/>
                            </a:rPr>
                            <m:t>𝑅𝑒𝑠𝑒𝑟𝑣𝑒𝑠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𝑎𝑛𝑑</m:t>
                          </m:r>
                          <m:r>
                            <a:rPr lang="en-US" altLang="en-US" b="0" i="1" smtClean="0">
                              <a:latin typeface="Cambria Math" panose="02040503050406030204" pitchFamily="18" charset="0"/>
                            </a:rPr>
                            <m:t> </m:t>
                          </m:r>
                          <m:r>
                            <a:rPr lang="en-US" altLang="en-US" b="0" i="1" smtClean="0">
                              <a:latin typeface="Cambria Math" panose="02040503050406030204" pitchFamily="18" charset="0"/>
                            </a:rPr>
                            <m:t>𝑆𝑢𝑟𝑝𝑙𝑢𝑠</m:t>
                          </m:r>
                        </m:num>
                        <m:den>
                          <m:r>
                            <a:rPr lang="en-US" altLang="en-US" b="0" i="1" smtClean="0">
                              <a:latin typeface="Cambria Math" panose="02040503050406030204" pitchFamily="18" charset="0"/>
                            </a:rPr>
                            <m:t>𝑁𝑢𝑚𝑏𝑒𝑟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𝑜𝑓𝑂𝑢𝑡𝑠𝑡𝑎𝑛𝑑𝑖𝑛𝑔</m:t>
                          </m:r>
                          <m:r>
                            <a:rPr lang="en-US" altLang="en-US" b="0" i="1" smtClean="0">
                              <a:latin typeface="Cambria Math" panose="02040503050406030204" pitchFamily="18" charset="0"/>
                            </a:rPr>
                            <m:t> </m:t>
                          </m:r>
                          <m:r>
                            <a:rPr lang="en-US" altLang="en-US" b="0" i="1" smtClean="0">
                              <a:latin typeface="Cambria Math" panose="02040503050406030204" pitchFamily="18" charset="0"/>
                            </a:rPr>
                            <m:t>𝐸𝑞𝑢𝑖𝑡𝑦</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𝑆h𝑎𝑟𝑒𝑠</m:t>
                          </m:r>
                        </m:den>
                      </m:f>
                    </m:oMath>
                  </m:oMathPara>
                </a14:m>
                <a:endParaRPr lang="en-US" altLang="en-US" dirty="0"/>
              </a:p>
              <a:p>
                <a:pPr marL="0" indent="0" algn="just">
                  <a:buNone/>
                </a:pPr>
                <a:endParaRPr lang="en-US" altLang="en-US"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𝐵</m:t>
                      </m:r>
                      <m:r>
                        <a:rPr lang="en-US" altLang="en-US" b="0" i="1" smtClean="0">
                          <a:latin typeface="Cambria Math" panose="02040503050406030204" pitchFamily="18" charset="0"/>
                        </a:rPr>
                        <m:t> </m:t>
                      </m:r>
                      <m:r>
                        <a:rPr lang="en-US" altLang="en-US" b="0" i="1" smtClean="0">
                          <a:latin typeface="Cambria Math" panose="02040503050406030204" pitchFamily="18" charset="0"/>
                        </a:rPr>
                        <m:t>𝑀𝑢𝑙𝑡𝑖𝑝𝑙𝑒</m:t>
                      </m:r>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𝑀𝑎𝑟𝑘𝑒𝑡</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𝑃𝑟𝑖𝑐𝑒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num>
                        <m:den>
                          <m:r>
                            <a:rPr lang="en-US" altLang="en-US" b="0" i="1" smtClean="0">
                              <a:latin typeface="Cambria Math" panose="02040503050406030204" pitchFamily="18" charset="0"/>
                            </a:rPr>
                            <m:t> </m:t>
                          </m:r>
                          <m:r>
                            <a:rPr lang="en-US" altLang="en-US" b="0" i="1" smtClean="0">
                              <a:latin typeface="Cambria Math" panose="02040503050406030204" pitchFamily="18" charset="0"/>
                            </a:rPr>
                            <m:t>𝐵𝑜𝑜𝑘</m:t>
                          </m:r>
                          <m:r>
                            <a:rPr lang="en-US" altLang="en-US" b="0" i="1" smtClean="0">
                              <a:latin typeface="Cambria Math" panose="02040503050406030204" pitchFamily="18" charset="0"/>
                            </a:rPr>
                            <m:t> </m:t>
                          </m:r>
                          <m:r>
                            <a:rPr lang="en-US" altLang="en-US" b="0" i="1" smtClean="0">
                              <a:latin typeface="Cambria Math" panose="02040503050406030204" pitchFamily="18" charset="0"/>
                            </a:rPr>
                            <m:t>𝑉𝑎𝑙𝑢𝑒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𝑃𝑒𝑟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𝑆h𝑎𝑟𝑒</m:t>
                          </m:r>
                        </m:den>
                      </m:f>
                    </m:oMath>
                  </m:oMathPara>
                </a14:m>
                <a:endParaRPr lang="en-US" altLang="en-US" dirty="0"/>
              </a:p>
              <a:p>
                <a:pPr algn="just"/>
                <a:r>
                  <a:rPr lang="en-US" altLang="en-US" dirty="0"/>
                  <a:t>Book value is also termed as </a:t>
                </a:r>
                <a:r>
                  <a:rPr lang="en-US" altLang="en-US" b="1" dirty="0"/>
                  <a:t>net worth per equity share</a:t>
                </a:r>
                <a:r>
                  <a:rPr lang="en-US" altLang="en-US" dirty="0"/>
                  <a:t>.</a:t>
                </a:r>
              </a:p>
              <a:p>
                <a:pPr algn="just"/>
                <a:r>
                  <a:rPr lang="en-US" altLang="en-US" b="1" dirty="0"/>
                  <a:t>Pros: </a:t>
                </a:r>
                <a:r>
                  <a:rPr lang="en-US" altLang="en-US" dirty="0"/>
                  <a:t>Easy to understand. Practiced heavily. Accepted everywhere. EPS can be negative, but book value is generally positive.</a:t>
                </a:r>
              </a:p>
              <a:p>
                <a:pPr algn="just"/>
                <a:r>
                  <a:rPr lang="en-US" altLang="en-US" b="1" dirty="0"/>
                  <a:t>Cons:</a:t>
                </a:r>
              </a:p>
              <a:p>
                <a:pPr lvl="1" algn="just"/>
                <a:r>
                  <a:rPr lang="en-US" altLang="en-US" dirty="0"/>
                  <a:t>Intangible assets like human capital and brand equity are not reflected on the conventional balance sheet.</a:t>
                </a:r>
              </a:p>
              <a:p>
                <a:pPr lvl="1" algn="just"/>
                <a:r>
                  <a:rPr lang="en-US" altLang="en-US" dirty="0"/>
                  <a:t>There could be huge difference between book value and market value of assets.</a:t>
                </a:r>
              </a:p>
              <a:p>
                <a:pPr lvl="1" algn="just"/>
                <a:r>
                  <a:rPr lang="en-US" altLang="en-US" dirty="0"/>
                  <a:t>Different business models may require different levels of assets. When such differences are significant, the P/B multiple can be misleading.</a:t>
                </a:r>
              </a:p>
              <a:p>
                <a:pPr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7"/>
                <a:ext cx="11507372" cy="5486399"/>
              </a:xfrm>
              <a:blipFill>
                <a:blip r:embed="rId2"/>
                <a:stretch>
                  <a:fillRect l="-794" t="-2778" r="-953"/>
                </a:stretch>
              </a:blipFill>
            </p:spPr>
            <p:txBody>
              <a:bodyPr/>
              <a:lstStyle/>
              <a:p>
                <a:r>
                  <a:rPr lang="en-US">
                    <a:noFill/>
                  </a:rPr>
                  <a:t> </a:t>
                </a:r>
              </a:p>
            </p:txBody>
          </p:sp>
        </mc:Fallback>
      </mc:AlternateContent>
    </p:spTree>
    <p:extLst>
      <p:ext uri="{BB962C8B-B14F-4D97-AF65-F5344CB8AC3E}">
        <p14:creationId xmlns:p14="http://schemas.microsoft.com/office/powerpoint/2010/main" val="142265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25043-3635-452F-9C39-91317454F7E6}"/>
</file>

<file path=customXml/itemProps2.xml><?xml version="1.0" encoding="utf-8"?>
<ds:datastoreItem xmlns:ds="http://schemas.openxmlformats.org/officeDocument/2006/customXml" ds:itemID="{7E24DEB0-5AF9-41B9-8958-38F768E8A247}"/>
</file>

<file path=customXml/itemProps3.xml><?xml version="1.0" encoding="utf-8"?>
<ds:datastoreItem xmlns:ds="http://schemas.openxmlformats.org/officeDocument/2006/customXml" ds:itemID="{D1A2F6DE-94AD-44BF-9943-5D12EEE6DE06}"/>
</file>

<file path=docProps/app.xml><?xml version="1.0" encoding="utf-8"?>
<Properties xmlns="http://schemas.openxmlformats.org/officeDocument/2006/extended-properties" xmlns:vt="http://schemas.openxmlformats.org/officeDocument/2006/docPropsVTypes">
  <TotalTime>2904</TotalTime>
  <Words>2452</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Relative Valuation</vt:lpstr>
      <vt:lpstr>Agenda</vt:lpstr>
      <vt:lpstr>Relative Valuation</vt:lpstr>
      <vt:lpstr>Key steps in relative valuation</vt:lpstr>
      <vt:lpstr>Key steps in relative valuation</vt:lpstr>
      <vt:lpstr>Illustration (Book PC)</vt:lpstr>
      <vt:lpstr>Illustration: Solution (Book PC)</vt:lpstr>
      <vt:lpstr>Equity Valuation Multiples</vt:lpstr>
      <vt:lpstr>Equity Valuation Multiples</vt:lpstr>
      <vt:lpstr>Equity Valuation Multiples</vt:lpstr>
      <vt:lpstr>Enterprise Valuation Multiples</vt:lpstr>
      <vt:lpstr>EV/EBITDA Multiple</vt:lpstr>
      <vt:lpstr>Operational Multiples</vt:lpstr>
      <vt:lpstr>Choice of Multiple</vt:lpstr>
      <vt:lpstr>Choice of Multiple…</vt:lpstr>
      <vt:lpstr>Best Practices Using Multiples</vt:lpstr>
      <vt:lpstr>Why Is Relative Valuation so Popular?</vt:lpstr>
      <vt:lpstr>Weaknesses of Relative Valuation</vt:lpstr>
      <vt:lpstr>Relative vs DCF Valuation</vt:lpstr>
      <vt:lpstr>Market Transaction Method</vt:lpstr>
      <vt:lpstr>Practice with Live data (Screener.in)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Session 1</dc:title>
  <dc:creator>Sarveshwar Kumar Inani</dc:creator>
  <cp:lastModifiedBy>Sarveshwar Kumar Inani</cp:lastModifiedBy>
  <cp:revision>413</cp:revision>
  <dcterms:created xsi:type="dcterms:W3CDTF">2020-08-18T06:22:46Z</dcterms:created>
  <dcterms:modified xsi:type="dcterms:W3CDTF">2024-10-26T03:55:04Z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