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8" r:id="rId35"/>
    <p:sldId id="319" r:id="rId36"/>
    <p:sldId id="320" r:id="rId37"/>
    <p:sldId id="321" r:id="rId38"/>
    <p:sldId id="275" r:id="rId39"/>
    <p:sldId id="276" r:id="rId40"/>
    <p:sldId id="277" r:id="rId41"/>
    <p:sldId id="278" r:id="rId42"/>
    <p:sldId id="279" r:id="rId43"/>
    <p:sldId id="280" r:id="rId44"/>
    <p:sldId id="281" r:id="rId45"/>
    <p:sldId id="282" r:id="rId46"/>
    <p:sldId id="283" r:id="rId47"/>
    <p:sldId id="322" r:id="rId48"/>
    <p:sldId id="32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80" d="100"/>
          <a:sy n="80" d="100"/>
        </p:scale>
        <p:origin x="6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D8B7-FB61-4914-903B-78354240D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5C7A38-F91A-4424-AADE-5308F2D55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067AD0-30D2-42BF-BEC4-BE1D7CEF6C18}"/>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5" name="Footer Placeholder 4">
            <a:extLst>
              <a:ext uri="{FF2B5EF4-FFF2-40B4-BE49-F238E27FC236}">
                <a16:creationId xmlns:a16="http://schemas.microsoft.com/office/drawing/2014/main" id="{F86657C3-E68E-428F-8A89-CB35828BA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A2DF2-37FA-4EF3-B473-D1CEE6387E62}"/>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108105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D0C7-9BD1-4163-BA8E-A4981B3C15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612348-230D-42F2-BAD3-A60349AED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837B5D-F903-4703-BE37-2BA4B3475FC6}"/>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5" name="Footer Placeholder 4">
            <a:extLst>
              <a:ext uri="{FF2B5EF4-FFF2-40B4-BE49-F238E27FC236}">
                <a16:creationId xmlns:a16="http://schemas.microsoft.com/office/drawing/2014/main" id="{496360AA-2623-4EA8-9C1D-EBBD94D05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FE07E-78C4-4C66-8890-473EEB9EC097}"/>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22011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06C8A-C800-45A7-9666-B6E334FDC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39082D-01ED-436F-9443-61A793D0DF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F42DC-6708-40AA-8FB4-70E213BDE073}"/>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5" name="Footer Placeholder 4">
            <a:extLst>
              <a:ext uri="{FF2B5EF4-FFF2-40B4-BE49-F238E27FC236}">
                <a16:creationId xmlns:a16="http://schemas.microsoft.com/office/drawing/2014/main" id="{59C65851-9B3D-453F-A5B5-AEB8AA143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29640-7A37-4B0F-A9B8-DCAD342A430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19902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ABFE-53CE-4CD1-BF03-53BCD0F8AD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82F4BC-7801-444D-A887-A16E0BC4C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AEA25-F387-4131-9007-EEB5877AA226}"/>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5" name="Footer Placeholder 4">
            <a:extLst>
              <a:ext uri="{FF2B5EF4-FFF2-40B4-BE49-F238E27FC236}">
                <a16:creationId xmlns:a16="http://schemas.microsoft.com/office/drawing/2014/main" id="{32D44237-35FC-4A80-9234-1016B255C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05854-F6F0-483A-A19C-22F5A656B6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43306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C2C6-7DC2-4411-9A2D-A0D152A49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253D5C-A62F-49EC-915B-3AC882275B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00A85-178E-43B7-A615-0A160E8D056E}"/>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5" name="Footer Placeholder 4">
            <a:extLst>
              <a:ext uri="{FF2B5EF4-FFF2-40B4-BE49-F238E27FC236}">
                <a16:creationId xmlns:a16="http://schemas.microsoft.com/office/drawing/2014/main" id="{9A24CEEB-04C2-4428-9D88-C5772731B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9EAD4-6BB2-4B98-A5B4-16AF768EBA90}"/>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44569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988B-204A-4469-AF39-90E8351063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3DEE4C-FDC4-42E9-993B-FCC1ECA6E8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14B9AD-3E83-48B5-8C80-F7B85A779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C0B239-BE51-4961-8E52-8145CF45D4F8}"/>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6" name="Footer Placeholder 5">
            <a:extLst>
              <a:ext uri="{FF2B5EF4-FFF2-40B4-BE49-F238E27FC236}">
                <a16:creationId xmlns:a16="http://schemas.microsoft.com/office/drawing/2014/main" id="{B137B3AB-51AD-4D17-9378-16F61BC1C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A5B56-9F85-4CFA-80AE-17984140FB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28606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E107-C893-4A36-8033-57D38A97ED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E4D6F-6147-4755-8E5A-76CF9294D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C5A374-F4B4-4E1F-B72E-676344201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3C4E35-C135-4FCC-9346-2D5B9983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2116C-C901-45A5-ADF8-0B79F49AC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DF250-6944-41C3-B472-B3A7B40AE0E3}"/>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8" name="Footer Placeholder 7">
            <a:extLst>
              <a:ext uri="{FF2B5EF4-FFF2-40B4-BE49-F238E27FC236}">
                <a16:creationId xmlns:a16="http://schemas.microsoft.com/office/drawing/2014/main" id="{29D31577-E0E8-4BF4-87DB-4921074F77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CDA031-401A-437C-AD08-81A51EE6B93B}"/>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183248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CE4D-EF8E-4A6C-9540-B9636FB331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01E552-A63B-4E7A-995B-071351F9001B}"/>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4" name="Footer Placeholder 3">
            <a:extLst>
              <a:ext uri="{FF2B5EF4-FFF2-40B4-BE49-F238E27FC236}">
                <a16:creationId xmlns:a16="http://schemas.microsoft.com/office/drawing/2014/main" id="{EC0203F0-5405-4513-9E3E-762A4E1306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909BA7-51FA-4D2B-8201-520ECA317FA9}"/>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38373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D7E66-257B-421A-82FA-EBEA6E89AF70}"/>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3" name="Footer Placeholder 2">
            <a:extLst>
              <a:ext uri="{FF2B5EF4-FFF2-40B4-BE49-F238E27FC236}">
                <a16:creationId xmlns:a16="http://schemas.microsoft.com/office/drawing/2014/main" id="{80100852-E9AD-4853-AD06-D40B40E949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085560-ECA5-424E-95B8-21D2BA2C418A}"/>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253965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9D76-EB9E-4643-8B32-5B6825881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B02769-CB78-4E9D-B700-F8D928F60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A8E23C-DAF3-4020-B643-30DEE243A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B801B-0A5A-4244-853E-D59BEF2BA9D0}"/>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6" name="Footer Placeholder 5">
            <a:extLst>
              <a:ext uri="{FF2B5EF4-FFF2-40B4-BE49-F238E27FC236}">
                <a16:creationId xmlns:a16="http://schemas.microsoft.com/office/drawing/2014/main" id="{9AD9036B-0377-4864-9AB4-D1F1AE739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AAD98-CBA1-48B4-87AE-66FAD21847B7}"/>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82793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DE40-FCE4-4DDC-B50B-D10001930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5D54D8-C65C-40B3-AB32-5BFEAFFA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02FDFF-F014-4281-8060-4CA9CB9E4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BFB9B-0ED7-492C-B32B-52E917DA9582}"/>
              </a:ext>
            </a:extLst>
          </p:cNvPr>
          <p:cNvSpPr>
            <a:spLocks noGrp="1"/>
          </p:cNvSpPr>
          <p:nvPr>
            <p:ph type="dt" sz="half" idx="10"/>
          </p:nvPr>
        </p:nvSpPr>
        <p:spPr/>
        <p:txBody>
          <a:bodyPr/>
          <a:lstStyle/>
          <a:p>
            <a:fld id="{7906EC7B-3982-45B7-B21F-7A5632FD45B1}" type="datetimeFigureOut">
              <a:rPr lang="en-IN" smtClean="0"/>
              <a:t>02-11-2024</a:t>
            </a:fld>
            <a:endParaRPr lang="en-IN"/>
          </a:p>
        </p:txBody>
      </p:sp>
      <p:sp>
        <p:nvSpPr>
          <p:cNvPr id="6" name="Footer Placeholder 5">
            <a:extLst>
              <a:ext uri="{FF2B5EF4-FFF2-40B4-BE49-F238E27FC236}">
                <a16:creationId xmlns:a16="http://schemas.microsoft.com/office/drawing/2014/main" id="{F78B9F48-E3EE-4E49-9927-E9FC6B2A7C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FFC757-C8BF-4C11-9E15-27901A158F41}"/>
              </a:ext>
            </a:extLst>
          </p:cNvPr>
          <p:cNvSpPr>
            <a:spLocks noGrp="1"/>
          </p:cNvSpPr>
          <p:nvPr>
            <p:ph type="sldNum" sz="quarter" idx="12"/>
          </p:nvPr>
        </p:nvSpPr>
        <p:spPr/>
        <p:txBody>
          <a:bodyPr/>
          <a:lstStyle/>
          <a:p>
            <a:fld id="{60A96175-22F8-4FA7-95D9-D6682CB4C708}" type="slidenum">
              <a:rPr lang="en-IN" smtClean="0"/>
              <a:t>‹#›</a:t>
            </a:fld>
            <a:endParaRPr lang="en-IN"/>
          </a:p>
        </p:txBody>
      </p:sp>
    </p:spTree>
    <p:extLst>
      <p:ext uri="{BB962C8B-B14F-4D97-AF65-F5344CB8AC3E}">
        <p14:creationId xmlns:p14="http://schemas.microsoft.com/office/powerpoint/2010/main" val="231228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A6D32-1BD4-4938-B17B-EDF3B73B5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841A0-5421-4150-8364-02FA49C65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4AA0E-4463-4ED0-AD98-3B4EB75FEB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6EC7B-3982-45B7-B21F-7A5632FD45B1}" type="datetimeFigureOut">
              <a:rPr lang="en-IN" smtClean="0"/>
              <a:t>02-11-2024</a:t>
            </a:fld>
            <a:endParaRPr lang="en-IN"/>
          </a:p>
        </p:txBody>
      </p:sp>
      <p:sp>
        <p:nvSpPr>
          <p:cNvPr id="5" name="Footer Placeholder 4">
            <a:extLst>
              <a:ext uri="{FF2B5EF4-FFF2-40B4-BE49-F238E27FC236}">
                <a16:creationId xmlns:a16="http://schemas.microsoft.com/office/drawing/2014/main" id="{6F241412-AA42-4B2E-B978-7EBD8F5C0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DB8F78-4A77-4FAF-BCC7-82D945100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96175-22F8-4FA7-95D9-D6682CB4C708}" type="slidenum">
              <a:rPr lang="en-IN" smtClean="0"/>
              <a:t>‹#›</a:t>
            </a:fld>
            <a:endParaRPr lang="en-IN"/>
          </a:p>
        </p:txBody>
      </p:sp>
    </p:spTree>
    <p:extLst>
      <p:ext uri="{BB962C8B-B14F-4D97-AF65-F5344CB8AC3E}">
        <p14:creationId xmlns:p14="http://schemas.microsoft.com/office/powerpoint/2010/main" val="401343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sTYjXC4Udr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Ge7iv6tY53s&amp;list=WL&amp;index=1&amp;ab_channel=TheWallStreetSch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0799-9661-41C4-BA15-82572A49A7DE}"/>
              </a:ext>
            </a:extLst>
          </p:cNvPr>
          <p:cNvSpPr>
            <a:spLocks noGrp="1"/>
          </p:cNvSpPr>
          <p:nvPr>
            <p:ph type="ctrTitle"/>
          </p:nvPr>
        </p:nvSpPr>
        <p:spPr>
          <a:xfrm>
            <a:off x="1636541" y="348640"/>
            <a:ext cx="9144000" cy="2387600"/>
          </a:xfrm>
        </p:spPr>
        <p:txBody>
          <a:bodyPr>
            <a:normAutofit/>
          </a:bodyPr>
          <a:lstStyle/>
          <a:p>
            <a:r>
              <a:rPr lang="en-IN" b="1" dirty="0">
                <a:latin typeface="+mn-lt"/>
              </a:rPr>
              <a:t>Computation of Enterprise Value using Enterprise DCF</a:t>
            </a:r>
          </a:p>
        </p:txBody>
      </p:sp>
      <p:sp>
        <p:nvSpPr>
          <p:cNvPr id="3" name="Subtitle 2">
            <a:extLst>
              <a:ext uri="{FF2B5EF4-FFF2-40B4-BE49-F238E27FC236}">
                <a16:creationId xmlns:a16="http://schemas.microsoft.com/office/drawing/2014/main" id="{175EE89B-8128-43D2-8506-B9FA8601D8A4}"/>
              </a:ext>
            </a:extLst>
          </p:cNvPr>
          <p:cNvSpPr>
            <a:spLocks noGrp="1"/>
          </p:cNvSpPr>
          <p:nvPr>
            <p:ph type="subTitle" idx="1"/>
          </p:nvPr>
        </p:nvSpPr>
        <p:spPr>
          <a:xfrm>
            <a:off x="1636541" y="4895557"/>
            <a:ext cx="9144000" cy="893591"/>
          </a:xfrm>
        </p:spPr>
        <p:txBody>
          <a:bodyPr>
            <a:normAutofit/>
          </a:bodyPr>
          <a:lstStyle/>
          <a:p>
            <a:r>
              <a:rPr lang="en-IN" b="1" dirty="0" err="1"/>
              <a:t>Dr.</a:t>
            </a:r>
            <a:r>
              <a:rPr lang="en-IN" b="1" dirty="0"/>
              <a:t> Sarveshwar Kumar Inani</a:t>
            </a:r>
          </a:p>
          <a:p>
            <a:r>
              <a:rPr lang="en-IN" b="1" dirty="0"/>
              <a:t>(Ph.D., IIM Lucknow)</a:t>
            </a:r>
          </a:p>
        </p:txBody>
      </p:sp>
    </p:spTree>
    <p:extLst>
      <p:ext uri="{BB962C8B-B14F-4D97-AF65-F5344CB8AC3E}">
        <p14:creationId xmlns:p14="http://schemas.microsoft.com/office/powerpoint/2010/main" val="15022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a:latin typeface="+mn-lt"/>
              </a:rPr>
              <a:t>NOPLAT…Matrix Ltd.</a:t>
            </a:r>
            <a:endParaRPr lang="en-US" altLang="en-US" b="1" dirty="0">
              <a:latin typeface="+mn-lt"/>
            </a:endParaRPr>
          </a:p>
        </p:txBody>
      </p:sp>
      <p:graphicFrame>
        <p:nvGraphicFramePr>
          <p:cNvPr id="16" name="Content Placeholder 15">
            <a:extLst>
              <a:ext uri="{FF2B5EF4-FFF2-40B4-BE49-F238E27FC236}">
                <a16:creationId xmlns:a16="http://schemas.microsoft.com/office/drawing/2014/main" id="{1ADE454E-EC96-D32C-D84A-4C19EA906825}"/>
              </a:ext>
            </a:extLst>
          </p:cNvPr>
          <p:cNvGraphicFramePr>
            <a:graphicFrameLocks noGrp="1"/>
          </p:cNvGraphicFramePr>
          <p:nvPr>
            <p:ph idx="1"/>
          </p:nvPr>
        </p:nvGraphicFramePr>
        <p:xfrm>
          <a:off x="503494" y="1237957"/>
          <a:ext cx="10779021" cy="5029200"/>
        </p:xfrm>
        <a:graphic>
          <a:graphicData uri="http://schemas.openxmlformats.org/drawingml/2006/table">
            <a:tbl>
              <a:tblPr/>
              <a:tblGrid>
                <a:gridCol w="8331384">
                  <a:extLst>
                    <a:ext uri="{9D8B030D-6E8A-4147-A177-3AD203B41FA5}">
                      <a16:colId xmlns:a16="http://schemas.microsoft.com/office/drawing/2014/main" val="908399761"/>
                    </a:ext>
                  </a:extLst>
                </a:gridCol>
                <a:gridCol w="847259">
                  <a:extLst>
                    <a:ext uri="{9D8B030D-6E8A-4147-A177-3AD203B41FA5}">
                      <a16:colId xmlns:a16="http://schemas.microsoft.com/office/drawing/2014/main" val="3991162254"/>
                    </a:ext>
                  </a:extLst>
                </a:gridCol>
                <a:gridCol w="800189">
                  <a:extLst>
                    <a:ext uri="{9D8B030D-6E8A-4147-A177-3AD203B41FA5}">
                      <a16:colId xmlns:a16="http://schemas.microsoft.com/office/drawing/2014/main" val="274540752"/>
                    </a:ext>
                  </a:extLst>
                </a:gridCol>
                <a:gridCol w="800189">
                  <a:extLst>
                    <a:ext uri="{9D8B030D-6E8A-4147-A177-3AD203B41FA5}">
                      <a16:colId xmlns:a16="http://schemas.microsoft.com/office/drawing/2014/main" val="921749643"/>
                    </a:ext>
                  </a:extLst>
                </a:gridCol>
              </a:tblGrid>
              <a:tr h="305164">
                <a:tc>
                  <a:txBody>
                    <a:bodyPr/>
                    <a:lstStyle/>
                    <a:p>
                      <a:pPr algn="ctr" fontAlgn="b"/>
                      <a:r>
                        <a:rPr lang="en-US"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5962359"/>
                  </a:ext>
                </a:extLst>
              </a:tr>
              <a:tr h="305164">
                <a:tc>
                  <a:txBody>
                    <a:bodyPr/>
                    <a:lstStyle/>
                    <a:p>
                      <a:pPr algn="l" fontAlgn="b"/>
                      <a:r>
                        <a:rPr lang="en-US" sz="2000" b="1" i="0" u="none" strike="noStrike">
                          <a:solidFill>
                            <a:srgbClr val="000000"/>
                          </a:solidFill>
                          <a:effectLst/>
                          <a:latin typeface="Calibri" panose="020F0502020204030204" pitchFamily="34" charset="0"/>
                        </a:rPr>
                        <a:t>PBT Given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2752678"/>
                  </a:ext>
                </a:extLst>
              </a:tr>
              <a:tr h="305164">
                <a:tc>
                  <a:txBody>
                    <a:bodyPr/>
                    <a:lstStyle/>
                    <a:p>
                      <a:pPr algn="l" fontAlgn="b"/>
                      <a:r>
                        <a:rPr lang="en-US" sz="2000" b="1" i="0" u="none" strike="noStrike">
                          <a:solidFill>
                            <a:srgbClr val="000000"/>
                          </a:solidFill>
                          <a:effectLst/>
                          <a:latin typeface="Calibri" panose="020F0502020204030204" pitchFamily="34" charset="0"/>
                        </a:rPr>
                        <a:t>Adjusment for: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7549368"/>
                  </a:ext>
                </a:extLst>
              </a:tr>
              <a:tr h="305164">
                <a:tc>
                  <a:txBody>
                    <a:bodyPr/>
                    <a:lstStyle/>
                    <a:p>
                      <a:pPr algn="l" fontAlgn="b"/>
                      <a:r>
                        <a:rPr lang="en-US" sz="2000" b="0" i="0" u="none" strike="noStrike">
                          <a:solidFill>
                            <a:srgbClr val="000000"/>
                          </a:solidFill>
                          <a:effectLst/>
                          <a:latin typeface="Calibri" panose="020F0502020204030204" pitchFamily="34" charset="0"/>
                        </a:rPr>
                        <a:t>Less: Income from Marketable Securities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0526716"/>
                  </a:ext>
                </a:extLst>
              </a:tr>
              <a:tr h="305164">
                <a:tc>
                  <a:txBody>
                    <a:bodyPr/>
                    <a:lstStyle/>
                    <a:p>
                      <a:pPr algn="l" fontAlgn="b"/>
                      <a:r>
                        <a:rPr lang="en-US" sz="2000" b="0" i="0" u="none" strike="noStrike" dirty="0">
                          <a:solidFill>
                            <a:srgbClr val="000000"/>
                          </a:solidFill>
                          <a:effectLst/>
                          <a:latin typeface="Calibri" panose="020F0502020204030204" pitchFamily="34" charset="0"/>
                        </a:rPr>
                        <a:t>Less: Non-operating 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2013622"/>
                  </a:ext>
                </a:extLst>
              </a:tr>
              <a:tr h="305164">
                <a:tc>
                  <a:txBody>
                    <a:bodyPr/>
                    <a:lstStyle/>
                    <a:p>
                      <a:pPr algn="l" fontAlgn="b"/>
                      <a:r>
                        <a:rPr lang="en-US" sz="2000" b="0" i="0" u="none" strike="noStrike">
                          <a:solidFill>
                            <a:srgbClr val="000000"/>
                          </a:solidFill>
                          <a:effectLst/>
                          <a:latin typeface="Calibri" panose="020F0502020204030204" pitchFamily="34" charset="0"/>
                        </a:rPr>
                        <a:t>Add: Interest Expenses for debt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4117337"/>
                  </a:ext>
                </a:extLst>
              </a:tr>
              <a:tr h="305164">
                <a:tc>
                  <a:txBody>
                    <a:bodyPr/>
                    <a:lstStyle/>
                    <a:p>
                      <a:pPr algn="l" fontAlgn="b"/>
                      <a:r>
                        <a:rPr lang="en-US" sz="2000" b="1" i="0" u="none" strike="noStrike">
                          <a:solidFill>
                            <a:srgbClr val="000000"/>
                          </a:solidFill>
                          <a:effectLst/>
                          <a:latin typeface="Calibri" panose="020F0502020204030204" pitchFamily="34" charset="0"/>
                        </a:rPr>
                        <a:t>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5493898"/>
                  </a:ext>
                </a:extLst>
              </a:tr>
              <a:tr h="305164">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310116"/>
                  </a:ext>
                </a:extLst>
              </a:tr>
              <a:tr h="305164">
                <a:tc>
                  <a:txBody>
                    <a:bodyPr/>
                    <a:lstStyle/>
                    <a:p>
                      <a:pPr algn="l" fontAlgn="b"/>
                      <a:r>
                        <a:rPr lang="en-US" sz="2000" b="1" i="0" u="none" strike="noStrike" dirty="0">
                          <a:solidFill>
                            <a:srgbClr val="000000"/>
                          </a:solidFill>
                          <a:effectLst/>
                          <a:latin typeface="Calibri" panose="020F0502020204030204" pitchFamily="34" charset="0"/>
                        </a:rPr>
                        <a:t>Tax adjustments: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0358594"/>
                  </a:ext>
                </a:extLst>
              </a:tr>
              <a:tr h="305164">
                <a:tc>
                  <a:txBody>
                    <a:bodyPr/>
                    <a:lstStyle/>
                    <a:p>
                      <a:pPr algn="l" fontAlgn="b"/>
                      <a:r>
                        <a:rPr lang="en-US" sz="2000" b="0" i="0" u="none" strike="noStrike">
                          <a:solidFill>
                            <a:srgbClr val="000000"/>
                          </a:solidFill>
                          <a:effectLst/>
                          <a:latin typeface="Calibri" panose="020F0502020204030204" pitchFamily="34" charset="0"/>
                        </a:rPr>
                        <a:t>Tax provision given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6644321"/>
                  </a:ext>
                </a:extLst>
              </a:tr>
              <a:tr h="305164">
                <a:tc>
                  <a:txBody>
                    <a:bodyPr/>
                    <a:lstStyle/>
                    <a:p>
                      <a:pPr algn="l" fontAlgn="b"/>
                      <a:r>
                        <a:rPr lang="en-US" sz="2000" b="0" i="0" u="none" strike="noStrike" dirty="0">
                          <a:solidFill>
                            <a:srgbClr val="000000"/>
                          </a:solidFill>
                          <a:effectLst/>
                          <a:latin typeface="Calibri" panose="020F0502020204030204" pitchFamily="34" charset="0"/>
                        </a:rPr>
                        <a:t>Add: Tax on Interest paid (income increased)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5488122"/>
                  </a:ext>
                </a:extLst>
              </a:tr>
              <a:tr h="305164">
                <a:tc>
                  <a:txBody>
                    <a:bodyPr/>
                    <a:lstStyle/>
                    <a:p>
                      <a:pPr algn="l" fontAlgn="b"/>
                      <a:r>
                        <a:rPr lang="en-US" sz="2000" b="0" i="0" u="none" strike="noStrike" dirty="0">
                          <a:solidFill>
                            <a:srgbClr val="000000"/>
                          </a:solidFill>
                          <a:effectLst/>
                          <a:latin typeface="Calibri" panose="020F0502020204030204" pitchFamily="34" charset="0"/>
                        </a:rPr>
                        <a:t>Less: Tax on Income from Marketable Securities (income decreased)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9603591"/>
                  </a:ext>
                </a:extLst>
              </a:tr>
              <a:tr h="305164">
                <a:tc>
                  <a:txBody>
                    <a:bodyPr/>
                    <a:lstStyle/>
                    <a:p>
                      <a:pPr algn="l" fontAlgn="b"/>
                      <a:r>
                        <a:rPr lang="en-US" sz="2000" b="0" i="0" u="none" strike="noStrike" dirty="0">
                          <a:solidFill>
                            <a:srgbClr val="000000"/>
                          </a:solidFill>
                          <a:effectLst/>
                          <a:latin typeface="Calibri" panose="020F0502020204030204" pitchFamily="34" charset="0"/>
                        </a:rPr>
                        <a:t>Less: Tax on Non-operating Income (income decreased)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3114793"/>
                  </a:ext>
                </a:extLst>
              </a:tr>
              <a:tr h="305164">
                <a:tc>
                  <a:txBody>
                    <a:bodyPr/>
                    <a:lstStyle/>
                    <a:p>
                      <a:pPr algn="l" fontAlgn="b"/>
                      <a:r>
                        <a:rPr lang="en-US" sz="2000" b="1" i="0" u="none" strike="noStrike" dirty="0">
                          <a:solidFill>
                            <a:srgbClr val="000000"/>
                          </a:solidFill>
                          <a:effectLst/>
                          <a:latin typeface="Calibri" panose="020F0502020204030204" pitchFamily="34" charset="0"/>
                        </a:rPr>
                        <a:t>Adjusted tax on 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0891779"/>
                  </a:ext>
                </a:extLst>
              </a:tr>
              <a:tr h="305164">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8249141"/>
                  </a:ext>
                </a:extLst>
              </a:tr>
              <a:tr h="305164">
                <a:tc>
                  <a:txBody>
                    <a:bodyPr/>
                    <a:lstStyle/>
                    <a:p>
                      <a:pPr algn="l" fontAlgn="b"/>
                      <a:r>
                        <a:rPr lang="en-US" sz="2000" b="1" i="0" u="none" strike="noStrike" dirty="0">
                          <a:solidFill>
                            <a:srgbClr val="000000"/>
                          </a:solidFill>
                          <a:effectLst/>
                          <a:highlight>
                            <a:srgbClr val="FFFF00"/>
                          </a:highlight>
                          <a:latin typeface="Calibri" panose="020F0502020204030204" pitchFamily="34" charset="0"/>
                        </a:rPr>
                        <a:t>NOPLAT (EBIT-Adjusted Tax on 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a:solidFill>
                            <a:srgbClr val="000000"/>
                          </a:solidFill>
                          <a:effectLst/>
                          <a:highlight>
                            <a:srgbClr val="FFFF00"/>
                          </a:highlight>
                          <a:latin typeface="Calibri" panose="020F0502020204030204" pitchFamily="34" charset="0"/>
                        </a:rPr>
                        <a:t>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a:solidFill>
                            <a:srgbClr val="000000"/>
                          </a:solidFill>
                          <a:effectLst/>
                          <a:highlight>
                            <a:srgbClr val="FFFF00"/>
                          </a:highligh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dirty="0">
                          <a:solidFill>
                            <a:srgbClr val="000000"/>
                          </a:solidFill>
                          <a:effectLst/>
                          <a:highlight>
                            <a:srgbClr val="FFFF00"/>
                          </a:highligh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37742683"/>
                  </a:ext>
                </a:extLst>
              </a:tr>
            </a:tbl>
          </a:graphicData>
        </a:graphic>
      </p:graphicFrame>
    </p:spTree>
    <p:extLst>
      <p:ext uri="{BB962C8B-B14F-4D97-AF65-F5344CB8AC3E}">
        <p14:creationId xmlns:p14="http://schemas.microsoft.com/office/powerpoint/2010/main" val="308280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14403"/>
            <a:ext cx="11507372" cy="872832"/>
          </a:xfrm>
        </p:spPr>
        <p:txBody>
          <a:bodyPr>
            <a:normAutofit/>
          </a:bodyPr>
          <a:lstStyle/>
          <a:p>
            <a:r>
              <a:rPr lang="en-US" altLang="en-US" b="1" dirty="0">
                <a:latin typeface="+mn-lt"/>
              </a:rPr>
              <a:t>Return on Invested Capital (ROIC)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59" y="840658"/>
                <a:ext cx="11654175" cy="5652216"/>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r>
                        <a:rPr lang="en-US" altLang="en-US" b="1" i="1" smtClean="0">
                          <a:latin typeface="Cambria Math" panose="02040503050406030204" pitchFamily="18" charset="0"/>
                        </a:rPr>
                        <m:t>𝑹𝑶𝑰𝑪</m:t>
                      </m:r>
                      <m:r>
                        <a:rPr lang="en-US" altLang="en-US" b="1" i="1" smtClean="0">
                          <a:latin typeface="Cambria Math" panose="02040503050406030204" pitchFamily="18" charset="0"/>
                        </a:rPr>
                        <m:t>= </m:t>
                      </m:r>
                      <m:f>
                        <m:fPr>
                          <m:ctrlPr>
                            <a:rPr lang="en-US" altLang="en-US" b="1" i="1" smtClean="0">
                              <a:latin typeface="Cambria Math" panose="02040503050406030204" pitchFamily="18" charset="0"/>
                            </a:rPr>
                          </m:ctrlPr>
                        </m:fPr>
                        <m:num>
                          <m:r>
                            <a:rPr lang="en-US" altLang="en-US" b="1" i="1" smtClean="0">
                              <a:latin typeface="Cambria Math" panose="02040503050406030204" pitchFamily="18" charset="0"/>
                            </a:rPr>
                            <m:t>𝑵𝑶𝑷𝑳𝑨𝑻</m:t>
                          </m:r>
                        </m:num>
                        <m:den>
                          <m:r>
                            <a:rPr lang="en-US" altLang="en-US" b="1" i="1" smtClean="0">
                              <a:latin typeface="Cambria Math" panose="02040503050406030204" pitchFamily="18" charset="0"/>
                            </a:rPr>
                            <m:t>𝑰𝒏𝒗𝒆𝒔𝒕𝒆𝒅</m:t>
                          </m:r>
                          <m:r>
                            <a:rPr lang="en-US" altLang="en-US" b="1" i="1" smtClean="0">
                              <a:latin typeface="Cambria Math" panose="02040503050406030204" pitchFamily="18" charset="0"/>
                            </a:rPr>
                            <m:t> </m:t>
                          </m:r>
                          <m:r>
                            <a:rPr lang="en-US" altLang="en-US" b="1" i="1" smtClean="0">
                              <a:latin typeface="Cambria Math" panose="02040503050406030204" pitchFamily="18" charset="0"/>
                            </a:rPr>
                            <m:t>𝑪𝒂𝒑𝒊𝒕𝒂𝒍</m:t>
                          </m:r>
                        </m:den>
                      </m:f>
                    </m:oMath>
                  </m:oMathPara>
                </a14:m>
                <a:endParaRPr lang="en-US" altLang="en-US" b="1" dirty="0"/>
              </a:p>
              <a:p>
                <a:pPr algn="just"/>
                <a:r>
                  <a:rPr lang="en-US" altLang="en-US" dirty="0"/>
                  <a:t>Invested capital is usually measured at the </a:t>
                </a:r>
                <a:r>
                  <a:rPr lang="en-US" altLang="en-US" b="1" dirty="0"/>
                  <a:t>beginning of the year or as the average at the beginning and end of the year</a:t>
                </a:r>
                <a:r>
                  <a:rPr lang="en-US" altLang="en-US" dirty="0"/>
                  <a:t>. While calculating ROIC, define the numerator and denominator consistently. If an asset is included in invested capital, income related to it should be included in NOPLAT to achieve consistency. ROIC focuses on the </a:t>
                </a:r>
                <a:r>
                  <a:rPr lang="en-US" altLang="en-US" b="1" dirty="0"/>
                  <a:t>true operating performance of the firm.</a:t>
                </a:r>
              </a:p>
              <a:p>
                <a:pPr algn="just"/>
                <a:endParaRPr lang="en-US" altLang="en-US" b="1"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59" y="840658"/>
                <a:ext cx="11654175" cy="5652216"/>
              </a:xfrm>
              <a:blipFill>
                <a:blip r:embed="rId2"/>
                <a:stretch>
                  <a:fillRect l="-941" r="-1046"/>
                </a:stretch>
              </a:blipFill>
            </p:spPr>
            <p:txBody>
              <a:bodyPr/>
              <a:lstStyle/>
              <a:p>
                <a:r>
                  <a:rPr lang="en-GB">
                    <a:noFill/>
                  </a:rPr>
                  <a:t> </a:t>
                </a:r>
              </a:p>
            </p:txBody>
          </p:sp>
        </mc:Fallback>
      </mc:AlternateContent>
      <p:graphicFrame>
        <p:nvGraphicFramePr>
          <p:cNvPr id="6" name="Table 5">
            <a:extLst>
              <a:ext uri="{FF2B5EF4-FFF2-40B4-BE49-F238E27FC236}">
                <a16:creationId xmlns:a16="http://schemas.microsoft.com/office/drawing/2014/main" id="{A0B5D324-B0FC-BCEB-C54A-CF9FA404FB02}"/>
              </a:ext>
            </a:extLst>
          </p:cNvPr>
          <p:cNvGraphicFramePr>
            <a:graphicFrameLocks noGrp="1"/>
          </p:cNvGraphicFramePr>
          <p:nvPr/>
        </p:nvGraphicFramePr>
        <p:xfrm>
          <a:off x="826319" y="3932466"/>
          <a:ext cx="10116983" cy="2560408"/>
        </p:xfrm>
        <a:graphic>
          <a:graphicData uri="http://schemas.openxmlformats.org/drawingml/2006/table">
            <a:tbl>
              <a:tblPr/>
              <a:tblGrid>
                <a:gridCol w="4897959">
                  <a:extLst>
                    <a:ext uri="{9D8B030D-6E8A-4147-A177-3AD203B41FA5}">
                      <a16:colId xmlns:a16="http://schemas.microsoft.com/office/drawing/2014/main" val="2585116746"/>
                    </a:ext>
                  </a:extLst>
                </a:gridCol>
                <a:gridCol w="2841772">
                  <a:extLst>
                    <a:ext uri="{9D8B030D-6E8A-4147-A177-3AD203B41FA5}">
                      <a16:colId xmlns:a16="http://schemas.microsoft.com/office/drawing/2014/main" val="394594482"/>
                    </a:ext>
                  </a:extLst>
                </a:gridCol>
                <a:gridCol w="1038340">
                  <a:extLst>
                    <a:ext uri="{9D8B030D-6E8A-4147-A177-3AD203B41FA5}">
                      <a16:colId xmlns:a16="http://schemas.microsoft.com/office/drawing/2014/main" val="1760019451"/>
                    </a:ext>
                  </a:extLst>
                </a:gridCol>
                <a:gridCol w="1338912">
                  <a:extLst>
                    <a:ext uri="{9D8B030D-6E8A-4147-A177-3AD203B41FA5}">
                      <a16:colId xmlns:a16="http://schemas.microsoft.com/office/drawing/2014/main" val="1143861558"/>
                    </a:ext>
                  </a:extLst>
                </a:gridCol>
              </a:tblGrid>
              <a:tr h="320051">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 Year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4928274"/>
                  </a:ext>
                </a:extLst>
              </a:tr>
              <a:tr h="320051">
                <a:tc>
                  <a:txBody>
                    <a:bodyPr/>
                    <a:lstStyle/>
                    <a:p>
                      <a:pPr algn="l" fontAlgn="b"/>
                      <a:r>
                        <a:rPr lang="en-US" sz="2000" b="0" i="0" u="none" strike="noStrike">
                          <a:solidFill>
                            <a:srgbClr val="000000"/>
                          </a:solidFill>
                          <a:effectLst/>
                          <a:latin typeface="Calibri" panose="020F0502020204030204" pitchFamily="34" charset="0"/>
                        </a:rPr>
                        <a:t>NOPLAT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0252612"/>
                  </a:ext>
                </a:extLst>
              </a:tr>
              <a:tr h="320051">
                <a:tc>
                  <a:txBody>
                    <a:bodyPr/>
                    <a:lstStyle/>
                    <a:p>
                      <a:pPr algn="l" fontAlgn="b"/>
                      <a:r>
                        <a:rPr lang="en-US" sz="2000" b="0" i="0" u="none" strike="noStrike" dirty="0">
                          <a:solidFill>
                            <a:srgbClr val="000000"/>
                          </a:solidFill>
                          <a:effectLst/>
                          <a:latin typeface="Calibri" panose="020F0502020204030204" pitchFamily="34" charset="0"/>
                        </a:rPr>
                        <a:t>Invested Capital at beginning of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657580"/>
                  </a:ext>
                </a:extLst>
              </a:tr>
              <a:tr h="320051">
                <a:tc>
                  <a:txBody>
                    <a:bodyPr/>
                    <a:lstStyle/>
                    <a:p>
                      <a:pPr algn="l" fontAlgn="b"/>
                      <a:r>
                        <a:rPr lang="en-US" sz="2000" b="1" i="0" u="none" strike="noStrike">
                          <a:solidFill>
                            <a:srgbClr val="000000"/>
                          </a:solidFill>
                          <a:effectLst/>
                          <a:latin typeface="Calibri" panose="020F0502020204030204" pitchFamily="34" charset="0"/>
                        </a:rPr>
                        <a:t>ROIC (based on bginning capital)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Cannot be computed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11.34%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2156710"/>
                  </a:ext>
                </a:extLst>
              </a:tr>
              <a:tr h="320051">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3731346"/>
                  </a:ext>
                </a:extLst>
              </a:tr>
              <a:tr h="320051">
                <a:tc>
                  <a:txBody>
                    <a:bodyPr/>
                    <a:lstStyle/>
                    <a:p>
                      <a:pPr algn="l" fontAlgn="b"/>
                      <a:r>
                        <a:rPr lang="en-US" sz="2000" b="0" i="0" u="none" strike="noStrike">
                          <a:solidFill>
                            <a:srgbClr val="000000"/>
                          </a:solidFill>
                          <a:effectLst/>
                          <a:latin typeface="Calibri" panose="020F0502020204030204" pitchFamily="34" charset="0"/>
                        </a:rPr>
                        <a:t>Invested Capital at end of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9807833"/>
                  </a:ext>
                </a:extLst>
              </a:tr>
              <a:tr h="320051">
                <a:tc>
                  <a:txBody>
                    <a:bodyPr/>
                    <a:lstStyle/>
                    <a:p>
                      <a:pPr algn="l" fontAlgn="b"/>
                      <a:r>
                        <a:rPr lang="en-US" sz="2000" b="0" i="0" u="none" strike="noStrike">
                          <a:solidFill>
                            <a:srgbClr val="000000"/>
                          </a:solidFill>
                          <a:effectLst/>
                          <a:latin typeface="Calibri" panose="020F0502020204030204" pitchFamily="34" charset="0"/>
                        </a:rPr>
                        <a:t>Average Capital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Cannot be computed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6811524"/>
                  </a:ext>
                </a:extLst>
              </a:tr>
              <a:tr h="320051">
                <a:tc>
                  <a:txBody>
                    <a:bodyPr/>
                    <a:lstStyle/>
                    <a:p>
                      <a:pPr algn="l" fontAlgn="b"/>
                      <a:r>
                        <a:rPr lang="en-US" sz="2000" b="1" i="0" u="none" strike="noStrike">
                          <a:solidFill>
                            <a:srgbClr val="000000"/>
                          </a:solidFill>
                          <a:effectLst/>
                          <a:latin typeface="Calibri" panose="020F0502020204030204" pitchFamily="34" charset="0"/>
                        </a:rPr>
                        <a:t>ROIC (based on average capital)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Cannot be computed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13.70%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10.84%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3244009"/>
                  </a:ext>
                </a:extLst>
              </a:tr>
            </a:tbl>
          </a:graphicData>
        </a:graphic>
      </p:graphicFrame>
    </p:spTree>
    <p:extLst>
      <p:ext uri="{BB962C8B-B14F-4D97-AF65-F5344CB8AC3E}">
        <p14:creationId xmlns:p14="http://schemas.microsoft.com/office/powerpoint/2010/main" val="291908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14403"/>
            <a:ext cx="11507372" cy="872832"/>
          </a:xfrm>
        </p:spPr>
        <p:txBody>
          <a:bodyPr>
            <a:normAutofit/>
          </a:bodyPr>
          <a:lstStyle/>
          <a:p>
            <a:r>
              <a:rPr lang="en-US" altLang="en-US" b="1" dirty="0">
                <a:latin typeface="+mn-lt"/>
              </a:rPr>
              <a:t>Effective v/s Marginal Tax Rate</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840658"/>
            <a:ext cx="11507372" cy="5652216"/>
          </a:xfrm>
        </p:spPr>
        <p:txBody>
          <a:bodyPr>
            <a:normAutofit fontScale="92500" lnSpcReduction="20000"/>
          </a:bodyPr>
          <a:lstStyle/>
          <a:p>
            <a:pPr algn="just"/>
            <a:r>
              <a:rPr lang="en-US" dirty="0"/>
              <a:t>Effective tax rate is the overall tax rate a firm pay on total taxable income. It is computed as total taxes paid divided by total taxable income. It represents your average tax burden. For example, a firm earns $100,000 and pay $20,000 in taxes, effective tax rate is 20%.</a:t>
            </a:r>
          </a:p>
          <a:p>
            <a:pPr algn="just"/>
            <a:r>
              <a:rPr lang="en-US" altLang="en-US" b="1" dirty="0"/>
              <a:t>Marginal tax rate is the tax rate applicable </a:t>
            </a:r>
            <a:r>
              <a:rPr lang="en-US" dirty="0"/>
              <a:t>to the additional/marginal dollar of income earned based on the tax bracket a company’ income falls into. It is useful in determining the tax impact of additional income. Like 25% corporate tax in India.</a:t>
            </a:r>
          </a:p>
          <a:p>
            <a:pPr algn="just"/>
            <a:r>
              <a:rPr lang="en-US" altLang="en-US" dirty="0"/>
              <a:t>Effective tax rate considers your entire income and tax deductions due to many reasons (SEZ etc.). Effective tax rate is typically lower than the marginal tax rate due to progressive tax structures and deductions.</a:t>
            </a:r>
          </a:p>
          <a:p>
            <a:pPr algn="just"/>
            <a:r>
              <a:rPr lang="en-US" altLang="en-US" dirty="0"/>
              <a:t>Many firms follow </a:t>
            </a:r>
            <a:r>
              <a:rPr lang="en-US" altLang="en-US" b="1" dirty="0"/>
              <a:t>different accounting standards for tax and for reporting purposes</a:t>
            </a:r>
            <a:r>
              <a:rPr lang="en-US" altLang="en-US" dirty="0"/>
              <a:t>. For instance, firms typically use the straight-line method of depreciation for reporting purposes but the written down value method for tax purposes. This causes a discrepancy between </a:t>
            </a:r>
            <a:r>
              <a:rPr lang="en-US" altLang="en-US" b="1" dirty="0"/>
              <a:t>reported income and taxable income</a:t>
            </a:r>
            <a:r>
              <a:rPr lang="en-US" altLang="en-US" dirty="0"/>
              <a:t>.</a:t>
            </a:r>
          </a:p>
          <a:p>
            <a:pPr algn="just"/>
            <a:r>
              <a:rPr lang="en-US" altLang="en-US" dirty="0"/>
              <a:t>Which Tax rate should be used? Generally, marginal tax rate is used as it is same for all years. </a:t>
            </a:r>
            <a:endParaRPr lang="en-US" altLang="en-US" b="1" dirty="0"/>
          </a:p>
        </p:txBody>
      </p:sp>
    </p:spTree>
    <p:extLst>
      <p:ext uri="{BB962C8B-B14F-4D97-AF65-F5344CB8AC3E}">
        <p14:creationId xmlns:p14="http://schemas.microsoft.com/office/powerpoint/2010/main" val="198112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14403"/>
            <a:ext cx="11507372" cy="872832"/>
          </a:xfrm>
        </p:spPr>
        <p:txBody>
          <a:bodyPr>
            <a:normAutofit/>
          </a:bodyPr>
          <a:lstStyle/>
          <a:p>
            <a:r>
              <a:rPr lang="en-US" altLang="en-US" b="1" dirty="0">
                <a:latin typeface="+mn-lt"/>
              </a:rPr>
              <a:t>Free Cash Flow</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840658"/>
            <a:ext cx="11507372" cy="5652216"/>
          </a:xfrm>
        </p:spPr>
        <p:txBody>
          <a:bodyPr>
            <a:normAutofit/>
          </a:bodyPr>
          <a:lstStyle/>
          <a:p>
            <a:pPr algn="just"/>
            <a:r>
              <a:rPr lang="en-US" altLang="en-US" sz="3600" dirty="0"/>
              <a:t>The free cash flow (FCF) is the post-tax cash flow generated from the operations of the firm after providing for investments in net fixed assets and net current assets required for the operations of the firm. </a:t>
            </a:r>
          </a:p>
          <a:p>
            <a:pPr algn="just"/>
            <a:r>
              <a:rPr lang="en-US" altLang="en-US" sz="3600" dirty="0"/>
              <a:t>FCF from operations = NOPLAT + Depreciation (non-cash item) - investment in current assets – investment in capital expenditures (fixed assets)</a:t>
            </a:r>
          </a:p>
          <a:p>
            <a:pPr algn="just"/>
            <a:r>
              <a:rPr lang="en-US" altLang="en-US" sz="3600" b="1" dirty="0"/>
              <a:t>Free Cash flow has multiple definitions in industry. </a:t>
            </a:r>
            <a:r>
              <a:rPr lang="en-US" altLang="en-US" sz="3600" b="1" dirty="0">
                <a:highlight>
                  <a:srgbClr val="FFFF00"/>
                </a:highlight>
                <a:hlinkClick r:id="rId2"/>
              </a:rPr>
              <a:t>Refer</a:t>
            </a:r>
            <a:r>
              <a:rPr lang="en-US" altLang="en-US" sz="3600" b="1" dirty="0"/>
              <a:t> this video (by Corporate Finance Institute YT) in class (Very insightful).</a:t>
            </a:r>
          </a:p>
        </p:txBody>
      </p:sp>
    </p:spTree>
    <p:extLst>
      <p:ext uri="{BB962C8B-B14F-4D97-AF65-F5344CB8AC3E}">
        <p14:creationId xmlns:p14="http://schemas.microsoft.com/office/powerpoint/2010/main" val="204685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14403"/>
            <a:ext cx="11507372" cy="872832"/>
          </a:xfrm>
        </p:spPr>
        <p:txBody>
          <a:bodyPr>
            <a:normAutofit/>
          </a:bodyPr>
          <a:lstStyle/>
          <a:p>
            <a:r>
              <a:rPr lang="en-US" altLang="en-US" b="1" dirty="0">
                <a:latin typeface="+mn-lt"/>
              </a:rPr>
              <a:t>Free Cash Flow</a:t>
            </a:r>
          </a:p>
        </p:txBody>
      </p:sp>
      <p:graphicFrame>
        <p:nvGraphicFramePr>
          <p:cNvPr id="5" name="Content Placeholder 4">
            <a:extLst>
              <a:ext uri="{FF2B5EF4-FFF2-40B4-BE49-F238E27FC236}">
                <a16:creationId xmlns:a16="http://schemas.microsoft.com/office/drawing/2014/main" id="{87E9F9B7-E4FC-B955-7650-3682B2C9A74A}"/>
              </a:ext>
            </a:extLst>
          </p:cNvPr>
          <p:cNvGraphicFramePr>
            <a:graphicFrameLocks noGrp="1"/>
          </p:cNvGraphicFramePr>
          <p:nvPr>
            <p:ph idx="1"/>
          </p:nvPr>
        </p:nvGraphicFramePr>
        <p:xfrm>
          <a:off x="1224116" y="987235"/>
          <a:ext cx="9630696" cy="3941496"/>
        </p:xfrm>
        <a:graphic>
          <a:graphicData uri="http://schemas.openxmlformats.org/drawingml/2006/table">
            <a:tbl>
              <a:tblPr/>
              <a:tblGrid>
                <a:gridCol w="5773566">
                  <a:extLst>
                    <a:ext uri="{9D8B030D-6E8A-4147-A177-3AD203B41FA5}">
                      <a16:colId xmlns:a16="http://schemas.microsoft.com/office/drawing/2014/main" val="70683286"/>
                    </a:ext>
                  </a:extLst>
                </a:gridCol>
                <a:gridCol w="2110505">
                  <a:extLst>
                    <a:ext uri="{9D8B030D-6E8A-4147-A177-3AD203B41FA5}">
                      <a16:colId xmlns:a16="http://schemas.microsoft.com/office/drawing/2014/main" val="759630961"/>
                    </a:ext>
                  </a:extLst>
                </a:gridCol>
                <a:gridCol w="921830">
                  <a:extLst>
                    <a:ext uri="{9D8B030D-6E8A-4147-A177-3AD203B41FA5}">
                      <a16:colId xmlns:a16="http://schemas.microsoft.com/office/drawing/2014/main" val="1096358442"/>
                    </a:ext>
                  </a:extLst>
                </a:gridCol>
                <a:gridCol w="824795">
                  <a:extLst>
                    <a:ext uri="{9D8B030D-6E8A-4147-A177-3AD203B41FA5}">
                      <a16:colId xmlns:a16="http://schemas.microsoft.com/office/drawing/2014/main" val="3494354845"/>
                    </a:ext>
                  </a:extLst>
                </a:gridCol>
              </a:tblGrid>
              <a:tr h="492687">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Year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6151996"/>
                  </a:ext>
                </a:extLst>
              </a:tr>
              <a:tr h="492687">
                <a:tc>
                  <a:txBody>
                    <a:bodyPr/>
                    <a:lstStyle/>
                    <a:p>
                      <a:pPr algn="l" fontAlgn="b"/>
                      <a:r>
                        <a:rPr lang="en-US" sz="2000" b="1" i="0" u="none" strike="noStrike" dirty="0">
                          <a:solidFill>
                            <a:srgbClr val="000000"/>
                          </a:solidFill>
                          <a:effectLst/>
                          <a:latin typeface="Calibri" panose="020F0502020204030204" pitchFamily="34" charset="0"/>
                        </a:rPr>
                        <a:t>NOPLAT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8108402"/>
                  </a:ext>
                </a:extLst>
              </a:tr>
              <a:tr h="492687">
                <a:tc>
                  <a:txBody>
                    <a:bodyPr/>
                    <a:lstStyle/>
                    <a:p>
                      <a:pPr algn="l" fontAlgn="b"/>
                      <a:r>
                        <a:rPr lang="en-US" sz="2000" b="0" i="0" u="none" strike="noStrike">
                          <a:solidFill>
                            <a:srgbClr val="000000"/>
                          </a:solidFill>
                          <a:effectLst/>
                          <a:latin typeface="Calibri" panose="020F0502020204030204" pitchFamily="34" charset="0"/>
                        </a:rPr>
                        <a:t>Add: Depreciation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5787759"/>
                  </a:ext>
                </a:extLst>
              </a:tr>
              <a:tr h="492687">
                <a:tc>
                  <a:txBody>
                    <a:bodyPr/>
                    <a:lstStyle/>
                    <a:p>
                      <a:pPr algn="l" fontAlgn="b"/>
                      <a:r>
                        <a:rPr lang="en-US" sz="2000" b="0" i="0" u="none" strike="noStrike" dirty="0">
                          <a:solidFill>
                            <a:srgbClr val="000000"/>
                          </a:solidFill>
                          <a:effectLst/>
                          <a:latin typeface="Calibri" panose="020F0502020204030204" pitchFamily="34" charset="0"/>
                        </a:rPr>
                        <a:t>Less: Increase in working capital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1270357"/>
                  </a:ext>
                </a:extLst>
              </a:tr>
              <a:tr h="492687">
                <a:tc>
                  <a:txBody>
                    <a:bodyPr/>
                    <a:lstStyle/>
                    <a:p>
                      <a:pPr algn="l" fontAlgn="b"/>
                      <a:r>
                        <a:rPr lang="en-US" sz="2000" b="0" i="0" u="none" strike="noStrike" dirty="0">
                          <a:solidFill>
                            <a:srgbClr val="000000"/>
                          </a:solidFill>
                          <a:effectLst/>
                          <a:latin typeface="Calibri" panose="020F0502020204030204" pitchFamily="34" charset="0"/>
                        </a:rPr>
                        <a:t>Less: Increase in Fixed Assets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4467541"/>
                  </a:ext>
                </a:extLst>
              </a:tr>
              <a:tr h="492687">
                <a:tc>
                  <a:txBody>
                    <a:bodyPr/>
                    <a:lstStyle/>
                    <a:p>
                      <a:pPr algn="l" fontAlgn="b"/>
                      <a:r>
                        <a:rPr lang="en-US" sz="2000" b="1" i="0" u="none" strike="noStrike" dirty="0">
                          <a:solidFill>
                            <a:srgbClr val="000000"/>
                          </a:solidFill>
                          <a:effectLst/>
                          <a:highlight>
                            <a:srgbClr val="FFFF00"/>
                          </a:highlight>
                          <a:latin typeface="Calibri" panose="020F0502020204030204" pitchFamily="34" charset="0"/>
                        </a:rPr>
                        <a:t>Free Cash Flow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highlight>
                            <a:srgbClr val="FFFF00"/>
                          </a:highlight>
                          <a:latin typeface="Calibri" panose="020F0502020204030204" pitchFamily="34" charset="0"/>
                        </a:rPr>
                        <a:t>Info 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highlight>
                            <a:srgbClr val="FFFF00"/>
                          </a:highligh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highlight>
                            <a:srgbClr val="FFFF00"/>
                          </a:highligh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9195073"/>
                  </a:ext>
                </a:extLst>
              </a:tr>
              <a:tr h="492687">
                <a:tc>
                  <a:txBody>
                    <a:bodyPr/>
                    <a:lstStyle/>
                    <a:p>
                      <a:pPr algn="l" fontAlgn="b"/>
                      <a:r>
                        <a:rPr lang="en-US" sz="2000" b="0" i="0" u="none" strike="noStrike" dirty="0">
                          <a:solidFill>
                            <a:srgbClr val="000000"/>
                          </a:solidFill>
                          <a:effectLst/>
                          <a:latin typeface="Calibri" panose="020F0502020204030204" pitchFamily="34" charset="0"/>
                        </a:rPr>
                        <a:t>Add: Post-tax non-operating 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4610823"/>
                  </a:ext>
                </a:extLst>
              </a:tr>
              <a:tr h="492687">
                <a:tc>
                  <a:txBody>
                    <a:bodyPr/>
                    <a:lstStyle/>
                    <a:p>
                      <a:pPr algn="l" fontAlgn="b"/>
                      <a:r>
                        <a:rPr lang="en-US" sz="2000" b="1" i="0" u="none" strike="noStrike" dirty="0">
                          <a:solidFill>
                            <a:srgbClr val="000000"/>
                          </a:solidFill>
                          <a:effectLst/>
                          <a:latin typeface="Calibri" panose="020F0502020204030204" pitchFamily="34" charset="0"/>
                        </a:rPr>
                        <a:t>Free Cash Flow to Firm/Investors (</a:t>
                      </a:r>
                      <a:r>
                        <a:rPr lang="en-US" sz="2000" b="1" i="0" u="none" strike="noStrike" dirty="0" err="1">
                          <a:solidFill>
                            <a:srgbClr val="000000"/>
                          </a:solidFill>
                          <a:effectLst/>
                          <a:latin typeface="Calibri" panose="020F0502020204030204" pitchFamily="34" charset="0"/>
                        </a:rPr>
                        <a:t>Equity+lenders</a:t>
                      </a:r>
                      <a:r>
                        <a:rPr lang="en-US" sz="2000" b="1"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Info 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Calibri" panose="020F050202020403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1976009"/>
                  </a:ext>
                </a:extLst>
              </a:tr>
            </a:tbl>
          </a:graphicData>
        </a:graphic>
      </p:graphicFrame>
    </p:spTree>
    <p:extLst>
      <p:ext uri="{BB962C8B-B14F-4D97-AF65-F5344CB8AC3E}">
        <p14:creationId xmlns:p14="http://schemas.microsoft.com/office/powerpoint/2010/main" val="339103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14403"/>
            <a:ext cx="11507372" cy="872832"/>
          </a:xfrm>
        </p:spPr>
        <p:txBody>
          <a:bodyPr>
            <a:normAutofit/>
          </a:bodyPr>
          <a:lstStyle/>
          <a:p>
            <a:r>
              <a:rPr lang="en-US" altLang="en-US" b="1" dirty="0">
                <a:latin typeface="+mn-lt"/>
              </a:rPr>
              <a:t>Free Cash Flow: Notes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840658"/>
            <a:ext cx="11507372" cy="5652216"/>
          </a:xfrm>
        </p:spPr>
        <p:txBody>
          <a:bodyPr>
            <a:normAutofit lnSpcReduction="10000"/>
          </a:bodyPr>
          <a:lstStyle/>
          <a:p>
            <a:pPr marL="0" indent="0" algn="just">
              <a:buNone/>
            </a:pPr>
            <a:r>
              <a:rPr lang="en-US" altLang="en-US" dirty="0"/>
              <a:t>1. Depreciation is a non-cash expense and added back.</a:t>
            </a:r>
          </a:p>
          <a:p>
            <a:pPr marL="0" indent="0" algn="just">
              <a:buNone/>
            </a:pPr>
            <a:r>
              <a:rPr lang="en-US" altLang="en-US" dirty="0"/>
              <a:t>2. Increase is working capital is considered cash outflow and decrease is considered cash inflow.</a:t>
            </a:r>
          </a:p>
          <a:p>
            <a:pPr marL="0" indent="0" algn="just">
              <a:buNone/>
            </a:pPr>
            <a:r>
              <a:rPr lang="en-US" altLang="en-US" dirty="0"/>
              <a:t>3. If fixed asset is purchases it is reduced, if sold added. You can prepare fixed assets account to get the net cash inflow/outflow from the capex.</a:t>
            </a:r>
          </a:p>
          <a:p>
            <a:pPr marL="0" indent="0" algn="just">
              <a:buNone/>
            </a:pPr>
            <a:r>
              <a:rPr lang="en-US" altLang="en-US" dirty="0"/>
              <a:t>4. Focus is on valuing the business from core and recurring operations of the business. Hence, </a:t>
            </a:r>
            <a:r>
              <a:rPr lang="en-US" altLang="en-US" b="1" dirty="0"/>
              <a:t>Free cash flow will be used to compute valuation</a:t>
            </a:r>
            <a:r>
              <a:rPr lang="en-US" altLang="en-US" dirty="0"/>
              <a:t>. </a:t>
            </a:r>
          </a:p>
          <a:p>
            <a:pPr marL="0" indent="0" algn="just">
              <a:buNone/>
            </a:pPr>
            <a:r>
              <a:rPr lang="en-US" altLang="en-US" dirty="0"/>
              <a:t>5. After adjustments of post-tax non-operating incomes and expenses (except financial expenses like interest), we get FREE CASH FLOW AVAILABLE TO ALL INVESTORS.</a:t>
            </a:r>
          </a:p>
          <a:p>
            <a:pPr marL="0" indent="0" algn="just">
              <a:buNone/>
            </a:pPr>
            <a:r>
              <a:rPr lang="en-US" altLang="en-US" dirty="0"/>
              <a:t>6. In this example, </a:t>
            </a:r>
            <a:r>
              <a:rPr lang="en-US" altLang="en-US" b="1" dirty="0"/>
              <a:t>excess marketable investments are considered negative debt (kind of financing item). </a:t>
            </a:r>
            <a:r>
              <a:rPr lang="en-US" altLang="en-US" dirty="0"/>
              <a:t>Hence, purchase of investments and interest on them are considered as financing activity.</a:t>
            </a:r>
          </a:p>
          <a:p>
            <a:pPr marL="0" indent="0" algn="just">
              <a:buNone/>
            </a:pPr>
            <a:endParaRPr lang="en-US" altLang="en-US" b="1" dirty="0"/>
          </a:p>
          <a:p>
            <a:pPr marL="0" indent="0" algn="just">
              <a:buNone/>
            </a:pPr>
            <a:endParaRPr lang="en-US" altLang="en-US" b="1" dirty="0"/>
          </a:p>
          <a:p>
            <a:pPr marL="0" indent="0" algn="just">
              <a:buNone/>
            </a:pPr>
            <a:endParaRPr lang="en-US" altLang="en-US" b="1" dirty="0"/>
          </a:p>
        </p:txBody>
      </p:sp>
    </p:spTree>
    <p:extLst>
      <p:ext uri="{BB962C8B-B14F-4D97-AF65-F5344CB8AC3E}">
        <p14:creationId xmlns:p14="http://schemas.microsoft.com/office/powerpoint/2010/main" val="178400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14403"/>
            <a:ext cx="11507372" cy="872832"/>
          </a:xfrm>
        </p:spPr>
        <p:txBody>
          <a:bodyPr>
            <a:normAutofit/>
          </a:bodyPr>
          <a:lstStyle/>
          <a:p>
            <a:r>
              <a:rPr lang="en-US" altLang="en-US" b="1" dirty="0">
                <a:latin typeface="+mn-lt"/>
              </a:rPr>
              <a:t>General Guidelines for Historical Analysis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840658"/>
            <a:ext cx="11507372" cy="5652216"/>
          </a:xfrm>
        </p:spPr>
        <p:txBody>
          <a:bodyPr>
            <a:normAutofit lnSpcReduction="10000"/>
          </a:bodyPr>
          <a:lstStyle/>
          <a:p>
            <a:pPr algn="just"/>
            <a:r>
              <a:rPr lang="en-US" altLang="en-US" dirty="0"/>
              <a:t>Consider 5-15 Years of past data (</a:t>
            </a:r>
            <a:r>
              <a:rPr lang="en-US" altLang="en-US" b="1" dirty="0"/>
              <a:t>Stable period</a:t>
            </a:r>
            <a:r>
              <a:rPr lang="en-US" altLang="en-US" dirty="0"/>
              <a:t>) of financial statements.</a:t>
            </a:r>
          </a:p>
          <a:p>
            <a:pPr algn="just"/>
            <a:r>
              <a:rPr lang="en-US" altLang="en-US" dirty="0"/>
              <a:t>Understand the NOPLAT, ROIC, and revenue growth.</a:t>
            </a:r>
          </a:p>
          <a:p>
            <a:pPr algn="just"/>
            <a:r>
              <a:rPr lang="en-US" altLang="en-US" dirty="0"/>
              <a:t>What are the reasons for growth?</a:t>
            </a:r>
          </a:p>
          <a:p>
            <a:pPr algn="just"/>
            <a:r>
              <a:rPr lang="en-US" altLang="en-US" dirty="0"/>
              <a:t>Does the company/industry have tendency to return to mean over the time?</a:t>
            </a:r>
          </a:p>
          <a:p>
            <a:pPr algn="just"/>
            <a:r>
              <a:rPr lang="en-US" altLang="en-US" dirty="0"/>
              <a:t>Was the growth fast? Is it sustainable in future for forecasting purpose?</a:t>
            </a:r>
          </a:p>
          <a:p>
            <a:pPr algn="just"/>
            <a:r>
              <a:rPr lang="en-US" altLang="en-US" dirty="0"/>
              <a:t>Anything else which can help answer these questions.</a:t>
            </a:r>
          </a:p>
          <a:p>
            <a:pPr algn="just"/>
            <a:endParaRPr lang="en-US" altLang="en-US" dirty="0"/>
          </a:p>
          <a:p>
            <a:pPr algn="just"/>
            <a:endParaRPr lang="en-US" altLang="en-US" dirty="0"/>
          </a:p>
          <a:p>
            <a:pPr algn="just"/>
            <a:r>
              <a:rPr lang="en-US" altLang="en-US" dirty="0"/>
              <a:t>We have learned:</a:t>
            </a:r>
          </a:p>
          <a:p>
            <a:pPr lvl="1" algn="just"/>
            <a:r>
              <a:rPr lang="en-US" altLang="en-US" dirty="0"/>
              <a:t>NOPLAT</a:t>
            </a:r>
          </a:p>
          <a:p>
            <a:pPr lvl="1" algn="just"/>
            <a:r>
              <a:rPr lang="en-US" altLang="en-US" dirty="0"/>
              <a:t>FCF</a:t>
            </a:r>
          </a:p>
          <a:p>
            <a:pPr lvl="1" algn="just"/>
            <a:r>
              <a:rPr lang="en-US" altLang="en-US" dirty="0"/>
              <a:t>ROIC</a:t>
            </a:r>
          </a:p>
        </p:txBody>
      </p:sp>
    </p:spTree>
    <p:extLst>
      <p:ext uri="{BB962C8B-B14F-4D97-AF65-F5344CB8AC3E}">
        <p14:creationId xmlns:p14="http://schemas.microsoft.com/office/powerpoint/2010/main" val="86551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0799-9661-41C4-BA15-82572A49A7DE}"/>
              </a:ext>
            </a:extLst>
          </p:cNvPr>
          <p:cNvSpPr>
            <a:spLocks noGrp="1"/>
          </p:cNvSpPr>
          <p:nvPr>
            <p:ph type="ctrTitle"/>
          </p:nvPr>
        </p:nvSpPr>
        <p:spPr>
          <a:xfrm>
            <a:off x="1636541" y="348640"/>
            <a:ext cx="9144000" cy="2387600"/>
          </a:xfrm>
        </p:spPr>
        <p:txBody>
          <a:bodyPr>
            <a:normAutofit/>
          </a:bodyPr>
          <a:lstStyle/>
          <a:p>
            <a:r>
              <a:rPr lang="en-IN" b="1" dirty="0">
                <a:latin typeface="+mn-lt"/>
              </a:rPr>
              <a:t>Forecasting Performance (FCFs)</a:t>
            </a:r>
          </a:p>
        </p:txBody>
      </p:sp>
      <p:sp>
        <p:nvSpPr>
          <p:cNvPr id="3" name="Subtitle 2">
            <a:extLst>
              <a:ext uri="{FF2B5EF4-FFF2-40B4-BE49-F238E27FC236}">
                <a16:creationId xmlns:a16="http://schemas.microsoft.com/office/drawing/2014/main" id="{175EE89B-8128-43D2-8506-B9FA8601D8A4}"/>
              </a:ext>
            </a:extLst>
          </p:cNvPr>
          <p:cNvSpPr>
            <a:spLocks noGrp="1"/>
          </p:cNvSpPr>
          <p:nvPr>
            <p:ph type="subTitle" idx="1"/>
          </p:nvPr>
        </p:nvSpPr>
        <p:spPr>
          <a:xfrm>
            <a:off x="1636541" y="4895557"/>
            <a:ext cx="9144000" cy="893591"/>
          </a:xfrm>
        </p:spPr>
        <p:txBody>
          <a:bodyPr>
            <a:normAutofit/>
          </a:bodyPr>
          <a:lstStyle/>
          <a:p>
            <a:r>
              <a:rPr lang="en-IN" b="1" dirty="0" err="1"/>
              <a:t>Dr.</a:t>
            </a:r>
            <a:r>
              <a:rPr lang="en-IN" b="1" dirty="0"/>
              <a:t> Sarveshwar Kumar Inani</a:t>
            </a:r>
          </a:p>
          <a:p>
            <a:r>
              <a:rPr lang="en-IN" b="1" dirty="0"/>
              <a:t>(Ph.D., IIM Lucknow)</a:t>
            </a:r>
          </a:p>
        </p:txBody>
      </p:sp>
    </p:spTree>
    <p:extLst>
      <p:ext uri="{BB962C8B-B14F-4D97-AF65-F5344CB8AC3E}">
        <p14:creationId xmlns:p14="http://schemas.microsoft.com/office/powerpoint/2010/main" val="39889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lstStyle/>
          <a:p>
            <a:r>
              <a:rPr lang="en-IN" b="1" dirty="0"/>
              <a:t>Agenda:</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4939005"/>
          </a:xfrm>
        </p:spPr>
        <p:txBody>
          <a:bodyPr/>
          <a:lstStyle/>
          <a:p>
            <a:pPr algn="just"/>
            <a:r>
              <a:rPr lang="en-IN" dirty="0">
                <a:latin typeface="+mn-lt"/>
              </a:rPr>
              <a:t>Forecasting Performance</a:t>
            </a:r>
          </a:p>
          <a:p>
            <a:pPr algn="just"/>
            <a:r>
              <a:rPr lang="en-US" dirty="0">
                <a:latin typeface="+mn-lt"/>
              </a:rPr>
              <a:t>Develop financial forecasts</a:t>
            </a:r>
          </a:p>
          <a:p>
            <a:pPr algn="just"/>
            <a:r>
              <a:rPr lang="en-US" dirty="0">
                <a:latin typeface="+mn-lt"/>
              </a:rPr>
              <a:t>Forecast the Profit and Loss Account</a:t>
            </a:r>
            <a:endParaRPr lang="en-US" dirty="0"/>
          </a:p>
          <a:p>
            <a:pPr algn="just"/>
            <a:r>
              <a:rPr lang="en-US" dirty="0">
                <a:latin typeface="+mn-lt"/>
              </a:rPr>
              <a:t>Forecast the Balance Sheet</a:t>
            </a:r>
            <a:endParaRPr lang="en-US" altLang="en-US" dirty="0"/>
          </a:p>
        </p:txBody>
      </p:sp>
    </p:spTree>
    <p:extLst>
      <p:ext uri="{BB962C8B-B14F-4D97-AF65-F5344CB8AC3E}">
        <p14:creationId xmlns:p14="http://schemas.microsoft.com/office/powerpoint/2010/main" val="192222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IN" b="1" dirty="0">
                <a:latin typeface="+mn-lt"/>
              </a:rPr>
              <a:t>Forecasting Performance</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a:bodyPr>
          <a:lstStyle/>
          <a:p>
            <a:pPr algn="just"/>
            <a:r>
              <a:rPr lang="en-US" altLang="en-US" dirty="0"/>
              <a:t>After analyzing historical performance, we move on to developing a set of </a:t>
            </a:r>
            <a:r>
              <a:rPr lang="en-US" altLang="en-US" b="1" dirty="0"/>
              <a:t>financial forecasts</a:t>
            </a:r>
            <a:r>
              <a:rPr lang="en-US" altLang="en-US" dirty="0"/>
              <a:t>, reflecting expected future performance of the company.</a:t>
            </a:r>
          </a:p>
          <a:p>
            <a:pPr algn="just"/>
            <a:endParaRPr lang="en-US" altLang="en-US" dirty="0"/>
          </a:p>
          <a:p>
            <a:pPr algn="just"/>
            <a:r>
              <a:rPr lang="en-US" altLang="en-US" dirty="0"/>
              <a:t>It is all an </a:t>
            </a:r>
            <a:r>
              <a:rPr lang="en-US" altLang="en-US" b="1" dirty="0"/>
              <a:t>educated guess work </a:t>
            </a:r>
            <a:r>
              <a:rPr lang="en-US" altLang="en-US" dirty="0"/>
              <a:t>based on certain assumptions.</a:t>
            </a:r>
          </a:p>
          <a:p>
            <a:pPr algn="just"/>
            <a:endParaRPr lang="en-US" altLang="en-US" dirty="0"/>
          </a:p>
          <a:p>
            <a:pPr algn="just"/>
            <a:r>
              <a:rPr lang="en-US" altLang="en-US" dirty="0"/>
              <a:t>Follow these steps:</a:t>
            </a:r>
          </a:p>
          <a:p>
            <a:pPr lvl="1" algn="just"/>
            <a:r>
              <a:rPr lang="en-US" altLang="en-US" dirty="0"/>
              <a:t>Determine the </a:t>
            </a:r>
            <a:r>
              <a:rPr lang="en-US" altLang="en-US" b="1" dirty="0"/>
              <a:t>length of the explicit forecast period</a:t>
            </a:r>
            <a:r>
              <a:rPr lang="en-US" altLang="en-US" dirty="0"/>
              <a:t>.</a:t>
            </a:r>
          </a:p>
          <a:p>
            <a:pPr lvl="1" algn="just"/>
            <a:r>
              <a:rPr lang="en-US" altLang="en-US" dirty="0"/>
              <a:t>Develop a </a:t>
            </a:r>
            <a:r>
              <a:rPr lang="en-US" altLang="en-US" b="1" dirty="0"/>
              <a:t>strategic perspective </a:t>
            </a:r>
            <a:r>
              <a:rPr lang="en-US" altLang="en-US" dirty="0"/>
              <a:t>on the future performance.</a:t>
            </a:r>
          </a:p>
          <a:p>
            <a:pPr lvl="1" algn="just"/>
            <a:r>
              <a:rPr lang="en-US" altLang="en-US" dirty="0"/>
              <a:t>Develop </a:t>
            </a:r>
            <a:r>
              <a:rPr lang="en-US" altLang="en-US" b="1" dirty="0"/>
              <a:t>financial forecasts</a:t>
            </a:r>
          </a:p>
        </p:txBody>
      </p:sp>
    </p:spTree>
    <p:extLst>
      <p:ext uri="{BB962C8B-B14F-4D97-AF65-F5344CB8AC3E}">
        <p14:creationId xmlns:p14="http://schemas.microsoft.com/office/powerpoint/2010/main" val="317773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lstStyle/>
          <a:p>
            <a:r>
              <a:rPr lang="en-IN" b="1" dirty="0"/>
              <a:t>Agenda:</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4939005"/>
          </a:xfrm>
        </p:spPr>
        <p:txBody>
          <a:bodyPr/>
          <a:lstStyle/>
          <a:p>
            <a:pPr algn="just"/>
            <a:r>
              <a:rPr lang="en-US" altLang="en-US" dirty="0">
                <a:latin typeface="+mn-lt"/>
              </a:rPr>
              <a:t>Determine the value of operations</a:t>
            </a:r>
          </a:p>
          <a:p>
            <a:pPr algn="just"/>
            <a:r>
              <a:rPr lang="en-US" altLang="en-US" dirty="0">
                <a:latin typeface="+mn-lt"/>
              </a:rPr>
              <a:t>Computation of Enterprise Value</a:t>
            </a:r>
          </a:p>
          <a:p>
            <a:pPr algn="just"/>
            <a:r>
              <a:rPr lang="en-US" altLang="en-US" dirty="0">
                <a:latin typeface="+mn-lt"/>
              </a:rPr>
              <a:t>Value of Equity</a:t>
            </a:r>
          </a:p>
          <a:p>
            <a:pPr algn="just"/>
            <a:r>
              <a:rPr lang="en-US" altLang="en-US" dirty="0">
                <a:latin typeface="+mn-lt"/>
              </a:rPr>
              <a:t>Value under Multiple Scenarios</a:t>
            </a:r>
            <a:endParaRPr lang="en-US" altLang="en-US" dirty="0"/>
          </a:p>
        </p:txBody>
      </p:sp>
    </p:spTree>
    <p:extLst>
      <p:ext uri="{BB962C8B-B14F-4D97-AF65-F5344CB8AC3E}">
        <p14:creationId xmlns:p14="http://schemas.microsoft.com/office/powerpoint/2010/main" val="319124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b="1" dirty="0">
                <a:latin typeface="+mn-lt"/>
              </a:rPr>
              <a:t>Determine the length of the explicit forecast period</a:t>
            </a:r>
            <a:endParaRPr lang="en-US" altLang="en-US"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85000" lnSpcReduction="20000"/>
              </a:bodyPr>
              <a:lstStyle/>
              <a:p>
                <a:pPr algn="just"/>
                <a:r>
                  <a:rPr lang="en-US" altLang="en-US" dirty="0"/>
                  <a:t>The valuation for the firm is done for two periods. One is </a:t>
                </a:r>
                <a:r>
                  <a:rPr lang="en-US" altLang="en-US" b="1" dirty="0"/>
                  <a:t>explicit forecast period </a:t>
                </a:r>
                <a:r>
                  <a:rPr lang="en-US" altLang="en-US" dirty="0"/>
                  <a:t>of 5-15 years till the firm reaches a stable growth period, and second is </a:t>
                </a:r>
                <a:r>
                  <a:rPr lang="en-US" altLang="en-US" b="1" dirty="0"/>
                  <a:t>a period after the explicit forecast period</a:t>
                </a:r>
                <a:r>
                  <a:rPr lang="en-US" altLang="en-US" dirty="0"/>
                  <a:t>. Valuation of firm is done by summing the valuations of both these periods.</a:t>
                </a:r>
              </a:p>
              <a:p>
                <a:pPr algn="just"/>
                <a14:m>
                  <m:oMath xmlns:m="http://schemas.openxmlformats.org/officeDocument/2006/math">
                    <m:r>
                      <a:rPr lang="en-US" altLang="en-US" sz="3200" i="1">
                        <a:latin typeface="Cambria Math" panose="02040503050406030204" pitchFamily="18" charset="0"/>
                      </a:rPr>
                      <m:t>𝑉𝑎𝑙𝑢𝑒</m:t>
                    </m:r>
                    <m:r>
                      <a:rPr lang="en-US" altLang="en-US" sz="3200" i="1">
                        <a:latin typeface="Cambria Math" panose="02040503050406030204" pitchFamily="18" charset="0"/>
                      </a:rPr>
                      <m:t> </m:t>
                    </m:r>
                    <m:r>
                      <a:rPr lang="en-US" altLang="en-US" sz="3200" i="1">
                        <a:latin typeface="Cambria Math" panose="02040503050406030204" pitchFamily="18" charset="0"/>
                      </a:rPr>
                      <m:t>𝑜𝑓</m:t>
                    </m:r>
                    <m:r>
                      <a:rPr lang="en-US" altLang="en-US" sz="3200" i="1">
                        <a:latin typeface="Cambria Math" panose="02040503050406030204" pitchFamily="18" charset="0"/>
                      </a:rPr>
                      <m:t> </m:t>
                    </m:r>
                    <m:r>
                      <a:rPr lang="en-US" altLang="en-US" sz="3200" i="1">
                        <a:latin typeface="Cambria Math" panose="02040503050406030204" pitchFamily="18" charset="0"/>
                      </a:rPr>
                      <m:t>𝑓𝑖𝑟𝑚</m:t>
                    </m:r>
                    <m:r>
                      <a:rPr lang="en-US" altLang="en-US" sz="3200" b="0" i="1" smtClean="0">
                        <a:latin typeface="Cambria Math" panose="02040503050406030204" pitchFamily="18" charset="0"/>
                      </a:rPr>
                      <m:t>  </m:t>
                    </m:r>
                    <m:r>
                      <a:rPr lang="en-US" altLang="en-US" sz="3200" i="1">
                        <a:latin typeface="Cambria Math" panose="02040503050406030204" pitchFamily="18" charset="0"/>
                      </a:rPr>
                      <m:t>=</m:t>
                    </m:r>
                    <m:r>
                      <a:rPr lang="en-US" altLang="en-US" sz="3200" i="1">
                        <a:latin typeface="Cambria Math" panose="02040503050406030204" pitchFamily="18" charset="0"/>
                      </a:rPr>
                      <m:t>𝑃𝑉</m:t>
                    </m:r>
                    <m:r>
                      <a:rPr lang="en-US" altLang="en-US" sz="3200" i="1">
                        <a:latin typeface="Cambria Math" panose="02040503050406030204" pitchFamily="18" charset="0"/>
                      </a:rPr>
                      <m:t> </m:t>
                    </m:r>
                    <m:r>
                      <a:rPr lang="en-US" altLang="en-US" sz="3200" i="1">
                        <a:latin typeface="Cambria Math" panose="02040503050406030204" pitchFamily="18" charset="0"/>
                      </a:rPr>
                      <m:t>𝑜𝑓</m:t>
                    </m:r>
                    <m:r>
                      <a:rPr lang="en-US" altLang="en-US" sz="3200" i="1">
                        <a:latin typeface="Cambria Math" panose="02040503050406030204" pitchFamily="18" charset="0"/>
                      </a:rPr>
                      <m:t> </m:t>
                    </m:r>
                    <m:r>
                      <a:rPr lang="en-US" altLang="en-US" sz="3200" b="0" i="1" smtClean="0">
                        <a:latin typeface="Cambria Math" panose="02040503050406030204" pitchFamily="18" charset="0"/>
                      </a:rPr>
                      <m:t>𝐹</m:t>
                    </m:r>
                    <m:r>
                      <a:rPr lang="en-US" altLang="en-US" sz="3200" i="1">
                        <a:latin typeface="Cambria Math" panose="02040503050406030204" pitchFamily="18" charset="0"/>
                      </a:rPr>
                      <m:t>𝐶𝐹𝑠</m:t>
                    </m:r>
                    <m:r>
                      <a:rPr lang="en-US" altLang="en-US" sz="3200" i="1">
                        <a:latin typeface="Cambria Math" panose="02040503050406030204" pitchFamily="18" charset="0"/>
                      </a:rPr>
                      <m:t> </m:t>
                    </m:r>
                    <m:r>
                      <a:rPr lang="en-US" altLang="en-US" sz="3200" i="1">
                        <a:latin typeface="Cambria Math" panose="02040503050406030204" pitchFamily="18" charset="0"/>
                      </a:rPr>
                      <m:t>𝑑𝑢𝑟𝑖𝑛𝑔</m:t>
                    </m:r>
                    <m:r>
                      <a:rPr lang="en-US" altLang="en-US" sz="3200" i="1">
                        <a:latin typeface="Cambria Math" panose="02040503050406030204" pitchFamily="18" charset="0"/>
                      </a:rPr>
                      <m:t> </m:t>
                    </m:r>
                    <m:r>
                      <a:rPr lang="en-US" altLang="en-US" sz="3200" i="1">
                        <a:latin typeface="Cambria Math" panose="02040503050406030204" pitchFamily="18" charset="0"/>
                      </a:rPr>
                      <m:t>𝑒𝑥𝑝𝑙𝑖𝑐𝑖𝑡</m:t>
                    </m:r>
                    <m:r>
                      <a:rPr lang="en-US" altLang="en-US" sz="3200" i="1">
                        <a:latin typeface="Cambria Math" panose="02040503050406030204" pitchFamily="18" charset="0"/>
                      </a:rPr>
                      <m:t> </m:t>
                    </m:r>
                    <m:r>
                      <a:rPr lang="en-US" altLang="en-US" sz="3200" i="1">
                        <a:latin typeface="Cambria Math" panose="02040503050406030204" pitchFamily="18" charset="0"/>
                      </a:rPr>
                      <m:t>𝑓𝑜𝑟𝑒𝑐𝑎𝑠𝑡</m:t>
                    </m:r>
                    <m:r>
                      <a:rPr lang="en-US" altLang="en-US" sz="3200" i="1">
                        <a:latin typeface="Cambria Math" panose="02040503050406030204" pitchFamily="18" charset="0"/>
                      </a:rPr>
                      <m:t> </m:t>
                    </m:r>
                    <m:r>
                      <a:rPr lang="en-US" altLang="en-US" sz="3200" i="1">
                        <a:latin typeface="Cambria Math" panose="02040503050406030204" pitchFamily="18" charset="0"/>
                      </a:rPr>
                      <m:t>𝑝𝑒𝑟𝑖𝑜𝑑</m:t>
                    </m:r>
                    <m:r>
                      <a:rPr lang="en-US" altLang="en-US" sz="3200" i="1">
                        <a:latin typeface="Cambria Math" panose="02040503050406030204" pitchFamily="18" charset="0"/>
                      </a:rPr>
                      <m:t>+</m:t>
                    </m:r>
                    <m:r>
                      <a:rPr lang="en-US" altLang="en-US" sz="3200" i="1">
                        <a:latin typeface="Cambria Math" panose="02040503050406030204" pitchFamily="18" charset="0"/>
                      </a:rPr>
                      <m:t>𝑃𝑉</m:t>
                    </m:r>
                    <m:r>
                      <a:rPr lang="en-US" altLang="en-US" sz="3200" i="1">
                        <a:latin typeface="Cambria Math" panose="02040503050406030204" pitchFamily="18" charset="0"/>
                      </a:rPr>
                      <m:t> </m:t>
                    </m:r>
                    <m:r>
                      <a:rPr lang="en-US" altLang="en-US" sz="3200" i="1">
                        <a:latin typeface="Cambria Math" panose="02040503050406030204" pitchFamily="18" charset="0"/>
                      </a:rPr>
                      <m:t>𝑜𝑓</m:t>
                    </m:r>
                    <m:r>
                      <a:rPr lang="en-US" altLang="en-US" sz="3200" i="1">
                        <a:latin typeface="Cambria Math" panose="02040503050406030204" pitchFamily="18" charset="0"/>
                      </a:rPr>
                      <m:t> </m:t>
                    </m:r>
                    <m:r>
                      <a:rPr lang="en-US" altLang="en-US" sz="3200" b="0" i="1" smtClean="0">
                        <a:latin typeface="Cambria Math" panose="02040503050406030204" pitchFamily="18" charset="0"/>
                      </a:rPr>
                      <m:t>𝐹</m:t>
                    </m:r>
                    <m:r>
                      <a:rPr lang="en-US" altLang="en-US" sz="3200" i="1">
                        <a:latin typeface="Cambria Math" panose="02040503050406030204" pitchFamily="18" charset="0"/>
                      </a:rPr>
                      <m:t>𝐶𝐹𝑠</m:t>
                    </m:r>
                    <m:r>
                      <a:rPr lang="en-US" altLang="en-US" sz="3200" i="1">
                        <a:latin typeface="Cambria Math" panose="02040503050406030204" pitchFamily="18" charset="0"/>
                      </a:rPr>
                      <m:t> </m:t>
                    </m:r>
                    <m:r>
                      <a:rPr lang="en-US" altLang="en-US" sz="3200" i="1">
                        <a:latin typeface="Cambria Math" panose="02040503050406030204" pitchFamily="18" charset="0"/>
                      </a:rPr>
                      <m:t>𝑎𝑓𝑡𝑒𝑟</m:t>
                    </m:r>
                    <m:r>
                      <a:rPr lang="en-US" altLang="en-US" sz="3200" i="1">
                        <a:latin typeface="Cambria Math" panose="02040503050406030204" pitchFamily="18" charset="0"/>
                      </a:rPr>
                      <m:t> </m:t>
                    </m:r>
                    <m:r>
                      <a:rPr lang="en-US" altLang="en-US" sz="3200" i="1">
                        <a:latin typeface="Cambria Math" panose="02040503050406030204" pitchFamily="18" charset="0"/>
                      </a:rPr>
                      <m:t>𝑒𝑥𝑝𝑙𝑖𝑐𝑖𝑡𝑓𝑜𝑟𝑒𝑐𝑎𝑠𝑡</m:t>
                    </m:r>
                    <m:r>
                      <a:rPr lang="en-US" altLang="en-US" sz="3200" b="0" i="1" smtClean="0">
                        <a:latin typeface="Cambria Math" panose="02040503050406030204" pitchFamily="18" charset="0"/>
                      </a:rPr>
                      <m:t> </m:t>
                    </m:r>
                    <m:r>
                      <a:rPr lang="en-US" altLang="en-US" sz="3200" i="1">
                        <a:latin typeface="Cambria Math" panose="02040503050406030204" pitchFamily="18" charset="0"/>
                      </a:rPr>
                      <m:t>𝑝𝑒𝑟𝑖𝑜𝑑</m:t>
                    </m:r>
                  </m:oMath>
                </a14:m>
                <a:endParaRPr lang="en-US" altLang="en-US" dirty="0"/>
              </a:p>
              <a:p>
                <a:pPr algn="just"/>
                <a:r>
                  <a:rPr lang="en-US" altLang="en-US" dirty="0"/>
                  <a:t>For </a:t>
                </a:r>
                <a:r>
                  <a:rPr lang="en-US" altLang="en-US" b="1" dirty="0"/>
                  <a:t>explicit period</a:t>
                </a:r>
                <a:r>
                  <a:rPr lang="en-US" altLang="en-US" dirty="0"/>
                  <a:t>, the firm is expected to </a:t>
                </a:r>
                <a:r>
                  <a:rPr lang="en-US" altLang="en-US" b="1" dirty="0"/>
                  <a:t>evolve rather rapidly </a:t>
                </a:r>
                <a:r>
                  <a:rPr lang="en-US" altLang="en-US" dirty="0"/>
                  <a:t>and hence a great deal of effort is expended to forecast its </a:t>
                </a:r>
                <a:r>
                  <a:rPr lang="en-US" altLang="en-US" b="1" dirty="0"/>
                  <a:t>cash flow on an annual basis</a:t>
                </a:r>
                <a:r>
                  <a:rPr lang="en-US" altLang="en-US" dirty="0"/>
                  <a:t>.</a:t>
                </a:r>
              </a:p>
              <a:p>
                <a:pPr algn="just"/>
                <a:r>
                  <a:rPr lang="en-US" altLang="en-US" dirty="0"/>
                  <a:t> At the end of the explicit forecast period the firm is expected to reach a “</a:t>
                </a:r>
                <a:r>
                  <a:rPr lang="en-US" altLang="en-US" b="1" dirty="0">
                    <a:highlight>
                      <a:srgbClr val="FFFF00"/>
                    </a:highlight>
                  </a:rPr>
                  <a:t>steady state</a:t>
                </a:r>
                <a:r>
                  <a:rPr lang="en-US" altLang="en-US" dirty="0"/>
                  <a:t>” and a simplified procedure is used to estimate its </a:t>
                </a:r>
                <a:r>
                  <a:rPr lang="en-US" altLang="en-US" b="1" dirty="0"/>
                  <a:t>continuing/terminal </a:t>
                </a:r>
                <a:r>
                  <a:rPr lang="en-US" altLang="en-US" dirty="0"/>
                  <a:t>value.</a:t>
                </a:r>
              </a:p>
              <a:p>
                <a:pPr algn="just"/>
                <a:r>
                  <a:rPr lang="en-US" altLang="en-US" dirty="0"/>
                  <a:t>Explicit forecast period should be such that the company reaches a </a:t>
                </a:r>
                <a:r>
                  <a:rPr lang="en-US" altLang="en-US" b="1" dirty="0">
                    <a:highlight>
                      <a:srgbClr val="FFFF00"/>
                    </a:highlight>
                  </a:rPr>
                  <a:t>steady state at the end of this period</a:t>
                </a:r>
                <a:r>
                  <a:rPr lang="en-US" altLang="en-US" dirty="0"/>
                  <a:t>. </a:t>
                </a:r>
                <a:r>
                  <a:rPr lang="en-US" altLang="en-US" b="1" dirty="0"/>
                  <a:t>Steady state means constant profit margin, turnover and ROIC, re-investment rate, growth, capital structure, and the cost of capital (Things are sort of predictable in a steady period). It allows for the prediction of cash flows at a constant growth rate, and perpetual growth model can be applied to compute the continuing value.</a:t>
                </a:r>
              </a:p>
              <a:p>
                <a:pPr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8"/>
                <a:ext cx="11507372" cy="5254916"/>
              </a:xfrm>
              <a:blipFill>
                <a:blip r:embed="rId2"/>
                <a:stretch>
                  <a:fillRect l="-689" t="-2668" r="-1430"/>
                </a:stretch>
              </a:blipFill>
            </p:spPr>
            <p:txBody>
              <a:bodyPr/>
              <a:lstStyle/>
              <a:p>
                <a:r>
                  <a:rPr lang="en-US">
                    <a:noFill/>
                  </a:rPr>
                  <a:t> </a:t>
                </a:r>
              </a:p>
            </p:txBody>
          </p:sp>
        </mc:Fallback>
      </mc:AlternateContent>
    </p:spTree>
    <p:extLst>
      <p:ext uri="{BB962C8B-B14F-4D97-AF65-F5344CB8AC3E}">
        <p14:creationId xmlns:p14="http://schemas.microsoft.com/office/powerpoint/2010/main" val="186610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b="1" dirty="0">
                <a:latin typeface="+mn-lt"/>
              </a:rPr>
              <a:t>Develop a strategic perspective on the future performance</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371600"/>
            <a:ext cx="11507372" cy="5121274"/>
          </a:xfrm>
        </p:spPr>
        <p:txBody>
          <a:bodyPr>
            <a:normAutofit/>
          </a:bodyPr>
          <a:lstStyle/>
          <a:p>
            <a:pPr algn="just"/>
            <a:r>
              <a:rPr lang="en-US" altLang="en-US" dirty="0"/>
              <a:t>The strategic perspective reflects a </a:t>
            </a:r>
            <a:r>
              <a:rPr lang="en-US" altLang="en-US" b="1" dirty="0"/>
              <a:t>credible story </a:t>
            </a:r>
            <a:r>
              <a:rPr lang="en-US" altLang="en-US" dirty="0"/>
              <a:t>about the company’s future performance. It helps in </a:t>
            </a:r>
            <a:r>
              <a:rPr lang="en-US" altLang="en-US" b="1" dirty="0"/>
              <a:t>deciding the future growth of revenue, costs, and profits</a:t>
            </a:r>
            <a:r>
              <a:rPr lang="en-US" altLang="en-US" dirty="0"/>
              <a:t>.</a:t>
            </a:r>
          </a:p>
          <a:p>
            <a:pPr algn="just"/>
            <a:r>
              <a:rPr lang="en-US" altLang="en-US" dirty="0"/>
              <a:t>It provides the </a:t>
            </a:r>
            <a:r>
              <a:rPr lang="en-US" altLang="en-US" b="1" dirty="0"/>
              <a:t>context for financial forecasting</a:t>
            </a:r>
            <a:r>
              <a:rPr lang="en-US" altLang="en-US" dirty="0"/>
              <a:t>.</a:t>
            </a:r>
          </a:p>
          <a:p>
            <a:pPr algn="just"/>
            <a:r>
              <a:rPr lang="en-US" altLang="en-US" dirty="0"/>
              <a:t>Does the firm have </a:t>
            </a:r>
            <a:r>
              <a:rPr lang="en-US" altLang="en-US" b="1" dirty="0"/>
              <a:t>sustainable competitive advantage (moat)</a:t>
            </a:r>
            <a:r>
              <a:rPr lang="en-US" altLang="en-US" dirty="0"/>
              <a:t>, or it can be generated by strategy of </a:t>
            </a:r>
            <a:r>
              <a:rPr lang="en-US" altLang="en-US" b="1" dirty="0"/>
              <a:t>cost leadership or differentiation</a:t>
            </a:r>
            <a:r>
              <a:rPr lang="en-US" altLang="en-US" dirty="0"/>
              <a:t>?</a:t>
            </a:r>
          </a:p>
          <a:p>
            <a:pPr algn="just"/>
            <a:r>
              <a:rPr lang="en-US" altLang="en-US" dirty="0"/>
              <a:t>There are many analytical frameworks/tools available in the extensive literature on strategy to help you in developing the story (such as industry structure analysis, customer segmentation analysis, value chain analysis).</a:t>
            </a:r>
          </a:p>
          <a:p>
            <a:pPr algn="just"/>
            <a:endParaRPr lang="en-US" altLang="en-US" dirty="0"/>
          </a:p>
          <a:p>
            <a:pPr algn="just"/>
            <a:endParaRPr lang="en-US" altLang="en-US" dirty="0"/>
          </a:p>
        </p:txBody>
      </p:sp>
    </p:spTree>
    <p:extLst>
      <p:ext uri="{BB962C8B-B14F-4D97-AF65-F5344CB8AC3E}">
        <p14:creationId xmlns:p14="http://schemas.microsoft.com/office/powerpoint/2010/main" val="132413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Develop financial forecasts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371600"/>
            <a:ext cx="11507372" cy="5121274"/>
          </a:xfrm>
        </p:spPr>
        <p:txBody>
          <a:bodyPr>
            <a:normAutofit/>
          </a:bodyPr>
          <a:lstStyle/>
          <a:p>
            <a:pPr algn="just"/>
            <a:r>
              <a:rPr lang="en-US" altLang="en-US" dirty="0"/>
              <a:t>The forecasted FCFs can be computed from </a:t>
            </a:r>
            <a:r>
              <a:rPr lang="en-US" altLang="en-US" b="1" dirty="0"/>
              <a:t>forecasted income statements and balance sheets of given years</a:t>
            </a:r>
            <a:r>
              <a:rPr lang="en-US" altLang="en-US" dirty="0"/>
              <a:t>.</a:t>
            </a:r>
          </a:p>
          <a:p>
            <a:pPr algn="just"/>
            <a:r>
              <a:rPr lang="en-US" altLang="en-US" dirty="0"/>
              <a:t>So, the forecasting process may be broken up into the following steps:</a:t>
            </a:r>
          </a:p>
          <a:p>
            <a:pPr marL="457200" lvl="1" indent="0" algn="just">
              <a:buNone/>
            </a:pPr>
            <a:r>
              <a:rPr lang="en-US" altLang="en-US" dirty="0"/>
              <a:t>1. Develop the sales forecast.</a:t>
            </a:r>
          </a:p>
          <a:p>
            <a:pPr marL="457200" lvl="1" indent="0" algn="just">
              <a:buNone/>
            </a:pPr>
            <a:r>
              <a:rPr lang="en-US" altLang="en-US" dirty="0"/>
              <a:t>2. Forecast the profit and loss account.</a:t>
            </a:r>
          </a:p>
          <a:p>
            <a:pPr marL="457200" lvl="1" indent="0" algn="just">
              <a:buNone/>
            </a:pPr>
            <a:r>
              <a:rPr lang="en-US" altLang="en-US" dirty="0"/>
              <a:t>3. Forecast the balance sheet: the assets side.</a:t>
            </a:r>
          </a:p>
          <a:p>
            <a:pPr marL="457200" lvl="1" indent="0" algn="just">
              <a:buNone/>
            </a:pPr>
            <a:r>
              <a:rPr lang="en-US" altLang="en-US" dirty="0"/>
              <a:t>4. Forecast the balance sheet: the liabilities side.</a:t>
            </a:r>
          </a:p>
          <a:p>
            <a:pPr marL="457200" lvl="1" indent="0" algn="just">
              <a:buNone/>
            </a:pPr>
            <a:r>
              <a:rPr lang="en-US" altLang="en-US" dirty="0"/>
              <a:t>5. Calculate ROIC and FCF.</a:t>
            </a:r>
          </a:p>
          <a:p>
            <a:pPr marL="457200" lvl="1" indent="0" algn="just">
              <a:buNone/>
            </a:pPr>
            <a:r>
              <a:rPr lang="en-US" altLang="en-US" dirty="0"/>
              <a:t>6. Check for consistency and alignment.</a:t>
            </a:r>
          </a:p>
        </p:txBody>
      </p:sp>
    </p:spTree>
    <p:extLst>
      <p:ext uri="{BB962C8B-B14F-4D97-AF65-F5344CB8AC3E}">
        <p14:creationId xmlns:p14="http://schemas.microsoft.com/office/powerpoint/2010/main" val="398265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1. Develop the Sales Forecast</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371600"/>
            <a:ext cx="11507372" cy="5121274"/>
          </a:xfrm>
        </p:spPr>
        <p:txBody>
          <a:bodyPr>
            <a:normAutofit/>
          </a:bodyPr>
          <a:lstStyle/>
          <a:p>
            <a:pPr algn="just"/>
            <a:r>
              <a:rPr lang="en-US" altLang="en-US" dirty="0"/>
              <a:t>We will </a:t>
            </a:r>
            <a:r>
              <a:rPr lang="en-US" altLang="en-US" b="1" dirty="0"/>
              <a:t>use the same example of Matrix Ltd. </a:t>
            </a:r>
            <a:r>
              <a:rPr lang="en-US" altLang="en-US" dirty="0"/>
              <a:t>(Prasanna Chandra) for forecasting purpose.</a:t>
            </a:r>
          </a:p>
          <a:p>
            <a:pPr algn="just"/>
            <a:r>
              <a:rPr lang="en-US" altLang="en-US" dirty="0"/>
              <a:t>Two ways to forecast:</a:t>
            </a:r>
          </a:p>
          <a:p>
            <a:pPr lvl="1" algn="just"/>
            <a:r>
              <a:rPr lang="en-US" altLang="en-US" b="1" dirty="0"/>
              <a:t>Top-down approach</a:t>
            </a:r>
            <a:r>
              <a:rPr lang="en-US" altLang="en-US" dirty="0"/>
              <a:t>: Decide total market and market share</a:t>
            </a:r>
          </a:p>
          <a:p>
            <a:pPr lvl="1" algn="just"/>
            <a:r>
              <a:rPr lang="en-US" altLang="en-US" b="1" dirty="0"/>
              <a:t>Bottom-up approach</a:t>
            </a:r>
            <a:r>
              <a:rPr lang="en-US" altLang="en-US" dirty="0"/>
              <a:t>: Existing sales plus some projected sales from new/old customers</a:t>
            </a:r>
          </a:p>
          <a:p>
            <a:pPr algn="just"/>
            <a:r>
              <a:rPr lang="en-US" altLang="en-US" b="1" dirty="0"/>
              <a:t>Precise estimation is next to impossible </a:t>
            </a:r>
            <a:r>
              <a:rPr lang="en-US" altLang="en-US" dirty="0"/>
              <a:t>due to unpredictable changes in the regulatory environment, technologies, corporate strategies, competitive conditions, consumer preferences, and currency movements determine the winners and losers in the marketplace.</a:t>
            </a:r>
          </a:p>
          <a:p>
            <a:pPr algn="just"/>
            <a:r>
              <a:rPr lang="en-US" altLang="en-US" b="1" dirty="0"/>
              <a:t>Periodical revision </a:t>
            </a:r>
            <a:r>
              <a:rPr lang="en-US" altLang="en-US" dirty="0"/>
              <a:t>is required in estimates. Use multiple scenarios to reflect uncertainty.</a:t>
            </a:r>
          </a:p>
          <a:p>
            <a:pPr algn="just"/>
            <a:endParaRPr lang="en-US" altLang="en-US" dirty="0"/>
          </a:p>
          <a:p>
            <a:pPr algn="just"/>
            <a:endParaRPr lang="en-US" altLang="en-US" dirty="0"/>
          </a:p>
        </p:txBody>
      </p:sp>
    </p:spTree>
    <p:extLst>
      <p:ext uri="{BB962C8B-B14F-4D97-AF65-F5344CB8AC3E}">
        <p14:creationId xmlns:p14="http://schemas.microsoft.com/office/powerpoint/2010/main" val="425261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2. Forecast the Profit and Loss Account</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371600"/>
            <a:ext cx="11507372" cy="5121274"/>
          </a:xfrm>
        </p:spPr>
        <p:txBody>
          <a:bodyPr>
            <a:normAutofit/>
          </a:bodyPr>
          <a:lstStyle/>
          <a:p>
            <a:pPr algn="just"/>
            <a:r>
              <a:rPr lang="en-US" altLang="en-US" dirty="0"/>
              <a:t>Based on the sales forecast, develop the forecasts for individual line items of the profit and loss account.</a:t>
            </a:r>
          </a:p>
          <a:p>
            <a:pPr algn="just"/>
            <a:endParaRPr lang="en-US" altLang="en-US" dirty="0"/>
          </a:p>
          <a:p>
            <a:pPr algn="just"/>
            <a:r>
              <a:rPr lang="en-US" altLang="en-US" dirty="0"/>
              <a:t>For all items in P&amp;L account, decide the driver (generally sales for major items). Interest is based on debt in balance sheet. </a:t>
            </a:r>
            <a:r>
              <a:rPr lang="en-US" altLang="en-US" b="1" dirty="0"/>
              <a:t>Identify the financial ratios based on historical data and use them for future with some adjustments (if needed)</a:t>
            </a:r>
            <a:r>
              <a:rPr lang="en-US" altLang="en-US" dirty="0"/>
              <a:t>.</a:t>
            </a:r>
          </a:p>
          <a:p>
            <a:pPr algn="just"/>
            <a:endParaRPr lang="en-US" altLang="en-US" dirty="0"/>
          </a:p>
        </p:txBody>
      </p:sp>
    </p:spTree>
    <p:extLst>
      <p:ext uri="{BB962C8B-B14F-4D97-AF65-F5344CB8AC3E}">
        <p14:creationId xmlns:p14="http://schemas.microsoft.com/office/powerpoint/2010/main" val="246795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Forecast Drivers and Forecast Ratios (Book PC)</a:t>
            </a:r>
          </a:p>
        </p:txBody>
      </p:sp>
      <p:pic>
        <p:nvPicPr>
          <p:cNvPr id="5" name="Content Placeholder 4">
            <a:extLst>
              <a:ext uri="{FF2B5EF4-FFF2-40B4-BE49-F238E27FC236}">
                <a16:creationId xmlns:a16="http://schemas.microsoft.com/office/drawing/2014/main" id="{9189ACEF-EEF8-1E97-4878-01A6965515C5}"/>
              </a:ext>
            </a:extLst>
          </p:cNvPr>
          <p:cNvPicPr>
            <a:picLocks noGrp="1" noChangeAspect="1"/>
          </p:cNvPicPr>
          <p:nvPr>
            <p:ph idx="1"/>
          </p:nvPr>
        </p:nvPicPr>
        <p:blipFill>
          <a:blip r:embed="rId2"/>
          <a:stretch>
            <a:fillRect/>
          </a:stretch>
        </p:blipFill>
        <p:spPr>
          <a:xfrm>
            <a:off x="318868" y="1237958"/>
            <a:ext cx="9453566" cy="5254916"/>
          </a:xfrm>
        </p:spPr>
      </p:pic>
    </p:spTree>
    <p:extLst>
      <p:ext uri="{BB962C8B-B14F-4D97-AF65-F5344CB8AC3E}">
        <p14:creationId xmlns:p14="http://schemas.microsoft.com/office/powerpoint/2010/main" val="1969455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b="1" dirty="0">
                <a:latin typeface="+mn-lt"/>
              </a:rPr>
              <a:t>Forecasted P&amp;L for Matrix Ltd. (Assume it is given)</a:t>
            </a:r>
          </a:p>
        </p:txBody>
      </p:sp>
      <p:pic>
        <p:nvPicPr>
          <p:cNvPr id="7" name="Content Placeholder 6">
            <a:extLst>
              <a:ext uri="{FF2B5EF4-FFF2-40B4-BE49-F238E27FC236}">
                <a16:creationId xmlns:a16="http://schemas.microsoft.com/office/drawing/2014/main" id="{1BAE5EC8-3DA9-B9EF-A0BD-4144AE0CF5A7}"/>
              </a:ext>
            </a:extLst>
          </p:cNvPr>
          <p:cNvPicPr>
            <a:picLocks noGrp="1" noChangeAspect="1"/>
          </p:cNvPicPr>
          <p:nvPr>
            <p:ph idx="1"/>
          </p:nvPr>
        </p:nvPicPr>
        <p:blipFill>
          <a:blip r:embed="rId2"/>
          <a:stretch>
            <a:fillRect/>
          </a:stretch>
        </p:blipFill>
        <p:spPr>
          <a:xfrm>
            <a:off x="492905" y="1253330"/>
            <a:ext cx="7972669" cy="5550035"/>
          </a:xfrm>
        </p:spPr>
      </p:pic>
    </p:spTree>
    <p:extLst>
      <p:ext uri="{BB962C8B-B14F-4D97-AF65-F5344CB8AC3E}">
        <p14:creationId xmlns:p14="http://schemas.microsoft.com/office/powerpoint/2010/main" val="14120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3. Forecast Balance Sheet both sides</a:t>
            </a:r>
          </a:p>
        </p:txBody>
      </p:sp>
      <p:pic>
        <p:nvPicPr>
          <p:cNvPr id="6" name="Content Placeholder 5">
            <a:extLst>
              <a:ext uri="{FF2B5EF4-FFF2-40B4-BE49-F238E27FC236}">
                <a16:creationId xmlns:a16="http://schemas.microsoft.com/office/drawing/2014/main" id="{052B617A-62FB-3866-39D0-E12BBC7E2EB9}"/>
              </a:ext>
            </a:extLst>
          </p:cNvPr>
          <p:cNvPicPr>
            <a:picLocks noGrp="1" noChangeAspect="1"/>
          </p:cNvPicPr>
          <p:nvPr>
            <p:ph idx="1"/>
          </p:nvPr>
        </p:nvPicPr>
        <p:blipFill>
          <a:blip r:embed="rId2"/>
          <a:stretch>
            <a:fillRect/>
          </a:stretch>
        </p:blipFill>
        <p:spPr>
          <a:xfrm>
            <a:off x="365760" y="1031951"/>
            <a:ext cx="9819426" cy="5634319"/>
          </a:xfrm>
        </p:spPr>
      </p:pic>
    </p:spTree>
    <p:extLst>
      <p:ext uri="{BB962C8B-B14F-4D97-AF65-F5344CB8AC3E}">
        <p14:creationId xmlns:p14="http://schemas.microsoft.com/office/powerpoint/2010/main" val="95681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Forecasted BS for Matrix Ltd. (Assume it is given)</a:t>
            </a:r>
          </a:p>
        </p:txBody>
      </p:sp>
      <p:pic>
        <p:nvPicPr>
          <p:cNvPr id="6" name="Content Placeholder 5">
            <a:extLst>
              <a:ext uri="{FF2B5EF4-FFF2-40B4-BE49-F238E27FC236}">
                <a16:creationId xmlns:a16="http://schemas.microsoft.com/office/drawing/2014/main" id="{E97CC4C1-FE29-07AB-8E6D-C417152A7086}"/>
              </a:ext>
            </a:extLst>
          </p:cNvPr>
          <p:cNvPicPr>
            <a:picLocks noGrp="1" noChangeAspect="1"/>
          </p:cNvPicPr>
          <p:nvPr>
            <p:ph idx="1"/>
          </p:nvPr>
        </p:nvPicPr>
        <p:blipFill>
          <a:blip r:embed="rId2"/>
          <a:stretch>
            <a:fillRect/>
          </a:stretch>
        </p:blipFill>
        <p:spPr>
          <a:xfrm>
            <a:off x="365760" y="1237958"/>
            <a:ext cx="10282575" cy="5615106"/>
          </a:xfrm>
        </p:spPr>
      </p:pic>
    </p:spTree>
    <p:extLst>
      <p:ext uri="{BB962C8B-B14F-4D97-AF65-F5344CB8AC3E}">
        <p14:creationId xmlns:p14="http://schemas.microsoft.com/office/powerpoint/2010/main" val="3639761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Explain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371600"/>
            <a:ext cx="11507372" cy="5121274"/>
          </a:xfrm>
        </p:spPr>
        <p:txBody>
          <a:bodyPr>
            <a:normAutofit/>
          </a:bodyPr>
          <a:lstStyle/>
          <a:p>
            <a:pPr algn="just"/>
            <a:r>
              <a:rPr lang="en-US" altLang="en-US" dirty="0"/>
              <a:t>Assume all data in </a:t>
            </a:r>
            <a:r>
              <a:rPr lang="en-US" altLang="en-US" b="1" dirty="0"/>
              <a:t>P&amp;L is given after some projections</a:t>
            </a:r>
            <a:r>
              <a:rPr lang="en-US" altLang="en-US" dirty="0"/>
              <a:t>, </a:t>
            </a:r>
            <a:r>
              <a:rPr lang="en-US" altLang="en-US" b="1" dirty="0"/>
              <a:t>historical ratios, and adjustments</a:t>
            </a:r>
            <a:r>
              <a:rPr lang="en-US" altLang="en-US" dirty="0"/>
              <a:t> (PC book does not mention that). Take it as face value (Assume a consultant has given these numbers).</a:t>
            </a:r>
          </a:p>
          <a:p>
            <a:pPr algn="just"/>
            <a:r>
              <a:rPr lang="en-US" altLang="en-US" dirty="0"/>
              <a:t>In balance sheet, </a:t>
            </a:r>
            <a:r>
              <a:rPr lang="en-US" altLang="en-US" b="1" dirty="0"/>
              <a:t>paid up capital is unchanged </a:t>
            </a:r>
            <a:r>
              <a:rPr lang="en-US" altLang="en-US" dirty="0"/>
              <a:t>as mentioned by author.</a:t>
            </a:r>
          </a:p>
          <a:p>
            <a:pPr algn="just"/>
            <a:r>
              <a:rPr lang="en-US" altLang="en-US" dirty="0"/>
              <a:t>Explain the relation of </a:t>
            </a:r>
            <a:r>
              <a:rPr lang="en-US" altLang="en-US" b="1" dirty="0"/>
              <a:t>retained earnings and reserves and surplus</a:t>
            </a:r>
            <a:r>
              <a:rPr lang="en-US" altLang="en-US" dirty="0"/>
              <a:t>.</a:t>
            </a:r>
          </a:p>
          <a:p>
            <a:pPr algn="just"/>
            <a:r>
              <a:rPr lang="en-US" altLang="en-US" b="1" dirty="0"/>
              <a:t>Investments</a:t>
            </a:r>
            <a:r>
              <a:rPr lang="en-US" altLang="en-US" dirty="0"/>
              <a:t> are liquidated (15 at the end of 4</a:t>
            </a:r>
            <a:r>
              <a:rPr lang="en-US" altLang="en-US" baseline="30000" dirty="0"/>
              <a:t>th</a:t>
            </a:r>
            <a:r>
              <a:rPr lang="en-US" altLang="en-US" dirty="0"/>
              <a:t> and 10 at the end of 5</a:t>
            </a:r>
            <a:r>
              <a:rPr lang="en-US" altLang="en-US" baseline="30000" dirty="0"/>
              <a:t>th</a:t>
            </a:r>
            <a:r>
              <a:rPr lang="en-US" altLang="en-US" dirty="0"/>
              <a:t> year, that is 1</a:t>
            </a:r>
            <a:r>
              <a:rPr lang="en-US" altLang="en-US" baseline="30000" dirty="0"/>
              <a:t>st</a:t>
            </a:r>
            <a:r>
              <a:rPr lang="en-US" altLang="en-US" dirty="0"/>
              <a:t> and 2</a:t>
            </a:r>
            <a:r>
              <a:rPr lang="en-US" altLang="en-US" baseline="30000" dirty="0"/>
              <a:t>nd</a:t>
            </a:r>
            <a:r>
              <a:rPr lang="en-US" altLang="en-US" dirty="0"/>
              <a:t> years of forecast horizon).</a:t>
            </a:r>
          </a:p>
          <a:p>
            <a:pPr algn="just"/>
            <a:endParaRPr lang="en-US" altLang="en-US" dirty="0"/>
          </a:p>
          <a:p>
            <a:pPr algn="just"/>
            <a:r>
              <a:rPr lang="en-US" altLang="en-US" dirty="0">
                <a:highlight>
                  <a:srgbClr val="FFFF00"/>
                </a:highlight>
              </a:rPr>
              <a:t>Calculate NOPLAT, ROIC, and FCFF for each forecasted year. (</a:t>
            </a:r>
            <a:r>
              <a:rPr lang="en-US" altLang="en-US" b="1" dirty="0">
                <a:highlight>
                  <a:srgbClr val="FFFF00"/>
                </a:highlight>
              </a:rPr>
              <a:t>Refer to Excel</a:t>
            </a:r>
            <a:r>
              <a:rPr lang="en-US" altLang="en-US" dirty="0">
                <a:highlight>
                  <a:srgbClr val="FFFF00"/>
                </a:highlight>
              </a:rPr>
              <a:t>)</a:t>
            </a:r>
          </a:p>
          <a:p>
            <a:pPr algn="just"/>
            <a:endParaRPr lang="en-US" altLang="en-US" dirty="0"/>
          </a:p>
          <a:p>
            <a:pPr algn="just"/>
            <a:endParaRPr lang="en-US" altLang="en-US" dirty="0"/>
          </a:p>
          <a:p>
            <a:pPr algn="just"/>
            <a:endParaRPr lang="en-US" altLang="en-US" dirty="0"/>
          </a:p>
        </p:txBody>
      </p:sp>
    </p:spTree>
    <p:extLst>
      <p:ext uri="{BB962C8B-B14F-4D97-AF65-F5344CB8AC3E}">
        <p14:creationId xmlns:p14="http://schemas.microsoft.com/office/powerpoint/2010/main" val="325356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Enterprise DCF: Introduction</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fontScale="92500" lnSpcReduction="10000"/>
          </a:bodyPr>
          <a:lstStyle/>
          <a:p>
            <a:pPr algn="just"/>
            <a:r>
              <a:rPr lang="en-US" altLang="en-US" dirty="0"/>
              <a:t>Traditionally, Book value approach and relative valuations were popular. However, these days Discounted Cash Flow (DCF) is most popular. All these methods are used in the industry to derive corporate valuation.</a:t>
            </a:r>
          </a:p>
          <a:p>
            <a:pPr algn="just"/>
            <a:r>
              <a:rPr lang="en-US" altLang="en-US" b="1" dirty="0"/>
              <a:t>DCF method is superior due to number crunching and endorsement by top consultancy firms like McKinsey</a:t>
            </a:r>
            <a:r>
              <a:rPr lang="en-US" altLang="en-US" dirty="0"/>
              <a:t>.</a:t>
            </a:r>
          </a:p>
          <a:p>
            <a:pPr algn="just"/>
            <a:r>
              <a:rPr lang="en-US" altLang="en-US" dirty="0"/>
              <a:t>DCF technique is </a:t>
            </a:r>
            <a:r>
              <a:rPr lang="en-US" altLang="en-US" b="1" dirty="0"/>
              <a:t>identical to NPV method of capital budgeting</a:t>
            </a:r>
            <a:r>
              <a:rPr lang="en-US" altLang="en-US" dirty="0"/>
              <a:t>. Only few difference are there:</a:t>
            </a:r>
          </a:p>
          <a:p>
            <a:pPr lvl="1" algn="just"/>
            <a:r>
              <a:rPr lang="en-US" altLang="en-US" dirty="0"/>
              <a:t>Firm is a going concern (no finite life) vs a project has a finite life.</a:t>
            </a:r>
          </a:p>
          <a:p>
            <a:pPr lvl="1" algn="just"/>
            <a:r>
              <a:rPr lang="en-US" altLang="en-US" dirty="0"/>
              <a:t>No salvage value in firm vs salvage value in project.</a:t>
            </a:r>
          </a:p>
          <a:p>
            <a:pPr lvl="1" algn="just"/>
            <a:r>
              <a:rPr lang="en-US" altLang="en-US" dirty="0"/>
              <a:t>Many working capital and capital expenditure investments over the time in a firm vs only one cash outflow in a project.</a:t>
            </a:r>
          </a:p>
          <a:p>
            <a:pPr algn="just"/>
            <a:r>
              <a:rPr lang="en-US" altLang="en-US" dirty="0"/>
              <a:t>So DCF computes the PV of all future free cash flows (forecasted) for an explicit forecast period of 5-15 years and after that terminal/continuing value. </a:t>
            </a:r>
          </a:p>
          <a:p>
            <a:pPr lvl="1" algn="just"/>
            <a:endParaRPr lang="en-US" altLang="en-US" dirty="0"/>
          </a:p>
          <a:p>
            <a:pPr lvl="1" algn="just"/>
            <a:endParaRPr lang="en-US" altLang="en-US" dirty="0"/>
          </a:p>
          <a:p>
            <a:pPr lvl="1" algn="just"/>
            <a:endParaRPr lang="en-US" altLang="en-US" dirty="0"/>
          </a:p>
          <a:p>
            <a:pPr algn="just"/>
            <a:endParaRPr lang="en-US" altLang="en-US" dirty="0"/>
          </a:p>
        </p:txBody>
      </p:sp>
    </p:spTree>
    <p:extLst>
      <p:ext uri="{BB962C8B-B14F-4D97-AF65-F5344CB8AC3E}">
        <p14:creationId xmlns:p14="http://schemas.microsoft.com/office/powerpoint/2010/main" val="1439194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6. Check for Consistency and Alignment</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371600"/>
            <a:ext cx="11507372" cy="5121274"/>
          </a:xfrm>
        </p:spPr>
        <p:txBody>
          <a:bodyPr>
            <a:normAutofit fontScale="92500" lnSpcReduction="10000"/>
          </a:bodyPr>
          <a:lstStyle/>
          <a:p>
            <a:pPr marL="0" indent="0" algn="just">
              <a:buNone/>
            </a:pPr>
            <a:r>
              <a:rPr lang="en-US" altLang="en-US" b="1" dirty="0"/>
              <a:t>Evaluate the forecast for consistency and alignment by asking the following questions:</a:t>
            </a:r>
          </a:p>
          <a:p>
            <a:pPr marL="0" indent="0" algn="just">
              <a:buNone/>
            </a:pPr>
            <a:r>
              <a:rPr lang="en-US" altLang="en-US" dirty="0"/>
              <a:t>• Is the projected revenue growth consistent with industry growth?</a:t>
            </a:r>
          </a:p>
          <a:p>
            <a:pPr marL="0" indent="0" algn="just">
              <a:buNone/>
            </a:pPr>
            <a:r>
              <a:rPr lang="en-US" altLang="en-US" dirty="0"/>
              <a:t>• Is the ROIC justified by the industry’s competitive structure?</a:t>
            </a:r>
          </a:p>
          <a:p>
            <a:pPr marL="0" indent="0" algn="just">
              <a:buNone/>
            </a:pPr>
            <a:r>
              <a:rPr lang="en-US" altLang="en-US" dirty="0"/>
              <a:t>• What will be the impact of technological changes on risk and returns?</a:t>
            </a:r>
          </a:p>
          <a:p>
            <a:pPr marL="0" indent="0" algn="just">
              <a:buNone/>
            </a:pPr>
            <a:r>
              <a:rPr lang="en-US" altLang="en-US" dirty="0"/>
              <a:t>• Is the company capable of managing the proposed investments?</a:t>
            </a:r>
          </a:p>
          <a:p>
            <a:pPr marL="0" indent="0" algn="just">
              <a:buNone/>
            </a:pPr>
            <a:r>
              <a:rPr lang="en-US" altLang="en-US" dirty="0"/>
              <a:t>• Will the company be in a position to raise capital for its expansion needs?</a:t>
            </a:r>
          </a:p>
          <a:p>
            <a:pPr marL="0" indent="0" algn="just">
              <a:buNone/>
            </a:pPr>
            <a:endParaRPr lang="en-US" altLang="en-US" dirty="0"/>
          </a:p>
          <a:p>
            <a:pPr marL="0" indent="0" algn="just">
              <a:buNone/>
            </a:pPr>
            <a:r>
              <a:rPr lang="en-US" altLang="en-US" b="1" dirty="0"/>
              <a:t>Historically:</a:t>
            </a:r>
          </a:p>
          <a:p>
            <a:pPr marL="0" indent="0" algn="just">
              <a:buNone/>
            </a:pPr>
            <a:r>
              <a:rPr lang="en-US" altLang="en-US" dirty="0"/>
              <a:t>• It is very </a:t>
            </a:r>
            <a:r>
              <a:rPr lang="en-US" altLang="en-US" b="1" dirty="0"/>
              <a:t>difficult for a company to outperform its peers for an extended period of time</a:t>
            </a:r>
            <a:r>
              <a:rPr lang="en-US" altLang="en-US" dirty="0"/>
              <a:t> because competition often catches up, sooner or later.</a:t>
            </a:r>
          </a:p>
          <a:p>
            <a:pPr marL="0" indent="0" algn="just">
              <a:buNone/>
            </a:pPr>
            <a:r>
              <a:rPr lang="en-US" altLang="en-US" dirty="0"/>
              <a:t>• Industry average ROICs and growth rates are </a:t>
            </a:r>
            <a:r>
              <a:rPr lang="en-US" altLang="en-US" b="1" dirty="0"/>
              <a:t>related to economic fundamentals</a:t>
            </a:r>
            <a:r>
              <a:rPr lang="en-US" altLang="en-US" dirty="0"/>
              <a:t>.</a:t>
            </a:r>
          </a:p>
          <a:p>
            <a:pPr marL="0" indent="0" algn="just">
              <a:buNone/>
            </a:pPr>
            <a:endParaRPr lang="en-US" altLang="en-US" dirty="0"/>
          </a:p>
          <a:p>
            <a:pPr algn="just"/>
            <a:endParaRPr lang="en-US" altLang="en-US" dirty="0"/>
          </a:p>
        </p:txBody>
      </p:sp>
    </p:spTree>
    <p:extLst>
      <p:ext uri="{BB962C8B-B14F-4D97-AF65-F5344CB8AC3E}">
        <p14:creationId xmlns:p14="http://schemas.microsoft.com/office/powerpoint/2010/main" val="1869405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IN" b="1" dirty="0">
                <a:latin typeface="+mn-lt"/>
              </a:rPr>
              <a:t>Estimating Continuing/Terminal Value (CV/TV)</a:t>
            </a:r>
            <a:endParaRPr lang="en-US" altLang="en-US"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lnSpcReduction="10000"/>
              </a:bodyPr>
              <a:lstStyle/>
              <a:p>
                <a:pPr algn="just"/>
                <a:r>
                  <a:rPr lang="en-US" altLang="en-US" dirty="0"/>
                  <a:t>A variety of methods are available for estimating the continuing value. They may be classified into two broad categories: cash flow methods and non-cash flow methods.</a:t>
                </a:r>
              </a:p>
              <a:p>
                <a:pPr algn="just"/>
                <a:r>
                  <a:rPr lang="en-US" altLang="en-US" b="1" dirty="0"/>
                  <a:t>Cash flow method </a:t>
                </a:r>
                <a:r>
                  <a:rPr lang="en-US" altLang="en-US" dirty="0"/>
                  <a:t>is based on assumption of perpetual growth.</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𝐶𝑜𝑛𝑡𝑖𝑛𝑢𝑖𝑛𝑔</m:t>
                          </m:r>
                          <m:r>
                            <a:rPr lang="en-US" altLang="en-US" i="1" dirty="0">
                              <a:latin typeface="Cambria Math" panose="02040503050406030204" pitchFamily="18" charset="0"/>
                            </a:rPr>
                            <m:t> </m:t>
                          </m:r>
                          <m:r>
                            <a:rPr lang="en-US" altLang="en-US" i="1" dirty="0">
                              <a:latin typeface="Cambria Math" panose="02040503050406030204" pitchFamily="18" charset="0"/>
                            </a:rPr>
                            <m:t>𝑉𝑎𝑙𝑢𝑒</m:t>
                          </m:r>
                        </m:e>
                        <m:sub>
                          <m:r>
                            <a:rPr lang="en-US" altLang="en-US" b="0" i="1" dirty="0" smtClean="0">
                              <a:latin typeface="Cambria Math" panose="02040503050406030204" pitchFamily="18" charset="0"/>
                            </a:rPr>
                            <m:t>𝑡</m:t>
                          </m:r>
                        </m:sub>
                      </m:sSub>
                      <m:r>
                        <a:rPr lang="en-US" altLang="en-US" b="0" i="1" dirty="0" smtClean="0">
                          <a:latin typeface="Cambria Math" panose="02040503050406030204" pitchFamily="18" charset="0"/>
                        </a:rPr>
                        <m:t>=</m:t>
                      </m:r>
                      <m:f>
                        <m:fPr>
                          <m:ctrlPr>
                            <a:rPr lang="en-US" altLang="en-US" b="0" i="1" dirty="0" smtClean="0">
                              <a:latin typeface="Cambria Math" panose="02040503050406030204" pitchFamily="18" charset="0"/>
                            </a:rPr>
                          </m:ctrlPr>
                        </m:fPr>
                        <m:num>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𝐹𝑟𝑒𝑒</m:t>
                              </m:r>
                              <m:r>
                                <a:rPr lang="en-US" altLang="en-US" i="1" dirty="0">
                                  <a:latin typeface="Cambria Math" panose="02040503050406030204" pitchFamily="18" charset="0"/>
                                </a:rPr>
                                <m:t> </m:t>
                              </m:r>
                              <m:r>
                                <a:rPr lang="en-US" altLang="en-US" i="1" dirty="0">
                                  <a:latin typeface="Cambria Math" panose="02040503050406030204" pitchFamily="18" charset="0"/>
                                </a:rPr>
                                <m:t>𝐶𝑎𝑠h</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e>
                            <m:sub>
                              <m:r>
                                <a:rPr lang="en-US" altLang="en-US" i="1" dirty="0">
                                  <a:latin typeface="Cambria Math" panose="02040503050406030204" pitchFamily="18" charset="0"/>
                                </a:rPr>
                                <m:t>𝑡</m:t>
                              </m:r>
                              <m:r>
                                <a:rPr lang="en-US" altLang="en-US" i="1" dirty="0">
                                  <a:latin typeface="Cambria Math" panose="02040503050406030204" pitchFamily="18" charset="0"/>
                                </a:rPr>
                                <m:t>+1</m:t>
                              </m:r>
                            </m:sub>
                          </m:sSub>
                        </m:num>
                        <m:den>
                          <m:r>
                            <a:rPr lang="en-US" altLang="en-US" b="0" i="1" dirty="0" smtClean="0">
                              <a:latin typeface="Cambria Math" panose="02040503050406030204" pitchFamily="18" charset="0"/>
                            </a:rPr>
                            <m:t>𝑊𝐴𝐶𝐶</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𝑔𝑟𝑜𝑤𝑡h</m:t>
                          </m:r>
                        </m:den>
                      </m:f>
                    </m:oMath>
                  </m:oMathPara>
                </a14:m>
                <a:endParaRPr lang="en-US" altLang="en-US" dirty="0"/>
              </a:p>
              <a:p>
                <a:pPr algn="just"/>
                <a:r>
                  <a:rPr lang="en-US" altLang="en-US" dirty="0"/>
                  <a:t>Where WACC is the weighted average cost of capital, and growth is the expected growth rate of free cash flow forever.</a:t>
                </a:r>
              </a:p>
              <a:p>
                <a:pPr algn="just"/>
                <a:r>
                  <a:rPr lang="en-US" altLang="en-US" dirty="0"/>
                  <a:t>Example, Given: Free Cash Flow at the end of 10-year explicit forecast period is expected to be INR 10 Crores, WACC is 15%, growth in FCF is 7%. Compute Terminal/Continuing value. </a:t>
                </a:r>
              </a:p>
              <a:p>
                <a:pPr algn="just"/>
                <a:r>
                  <a:rPr lang="en-US" altLang="en-US" dirty="0"/>
                  <a:t>Solution: (10X1.07)/(0.15-0.07); 133.75 at the end of 10</a:t>
                </a:r>
                <a:r>
                  <a:rPr lang="en-US" altLang="en-US" baseline="30000" dirty="0"/>
                  <a:t>th</a:t>
                </a:r>
                <a:r>
                  <a:rPr lang="en-US" altLang="en-US" dirty="0"/>
                  <a:t> year; Hence, PV Today is </a:t>
                </a:r>
                <a:r>
                  <a:rPr lang="en-US" altLang="en-US" b="1" dirty="0"/>
                  <a:t>INR 33.06 Crores </a:t>
                </a:r>
                <a:r>
                  <a:rPr lang="en-US" altLang="en-US" dirty="0"/>
                  <a:t>(133.75/1.15^10)</a:t>
                </a:r>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8"/>
                <a:ext cx="11507372" cy="5254916"/>
              </a:xfrm>
              <a:blipFill>
                <a:blip r:embed="rId2"/>
                <a:stretch>
                  <a:fillRect l="-953" t="-2552" r="-1059" b="-1508"/>
                </a:stretch>
              </a:blipFill>
            </p:spPr>
            <p:txBody>
              <a:bodyPr/>
              <a:lstStyle/>
              <a:p>
                <a:r>
                  <a:rPr lang="en-US">
                    <a:noFill/>
                  </a:rPr>
                  <a:t> </a:t>
                </a:r>
              </a:p>
            </p:txBody>
          </p:sp>
        </mc:Fallback>
      </mc:AlternateContent>
    </p:spTree>
    <p:extLst>
      <p:ext uri="{BB962C8B-B14F-4D97-AF65-F5344CB8AC3E}">
        <p14:creationId xmlns:p14="http://schemas.microsoft.com/office/powerpoint/2010/main" val="2555756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Considerations in Estimating the CV Parameters</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384068"/>
          </a:xfrm>
        </p:spPr>
        <p:txBody>
          <a:bodyPr>
            <a:normAutofit fontScale="92500" lnSpcReduction="20000"/>
          </a:bodyPr>
          <a:lstStyle/>
          <a:p>
            <a:pPr algn="just"/>
            <a:r>
              <a:rPr lang="en-US" altLang="en-US" b="1" dirty="0"/>
              <a:t>Free Cash flows: </a:t>
            </a:r>
            <a:r>
              <a:rPr lang="en-US" altLang="en-US" dirty="0"/>
              <a:t>must be based on a </a:t>
            </a:r>
            <a:r>
              <a:rPr lang="en-US" altLang="en-US" b="1" dirty="0"/>
              <a:t>normalized level of revenues and a margin </a:t>
            </a:r>
            <a:r>
              <a:rPr lang="en-US" altLang="en-US" dirty="0"/>
              <a:t>(business cycles should be considered).</a:t>
            </a:r>
          </a:p>
          <a:p>
            <a:pPr algn="just"/>
            <a:r>
              <a:rPr lang="en-US" altLang="en-US" b="1" dirty="0"/>
              <a:t>WACC: </a:t>
            </a:r>
            <a:r>
              <a:rPr lang="en-US" altLang="en-US" dirty="0"/>
              <a:t>The weighted average cost of capital must reflect the underlying business risk and a </a:t>
            </a:r>
            <a:r>
              <a:rPr lang="en-US" altLang="en-US" b="1" dirty="0"/>
              <a:t>sustainable capital structure.</a:t>
            </a:r>
          </a:p>
          <a:p>
            <a:pPr algn="just"/>
            <a:r>
              <a:rPr lang="en-US" altLang="en-US" b="1" dirty="0">
                <a:highlight>
                  <a:srgbClr val="FFFF00"/>
                </a:highlight>
              </a:rPr>
              <a:t>Growth Rate</a:t>
            </a:r>
            <a:r>
              <a:rPr lang="en-US" altLang="en-US" b="1" dirty="0"/>
              <a:t>: </a:t>
            </a:r>
            <a:r>
              <a:rPr lang="en-US" altLang="en-US" dirty="0"/>
              <a:t>Very few companies can grow at a rate faster than the economy for prolonged periods. </a:t>
            </a:r>
          </a:p>
          <a:p>
            <a:pPr lvl="1" algn="just"/>
            <a:r>
              <a:rPr lang="en-US" altLang="en-US" sz="2600" dirty="0"/>
              <a:t>Perhaps the best estimate for growth rate would be the </a:t>
            </a:r>
            <a:r>
              <a:rPr lang="en-US" altLang="en-US" sz="2600" b="1" dirty="0"/>
              <a:t>real long-term growth rate for the industry plus inflation</a:t>
            </a:r>
            <a:r>
              <a:rPr lang="en-US" altLang="en-US" sz="2600" dirty="0"/>
              <a:t>. </a:t>
            </a:r>
          </a:p>
          <a:p>
            <a:pPr lvl="1" algn="just"/>
            <a:r>
              <a:rPr lang="en-US" altLang="en-US" sz="2600" dirty="0"/>
              <a:t>The </a:t>
            </a:r>
            <a:r>
              <a:rPr lang="en-US" altLang="en-US" sz="2600" b="1" dirty="0"/>
              <a:t>historical growth rates </a:t>
            </a:r>
            <a:r>
              <a:rPr lang="en-US" altLang="en-US" sz="2600" dirty="0"/>
              <a:t>(of Sales, margins, EPS, Cash flows) or expert estimated growth rates can be used in computation.</a:t>
            </a:r>
          </a:p>
          <a:p>
            <a:pPr lvl="1" algn="just"/>
            <a:r>
              <a:rPr lang="en-US" altLang="en-US" sz="2600" dirty="0"/>
              <a:t>Growth could be because of: 1. Efficiency, and 2. Re-investment</a:t>
            </a:r>
          </a:p>
          <a:p>
            <a:pPr lvl="1" algn="just"/>
            <a:r>
              <a:rPr lang="en-US" altLang="en-US" sz="2600" dirty="0"/>
              <a:t>The growth can also be computed as </a:t>
            </a:r>
            <a:r>
              <a:rPr lang="en-US" altLang="en-US" sz="2600" b="1" dirty="0"/>
              <a:t>growth = reinvestment rate X return on investments. </a:t>
            </a:r>
            <a:r>
              <a:rPr lang="en-US" altLang="en-US" sz="2600" dirty="0"/>
              <a:t>For example, if the reinvestment rate is 60 percent and the return on new investments is 15 percent, growth on account of new investments will be 9 percent (0.6 × 15). Growth rate is very sensitive to parameters, hence stable growth rate should be used (the nominal risk-free rate is a good proxy for the nominal growth rate in the economy).</a:t>
            </a:r>
          </a:p>
        </p:txBody>
      </p:sp>
    </p:spTree>
    <p:extLst>
      <p:ext uri="{BB962C8B-B14F-4D97-AF65-F5344CB8AC3E}">
        <p14:creationId xmlns:p14="http://schemas.microsoft.com/office/powerpoint/2010/main" val="209133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b="1" dirty="0">
                <a:latin typeface="+mn-lt"/>
              </a:rPr>
              <a:t>Sensitivity of CV to the Formula’s Parameters</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For example, Free Cash Flow at the end of 10-year explicit forecast period is expected to be INR 10 Crores, WACC is 15%, growth in FCF is 7%. Compute Terminal/Continuing value. (Take WACC 11-15%, Growth=5-9%)</a:t>
            </a:r>
          </a:p>
          <a:p>
            <a:pPr algn="just"/>
            <a:r>
              <a:rPr lang="en-US" altLang="en-US" dirty="0"/>
              <a:t>The continuing value ranges enormously after slight change in WACC, g, or both.</a:t>
            </a:r>
          </a:p>
          <a:p>
            <a:pPr algn="just"/>
            <a:endParaRPr lang="en-US" altLang="en-US" dirty="0"/>
          </a:p>
        </p:txBody>
      </p:sp>
      <p:graphicFrame>
        <p:nvGraphicFramePr>
          <p:cNvPr id="5" name="Table 4">
            <a:extLst>
              <a:ext uri="{FF2B5EF4-FFF2-40B4-BE49-F238E27FC236}">
                <a16:creationId xmlns:a16="http://schemas.microsoft.com/office/drawing/2014/main" id="{97F0265B-F35B-7DAD-84EA-6D0FB66B7095}"/>
              </a:ext>
            </a:extLst>
          </p:cNvPr>
          <p:cNvGraphicFramePr>
            <a:graphicFrameLocks noGrp="1"/>
          </p:cNvGraphicFramePr>
          <p:nvPr/>
        </p:nvGraphicFramePr>
        <p:xfrm>
          <a:off x="1003914" y="3695265"/>
          <a:ext cx="7756628" cy="2425314"/>
        </p:xfrm>
        <a:graphic>
          <a:graphicData uri="http://schemas.openxmlformats.org/drawingml/2006/table">
            <a:tbl>
              <a:tblPr/>
              <a:tblGrid>
                <a:gridCol w="2998267">
                  <a:extLst>
                    <a:ext uri="{9D8B030D-6E8A-4147-A177-3AD203B41FA5}">
                      <a16:colId xmlns:a16="http://schemas.microsoft.com/office/drawing/2014/main" val="3715643634"/>
                    </a:ext>
                  </a:extLst>
                </a:gridCol>
                <a:gridCol w="1066051">
                  <a:extLst>
                    <a:ext uri="{9D8B030D-6E8A-4147-A177-3AD203B41FA5}">
                      <a16:colId xmlns:a16="http://schemas.microsoft.com/office/drawing/2014/main" val="2236798398"/>
                    </a:ext>
                  </a:extLst>
                </a:gridCol>
                <a:gridCol w="449740">
                  <a:extLst>
                    <a:ext uri="{9D8B030D-6E8A-4147-A177-3AD203B41FA5}">
                      <a16:colId xmlns:a16="http://schemas.microsoft.com/office/drawing/2014/main" val="4285663919"/>
                    </a:ext>
                  </a:extLst>
                </a:gridCol>
                <a:gridCol w="2176519">
                  <a:extLst>
                    <a:ext uri="{9D8B030D-6E8A-4147-A177-3AD203B41FA5}">
                      <a16:colId xmlns:a16="http://schemas.microsoft.com/office/drawing/2014/main" val="1269541480"/>
                    </a:ext>
                  </a:extLst>
                </a:gridCol>
                <a:gridCol w="1066051">
                  <a:extLst>
                    <a:ext uri="{9D8B030D-6E8A-4147-A177-3AD203B41FA5}">
                      <a16:colId xmlns:a16="http://schemas.microsoft.com/office/drawing/2014/main" val="2329962770"/>
                    </a:ext>
                  </a:extLst>
                </a:gridCol>
              </a:tblGrid>
              <a:tr h="404219">
                <a:tc>
                  <a:txBody>
                    <a:bodyPr/>
                    <a:lstStyle/>
                    <a:p>
                      <a:pPr algn="ctr" fontAlgn="b"/>
                      <a:r>
                        <a:rPr lang="en-US" sz="2000" b="1" i="0" u="none" strike="noStrike">
                          <a:solidFill>
                            <a:srgbClr val="000000"/>
                          </a:solidFill>
                          <a:effectLst/>
                          <a:latin typeface="Calibri" panose="020F0502020204030204" pitchFamily="34" charset="0"/>
                        </a:rPr>
                        <a:t>Growth (when WACC=15%)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PV Today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WACC (when g=7%)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Calibri" panose="020F0502020204030204" pitchFamily="34" charset="0"/>
                        </a:rPr>
                        <a:t>PV Today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732246"/>
                  </a:ext>
                </a:extLst>
              </a:tr>
              <a:tr h="404219">
                <a:tc>
                  <a:txBody>
                    <a:bodyPr/>
                    <a:lstStyle/>
                    <a:p>
                      <a:pPr algn="ctr" fontAlgn="b"/>
                      <a:r>
                        <a:rPr lang="en-US" sz="20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25.95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94.21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6658017"/>
                  </a:ext>
                </a:extLst>
              </a:tr>
              <a:tr h="404219">
                <a:tc>
                  <a:txBody>
                    <a:bodyPr/>
                    <a:lstStyle/>
                    <a:p>
                      <a:pPr algn="ctr" fontAlgn="b"/>
                      <a:r>
                        <a:rPr lang="en-US" sz="20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29.11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59143"/>
                  </a:ext>
                </a:extLst>
              </a:tr>
              <a:tr h="404219">
                <a:tc>
                  <a:txBody>
                    <a:bodyPr/>
                    <a:lstStyle/>
                    <a:p>
                      <a:pPr algn="ctr" fontAlgn="b"/>
                      <a:r>
                        <a:rPr lang="en-US" sz="20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33.06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52.53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4719243"/>
                  </a:ext>
                </a:extLst>
              </a:tr>
              <a:tr h="404219">
                <a:tc>
                  <a:txBody>
                    <a:bodyPr/>
                    <a:lstStyle/>
                    <a:p>
                      <a:pPr algn="ctr" fontAlgn="b"/>
                      <a:r>
                        <a:rPr lang="en-US" sz="20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38.14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41.23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3147140"/>
                  </a:ext>
                </a:extLst>
              </a:tr>
              <a:tr h="404219">
                <a:tc>
                  <a:txBody>
                    <a:bodyPr/>
                    <a:lstStyle/>
                    <a:p>
                      <a:pPr algn="ctr" fontAlgn="b"/>
                      <a:r>
                        <a:rPr lang="en-US" sz="20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44.91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33.06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3458950"/>
                  </a:ext>
                </a:extLst>
              </a:tr>
            </a:tbl>
          </a:graphicData>
        </a:graphic>
      </p:graphicFrame>
    </p:spTree>
    <p:extLst>
      <p:ext uri="{BB962C8B-B14F-4D97-AF65-F5344CB8AC3E}">
        <p14:creationId xmlns:p14="http://schemas.microsoft.com/office/powerpoint/2010/main" val="388674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Non-cash flow methods: Multiples Method </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The multiples method assumes that the company will be worth </a:t>
            </a:r>
            <a:r>
              <a:rPr lang="en-US" altLang="en-US" b="1" dirty="0"/>
              <a:t>some multiple of future earnings or book value or revenues during the continuing period</a:t>
            </a:r>
            <a:r>
              <a:rPr lang="en-US" altLang="en-US" dirty="0"/>
              <a:t>. The commonly used multiples are </a:t>
            </a:r>
            <a:r>
              <a:rPr lang="en-US" altLang="en-US" b="1" dirty="0"/>
              <a:t>enterprise value-to-EBITDA ratio, enterprise value-to book value ratio, and enterprise value-to-sales ratio</a:t>
            </a:r>
            <a:r>
              <a:rPr lang="en-US" altLang="en-US" dirty="0"/>
              <a:t>.</a:t>
            </a:r>
          </a:p>
          <a:p>
            <a:pPr algn="just"/>
            <a:r>
              <a:rPr lang="en-US" altLang="en-US" dirty="0"/>
              <a:t>For example, in EV/EBITDA multiple, the expected EBITDA of first year after the explicit forecast period is multiplied by a suitable EV/EBITDA ratio. This ratio is most popular, intuitive, and easy to implement. Similarly, EV/BV and EV/Sales can be applied.</a:t>
            </a:r>
          </a:p>
          <a:p>
            <a:pPr algn="just"/>
            <a:r>
              <a:rPr lang="en-US" altLang="en-US" dirty="0"/>
              <a:t>The problem with these multiples is that these numbers are accounting numbers (not cash flows), hence subject to window dressing (manipulation). However, other ratios such as EV/cash flow can be used to avoid such things.</a:t>
            </a:r>
          </a:p>
          <a:p>
            <a:pPr algn="just"/>
            <a:endParaRPr lang="en-US" altLang="en-US" dirty="0"/>
          </a:p>
        </p:txBody>
      </p:sp>
    </p:spTree>
    <p:extLst>
      <p:ext uri="{BB962C8B-B14F-4D97-AF65-F5344CB8AC3E}">
        <p14:creationId xmlns:p14="http://schemas.microsoft.com/office/powerpoint/2010/main" val="40694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altLang="en-US" b="1" dirty="0">
                <a:latin typeface="+mn-lt"/>
              </a:rPr>
              <a:t>Non-cash flow methods: Replacement Cost Method</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According to this method, the continuing value is </a:t>
            </a:r>
            <a:r>
              <a:rPr lang="en-US" altLang="en-US" b="1" dirty="0"/>
              <a:t>equated with the expected replacement cost of the assets of the company</a:t>
            </a:r>
            <a:r>
              <a:rPr lang="en-US" altLang="en-US" dirty="0"/>
              <a:t>.</a:t>
            </a:r>
          </a:p>
          <a:p>
            <a:pPr algn="just"/>
            <a:endParaRPr lang="en-US" altLang="en-US" dirty="0"/>
          </a:p>
          <a:p>
            <a:pPr algn="just"/>
            <a:r>
              <a:rPr lang="en-US" altLang="en-US" dirty="0"/>
              <a:t>The major limitation is that how to find replacement cost of intangibles (reputation of the company; brand image; relationships with suppliers, distributors, and customers; technical know-how; and so on).</a:t>
            </a:r>
          </a:p>
          <a:p>
            <a:pPr algn="just"/>
            <a:endParaRPr lang="en-US" altLang="en-US" dirty="0"/>
          </a:p>
          <a:p>
            <a:pPr algn="just"/>
            <a:r>
              <a:rPr lang="en-US" altLang="en-US" dirty="0"/>
              <a:t>Sometimes, the replacement costs are very high. In such cases, their </a:t>
            </a:r>
            <a:r>
              <a:rPr lang="en-US" altLang="en-US" b="1" dirty="0"/>
              <a:t>replacement cost exceeds their value </a:t>
            </a:r>
            <a:r>
              <a:rPr lang="en-US" altLang="en-US" dirty="0"/>
              <a:t>to the business as a going concern.</a:t>
            </a:r>
          </a:p>
        </p:txBody>
      </p:sp>
    </p:spTree>
    <p:extLst>
      <p:ext uri="{BB962C8B-B14F-4D97-AF65-F5344CB8AC3E}">
        <p14:creationId xmlns:p14="http://schemas.microsoft.com/office/powerpoint/2010/main" val="4022107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altLang="en-US" b="1" dirty="0">
                <a:latin typeface="+mn-lt"/>
              </a:rPr>
              <a:t>Non-cash flow methods: Liquidation Value Method</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CV is equal to the proceeds expected from the sale of the assets of the firm at the end of explicit forecast period.</a:t>
            </a:r>
          </a:p>
          <a:p>
            <a:pPr algn="just"/>
            <a:r>
              <a:rPr lang="en-US" altLang="en-US" dirty="0"/>
              <a:t>The liquidation value of a profitable, growing company is much less than its going concern value.</a:t>
            </a:r>
          </a:p>
          <a:p>
            <a:pPr algn="just"/>
            <a:r>
              <a:rPr lang="en-US" altLang="en-US" dirty="0"/>
              <a:t>The liquidation value of a dying company may be greater than its going concern value.</a:t>
            </a:r>
          </a:p>
          <a:p>
            <a:pPr algn="just"/>
            <a:r>
              <a:rPr lang="en-US" altLang="en-US" dirty="0"/>
              <a:t>Do not use the liquidation value method unless you expect the company to be liquidated at the end of the explicit forecast period.</a:t>
            </a:r>
          </a:p>
        </p:txBody>
      </p:sp>
    </p:spTree>
    <p:extLst>
      <p:ext uri="{BB962C8B-B14F-4D97-AF65-F5344CB8AC3E}">
        <p14:creationId xmlns:p14="http://schemas.microsoft.com/office/powerpoint/2010/main" val="3647521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CV of Matrix Limited example: CF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𝐶𝑜𝑛𝑡𝑖𝑛𝑢𝑖𝑛𝑔</m:t>
                          </m:r>
                          <m:r>
                            <a:rPr lang="en-US" altLang="en-US" i="1" dirty="0">
                              <a:latin typeface="Cambria Math" panose="02040503050406030204" pitchFamily="18" charset="0"/>
                            </a:rPr>
                            <m:t> </m:t>
                          </m:r>
                          <m:r>
                            <a:rPr lang="en-US" altLang="en-US" i="1" dirty="0">
                              <a:latin typeface="Cambria Math" panose="02040503050406030204" pitchFamily="18" charset="0"/>
                            </a:rPr>
                            <m:t>𝑉𝑎𝑙𝑢𝑒</m:t>
                          </m:r>
                        </m:e>
                        <m:sub>
                          <m:r>
                            <a:rPr lang="en-US" altLang="en-US" b="0" i="1" dirty="0" smtClean="0">
                              <a:latin typeface="Cambria Math" panose="02040503050406030204" pitchFamily="18" charset="0"/>
                            </a:rPr>
                            <m:t>8</m:t>
                          </m:r>
                        </m:sub>
                      </m:sSub>
                      <m:r>
                        <a:rPr lang="en-US" altLang="en-US" b="0" i="1" dirty="0" smtClean="0">
                          <a:latin typeface="Cambria Math" panose="02040503050406030204" pitchFamily="18" charset="0"/>
                        </a:rPr>
                        <m:t>=</m:t>
                      </m:r>
                      <m:f>
                        <m:fPr>
                          <m:ctrlPr>
                            <a:rPr lang="en-US" altLang="en-US" b="0" i="1" dirty="0" smtClean="0">
                              <a:latin typeface="Cambria Math" panose="02040503050406030204" pitchFamily="18" charset="0"/>
                            </a:rPr>
                          </m:ctrlPr>
                        </m:fPr>
                        <m:num>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𝐹𝑟𝑒𝑒</m:t>
                              </m:r>
                              <m:r>
                                <a:rPr lang="en-US" altLang="en-US" i="1" dirty="0">
                                  <a:latin typeface="Cambria Math" panose="02040503050406030204" pitchFamily="18" charset="0"/>
                                </a:rPr>
                                <m:t> </m:t>
                              </m:r>
                              <m:r>
                                <a:rPr lang="en-US" altLang="en-US" i="1" dirty="0">
                                  <a:latin typeface="Cambria Math" panose="02040503050406030204" pitchFamily="18" charset="0"/>
                                </a:rPr>
                                <m:t>𝐶𝑎𝑠h</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e>
                            <m:sub>
                              <m:r>
                                <a:rPr lang="en-US" altLang="en-US" b="0" i="1" dirty="0" smtClean="0">
                                  <a:latin typeface="Cambria Math" panose="02040503050406030204" pitchFamily="18" charset="0"/>
                                </a:rPr>
                                <m:t>9</m:t>
                              </m:r>
                            </m:sub>
                          </m:sSub>
                        </m:num>
                        <m:den>
                          <m:r>
                            <a:rPr lang="en-US" altLang="en-US" b="0" i="1" dirty="0" smtClean="0">
                              <a:latin typeface="Cambria Math" panose="02040503050406030204" pitchFamily="18" charset="0"/>
                            </a:rPr>
                            <m:t>𝑊𝐴𝐶𝐶</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𝑔𝑟𝑜𝑤𝑡h</m:t>
                          </m:r>
                        </m:den>
                      </m:f>
                    </m:oMath>
                  </m:oMathPara>
                </a14:m>
                <a:endParaRPr lang="en-US" altLang="en-US" dirty="0"/>
              </a:p>
              <a:p>
                <a:pPr algn="just"/>
                <a:r>
                  <a:rPr lang="en-US" altLang="en-US" dirty="0"/>
                  <a:t>Given: WACC=14%, Growth=10%, FCF at end of 8</a:t>
                </a:r>
                <a:r>
                  <a:rPr lang="en-US" altLang="en-US" baseline="30000" dirty="0"/>
                  <a:t>th</a:t>
                </a:r>
                <a:r>
                  <a:rPr lang="en-US" altLang="en-US" dirty="0"/>
                  <a:t> year=16 (computed in excel); FCF at end of 9</a:t>
                </a:r>
                <a:r>
                  <a:rPr lang="en-US" altLang="en-US" baseline="30000" dirty="0"/>
                  <a:t>th</a:t>
                </a:r>
                <a:r>
                  <a:rPr lang="en-US" altLang="en-US" dirty="0"/>
                  <a:t> year=16*1.10=17.6</a:t>
                </a:r>
              </a:p>
              <a:p>
                <a:pPr algn="just"/>
                <a:r>
                  <a:rPr lang="en-US" altLang="en-US" dirty="0"/>
                  <a:t>So, CV at the end of 8</a:t>
                </a:r>
                <a:r>
                  <a:rPr lang="en-US" altLang="en-US" baseline="30000" dirty="0"/>
                  <a:t>th</a:t>
                </a:r>
                <a:r>
                  <a:rPr lang="en-US" altLang="en-US" dirty="0"/>
                  <a:t> year = 17.6/(0.14-0.10) = </a:t>
                </a:r>
                <a:r>
                  <a:rPr lang="en-US" altLang="en-US" b="1" dirty="0">
                    <a:highlight>
                      <a:srgbClr val="FFFF00"/>
                    </a:highlight>
                  </a:rPr>
                  <a:t>440 Million</a:t>
                </a:r>
              </a:p>
              <a:p>
                <a:pPr algn="just"/>
                <a:endParaRPr lang="en-US" altLang="en-US" b="1" dirty="0"/>
              </a:p>
              <a:p>
                <a:pPr algn="just"/>
                <a:r>
                  <a:rPr lang="en-US" altLang="en-US" b="1" dirty="0"/>
                  <a:t>PV of CV Today = 440/(1.14^5) = </a:t>
                </a:r>
                <a:r>
                  <a:rPr lang="en-US" altLang="en-US" b="1" dirty="0">
                    <a:highlight>
                      <a:srgbClr val="FFFF00"/>
                    </a:highlight>
                  </a:rPr>
                  <a:t>228.52 Million </a:t>
                </a:r>
              </a:p>
              <a:p>
                <a:pPr marL="0" indent="0" algn="just">
                  <a:buNone/>
                </a:pPr>
                <a:r>
                  <a:rPr lang="en-US" altLang="en-US" b="1" dirty="0"/>
                  <a:t>(Here the CV has been further discounted by 1.14^5. The explicit forecasting period is 5 years)</a:t>
                </a:r>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8"/>
                <a:ext cx="11507372" cy="5254916"/>
              </a:xfrm>
              <a:blipFill>
                <a:blip r:embed="rId2"/>
                <a:stretch>
                  <a:fillRect l="-1059" r="-1059"/>
                </a:stretch>
              </a:blipFill>
            </p:spPr>
            <p:txBody>
              <a:bodyPr/>
              <a:lstStyle/>
              <a:p>
                <a:r>
                  <a:rPr lang="en-GB">
                    <a:noFill/>
                  </a:rPr>
                  <a:t> </a:t>
                </a:r>
              </a:p>
            </p:txBody>
          </p:sp>
        </mc:Fallback>
      </mc:AlternateContent>
    </p:spTree>
    <p:extLst>
      <p:ext uri="{BB962C8B-B14F-4D97-AF65-F5344CB8AC3E}">
        <p14:creationId xmlns:p14="http://schemas.microsoft.com/office/powerpoint/2010/main" val="254837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IN" b="1" dirty="0">
                <a:latin typeface="+mn-lt"/>
              </a:rPr>
              <a:t>Final steps in valuation</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marL="0" indent="0" algn="just">
              <a:buNone/>
            </a:pPr>
            <a:r>
              <a:rPr lang="en-US" altLang="en-US" dirty="0"/>
              <a:t>After developing financial projections and continuing value estimate, we can move on to the </a:t>
            </a:r>
            <a:r>
              <a:rPr lang="en-US" altLang="en-US" b="1" dirty="0"/>
              <a:t>final stage of the valuation exercise</a:t>
            </a:r>
            <a:r>
              <a:rPr lang="en-US" altLang="en-US" dirty="0"/>
              <a:t>. This stage involves the following steps:</a:t>
            </a:r>
          </a:p>
          <a:p>
            <a:pPr marL="0" indent="0" algn="just">
              <a:buNone/>
            </a:pPr>
            <a:endParaRPr lang="en-US" altLang="en-US" dirty="0"/>
          </a:p>
          <a:p>
            <a:pPr marL="0" indent="0" algn="just">
              <a:buNone/>
            </a:pPr>
            <a:r>
              <a:rPr lang="en-US" altLang="en-US" dirty="0"/>
              <a:t>• Determine the value of operations</a:t>
            </a:r>
          </a:p>
          <a:p>
            <a:pPr marL="0" indent="0" algn="just">
              <a:buNone/>
            </a:pPr>
            <a:r>
              <a:rPr lang="en-US" altLang="en-US" dirty="0"/>
              <a:t>• Calculate the enterprise value and equity value</a:t>
            </a:r>
          </a:p>
          <a:p>
            <a:pPr marL="0" indent="0" algn="just">
              <a:buNone/>
            </a:pPr>
            <a:r>
              <a:rPr lang="en-US" altLang="en-US" dirty="0"/>
              <a:t>• Explore multiple scenarios</a:t>
            </a:r>
          </a:p>
          <a:p>
            <a:pPr marL="0" indent="0" algn="just">
              <a:buNone/>
            </a:pPr>
            <a:r>
              <a:rPr lang="en-US" altLang="en-US" dirty="0"/>
              <a:t>• Verify valuation results</a:t>
            </a:r>
          </a:p>
        </p:txBody>
      </p:sp>
    </p:spTree>
    <p:extLst>
      <p:ext uri="{BB962C8B-B14F-4D97-AF65-F5344CB8AC3E}">
        <p14:creationId xmlns:p14="http://schemas.microsoft.com/office/powerpoint/2010/main" val="3622692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Determine the value of operations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b="1" dirty="0"/>
              <a:t>Discounted free cash flows for the explicit forecast period</a:t>
            </a:r>
            <a:r>
              <a:rPr lang="en-US" altLang="en-US" dirty="0"/>
              <a:t>.</a:t>
            </a:r>
          </a:p>
          <a:p>
            <a:pPr lvl="1" algn="just"/>
            <a:r>
              <a:rPr lang="en-US" altLang="en-US" dirty="0"/>
              <a:t>Use constant WACC for discounting the FCF.</a:t>
            </a:r>
          </a:p>
          <a:p>
            <a:pPr lvl="1" algn="just"/>
            <a:r>
              <a:rPr lang="en-US" altLang="en-US" dirty="0"/>
              <a:t>If WACC changes over time, you may use a time-varying discount rate to discount future free cash flows (only if significant changes are expected in the capital structure of the firm or the cost of debt or tax rate).</a:t>
            </a:r>
          </a:p>
          <a:p>
            <a:pPr algn="just"/>
            <a:r>
              <a:rPr lang="en-US" altLang="en-US" b="1" dirty="0"/>
              <a:t>Discount the Continuing Value</a:t>
            </a:r>
            <a:r>
              <a:rPr lang="en-US" altLang="en-US" dirty="0"/>
              <a:t>:</a:t>
            </a:r>
          </a:p>
          <a:p>
            <a:pPr lvl="1" algn="just"/>
            <a:r>
              <a:rPr lang="en-US" altLang="en-US" dirty="0"/>
              <a:t>CV is computed using perpetual growth model at the end of the explicit forecast period.</a:t>
            </a:r>
          </a:p>
          <a:p>
            <a:pPr lvl="1" algn="just"/>
            <a:r>
              <a:rPr lang="en-US" altLang="en-US" dirty="0"/>
              <a:t>Hence, discount it for the number of years in the explicit forecast period.</a:t>
            </a:r>
          </a:p>
          <a:p>
            <a:pPr algn="just"/>
            <a:r>
              <a:rPr lang="en-US" altLang="en-US" b="1" dirty="0"/>
              <a:t>Compute the Value of Operations</a:t>
            </a:r>
            <a:r>
              <a:rPr lang="en-US" altLang="en-US" dirty="0"/>
              <a:t>: In the final step, add the present value of free cash flows in the explicit forecast period to the present value of continuing value to get the value of operations. </a:t>
            </a:r>
          </a:p>
        </p:txBody>
      </p:sp>
    </p:spTree>
    <p:extLst>
      <p:ext uri="{BB962C8B-B14F-4D97-AF65-F5344CB8AC3E}">
        <p14:creationId xmlns:p14="http://schemas.microsoft.com/office/powerpoint/2010/main" val="104456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DCF: Steps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a:bodyPr>
          <a:lstStyle/>
          <a:p>
            <a:pPr algn="just"/>
            <a:r>
              <a:rPr lang="en-US" altLang="en-US" sz="3600" dirty="0"/>
              <a:t>Analyzing historical performance (all financial statements)</a:t>
            </a:r>
          </a:p>
          <a:p>
            <a:pPr algn="just"/>
            <a:r>
              <a:rPr lang="en-US" altLang="en-US" sz="3600" dirty="0"/>
              <a:t>Forecasting performance (cash flows with growth)</a:t>
            </a:r>
          </a:p>
          <a:p>
            <a:pPr algn="just"/>
            <a:r>
              <a:rPr lang="en-US" altLang="en-US" sz="3600" dirty="0"/>
              <a:t>Estimating the cost of capital (Debt, Equity)</a:t>
            </a:r>
          </a:p>
          <a:p>
            <a:pPr algn="just"/>
            <a:r>
              <a:rPr lang="en-US" altLang="en-US" sz="3600" dirty="0"/>
              <a:t>Determining the terminal/continuing value</a:t>
            </a:r>
          </a:p>
          <a:p>
            <a:pPr algn="just"/>
            <a:r>
              <a:rPr lang="en-US" altLang="en-US" sz="3600" dirty="0"/>
              <a:t>Calculating the firm value and interpret the results</a:t>
            </a:r>
          </a:p>
        </p:txBody>
      </p:sp>
    </p:spTree>
    <p:extLst>
      <p:ext uri="{BB962C8B-B14F-4D97-AF65-F5344CB8AC3E}">
        <p14:creationId xmlns:p14="http://schemas.microsoft.com/office/powerpoint/2010/main" val="68719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Value of operations for Matrix Ltd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lnSpcReduction="10000"/>
              </a:bodyPr>
              <a:lstStyle/>
              <a:p>
                <a:pPr algn="just"/>
                <a:r>
                  <a:rPr lang="en-US" altLang="en-US" dirty="0"/>
                  <a:t>PV of FCF during explicit forecast period (Refer to Excel)</a:t>
                </a:r>
              </a:p>
              <a:p>
                <a:pPr marL="0" indent="0" algn="just">
                  <a:buNone/>
                </a:pPr>
                <a14:m>
                  <m:oMathPara xmlns:m="http://schemas.openxmlformats.org/officeDocument/2006/math">
                    <m:oMathParaPr>
                      <m:jc m:val="centerGroup"/>
                    </m:oMathParaPr>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3</m:t>
                          </m:r>
                        </m:num>
                        <m:den>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1.14</m:t>
                              </m:r>
                            </m:e>
                            <m:sup>
                              <m:r>
                                <a:rPr lang="en-US" altLang="en-US" b="0" i="1" smtClean="0">
                                  <a:latin typeface="Cambria Math" panose="02040503050406030204" pitchFamily="18" charset="0"/>
                                </a:rPr>
                                <m:t>1</m:t>
                              </m:r>
                            </m:sup>
                          </m:sSup>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b="0" i="1" smtClean="0">
                              <a:latin typeface="Cambria Math" panose="02040503050406030204" pitchFamily="18" charset="0"/>
                            </a:rPr>
                            <m:t>5.8</m:t>
                          </m:r>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1.14</m:t>
                              </m:r>
                            </m:e>
                            <m:sup>
                              <m:r>
                                <a:rPr lang="en-US" altLang="en-US" b="0" i="1" smtClean="0">
                                  <a:latin typeface="Cambria Math" panose="02040503050406030204" pitchFamily="18" charset="0"/>
                                </a:rPr>
                                <m:t>2</m:t>
                              </m:r>
                            </m:sup>
                          </m:sSup>
                        </m:den>
                      </m:f>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b="0" i="1" smtClean="0">
                              <a:latin typeface="Cambria Math" panose="02040503050406030204" pitchFamily="18" charset="0"/>
                            </a:rPr>
                            <m:t>16.6</m:t>
                          </m:r>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1.14</m:t>
                              </m:r>
                            </m:e>
                            <m:sup>
                              <m:r>
                                <a:rPr lang="en-US" altLang="en-US" b="0" i="1" smtClean="0">
                                  <a:latin typeface="Cambria Math" panose="02040503050406030204" pitchFamily="18" charset="0"/>
                                </a:rPr>
                                <m:t>3</m:t>
                              </m:r>
                            </m:sup>
                          </m:sSup>
                        </m:den>
                      </m:f>
                      <m:r>
                        <a:rPr lang="en-US" altLang="en-US" b="0" i="0" smtClean="0">
                          <a:latin typeface="Cambria Math" panose="02040503050406030204" pitchFamily="18" charset="0"/>
                        </a:rPr>
                        <m:t>+</m:t>
                      </m:r>
                      <m:f>
                        <m:fPr>
                          <m:ctrlPr>
                            <a:rPr lang="en-US" altLang="en-US" i="1">
                              <a:latin typeface="Cambria Math" panose="02040503050406030204" pitchFamily="18" charset="0"/>
                            </a:rPr>
                          </m:ctrlPr>
                        </m:fPr>
                        <m:num>
                          <m:r>
                            <a:rPr lang="en-US" altLang="en-US" b="0" i="1" smtClean="0">
                              <a:latin typeface="Cambria Math" panose="02040503050406030204" pitchFamily="18" charset="0"/>
                            </a:rPr>
                            <m:t>1</m:t>
                          </m:r>
                          <m:r>
                            <a:rPr lang="en-US" altLang="en-US" i="1">
                              <a:latin typeface="Cambria Math" panose="02040503050406030204" pitchFamily="18" charset="0"/>
                            </a:rPr>
                            <m:t>3</m:t>
                          </m:r>
                          <m:r>
                            <a:rPr lang="en-US" altLang="en-US" b="0" i="1" smtClean="0">
                              <a:latin typeface="Cambria Math" panose="02040503050406030204" pitchFamily="18" charset="0"/>
                            </a:rPr>
                            <m:t>.8</m:t>
                          </m:r>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1.14</m:t>
                              </m:r>
                            </m:e>
                            <m:sup>
                              <m:r>
                                <a:rPr lang="en-US" altLang="en-US" b="0" i="1" smtClean="0">
                                  <a:latin typeface="Cambria Math" panose="02040503050406030204" pitchFamily="18" charset="0"/>
                                </a:rPr>
                                <m:t>4</m:t>
                              </m:r>
                            </m:sup>
                          </m:sSup>
                        </m:den>
                      </m:f>
                      <m:r>
                        <a:rPr lang="en-US" altLang="en-US" b="0" i="0" smtClean="0">
                          <a:latin typeface="Cambria Math" panose="02040503050406030204" pitchFamily="18" charset="0"/>
                        </a:rPr>
                        <m:t>+</m:t>
                      </m:r>
                      <m:f>
                        <m:fPr>
                          <m:ctrlPr>
                            <a:rPr lang="en-US" altLang="en-US" i="1">
                              <a:latin typeface="Cambria Math" panose="02040503050406030204" pitchFamily="18" charset="0"/>
                            </a:rPr>
                          </m:ctrlPr>
                        </m:fPr>
                        <m:num>
                          <m:r>
                            <a:rPr lang="en-US" altLang="en-US" b="0" i="1" smtClean="0">
                              <a:latin typeface="Cambria Math" panose="02040503050406030204" pitchFamily="18" charset="0"/>
                            </a:rPr>
                            <m:t>16</m:t>
                          </m:r>
                        </m:num>
                        <m:den>
                          <m:sSup>
                            <m:sSupPr>
                              <m:ctrlPr>
                                <a:rPr lang="en-US" altLang="en-US" i="1">
                                  <a:latin typeface="Cambria Math" panose="02040503050406030204" pitchFamily="18" charset="0"/>
                                </a:rPr>
                              </m:ctrlPr>
                            </m:sSupPr>
                            <m:e>
                              <m:r>
                                <a:rPr lang="en-US" altLang="en-US" i="1">
                                  <a:latin typeface="Cambria Math" panose="02040503050406030204" pitchFamily="18" charset="0"/>
                                </a:rPr>
                                <m:t>1.14</m:t>
                              </m:r>
                            </m:e>
                            <m:sup>
                              <m:r>
                                <a:rPr lang="en-US" altLang="en-US" b="0" i="1" smtClean="0">
                                  <a:latin typeface="Cambria Math" panose="02040503050406030204" pitchFamily="18" charset="0"/>
                                </a:rPr>
                                <m:t>5</m:t>
                              </m:r>
                            </m:sup>
                          </m:sSup>
                        </m:den>
                      </m:f>
                      <m:r>
                        <a:rPr lang="en-US" altLang="en-US" b="0" i="1" smtClean="0">
                          <a:latin typeface="Cambria Math" panose="02040503050406030204" pitchFamily="18" charset="0"/>
                        </a:rPr>
                        <m:t>=</m:t>
                      </m:r>
                      <m:r>
                        <a:rPr lang="en-US" altLang="en-US" b="0" i="1" smtClean="0">
                          <a:highlight>
                            <a:srgbClr val="FFFF00"/>
                          </a:highlight>
                          <a:latin typeface="Cambria Math" panose="02040503050406030204" pitchFamily="18" charset="0"/>
                        </a:rPr>
                        <m:t>34.77 </m:t>
                      </m:r>
                      <m:r>
                        <a:rPr lang="en-US" altLang="en-US" b="0" i="1" smtClean="0">
                          <a:highlight>
                            <a:srgbClr val="FFFF00"/>
                          </a:highlight>
                          <a:latin typeface="Cambria Math" panose="02040503050406030204" pitchFamily="18" charset="0"/>
                        </a:rPr>
                        <m:t>𝑀𝑖𝑙𝑙𝑖𝑜𝑛</m:t>
                      </m:r>
                    </m:oMath>
                  </m:oMathPara>
                </a14:m>
                <a:endParaRPr lang="en-US" altLang="en-US" dirty="0">
                  <a:highlight>
                    <a:srgbClr val="FFFF00"/>
                  </a:highlight>
                </a:endParaRPr>
              </a:p>
              <a:p>
                <a:pPr algn="just"/>
                <a:endParaRPr lang="en-US" altLang="en-US" dirty="0"/>
              </a:p>
              <a:p>
                <a:pPr algn="just"/>
                <a:r>
                  <a:rPr lang="en-US" altLang="en-US" dirty="0"/>
                  <a:t>PV of CV: Given: WACC=14%, Growth=10%, FCF at end of 8</a:t>
                </a:r>
                <a:r>
                  <a:rPr lang="en-US" altLang="en-US" baseline="30000" dirty="0"/>
                  <a:t>th</a:t>
                </a:r>
                <a:r>
                  <a:rPr lang="en-US" altLang="en-US" dirty="0"/>
                  <a:t> year=16 (computed in excel); FCF at end of 9</a:t>
                </a:r>
                <a:r>
                  <a:rPr lang="en-US" altLang="en-US" baseline="30000" dirty="0"/>
                  <a:t>th</a:t>
                </a:r>
                <a:r>
                  <a:rPr lang="en-US" altLang="en-US" dirty="0"/>
                  <a:t> year=16*1.10=17.6. So, CV at the end of 8</a:t>
                </a:r>
                <a:r>
                  <a:rPr lang="en-US" altLang="en-US" baseline="30000" dirty="0"/>
                  <a:t>th</a:t>
                </a:r>
                <a:r>
                  <a:rPr lang="en-US" altLang="en-US" dirty="0"/>
                  <a:t> year = 17.6/(0.14-0.10) = </a:t>
                </a:r>
                <a:r>
                  <a:rPr lang="en-US" altLang="en-US" b="1" dirty="0"/>
                  <a:t>440 Million</a:t>
                </a:r>
              </a:p>
              <a:p>
                <a:pPr algn="just"/>
                <a:r>
                  <a:rPr lang="en-US" altLang="en-US" b="1" dirty="0"/>
                  <a:t>PV of CV Today = 440/(1.14^5) = </a:t>
                </a:r>
                <a:r>
                  <a:rPr lang="en-US" altLang="en-US" b="1" dirty="0">
                    <a:highlight>
                      <a:srgbClr val="FFFF00"/>
                    </a:highlight>
                  </a:rPr>
                  <a:t>228.52 Million </a:t>
                </a:r>
              </a:p>
              <a:p>
                <a:pPr marL="0" indent="0" algn="just">
                  <a:buNone/>
                </a:pPr>
                <a:r>
                  <a:rPr lang="en-US" altLang="en-US" b="1" dirty="0"/>
                  <a:t>(Here the CV has been further discounted by 1.14^5. The explicit forecasting period is 5 years)</a:t>
                </a:r>
              </a:p>
              <a:p>
                <a:pPr algn="just"/>
                <a:r>
                  <a:rPr lang="en-US" altLang="en-US" b="1" dirty="0">
                    <a:highlight>
                      <a:srgbClr val="FFFF00"/>
                    </a:highlight>
                  </a:rPr>
                  <a:t>Value of operations = 34.77 + 228.52 = 263.29 million</a:t>
                </a:r>
              </a:p>
              <a:p>
                <a:pPr algn="just"/>
                <a:r>
                  <a:rPr lang="en-US" altLang="en-US" b="1" dirty="0">
                    <a:highlight>
                      <a:srgbClr val="FFFF00"/>
                    </a:highlight>
                  </a:rPr>
                  <a:t>Value of operations comes only 13% from explicit forecast period  and 87% from CV.</a:t>
                </a:r>
              </a:p>
              <a:p>
                <a:pPr algn="just"/>
                <a:endParaRPr lang="en-US" altLang="en-US" dirty="0"/>
              </a:p>
            </p:txBody>
          </p:sp>
        </mc:Choice>
        <mc:Fallback xmlns="">
          <p:sp>
            <p:nvSpPr>
              <p:cNvPr id="3" name="Content Placeholder 2">
                <a:extLst>
                  <a:ext uri="{FF2B5EF4-FFF2-40B4-BE49-F238E27FC236}">
                    <a16:creationId xmlns:a16="http://schemas.microsoft.com/office/drawing/2014/main" id="{4F74D6E6-02FD-462C-9DCD-22F75CD1249A}"/>
                  </a:ext>
                </a:extLst>
              </p:cNvPr>
              <p:cNvSpPr>
                <a:spLocks noGrp="1" noRot="1" noChangeAspect="1" noMove="1" noResize="1" noEditPoints="1" noAdjustHandles="1" noChangeArrowheads="1" noChangeShapeType="1" noTextEdit="1"/>
              </p:cNvSpPr>
              <p:nvPr>
                <p:ph idx="1"/>
              </p:nvPr>
            </p:nvSpPr>
            <p:spPr>
              <a:xfrm>
                <a:off x="365760" y="1237958"/>
                <a:ext cx="11507372" cy="5254916"/>
              </a:xfrm>
              <a:blipFill>
                <a:blip r:embed="rId2"/>
                <a:stretch>
                  <a:fillRect l="-953" t="-2320" r="-1642"/>
                </a:stretch>
              </a:blipFill>
            </p:spPr>
            <p:txBody>
              <a:bodyPr/>
              <a:lstStyle/>
              <a:p>
                <a:r>
                  <a:rPr lang="en-US">
                    <a:noFill/>
                  </a:rPr>
                  <a:t> </a:t>
                </a:r>
              </a:p>
            </p:txBody>
          </p:sp>
        </mc:Fallback>
      </mc:AlternateContent>
    </p:spTree>
    <p:extLst>
      <p:ext uri="{BB962C8B-B14F-4D97-AF65-F5344CB8AC3E}">
        <p14:creationId xmlns:p14="http://schemas.microsoft.com/office/powerpoint/2010/main" val="2165793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altLang="en-US" b="1" dirty="0">
                <a:latin typeface="+mn-lt"/>
              </a:rPr>
              <a:t>Computation of Enterprise Value and Value of Equity</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7"/>
            <a:ext cx="11507372" cy="5369319"/>
          </a:xfrm>
        </p:spPr>
        <p:txBody>
          <a:bodyPr>
            <a:normAutofit fontScale="92500" lnSpcReduction="10000"/>
          </a:bodyPr>
          <a:lstStyle/>
          <a:p>
            <a:pPr algn="just"/>
            <a:r>
              <a:rPr lang="en-US" altLang="en-US" b="1" dirty="0"/>
              <a:t>Enterprise value </a:t>
            </a:r>
            <a:r>
              <a:rPr lang="en-US" altLang="en-US" dirty="0"/>
              <a:t>= Value of operations + Value of non-operating Assets</a:t>
            </a:r>
          </a:p>
          <a:p>
            <a:pPr algn="just"/>
            <a:r>
              <a:rPr lang="en-US" altLang="en-US" b="1" dirty="0"/>
              <a:t>Equity value </a:t>
            </a:r>
            <a:r>
              <a:rPr lang="en-US" altLang="en-US" dirty="0"/>
              <a:t>= Enterprise value – Value of non-equity claims</a:t>
            </a:r>
          </a:p>
          <a:p>
            <a:pPr algn="just"/>
            <a:r>
              <a:rPr lang="en-US" altLang="en-US" dirty="0"/>
              <a:t>The best approach for determining the value of non-operating assets and non-equity claims depends on how their value changes with the DCF value of operations.</a:t>
            </a:r>
          </a:p>
          <a:p>
            <a:pPr algn="just"/>
            <a:r>
              <a:rPr lang="en-US" altLang="en-US" b="1" dirty="0"/>
              <a:t>Cash flows relating to non-operating assets </a:t>
            </a:r>
            <a:r>
              <a:rPr lang="en-US" altLang="en-US" dirty="0"/>
              <a:t>like excess cash and marketable securities are not included in the free cash flows and therefore not reflected in the value of operations. So, the value of non-operating assets must be added to the value of operations. Some examples and valuation is as follows:</a:t>
            </a:r>
          </a:p>
          <a:p>
            <a:pPr lvl="1" algn="just"/>
            <a:r>
              <a:rPr lang="en-US" altLang="en-US" dirty="0"/>
              <a:t>Excess Cash and Marketable Securities: At market price</a:t>
            </a:r>
          </a:p>
          <a:p>
            <a:pPr lvl="1" algn="just"/>
            <a:r>
              <a:rPr lang="en-US" altLang="en-US" dirty="0"/>
              <a:t>Quoted Investments in Associate Companies: At market price</a:t>
            </a:r>
          </a:p>
          <a:p>
            <a:pPr lvl="1" algn="just"/>
            <a:r>
              <a:rPr lang="en-US" altLang="en-US" dirty="0"/>
              <a:t>Quoted Investments in Subsidiary Companies: At market price + some controlling premium</a:t>
            </a:r>
          </a:p>
          <a:p>
            <a:pPr lvl="1" algn="just"/>
            <a:r>
              <a:rPr lang="en-US" altLang="en-US" dirty="0"/>
              <a:t>Unquoted Investments in Subsidiary Companies: Not listed. Hence, DCF or relative valuation</a:t>
            </a:r>
          </a:p>
          <a:p>
            <a:pPr lvl="1" algn="just"/>
            <a:r>
              <a:rPr lang="en-US" altLang="en-US" dirty="0"/>
              <a:t>Excess Real Estate and Unutilized Assets: It is difficult to identify these assets. If you have information on these assets, rely on the </a:t>
            </a:r>
            <a:r>
              <a:rPr lang="en-US" altLang="en-US" b="1" dirty="0"/>
              <a:t>most recent appraisal value</a:t>
            </a:r>
            <a:r>
              <a:rPr lang="en-US" altLang="en-US" dirty="0"/>
              <a:t>.</a:t>
            </a:r>
          </a:p>
        </p:txBody>
      </p:sp>
    </p:spTree>
    <p:extLst>
      <p:ext uri="{BB962C8B-B14F-4D97-AF65-F5344CB8AC3E}">
        <p14:creationId xmlns:p14="http://schemas.microsoft.com/office/powerpoint/2010/main" val="1657919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Non-equity Claims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a:bodyPr>
          <a:lstStyle/>
          <a:p>
            <a:pPr algn="just"/>
            <a:r>
              <a:rPr lang="en-US" altLang="en-US" b="1" dirty="0"/>
              <a:t>Equity value </a:t>
            </a:r>
            <a:r>
              <a:rPr lang="en-US" altLang="en-US" dirty="0"/>
              <a:t>= Enterprise value – Value of non-equity claims</a:t>
            </a:r>
          </a:p>
          <a:p>
            <a:pPr algn="just"/>
            <a:r>
              <a:rPr lang="en-US" altLang="en-US" dirty="0"/>
              <a:t>Non-equity claims represent all financial claims other than those of current equity shareholders. They may be classified as follows:</a:t>
            </a:r>
          </a:p>
          <a:p>
            <a:pPr lvl="1" algn="just"/>
            <a:r>
              <a:rPr lang="en-US" altLang="en-US" b="1" dirty="0"/>
              <a:t>Debt</a:t>
            </a:r>
            <a:r>
              <a:rPr lang="en-US" altLang="en-US" dirty="0"/>
              <a:t>: Market value if traded. If not traded, compute PV of all future payments (interest and principal) at current rate of interest.</a:t>
            </a:r>
          </a:p>
          <a:p>
            <a:pPr lvl="1" algn="just"/>
            <a:r>
              <a:rPr lang="en-US" altLang="en-US" b="1" dirty="0"/>
              <a:t>Preference capital</a:t>
            </a:r>
            <a:r>
              <a:rPr lang="en-US" altLang="en-US" dirty="0"/>
              <a:t>: Same as unsecured debt as mentioned. Discounted at the cost of unsecured debt.</a:t>
            </a:r>
          </a:p>
          <a:p>
            <a:pPr lvl="1" algn="just"/>
            <a:r>
              <a:rPr lang="en-US" altLang="en-US" b="1" dirty="0"/>
              <a:t>Hybrid claims</a:t>
            </a:r>
            <a:r>
              <a:rPr lang="en-US" altLang="en-US" dirty="0"/>
              <a:t>: Convertible debentures and convertible preference shares. These holders have an option to convert debt/PS in equity shares at a predetermined conversion ratio. In essence, a convertible debenture is a package of a straight debenture plus a call option (right to buy) on equity. The value of such options depends on the valuation of firm. If these are traded, use market value, otherwise use option-based valuation.</a:t>
            </a:r>
          </a:p>
          <a:p>
            <a:pPr lvl="1" algn="just"/>
            <a:r>
              <a:rPr lang="en-US" altLang="en-US" b="1" dirty="0"/>
              <a:t>Employee stock options</a:t>
            </a:r>
            <a:r>
              <a:rPr lang="en-US" altLang="en-US" dirty="0"/>
              <a:t>: If the cost of employee stock options is not fully reflected in free cash flow projections, the </a:t>
            </a:r>
            <a:r>
              <a:rPr lang="en-US" altLang="en-US" dirty="0" err="1"/>
              <a:t>unreflected</a:t>
            </a:r>
            <a:r>
              <a:rPr lang="en-US" altLang="en-US" dirty="0"/>
              <a:t> portion has to be valued and treated as a non-equity claim. It can be ignored all costs of ESOPs are reflected in Cash flow projections.</a:t>
            </a:r>
          </a:p>
        </p:txBody>
      </p:sp>
    </p:spTree>
    <p:extLst>
      <p:ext uri="{BB962C8B-B14F-4D97-AF65-F5344CB8AC3E}">
        <p14:creationId xmlns:p14="http://schemas.microsoft.com/office/powerpoint/2010/main" val="1667153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fontScale="90000"/>
          </a:bodyPr>
          <a:lstStyle/>
          <a:p>
            <a:r>
              <a:rPr lang="en-US" altLang="en-US" b="1" dirty="0">
                <a:latin typeface="+mn-lt"/>
              </a:rPr>
              <a:t>Enterprise Value and Equity Value of Matrix Limited</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Assuming that the value of investments (the only non-operating assets) is 25 million (the balance sheet value) and the value on non-equity claims is 134 million (the balance sheet value), the enterprise value and equity value of Matrix Limited is:</a:t>
            </a:r>
          </a:p>
          <a:p>
            <a:pPr algn="just"/>
            <a:r>
              <a:rPr lang="en-US" altLang="en-US" b="1" dirty="0"/>
              <a:t>Enterprise value </a:t>
            </a:r>
            <a:r>
              <a:rPr lang="en-US" altLang="en-US" dirty="0"/>
              <a:t>= Value of operations + Value of non-operating Assets</a:t>
            </a:r>
          </a:p>
          <a:p>
            <a:pPr marL="0" indent="0" algn="just">
              <a:buNone/>
            </a:pPr>
            <a:r>
              <a:rPr lang="en-US" altLang="en-US" dirty="0"/>
              <a:t>=263.29+25 = </a:t>
            </a:r>
            <a:r>
              <a:rPr lang="en-US" altLang="en-US" b="1" dirty="0"/>
              <a:t>288.29 Million</a:t>
            </a:r>
          </a:p>
          <a:p>
            <a:pPr marL="0" indent="0" algn="just">
              <a:buNone/>
            </a:pPr>
            <a:endParaRPr lang="en-US" altLang="en-US" dirty="0"/>
          </a:p>
          <a:p>
            <a:pPr algn="just"/>
            <a:r>
              <a:rPr lang="en-US" altLang="en-US" b="1" dirty="0"/>
              <a:t>Equity value </a:t>
            </a:r>
            <a:r>
              <a:rPr lang="en-US" altLang="en-US" dirty="0"/>
              <a:t>= Enterprise value – Value of non-equity claims</a:t>
            </a:r>
          </a:p>
          <a:p>
            <a:pPr marL="0" indent="0" algn="just">
              <a:buNone/>
            </a:pPr>
            <a:r>
              <a:rPr lang="en-US" altLang="en-US" dirty="0"/>
              <a:t>=288.29-134 = </a:t>
            </a:r>
            <a:r>
              <a:rPr lang="en-US" altLang="en-US" b="1" dirty="0"/>
              <a:t>154.29 Million</a:t>
            </a:r>
          </a:p>
          <a:p>
            <a:pPr algn="just"/>
            <a:endParaRPr lang="en-US" altLang="en-US" dirty="0"/>
          </a:p>
        </p:txBody>
      </p:sp>
    </p:spTree>
    <p:extLst>
      <p:ext uri="{BB962C8B-B14F-4D97-AF65-F5344CB8AC3E}">
        <p14:creationId xmlns:p14="http://schemas.microsoft.com/office/powerpoint/2010/main" val="3669441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Value under Multiple Scenarios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Valuation is done for strategic initiatives such as acquisition or divestments.</a:t>
            </a:r>
          </a:p>
          <a:p>
            <a:pPr algn="just"/>
            <a:r>
              <a:rPr lang="en-US" altLang="en-US" dirty="0"/>
              <a:t>Uncertainty and risk is inherent in all business decisions, an analyst must think of scenarios and </a:t>
            </a:r>
            <a:r>
              <a:rPr lang="en-US" altLang="en-US" b="1" dirty="0"/>
              <a:t>ranges of value</a:t>
            </a:r>
            <a:r>
              <a:rPr lang="en-US" altLang="en-US" dirty="0"/>
              <a:t>, reflective of this uncertainty.</a:t>
            </a:r>
          </a:p>
          <a:p>
            <a:pPr algn="just"/>
            <a:r>
              <a:rPr lang="en-US" altLang="en-US" dirty="0"/>
              <a:t>While assuming scenarios use </a:t>
            </a:r>
            <a:r>
              <a:rPr lang="en-US" altLang="en-US" b="1" dirty="0"/>
              <a:t>top-down approach </a:t>
            </a:r>
            <a:r>
              <a:rPr lang="en-US" altLang="en-US" dirty="0"/>
              <a:t>and critically examine your assumptions with respect to the following: broad economic conditions, competitive structure of the industry, internal capabilities of the company, and financing capabilities of the company.</a:t>
            </a:r>
          </a:p>
          <a:p>
            <a:pPr algn="just"/>
            <a:r>
              <a:rPr lang="en-US" altLang="en-US" dirty="0"/>
              <a:t>Interpreting multiple scenarios is far </a:t>
            </a:r>
            <a:r>
              <a:rPr lang="en-US" altLang="en-US" b="1" dirty="0"/>
              <a:t>more complex</a:t>
            </a:r>
            <a:r>
              <a:rPr lang="en-US" altLang="en-US" dirty="0"/>
              <a:t>.</a:t>
            </a:r>
          </a:p>
          <a:p>
            <a:pPr algn="just"/>
            <a:r>
              <a:rPr lang="en-US" altLang="en-US" dirty="0"/>
              <a:t>Every assumption and scenario should be documented and analyzed properly before reaching any conclusion.</a:t>
            </a:r>
          </a:p>
        </p:txBody>
      </p:sp>
    </p:spTree>
    <p:extLst>
      <p:ext uri="{BB962C8B-B14F-4D97-AF65-F5344CB8AC3E}">
        <p14:creationId xmlns:p14="http://schemas.microsoft.com/office/powerpoint/2010/main" val="83434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Verify the valuation numbers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fontScale="92500" lnSpcReduction="10000"/>
          </a:bodyPr>
          <a:lstStyle/>
          <a:p>
            <a:pPr algn="just"/>
            <a:r>
              <a:rPr lang="en-US" altLang="en-US" dirty="0"/>
              <a:t>All financial forecasts of income statement and balance sheet are logical?</a:t>
            </a:r>
          </a:p>
          <a:p>
            <a:pPr algn="just"/>
            <a:r>
              <a:rPr lang="en-US" altLang="en-US" dirty="0"/>
              <a:t>Balance sheet is matching/balancing every year?</a:t>
            </a:r>
          </a:p>
          <a:p>
            <a:pPr algn="just"/>
            <a:r>
              <a:rPr lang="en-US" altLang="en-US" dirty="0"/>
              <a:t>If the expected ROIC is greater than the WACC, the value of operations must be greater than the book value of invested capital.</a:t>
            </a:r>
          </a:p>
          <a:p>
            <a:pPr algn="just"/>
            <a:r>
              <a:rPr lang="en-US" altLang="en-US" dirty="0"/>
              <a:t>When you apply a continuing value formula the company achieves a </a:t>
            </a:r>
            <a:r>
              <a:rPr lang="en-US" altLang="en-US" b="1" dirty="0"/>
              <a:t>steady state</a:t>
            </a:r>
            <a:r>
              <a:rPr lang="en-US" altLang="en-US" dirty="0"/>
              <a:t>. If the company is still evolving, extend the explicit forecast period.</a:t>
            </a:r>
          </a:p>
          <a:p>
            <a:pPr algn="just"/>
            <a:r>
              <a:rPr lang="en-US" altLang="en-US" dirty="0"/>
              <a:t>If the company is listed, compare your value estimate with the market value. If the market value is very different from your estimate, it makes sense to assume that the market is right, unless you have reason to believe that all relevant information is not incorporated in the market price due to factors such as small float or poor liquidity in the stock.</a:t>
            </a:r>
          </a:p>
          <a:p>
            <a:pPr algn="just"/>
            <a:r>
              <a:rPr lang="en-US" altLang="en-US" dirty="0"/>
              <a:t>Compare the multiples of the company with its peers. Satisfy yourself that significant differences with peer companies can be explained in terms of value drivers and other relevant factors like business characteristics and strategy.</a:t>
            </a:r>
          </a:p>
        </p:txBody>
      </p:sp>
    </p:spTree>
    <p:extLst>
      <p:ext uri="{BB962C8B-B14F-4D97-AF65-F5344CB8AC3E}">
        <p14:creationId xmlns:p14="http://schemas.microsoft.com/office/powerpoint/2010/main" val="3588253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Practice</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Solved Problem 2.1</a:t>
            </a:r>
          </a:p>
          <a:p>
            <a:pPr algn="just"/>
            <a:r>
              <a:rPr lang="en-US" altLang="en-US" dirty="0"/>
              <a:t>Solved Problem 2.2</a:t>
            </a:r>
          </a:p>
          <a:p>
            <a:pPr algn="just"/>
            <a:r>
              <a:rPr lang="en-US" altLang="en-US" dirty="0"/>
              <a:t>Appendix 2.C (Page 2.56)</a:t>
            </a:r>
          </a:p>
          <a:p>
            <a:pPr algn="just"/>
            <a:r>
              <a:rPr lang="en-US" altLang="en-US" dirty="0"/>
              <a:t>Solved problem 1 (Page 2.61)</a:t>
            </a:r>
          </a:p>
          <a:p>
            <a:pPr algn="just"/>
            <a:endParaRPr lang="en-US" altLang="en-US" dirty="0"/>
          </a:p>
          <a:p>
            <a:pPr algn="just"/>
            <a:endParaRPr lang="en-US" altLang="en-US" dirty="0"/>
          </a:p>
          <a:p>
            <a:pPr algn="just"/>
            <a:endParaRPr lang="en-US" altLang="en-US" dirty="0"/>
          </a:p>
        </p:txBody>
      </p:sp>
    </p:spTree>
    <p:extLst>
      <p:ext uri="{BB962C8B-B14F-4D97-AF65-F5344CB8AC3E}">
        <p14:creationId xmlns:p14="http://schemas.microsoft.com/office/powerpoint/2010/main" val="486409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0799-9661-41C4-BA15-82572A49A7DE}"/>
              </a:ext>
            </a:extLst>
          </p:cNvPr>
          <p:cNvSpPr>
            <a:spLocks noGrp="1"/>
          </p:cNvSpPr>
          <p:nvPr>
            <p:ph type="ctrTitle"/>
          </p:nvPr>
        </p:nvSpPr>
        <p:spPr>
          <a:xfrm>
            <a:off x="1636541" y="348640"/>
            <a:ext cx="9144000" cy="3210486"/>
          </a:xfrm>
        </p:spPr>
        <p:txBody>
          <a:bodyPr>
            <a:normAutofit/>
          </a:bodyPr>
          <a:lstStyle/>
          <a:p>
            <a:r>
              <a:rPr lang="en-IN" b="1" dirty="0">
                <a:latin typeface="+mn-lt"/>
              </a:rPr>
              <a:t>Computation of FCFF using Screener (Experiential Learning)</a:t>
            </a:r>
          </a:p>
        </p:txBody>
      </p:sp>
      <p:sp>
        <p:nvSpPr>
          <p:cNvPr id="3" name="Subtitle 2">
            <a:extLst>
              <a:ext uri="{FF2B5EF4-FFF2-40B4-BE49-F238E27FC236}">
                <a16:creationId xmlns:a16="http://schemas.microsoft.com/office/drawing/2014/main" id="{175EE89B-8128-43D2-8506-B9FA8601D8A4}"/>
              </a:ext>
            </a:extLst>
          </p:cNvPr>
          <p:cNvSpPr>
            <a:spLocks noGrp="1"/>
          </p:cNvSpPr>
          <p:nvPr>
            <p:ph type="subTitle" idx="1"/>
          </p:nvPr>
        </p:nvSpPr>
        <p:spPr>
          <a:xfrm>
            <a:off x="1636541" y="4895557"/>
            <a:ext cx="9144000" cy="893591"/>
          </a:xfrm>
        </p:spPr>
        <p:txBody>
          <a:bodyPr>
            <a:normAutofit/>
          </a:bodyPr>
          <a:lstStyle/>
          <a:p>
            <a:r>
              <a:rPr lang="en-IN" b="1" dirty="0" err="1"/>
              <a:t>Dr.</a:t>
            </a:r>
            <a:r>
              <a:rPr lang="en-IN" b="1" dirty="0"/>
              <a:t> Sarveshwar Kumar Inani</a:t>
            </a:r>
          </a:p>
          <a:p>
            <a:r>
              <a:rPr lang="en-IN" b="1" dirty="0"/>
              <a:t>(Ph.D., IIM Lucknow)</a:t>
            </a:r>
          </a:p>
        </p:txBody>
      </p:sp>
    </p:spTree>
    <p:extLst>
      <p:ext uri="{BB962C8B-B14F-4D97-AF65-F5344CB8AC3E}">
        <p14:creationId xmlns:p14="http://schemas.microsoft.com/office/powerpoint/2010/main" val="2212897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IN" b="1" dirty="0">
                <a:latin typeface="+mn-lt"/>
              </a:rPr>
              <a:t>Using Live Data (Screener.in )</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237958"/>
            <a:ext cx="11507372" cy="5254916"/>
          </a:xfrm>
        </p:spPr>
        <p:txBody>
          <a:bodyPr>
            <a:normAutofit/>
          </a:bodyPr>
          <a:lstStyle/>
          <a:p>
            <a:pPr algn="just"/>
            <a:r>
              <a:rPr lang="en-US" altLang="en-US" dirty="0"/>
              <a:t>Learn by doing (Experiential Learning)</a:t>
            </a:r>
          </a:p>
          <a:p>
            <a:pPr algn="just"/>
            <a:r>
              <a:rPr lang="en-US" altLang="en-US" dirty="0"/>
              <a:t>Download data for P&amp;L and Cash flow statement from Screener.in for (Hindustan Unilever Limited)</a:t>
            </a:r>
          </a:p>
          <a:p>
            <a:pPr algn="just"/>
            <a:r>
              <a:rPr lang="en-US" altLang="en-US" dirty="0"/>
              <a:t>Compute NOPLAT (EBIT and Adjusted taxes)</a:t>
            </a:r>
          </a:p>
          <a:p>
            <a:pPr algn="just"/>
            <a:r>
              <a:rPr lang="en-US" altLang="en-US" dirty="0"/>
              <a:t>Compute FCFF</a:t>
            </a:r>
          </a:p>
          <a:p>
            <a:pPr algn="just"/>
            <a:r>
              <a:rPr lang="en-US" altLang="en-US" dirty="0"/>
              <a:t>Practice FCFF for DMART</a:t>
            </a:r>
          </a:p>
          <a:p>
            <a:pPr algn="just"/>
            <a:r>
              <a:rPr lang="en-US" altLang="en-US" dirty="0"/>
              <a:t>Source: </a:t>
            </a:r>
            <a:r>
              <a:rPr lang="en-US" altLang="en-US" dirty="0">
                <a:hlinkClick r:id="rId2"/>
              </a:rPr>
              <a:t>YT Video </a:t>
            </a:r>
            <a:endParaRPr lang="en-US" altLang="en-US" dirty="0"/>
          </a:p>
          <a:p>
            <a:pPr algn="just"/>
            <a:endParaRPr lang="en-US" altLang="en-US" dirty="0"/>
          </a:p>
          <a:p>
            <a:pPr algn="just"/>
            <a:endParaRPr lang="en-US" altLang="en-US" dirty="0"/>
          </a:p>
        </p:txBody>
      </p:sp>
    </p:spTree>
    <p:extLst>
      <p:ext uri="{BB962C8B-B14F-4D97-AF65-F5344CB8AC3E}">
        <p14:creationId xmlns:p14="http://schemas.microsoft.com/office/powerpoint/2010/main" val="282716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Analyzing historical performance</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a:bodyPr>
          <a:lstStyle/>
          <a:p>
            <a:pPr algn="just"/>
            <a:r>
              <a:rPr lang="en-US" altLang="en-US" sz="3200" dirty="0"/>
              <a:t>Read and understand the income statement and balance sheet.</a:t>
            </a:r>
          </a:p>
          <a:p>
            <a:pPr algn="just"/>
            <a:endParaRPr lang="en-US" altLang="en-US" sz="3200" dirty="0"/>
          </a:p>
          <a:p>
            <a:pPr algn="just"/>
            <a:r>
              <a:rPr lang="en-US" altLang="en-US" sz="3200" dirty="0"/>
              <a:t>Past results are the basis for forecasting of future cash flows.</a:t>
            </a:r>
          </a:p>
          <a:p>
            <a:pPr algn="just"/>
            <a:endParaRPr lang="en-US" altLang="en-US" sz="3200" dirty="0"/>
          </a:p>
          <a:p>
            <a:pPr algn="just"/>
            <a:r>
              <a:rPr lang="en-US" altLang="en-US" sz="3200" b="1" dirty="0"/>
              <a:t>The purpose of preparation of financial statements is different from the purpose of valuation. Hence, accounting profits are adjusted to get free cash flows.</a:t>
            </a:r>
          </a:p>
        </p:txBody>
      </p:sp>
    </p:spTree>
    <p:extLst>
      <p:ext uri="{BB962C8B-B14F-4D97-AF65-F5344CB8AC3E}">
        <p14:creationId xmlns:p14="http://schemas.microsoft.com/office/powerpoint/2010/main" val="31857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Analyzing historical performance: Steps</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a:bodyPr>
          <a:lstStyle/>
          <a:p>
            <a:pPr algn="just"/>
            <a:r>
              <a:rPr lang="en-US" altLang="en-US" dirty="0"/>
              <a:t>Compute Net Operating Profit Less Adjusted Taxes (</a:t>
            </a:r>
            <a:r>
              <a:rPr lang="en-US" altLang="en-US" b="1" dirty="0"/>
              <a:t>NOPLAT</a:t>
            </a:r>
            <a:r>
              <a:rPr lang="en-US" altLang="en-US" dirty="0"/>
              <a:t>, a term coined by McKinsey). Net Operating Profit After Taxes (</a:t>
            </a:r>
            <a:r>
              <a:rPr lang="en-US" altLang="en-US" b="1" dirty="0"/>
              <a:t>NOPAT</a:t>
            </a:r>
            <a:r>
              <a:rPr lang="en-US" altLang="en-US" dirty="0"/>
              <a:t>) is another term popular in valuation parlance. Both profitability measures focus on a business's core operations. </a:t>
            </a:r>
            <a:r>
              <a:rPr lang="en-US" dirty="0"/>
              <a:t>NOPLAT includes changes in </a:t>
            </a:r>
            <a:r>
              <a:rPr lang="en-US" b="1" dirty="0"/>
              <a:t>deferred taxes</a:t>
            </a:r>
            <a:r>
              <a:rPr lang="en-US" dirty="0"/>
              <a:t>, while NOPAT does not. Deferred taxes arises due to separate books for accounting and tax purposes. </a:t>
            </a:r>
            <a:r>
              <a:rPr lang="en-US" b="1" dirty="0"/>
              <a:t>If a company has no deferred taxes, then NOPAT and NOPLAT will be equal</a:t>
            </a:r>
            <a:r>
              <a:rPr lang="en-US" dirty="0"/>
              <a:t>.</a:t>
            </a:r>
          </a:p>
          <a:p>
            <a:pPr algn="just"/>
            <a:r>
              <a:rPr lang="en-US" dirty="0"/>
              <a:t>Compute free cash flow</a:t>
            </a:r>
          </a:p>
          <a:p>
            <a:pPr algn="just"/>
            <a:r>
              <a:rPr lang="en-US" dirty="0"/>
              <a:t>Compute operating investments</a:t>
            </a:r>
          </a:p>
          <a:p>
            <a:pPr algn="just"/>
            <a:r>
              <a:rPr lang="en-US" dirty="0"/>
              <a:t>Compute Return on Invested Capital (ROIC)</a:t>
            </a:r>
          </a:p>
          <a:p>
            <a:pPr algn="just"/>
            <a:endParaRPr lang="en-US" dirty="0"/>
          </a:p>
          <a:p>
            <a:pPr algn="just"/>
            <a:endParaRPr lang="en-US" altLang="en-US" dirty="0"/>
          </a:p>
        </p:txBody>
      </p:sp>
    </p:spTree>
    <p:extLst>
      <p:ext uri="{BB962C8B-B14F-4D97-AF65-F5344CB8AC3E}">
        <p14:creationId xmlns:p14="http://schemas.microsoft.com/office/powerpoint/2010/main" val="398308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105127"/>
            <a:ext cx="11507372" cy="706034"/>
          </a:xfrm>
        </p:spPr>
        <p:txBody>
          <a:bodyPr>
            <a:normAutofit/>
          </a:bodyPr>
          <a:lstStyle/>
          <a:p>
            <a:r>
              <a:rPr lang="en-US" altLang="en-US" b="1" dirty="0">
                <a:latin typeface="+mn-lt"/>
              </a:rPr>
              <a:t>Example </a:t>
            </a:r>
            <a:r>
              <a:rPr lang="en-US" altLang="en-US" sz="1800" b="1" dirty="0">
                <a:latin typeface="+mn-lt"/>
              </a:rPr>
              <a:t>(Page 2.3, Book by Prasanna Chandra)</a:t>
            </a:r>
            <a:endParaRPr lang="en-US" altLang="en-US" b="1" dirty="0">
              <a:latin typeface="+mn-lt"/>
            </a:endParaRP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811161"/>
            <a:ext cx="11507372" cy="5681713"/>
          </a:xfrm>
        </p:spPr>
        <p:txBody>
          <a:bodyPr>
            <a:normAutofit/>
          </a:bodyPr>
          <a:lstStyle/>
          <a:p>
            <a:pPr algn="just"/>
            <a:r>
              <a:rPr lang="en-US" altLang="en-US" dirty="0"/>
              <a:t>Read the Financial statements of Matrix Limited for 3 years.</a:t>
            </a:r>
          </a:p>
          <a:p>
            <a:pPr algn="just"/>
            <a:endParaRPr lang="en-US" altLang="en-US" dirty="0"/>
          </a:p>
          <a:p>
            <a:pPr algn="just"/>
            <a:endParaRPr lang="en-US" altLang="en-US" dirty="0"/>
          </a:p>
        </p:txBody>
      </p:sp>
      <p:pic>
        <p:nvPicPr>
          <p:cNvPr id="5" name="Picture 4">
            <a:extLst>
              <a:ext uri="{FF2B5EF4-FFF2-40B4-BE49-F238E27FC236}">
                <a16:creationId xmlns:a16="http://schemas.microsoft.com/office/drawing/2014/main" id="{B86A168A-9EA7-4091-40D7-D30DCB2598C8}"/>
              </a:ext>
            </a:extLst>
          </p:cNvPr>
          <p:cNvPicPr>
            <a:picLocks noChangeAspect="1"/>
          </p:cNvPicPr>
          <p:nvPr/>
        </p:nvPicPr>
        <p:blipFill>
          <a:blip r:embed="rId2"/>
          <a:stretch>
            <a:fillRect/>
          </a:stretch>
        </p:blipFill>
        <p:spPr>
          <a:xfrm>
            <a:off x="0" y="1312606"/>
            <a:ext cx="6303370" cy="4999703"/>
          </a:xfrm>
          <a:prstGeom prst="rect">
            <a:avLst/>
          </a:prstGeom>
        </p:spPr>
      </p:pic>
      <p:pic>
        <p:nvPicPr>
          <p:cNvPr id="7" name="Picture 6">
            <a:extLst>
              <a:ext uri="{FF2B5EF4-FFF2-40B4-BE49-F238E27FC236}">
                <a16:creationId xmlns:a16="http://schemas.microsoft.com/office/drawing/2014/main" id="{B34D2191-B1C7-B339-2B0E-B8A269972A62}"/>
              </a:ext>
            </a:extLst>
          </p:cNvPr>
          <p:cNvPicPr>
            <a:picLocks noChangeAspect="1"/>
          </p:cNvPicPr>
          <p:nvPr/>
        </p:nvPicPr>
        <p:blipFill>
          <a:blip r:embed="rId3"/>
          <a:stretch>
            <a:fillRect/>
          </a:stretch>
        </p:blipFill>
        <p:spPr>
          <a:xfrm>
            <a:off x="6280815" y="1312606"/>
            <a:ext cx="5709355" cy="4892995"/>
          </a:xfrm>
          <a:prstGeom prst="rect">
            <a:avLst/>
          </a:prstGeom>
        </p:spPr>
      </p:pic>
    </p:spTree>
    <p:extLst>
      <p:ext uri="{BB962C8B-B14F-4D97-AF65-F5344CB8AC3E}">
        <p14:creationId xmlns:p14="http://schemas.microsoft.com/office/powerpoint/2010/main" val="265654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Operating Invested Capital (OIC)</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lnSpcReduction="10000"/>
          </a:bodyPr>
          <a:lstStyle/>
          <a:p>
            <a:pPr algn="just"/>
            <a:r>
              <a:rPr lang="en-US" altLang="en-US" dirty="0"/>
              <a:t>Separate Operating performance from non-operating performance (Income from marketable securities, non-operating income, interest expenses/finance cost).</a:t>
            </a:r>
          </a:p>
          <a:p>
            <a:pPr algn="just"/>
            <a:r>
              <a:rPr lang="en-US" altLang="en-US" b="1" dirty="0"/>
              <a:t>Compute operating invested capital</a:t>
            </a:r>
            <a:r>
              <a:rPr lang="en-US" altLang="en-US" dirty="0"/>
              <a:t>: identify assets involved in operations of business. </a:t>
            </a:r>
            <a:r>
              <a:rPr lang="en-US" altLang="en-US" b="1" dirty="0"/>
              <a:t>It includes net fixed assets (Total value - depreciation) and net working capital (CA - non-interest-bearing CL) used in regular operations of business</a:t>
            </a:r>
            <a:r>
              <a:rPr lang="en-US" altLang="en-US" dirty="0"/>
              <a:t>.</a:t>
            </a:r>
          </a:p>
          <a:p>
            <a:pPr algn="just"/>
            <a:r>
              <a:rPr lang="en-US" altLang="en-US" dirty="0"/>
              <a:t>It is computed as total assets minus non-operating fixed assets (not used like surplus land, kind of investment) minus excess cash and marketable securities (if mentioned).</a:t>
            </a:r>
          </a:p>
          <a:p>
            <a:pPr algn="just"/>
            <a:r>
              <a:rPr lang="en-US" altLang="en-US" dirty="0"/>
              <a:t>If we assume Investments in the balance sheet as excess investment (as given in the book), the operating invested capital will be </a:t>
            </a:r>
            <a:r>
              <a:rPr lang="en-US" altLang="en-US" b="1" dirty="0"/>
              <a:t>200, 238 </a:t>
            </a:r>
            <a:r>
              <a:rPr lang="en-US" altLang="en-US" dirty="0"/>
              <a:t>(258-20), and </a:t>
            </a:r>
            <a:r>
              <a:rPr lang="en-US" altLang="en-US" b="1" dirty="0"/>
              <a:t>260</a:t>
            </a:r>
            <a:r>
              <a:rPr lang="en-US" altLang="en-US" dirty="0"/>
              <a:t> (285-25), for year 1, 2, and 3, respectively.</a:t>
            </a:r>
          </a:p>
        </p:txBody>
      </p:sp>
    </p:spTree>
    <p:extLst>
      <p:ext uri="{BB962C8B-B14F-4D97-AF65-F5344CB8AC3E}">
        <p14:creationId xmlns:p14="http://schemas.microsoft.com/office/powerpoint/2010/main" val="243867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EE7-F53B-4324-B5C2-A19C9649119A}"/>
              </a:ext>
            </a:extLst>
          </p:cNvPr>
          <p:cNvSpPr>
            <a:spLocks noGrp="1"/>
          </p:cNvSpPr>
          <p:nvPr>
            <p:ph type="title"/>
          </p:nvPr>
        </p:nvSpPr>
        <p:spPr>
          <a:xfrm>
            <a:off x="365760" y="365126"/>
            <a:ext cx="11507372" cy="872832"/>
          </a:xfrm>
        </p:spPr>
        <p:txBody>
          <a:bodyPr>
            <a:normAutofit/>
          </a:bodyPr>
          <a:lstStyle/>
          <a:p>
            <a:r>
              <a:rPr lang="en-US" altLang="en-US" b="1" dirty="0">
                <a:latin typeface="+mn-lt"/>
              </a:rPr>
              <a:t>NOPLAT</a:t>
            </a:r>
          </a:p>
        </p:txBody>
      </p:sp>
      <p:sp>
        <p:nvSpPr>
          <p:cNvPr id="3" name="Content Placeholder 2">
            <a:extLst>
              <a:ext uri="{FF2B5EF4-FFF2-40B4-BE49-F238E27FC236}">
                <a16:creationId xmlns:a16="http://schemas.microsoft.com/office/drawing/2014/main" id="{4F74D6E6-02FD-462C-9DCD-22F75CD1249A}"/>
              </a:ext>
            </a:extLst>
          </p:cNvPr>
          <p:cNvSpPr>
            <a:spLocks noGrp="1"/>
          </p:cNvSpPr>
          <p:nvPr>
            <p:ph idx="1"/>
          </p:nvPr>
        </p:nvSpPr>
        <p:spPr>
          <a:xfrm>
            <a:off x="365760" y="1463040"/>
            <a:ext cx="11507372" cy="5029834"/>
          </a:xfrm>
        </p:spPr>
        <p:txBody>
          <a:bodyPr>
            <a:normAutofit/>
          </a:bodyPr>
          <a:lstStyle/>
          <a:p>
            <a:pPr algn="just"/>
            <a:r>
              <a:rPr lang="en-US" altLang="en-US" dirty="0"/>
              <a:t>NOPLAT=EBIT-Taxes on EBIT</a:t>
            </a:r>
          </a:p>
          <a:p>
            <a:pPr algn="just"/>
            <a:r>
              <a:rPr lang="en-US" altLang="en-US" dirty="0"/>
              <a:t>While calculating EBIT, the following are excluded: interest expenses, interest/dividend income, and non-operating income (or loss).</a:t>
            </a:r>
          </a:p>
          <a:p>
            <a:pPr algn="just"/>
            <a:r>
              <a:rPr lang="en-US" altLang="en-US" dirty="0"/>
              <a:t>Taxes on EBIT represents the taxes the firm would pay if it had no debt, excess marketable securities, or non-operating income (or loss). Taxes on EBIT can be calculated by </a:t>
            </a:r>
            <a:r>
              <a:rPr lang="en-US" altLang="en-US" b="1" dirty="0"/>
              <a:t>adjusting the income tax provision for the income tax attributable to interest expense, interest and dividend income from excess marketable securities, and non-operating income (or loss).</a:t>
            </a:r>
          </a:p>
          <a:p>
            <a:pPr algn="just"/>
            <a:r>
              <a:rPr lang="en-US" altLang="en-US" b="1" dirty="0"/>
              <a:t>Assume Marginal Tax Rate 40% and compute NOPLAT.</a:t>
            </a:r>
          </a:p>
        </p:txBody>
      </p:sp>
    </p:spTree>
    <p:extLst>
      <p:ext uri="{BB962C8B-B14F-4D97-AF65-F5344CB8AC3E}">
        <p14:creationId xmlns:p14="http://schemas.microsoft.com/office/powerpoint/2010/main" val="264795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8" ma:contentTypeDescription="Create a new document." ma:contentTypeScope="" ma:versionID="584dff0e9c9adbd15cc804d60ef9ef69">
  <xsd:schema xmlns:xsd="http://www.w3.org/2001/XMLSchema" xmlns:xs="http://www.w3.org/2001/XMLSchema" xmlns:p="http://schemas.microsoft.com/office/2006/metadata/properties" xmlns:ns2="358c27f4-605e-4a4d-a8b9-e26961c65206" targetNamespace="http://schemas.microsoft.com/office/2006/metadata/properties" ma:root="true" ma:fieldsID="717329f8c3ce53a831c3e0c2e5fef89b"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BF25C5-BB80-4C95-B0D2-2DBA0F0FA6D5}"/>
</file>

<file path=customXml/itemProps2.xml><?xml version="1.0" encoding="utf-8"?>
<ds:datastoreItem xmlns:ds="http://schemas.openxmlformats.org/officeDocument/2006/customXml" ds:itemID="{127C7FAA-3D18-48CD-A686-0DACBC275DFF}"/>
</file>

<file path=customXml/itemProps3.xml><?xml version="1.0" encoding="utf-8"?>
<ds:datastoreItem xmlns:ds="http://schemas.openxmlformats.org/officeDocument/2006/customXml" ds:itemID="{C35F5A31-532A-4C49-B0DE-EBE84866A84F}"/>
</file>

<file path=docProps/app.xml><?xml version="1.0" encoding="utf-8"?>
<Properties xmlns="http://schemas.openxmlformats.org/officeDocument/2006/extended-properties" xmlns:vt="http://schemas.openxmlformats.org/officeDocument/2006/docPropsVTypes">
  <TotalTime>1866</TotalTime>
  <Words>4639</Words>
  <Application>Microsoft Office PowerPoint</Application>
  <PresentationFormat>Widescreen</PresentationFormat>
  <Paragraphs>429</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Cambria Math</vt:lpstr>
      <vt:lpstr>Office Theme</vt:lpstr>
      <vt:lpstr>Computation of Enterprise Value using Enterprise DCF</vt:lpstr>
      <vt:lpstr>Agenda:</vt:lpstr>
      <vt:lpstr>Enterprise DCF: Introduction</vt:lpstr>
      <vt:lpstr>DCF: Steps</vt:lpstr>
      <vt:lpstr>Analyzing historical performance</vt:lpstr>
      <vt:lpstr>Analyzing historical performance: Steps</vt:lpstr>
      <vt:lpstr>Example (Page 2.3, Book by Prasanna Chandra)</vt:lpstr>
      <vt:lpstr>Operating Invested Capital (OIC)</vt:lpstr>
      <vt:lpstr>NOPLAT</vt:lpstr>
      <vt:lpstr>NOPLAT…Matrix Ltd.</vt:lpstr>
      <vt:lpstr>Return on Invested Capital (ROIC)</vt:lpstr>
      <vt:lpstr>Effective v/s Marginal Tax Rate</vt:lpstr>
      <vt:lpstr>Free Cash Flow</vt:lpstr>
      <vt:lpstr>Free Cash Flow</vt:lpstr>
      <vt:lpstr>Free Cash Flow: Notes</vt:lpstr>
      <vt:lpstr>General Guidelines for Historical Analysis</vt:lpstr>
      <vt:lpstr>Forecasting Performance (FCFs)</vt:lpstr>
      <vt:lpstr>Agenda:</vt:lpstr>
      <vt:lpstr>Forecasting Performance</vt:lpstr>
      <vt:lpstr>Determine the length of the explicit forecast period</vt:lpstr>
      <vt:lpstr>Develop a strategic perspective on the future performance</vt:lpstr>
      <vt:lpstr>Develop financial forecasts</vt:lpstr>
      <vt:lpstr>1. Develop the Sales Forecast</vt:lpstr>
      <vt:lpstr>2. Forecast the Profit and Loss Account</vt:lpstr>
      <vt:lpstr>Forecast Drivers and Forecast Ratios (Book PC)</vt:lpstr>
      <vt:lpstr>Forecasted P&amp;L for Matrix Ltd. (Assume it is given)</vt:lpstr>
      <vt:lpstr>3. Forecast Balance Sheet both sides</vt:lpstr>
      <vt:lpstr>Forecasted BS for Matrix Ltd. (Assume it is given)</vt:lpstr>
      <vt:lpstr>Explain</vt:lpstr>
      <vt:lpstr>6. Check for Consistency and Alignment</vt:lpstr>
      <vt:lpstr>Estimating Continuing/Terminal Value (CV/TV)</vt:lpstr>
      <vt:lpstr>Considerations in Estimating the CV Parameters</vt:lpstr>
      <vt:lpstr>Sensitivity of CV to the Formula’s Parameters</vt:lpstr>
      <vt:lpstr>Non-cash flow methods: Multiples Method </vt:lpstr>
      <vt:lpstr>Non-cash flow methods: Replacement Cost Method</vt:lpstr>
      <vt:lpstr>Non-cash flow methods: Liquidation Value Method</vt:lpstr>
      <vt:lpstr>CV of Matrix Limited example: CF method</vt:lpstr>
      <vt:lpstr>Final steps in valuation</vt:lpstr>
      <vt:lpstr>Determine the value of operations</vt:lpstr>
      <vt:lpstr>Value of operations for Matrix Ltd example</vt:lpstr>
      <vt:lpstr>Computation of Enterprise Value and Value of Equity</vt:lpstr>
      <vt:lpstr>Non-equity Claims</vt:lpstr>
      <vt:lpstr>Enterprise Value and Equity Value of Matrix Limited</vt:lpstr>
      <vt:lpstr>Value under Multiple Scenarios</vt:lpstr>
      <vt:lpstr>Verify the valuation numbers</vt:lpstr>
      <vt:lpstr>Practice</vt:lpstr>
      <vt:lpstr>Computation of FCFF using Screener (Experiential Learning)</vt:lpstr>
      <vt:lpstr>Using Live Data (Screener.in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Session 1</dc:title>
  <dc:creator>Sarveshwar Kumar Inani</dc:creator>
  <cp:lastModifiedBy>Sarveshwar Kumar Inani</cp:lastModifiedBy>
  <cp:revision>200</cp:revision>
  <dcterms:created xsi:type="dcterms:W3CDTF">2020-08-18T06:22:46Z</dcterms:created>
  <dcterms:modified xsi:type="dcterms:W3CDTF">2024-11-02T07:43:56Z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