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28" r:id="rId3"/>
    <p:sldId id="295" r:id="rId4"/>
    <p:sldId id="329" r:id="rId5"/>
    <p:sldId id="330" r:id="rId6"/>
    <p:sldId id="331" r:id="rId7"/>
    <p:sldId id="338" r:id="rId8"/>
    <p:sldId id="332" r:id="rId9"/>
    <p:sldId id="333" r:id="rId10"/>
    <p:sldId id="334" r:id="rId11"/>
    <p:sldId id="335" r:id="rId12"/>
    <p:sldId id="336" r:id="rId13"/>
    <p:sldId id="340" r:id="rId14"/>
    <p:sldId id="339" r:id="rId15"/>
    <p:sldId id="337" r:id="rId16"/>
    <p:sldId id="347" r:id="rId17"/>
    <p:sldId id="342" r:id="rId18"/>
    <p:sldId id="348" r:id="rId19"/>
    <p:sldId id="349" r:id="rId20"/>
    <p:sldId id="343" r:id="rId21"/>
    <p:sldId id="344" r:id="rId22"/>
    <p:sldId id="345" r:id="rId23"/>
    <p:sldId id="346" r:id="rId24"/>
    <p:sldId id="350" r:id="rId25"/>
    <p:sldId id="357" r:id="rId26"/>
    <p:sldId id="358" r:id="rId27"/>
    <p:sldId id="351" r:id="rId28"/>
    <p:sldId id="359" r:id="rId29"/>
    <p:sldId id="360" r:id="rId30"/>
    <p:sldId id="276" r:id="rId3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1" name="vaishali" initials="v" lastIdx="1" clrIdx="1">
    <p:extLst>
      <p:ext uri="{19B8F6BF-5375-455C-9EA6-DF929625EA0E}">
        <p15:presenceInfo xmlns:p15="http://schemas.microsoft.com/office/powerpoint/2012/main" userId="vaish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50" autoAdjust="0"/>
    <p:restoredTop sz="94660"/>
  </p:normalViewPr>
  <p:slideViewPr>
    <p:cSldViewPr>
      <p:cViewPr varScale="1">
        <p:scale>
          <a:sx n="80" d="100"/>
          <a:sy n="80" d="100"/>
        </p:scale>
        <p:origin x="139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736E2BE-9D0E-42AE-8134-698B657F8932}" type="datetimeFigureOut">
              <a:rPr lang="en-US" smtClean="0"/>
              <a:pPr/>
              <a:t>8/31/2024</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E6F14DF-752C-459E-A15E-C4A63D43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extLst>
      <p:ext uri="{BB962C8B-B14F-4D97-AF65-F5344CB8AC3E}">
        <p14:creationId xmlns:p14="http://schemas.microsoft.com/office/powerpoint/2010/main" val="11362431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629400" y="6096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6858000" y="1018401"/>
            <a:ext cx="1905000" cy="461665"/>
          </a:xfrm>
          <a:prstGeom prst="rect">
            <a:avLst/>
          </a:prstGeom>
          <a:noFill/>
        </p:spPr>
        <p:txBody>
          <a:bodyPr wrap="square" rtlCol="0">
            <a:spAutoFit/>
          </a:bodyPr>
          <a:lstStyle/>
          <a:p>
            <a:pPr algn="l"/>
            <a:r>
              <a:rPr lang="en-US" sz="1200" spc="0" dirty="0">
                <a:solidFill>
                  <a:srgbClr val="FFFFFF"/>
                </a:solidFill>
                <a:latin typeface="Arial"/>
                <a:cs typeface="Arial"/>
              </a:rPr>
              <a:t>Work Integrated Learning Programmes Division</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IN" sz="2400" u="none" strike="noStrike" kern="1200" cap="none" spc="0" normalizeH="0" baseline="0" noProof="0" dirty="0">
                <a:ln>
                  <a:noFill/>
                </a:ln>
                <a:solidFill>
                  <a:srgbClr val="101141"/>
                </a:solidFill>
                <a:effectLst/>
                <a:uLnTx/>
                <a:uFillTx/>
                <a:latin typeface="Arial"/>
                <a:cs typeface="Arial"/>
              </a:rPr>
              <a:t>Frist Level</a:t>
            </a:r>
            <a:endParaRPr lang="en-US" dirty="0"/>
          </a:p>
        </p:txBody>
      </p:sp>
      <p:sp>
        <p:nvSpPr>
          <p:cNvPr id="7" name="TextBox 6"/>
          <p:cNvSpPr txBox="1"/>
          <p:nvPr userDrawn="1"/>
        </p:nvSpPr>
        <p:spPr>
          <a:xfrm>
            <a:off x="7162800" y="6596390"/>
            <a:ext cx="1981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Frist Level</a:t>
            </a:r>
            <a:endParaRPr kumimoji="0" lang="en-GB" sz="2400" u="none" strike="noStrike" kern="1200" cap="none" spc="0" normalizeH="0" noProof="0" dirty="0">
              <a:ln>
                <a:noFill/>
              </a:ln>
              <a:solidFill>
                <a:srgbClr val="101141"/>
              </a:solidFill>
              <a:effectLst/>
              <a:uLnTx/>
              <a:uFillTx/>
              <a:latin typeface="Arial"/>
              <a:cs typeface="Aria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a:ln>
                  <a:noFill/>
                </a:ln>
                <a:solidFill>
                  <a:srgbClr val="101141"/>
                </a:solidFill>
                <a:effectLst/>
                <a:uLnTx/>
                <a:uFillTx/>
                <a:latin typeface="Arial"/>
                <a:cs typeface="Arial"/>
              </a:rPr>
              <a:t>First Level</a:t>
            </a:r>
            <a:endParaRPr kumimoji="0" lang="en-GB" sz="2400" u="none" strike="noStrike" kern="1200" cap="none" spc="0" normalizeH="0" noProof="0" dirty="0">
              <a:ln>
                <a:noFill/>
              </a:ln>
              <a:solidFill>
                <a:srgbClr val="101141"/>
              </a:solidFill>
              <a:effectLst/>
              <a:uLnTx/>
              <a:uFillTx/>
              <a:latin typeface="Arial"/>
              <a:cs typeface="Arial"/>
            </a:endParaRP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5"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BA2F3BDB-FBAE-4507-B628-E54233A27A93}" type="datetime1">
              <a:rPr lang="en-US" smtClean="0"/>
              <a:t>8/31/2024</a:t>
            </a:fld>
            <a:endParaRPr lang="en-US" dirty="0"/>
          </a:p>
        </p:txBody>
      </p:sp>
      <p:sp>
        <p:nvSpPr>
          <p:cNvPr id="18"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6" name="Date Placeholder 3"/>
          <p:cNvSpPr>
            <a:spLocks noGrp="1"/>
          </p:cNvSpPr>
          <p:nvPr>
            <p:ph type="dt" sz="half" idx="11"/>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29FA9097-5A24-46C1-B610-155318A136B3}" type="datetime1">
              <a:rPr lang="en-US" smtClean="0"/>
              <a:t>8/31/2024</a:t>
            </a:fld>
            <a:endParaRPr lang="en-US" dirty="0"/>
          </a:p>
        </p:txBody>
      </p:sp>
      <p:sp>
        <p:nvSpPr>
          <p:cNvPr id="19"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WILPD</a:t>
            </a:r>
          </a:p>
        </p:txBody>
      </p:sp>
      <p:sp>
        <p:nvSpPr>
          <p:cNvPr id="14" name="Date Placeholder 3"/>
          <p:cNvSpPr>
            <a:spLocks noGrp="1"/>
          </p:cNvSpPr>
          <p:nvPr>
            <p:ph type="dt" sz="half" idx="2"/>
          </p:nvPr>
        </p:nvSpPr>
        <p:spPr>
          <a:xfrm>
            <a:off x="304800" y="6596390"/>
            <a:ext cx="2133600" cy="261610"/>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8C9D91EA-323F-41F1-B664-C80687D05F0F}" type="datetime1">
              <a:rPr lang="en-US" smtClean="0"/>
              <a:t>8/31/2024</a:t>
            </a:fld>
            <a:endParaRPr lang="en-US" dirty="0"/>
          </a:p>
        </p:txBody>
      </p:sp>
      <p:sp>
        <p:nvSpPr>
          <p:cNvPr id="16" name="Slide Number Placeholder 5"/>
          <p:cNvSpPr>
            <a:spLocks noGrp="1"/>
          </p:cNvSpPr>
          <p:nvPr>
            <p:ph type="sldNum" sz="quarter" idx="4"/>
          </p:nvPr>
        </p:nvSpPr>
        <p:spPr>
          <a:xfrm>
            <a:off x="6756933" y="6596390"/>
            <a:ext cx="1015467" cy="261610"/>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AB810573-3524-4CFE-8A3A-2A799DC139E0}" type="datetime1">
              <a:rPr lang="en-US" smtClean="0"/>
              <a:t>8/31/2024</a:t>
            </a:fld>
            <a:endParaRPr lang="en-US"/>
          </a:p>
        </p:txBody>
      </p:sp>
      <p:sp>
        <p:nvSpPr>
          <p:cNvPr id="5" name="Footer Placeholder 4"/>
          <p:cNvSpPr>
            <a:spLocks noGrp="1"/>
          </p:cNvSpPr>
          <p:nvPr>
            <p:ph type="ftr" sz="quarter" idx="3"/>
          </p:nvPr>
        </p:nvSpPr>
        <p:spPr>
          <a:xfrm>
            <a:off x="2209800" y="6356350"/>
            <a:ext cx="46482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Dr. Vaishali Pagaria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2" r:id="rId4"/>
    <p:sldLayoutId id="2147483657" r:id="rId5"/>
    <p:sldLayoutId id="2147483658" r:id="rId6"/>
  </p:sldLayoutIdLst>
  <p:transition spd="slow">
    <p:wipe/>
  </p:transition>
  <p:hf hdr="0" ft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inance.yahoo.com/markets/bond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us.etrade.com/" TargetMode="External"/><Relationship Id="rId2" Type="http://schemas.openxmlformats.org/officeDocument/2006/relationships/hyperlink" Target="http://www.schwab.com/"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forbes.com/sites/steveschaefer/2014/09/12/twitter-takes-advantage-of-soaring-stock-with-1-3b-convertible-debt-offering/"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XjoJ9UF2hqg"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orporatefinanceinstitute.com/resources/career-map/sell-side/capital-markets/exchange-traded-note-etn/" TargetMode="External"/><Relationship Id="rId2" Type="http://schemas.openxmlformats.org/officeDocument/2006/relationships/hyperlink" Target="https://www.investopedia.com/terms/e/etn.asp"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514600" y="5562600"/>
            <a:ext cx="6019800" cy="533400"/>
          </a:xfrm>
        </p:spPr>
        <p:txBody>
          <a:bodyPr/>
          <a:lstStyle/>
          <a:p>
            <a:r>
              <a:rPr lang="en-IN" b="1" dirty="0" err="1"/>
              <a:t>Dr.</a:t>
            </a:r>
            <a:r>
              <a:rPr lang="en-IN" b="1" dirty="0"/>
              <a:t> Sarveshwar Kumar Inani</a:t>
            </a:r>
            <a:endParaRPr lang="en-IN" dirty="0"/>
          </a:p>
          <a:p>
            <a:r>
              <a:rPr lang="en-IN" dirty="0"/>
              <a:t>sarveshwarinani@wilp.bits-pilani.ac.in</a:t>
            </a:r>
          </a:p>
          <a:p>
            <a:endParaRPr lang="en-IN" dirty="0"/>
          </a:p>
        </p:txBody>
      </p:sp>
      <p:sp>
        <p:nvSpPr>
          <p:cNvPr id="3" name="Title 2"/>
          <p:cNvSpPr>
            <a:spLocks noGrp="1"/>
          </p:cNvSpPr>
          <p:nvPr>
            <p:ph type="title"/>
          </p:nvPr>
        </p:nvSpPr>
        <p:spPr/>
        <p:txBody>
          <a:bodyPr/>
          <a:lstStyle/>
          <a:p>
            <a:r>
              <a:rPr lang="en-IN" dirty="0"/>
              <a:t>Bond Markets</a:t>
            </a:r>
          </a:p>
        </p:txBody>
      </p:sp>
    </p:spTree>
    <p:extLst>
      <p:ext uri="{BB962C8B-B14F-4D97-AF65-F5344CB8AC3E}">
        <p14:creationId xmlns:p14="http://schemas.microsoft.com/office/powerpoint/2010/main" val="6629763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IN" dirty="0"/>
              <a:t>Approx. </a:t>
            </a:r>
            <a:r>
              <a:rPr lang="en-IN" b="1" dirty="0"/>
              <a:t>2000 Bond Dealers </a:t>
            </a:r>
            <a:r>
              <a:rPr lang="en-IN" dirty="0"/>
              <a:t>in secondary market for trading purposes.</a:t>
            </a:r>
          </a:p>
          <a:p>
            <a:pPr algn="just">
              <a:buFont typeface="Arial" panose="020B0604020202020204" pitchFamily="34" charset="0"/>
              <a:buChar char="•"/>
            </a:pPr>
            <a:r>
              <a:rPr lang="en-IN" dirty="0"/>
              <a:t>The </a:t>
            </a:r>
            <a:r>
              <a:rPr lang="en-IN" b="1" dirty="0"/>
              <a:t>bid-ask spread is extremely low </a:t>
            </a:r>
            <a:r>
              <a:rPr lang="en-IN" dirty="0"/>
              <a:t>due to tough competition among dealers.</a:t>
            </a:r>
          </a:p>
          <a:p>
            <a:pPr algn="just">
              <a:buFont typeface="Arial" panose="020B0604020202020204" pitchFamily="34" charset="0"/>
              <a:buChar char="•"/>
            </a:pPr>
            <a:r>
              <a:rPr lang="en-IN" dirty="0"/>
              <a:t>Trading occurs in US, Japan, London for US treasury bonds.</a:t>
            </a:r>
          </a:p>
          <a:p>
            <a:pPr algn="just">
              <a:buFont typeface="Arial" panose="020B0604020202020204" pitchFamily="34" charset="0"/>
              <a:buChar char="•"/>
            </a:pPr>
            <a:r>
              <a:rPr lang="en-US" dirty="0"/>
              <a:t>Treasury bond yields are accessible online at various website</a:t>
            </a:r>
            <a:r>
              <a:rPr lang="en-IN" dirty="0"/>
              <a:t>. (</a:t>
            </a:r>
            <a:r>
              <a:rPr lang="en-IN" dirty="0">
                <a:hlinkClick r:id="rId2"/>
              </a:rPr>
              <a:t>https://finance.yahoo.com/markets/bonds/</a:t>
            </a:r>
            <a:r>
              <a:rPr lang="en-IN" dirty="0"/>
              <a:t> )</a:t>
            </a:r>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Trading Treasury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10</a:t>
            </a:fld>
            <a:endParaRPr lang="en-US"/>
          </a:p>
        </p:txBody>
      </p:sp>
    </p:spTree>
    <p:extLst>
      <p:ext uri="{BB962C8B-B14F-4D97-AF65-F5344CB8AC3E}">
        <p14:creationId xmlns:p14="http://schemas.microsoft.com/office/powerpoint/2010/main" val="426377830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47800"/>
            <a:ext cx="8534400" cy="5148589"/>
          </a:xfrm>
        </p:spPr>
        <p:txBody>
          <a:bodyPr>
            <a:normAutofit fontScale="92500" lnSpcReduction="20000"/>
          </a:bodyPr>
          <a:lstStyle/>
          <a:p>
            <a:pPr algn="just">
              <a:buFont typeface="Arial" panose="020B0604020202020204" pitchFamily="34" charset="0"/>
              <a:buChar char="•"/>
            </a:pPr>
            <a:r>
              <a:rPr lang="en-US" dirty="0"/>
              <a:t>The cash flows of Treasury bonds are commonly transformed (stripped) by securities firms into separate securities, called </a:t>
            </a:r>
            <a:r>
              <a:rPr lang="en-US" b="1" dirty="0"/>
              <a:t>STRIPS (Separate Trading of Registered Interest and Principal of Securities).</a:t>
            </a:r>
          </a:p>
          <a:p>
            <a:pPr algn="just">
              <a:buFont typeface="Arial" panose="020B0604020202020204" pitchFamily="34" charset="0"/>
              <a:buChar char="•"/>
            </a:pPr>
            <a:r>
              <a:rPr lang="en-US" dirty="0"/>
              <a:t>Consequently, investors can purchase stripped securities that </a:t>
            </a:r>
            <a:r>
              <a:rPr lang="en-US" b="1" dirty="0"/>
              <a:t>fit their desired investment horizon</a:t>
            </a:r>
            <a:r>
              <a:rPr lang="en-US" dirty="0"/>
              <a:t>.</a:t>
            </a:r>
          </a:p>
          <a:p>
            <a:pPr algn="just">
              <a:buFont typeface="Arial" panose="020B0604020202020204" pitchFamily="34" charset="0"/>
              <a:buChar char="•"/>
            </a:pPr>
            <a:r>
              <a:rPr lang="en-US" dirty="0"/>
              <a:t>For example, consider a 10-year Treasury bond that pays interest semiannually, for a total of 20 separate interest payments over the life of the bond. It will be converted into 21 securities (20 coupons+1 Par value).</a:t>
            </a:r>
          </a:p>
          <a:p>
            <a:pPr algn="just">
              <a:buFont typeface="Arial" panose="020B0604020202020204" pitchFamily="34" charset="0"/>
              <a:buChar char="•"/>
            </a:pPr>
            <a:r>
              <a:rPr lang="en-US" dirty="0"/>
              <a:t>Each of the newly formed securities is a </a:t>
            </a:r>
            <a:r>
              <a:rPr lang="en-US" b="1" dirty="0"/>
              <a:t>zero-coupon security because it provides only one payment </a:t>
            </a:r>
            <a:r>
              <a:rPr lang="en-US" dirty="0"/>
              <a:t>that occurs upon its maturity and does not make periodic interest payments.</a:t>
            </a:r>
          </a:p>
          <a:p>
            <a:pPr algn="just">
              <a:buFont typeface="Arial" panose="020B0604020202020204" pitchFamily="34" charset="0"/>
              <a:buChar char="•"/>
            </a:pPr>
            <a:r>
              <a:rPr lang="en-US" dirty="0"/>
              <a:t>STRIPS are not issued by the Treasury, but instead are created and sold by various financial institutions.</a:t>
            </a:r>
          </a:p>
          <a:p>
            <a:pPr algn="just">
              <a:buFont typeface="Arial" panose="020B0604020202020204" pitchFamily="34" charset="0"/>
              <a:buChar char="•"/>
            </a:pPr>
            <a:r>
              <a:rPr lang="en-US" dirty="0"/>
              <a:t>STRIPS have become quite popular over time as there is a </a:t>
            </a:r>
            <a:r>
              <a:rPr lang="en-US" b="1" dirty="0"/>
              <a:t>active secondary market </a:t>
            </a:r>
            <a:r>
              <a:rPr lang="en-US" dirty="0"/>
              <a:t>for these securities.</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Stripped Treasury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11</a:t>
            </a:fld>
            <a:endParaRPr lang="en-US"/>
          </a:p>
        </p:txBody>
      </p:sp>
    </p:spTree>
    <p:extLst>
      <p:ext uri="{BB962C8B-B14F-4D97-AF65-F5344CB8AC3E}">
        <p14:creationId xmlns:p14="http://schemas.microsoft.com/office/powerpoint/2010/main" val="413325744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Provide returns tied to the inflation rate.</a:t>
            </a:r>
          </a:p>
          <a:p>
            <a:pPr algn="just">
              <a:buFont typeface="Arial" panose="020B0604020202020204" pitchFamily="34" charset="0"/>
              <a:buChar char="•"/>
            </a:pPr>
            <a:r>
              <a:rPr lang="en-US" dirty="0"/>
              <a:t>Commonly referred to as </a:t>
            </a:r>
            <a:r>
              <a:rPr lang="en-US" b="1" dirty="0"/>
              <a:t>TIPS</a:t>
            </a:r>
            <a:r>
              <a:rPr lang="en-US" dirty="0"/>
              <a:t> (Treasury Inflation-Protected Securities)</a:t>
            </a:r>
          </a:p>
          <a:p>
            <a:pPr algn="just">
              <a:buFont typeface="Arial" panose="020B0604020202020204" pitchFamily="34" charset="0"/>
              <a:buChar char="•"/>
            </a:pPr>
            <a:r>
              <a:rPr lang="en-US" dirty="0"/>
              <a:t>Provide </a:t>
            </a:r>
            <a:r>
              <a:rPr lang="en-US" b="1" dirty="0"/>
              <a:t>protection against inflation</a:t>
            </a:r>
            <a:r>
              <a:rPr lang="en-US" dirty="0"/>
              <a:t>.</a:t>
            </a:r>
          </a:p>
          <a:p>
            <a:pPr algn="just">
              <a:buFont typeface="Arial" panose="020B0604020202020204" pitchFamily="34" charset="0"/>
              <a:buChar char="•"/>
            </a:pPr>
            <a:r>
              <a:rPr lang="en-US" dirty="0"/>
              <a:t>The </a:t>
            </a:r>
            <a:r>
              <a:rPr lang="en-US" b="1" dirty="0"/>
              <a:t>coupon rate offered on TIPS is lower than the rate on typical Treasury bonds</a:t>
            </a:r>
            <a:r>
              <a:rPr lang="en-US" dirty="0"/>
              <a:t>, but the principal value is increased by the amount of the U.S. inflation rate (as measured by the percentage increase in the consumer price index) </a:t>
            </a:r>
            <a:r>
              <a:rPr lang="en-US" b="1" dirty="0"/>
              <a:t>every six months</a:t>
            </a:r>
            <a:r>
              <a:rPr lang="en-US" dirty="0"/>
              <a:t>.</a:t>
            </a:r>
          </a:p>
          <a:p>
            <a:pPr algn="just">
              <a:buFont typeface="Arial" panose="020B0604020202020204" pitchFamily="34" charset="0"/>
              <a:buChar char="•"/>
            </a:pPr>
            <a:r>
              <a:rPr lang="en-US" dirty="0"/>
              <a:t>Popular in US, Australia, UK.</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Inflation-Indexed Treasury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12</a:t>
            </a:fld>
            <a:endParaRPr lang="en-US"/>
          </a:p>
        </p:txBody>
      </p:sp>
    </p:spTree>
    <p:extLst>
      <p:ext uri="{BB962C8B-B14F-4D97-AF65-F5344CB8AC3E}">
        <p14:creationId xmlns:p14="http://schemas.microsoft.com/office/powerpoint/2010/main" val="56903114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47801"/>
            <a:ext cx="8534400" cy="4876800"/>
          </a:xfrm>
        </p:spPr>
        <p:txBody>
          <a:bodyPr>
            <a:normAutofit fontScale="85000" lnSpcReduction="10000"/>
          </a:bodyPr>
          <a:lstStyle/>
          <a:p>
            <a:pPr marL="0" indent="0"/>
            <a:r>
              <a:rPr lang="en-US" dirty="0"/>
              <a:t>Let's assume you purchase a $1,000 inflation-indexed Treasury bond with a 2% fixed interest rate semi-annually and a 10-year maturity. The CPI at the time of purchase is 100.</a:t>
            </a:r>
          </a:p>
          <a:p>
            <a:r>
              <a:rPr lang="en-US" b="1" dirty="0"/>
              <a:t>Year 1:</a:t>
            </a:r>
            <a:endParaRPr lang="en-US" dirty="0"/>
          </a:p>
          <a:p>
            <a:pPr>
              <a:buFont typeface="Arial" panose="020B0604020202020204" pitchFamily="34" charset="0"/>
              <a:buChar char="•"/>
            </a:pPr>
            <a:r>
              <a:rPr lang="en-US" dirty="0"/>
              <a:t>CPI increases to 102 (after 6 months).</a:t>
            </a:r>
          </a:p>
          <a:p>
            <a:pPr>
              <a:buFont typeface="Arial" panose="020B0604020202020204" pitchFamily="34" charset="0"/>
              <a:buChar char="•"/>
            </a:pPr>
            <a:r>
              <a:rPr lang="en-US" dirty="0"/>
              <a:t>Principal adjustment: $1,000 * (102/100) = $1,020</a:t>
            </a:r>
          </a:p>
          <a:p>
            <a:pPr>
              <a:buFont typeface="Arial" panose="020B0604020202020204" pitchFamily="34" charset="0"/>
              <a:buChar char="•"/>
            </a:pPr>
            <a:r>
              <a:rPr lang="en-US" dirty="0"/>
              <a:t>Interest earned: $1,020 * 2% = $20.40</a:t>
            </a:r>
          </a:p>
          <a:p>
            <a:r>
              <a:rPr lang="en-US" b="1" dirty="0"/>
              <a:t>Year 2:</a:t>
            </a:r>
            <a:endParaRPr lang="en-US" dirty="0"/>
          </a:p>
          <a:p>
            <a:pPr>
              <a:buFont typeface="Arial" panose="020B0604020202020204" pitchFamily="34" charset="0"/>
              <a:buChar char="•"/>
            </a:pPr>
            <a:r>
              <a:rPr lang="en-US" dirty="0"/>
              <a:t>CPI increases to 105.</a:t>
            </a:r>
          </a:p>
          <a:p>
            <a:pPr>
              <a:buFont typeface="Arial" panose="020B0604020202020204" pitchFamily="34" charset="0"/>
              <a:buChar char="•"/>
            </a:pPr>
            <a:r>
              <a:rPr lang="en-US" dirty="0"/>
              <a:t>Principal adjustment: $1,020 * (105/102) = $1,050.50</a:t>
            </a:r>
          </a:p>
          <a:p>
            <a:pPr>
              <a:buFont typeface="Arial" panose="020B0604020202020204" pitchFamily="34" charset="0"/>
              <a:buChar char="•"/>
            </a:pPr>
            <a:r>
              <a:rPr lang="en-US" dirty="0"/>
              <a:t>Interest earned: $1,050.50 * 2% = $21.01</a:t>
            </a:r>
          </a:p>
          <a:p>
            <a:pPr marL="0" indent="0"/>
            <a:r>
              <a:rPr lang="en-US" b="1" dirty="0">
                <a:highlight>
                  <a:srgbClr val="FFFF00"/>
                </a:highlight>
              </a:rPr>
              <a:t>And so on for the remaining years. Coupon rate will not change. Only principal will be adjusted as per CPI. Interest will be taxed as ordinary income, and addition in the principal will be treated as capital gains tax rate (generally lower than ordinary rate of tax)</a:t>
            </a:r>
            <a:endParaRPr lang="en-US" dirty="0">
              <a:highlight>
                <a:srgbClr val="FFFF00"/>
              </a:highlight>
            </a:endParaRP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Inflation-Indexed Treasury Bonds…Example 1</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13</a:t>
            </a:fld>
            <a:endParaRPr lang="en-US"/>
          </a:p>
        </p:txBody>
      </p:sp>
    </p:spTree>
    <p:extLst>
      <p:ext uri="{BB962C8B-B14F-4D97-AF65-F5344CB8AC3E}">
        <p14:creationId xmlns:p14="http://schemas.microsoft.com/office/powerpoint/2010/main" val="306275680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lnSpcReduction="20000"/>
          </a:bodyPr>
          <a:lstStyle/>
          <a:p>
            <a:pPr algn="just">
              <a:buFont typeface="Arial" panose="020B0604020202020204" pitchFamily="34" charset="0"/>
              <a:buChar char="•"/>
            </a:pPr>
            <a:r>
              <a:rPr lang="en-US" dirty="0"/>
              <a:t>Consider a 10-year, inflation-indexed bond that has a par value of $10,000 and a coupon rate of 4 percent p.a. Assume that, during the first six months since the bond was issued, the inflation rate (as measured by the consumer price index) was 1%, so that the principal of the bond is increased by $100 (0.01*$ 10,000). Thus, the coupon payment for the period would be 2 percent (half of the yearly coupon rate) of the new adjusted par value, or 0.02*$10,100= $202.</a:t>
            </a:r>
          </a:p>
          <a:p>
            <a:pPr algn="just">
              <a:buFont typeface="Arial" panose="020B0604020202020204" pitchFamily="34" charset="0"/>
              <a:buChar char="•"/>
            </a:pPr>
            <a:r>
              <a:rPr lang="en-US" dirty="0"/>
              <a:t>Assume that the inflation rate over the next six months is 3 percent. Then the principal of the bond is increased by $303 (0.03*$10,100), which results in a new par value of$10,403. The coupon payment at the end of the year is based on the coupon rate and the new par value, or 0.02*$10,403= $208.06.</a:t>
            </a:r>
          </a:p>
          <a:p>
            <a:pPr algn="just">
              <a:buFont typeface="Arial" panose="020B0604020202020204" pitchFamily="34" charset="0"/>
              <a:buChar char="•"/>
            </a:pPr>
            <a:r>
              <a:rPr lang="en-US" b="1" dirty="0"/>
              <a:t>This process is applied every six months over the life of the bond</a:t>
            </a:r>
            <a:r>
              <a:rPr lang="en-US" dirty="0"/>
              <a:t>. If CPI index double over the 10-year period in which the bond exists, the par value of the bond will also double and will be equal to $20,000 at maturity.</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Inflation-Indexed Treasury Bonds…Example 2</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14</a:t>
            </a:fld>
            <a:endParaRPr lang="en-US"/>
          </a:p>
        </p:txBody>
      </p:sp>
    </p:spTree>
    <p:extLst>
      <p:ext uri="{BB962C8B-B14F-4D97-AF65-F5344CB8AC3E}">
        <p14:creationId xmlns:p14="http://schemas.microsoft.com/office/powerpoint/2010/main" val="129265160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lnSpcReduction="10000"/>
          </a:bodyPr>
          <a:lstStyle/>
          <a:p>
            <a:pPr algn="just">
              <a:buFont typeface="Arial" panose="020B0604020202020204" pitchFamily="34" charset="0"/>
              <a:buChar char="•"/>
            </a:pPr>
            <a:r>
              <a:rPr lang="en-US" dirty="0"/>
              <a:t>Federal agency bonds are debt obligations issued by U.S. government agencies.</a:t>
            </a:r>
          </a:p>
          <a:p>
            <a:pPr algn="just">
              <a:buFont typeface="Arial" panose="020B0604020202020204" pitchFamily="34" charset="0"/>
              <a:buChar char="•"/>
            </a:pPr>
            <a:r>
              <a:rPr lang="en-US" dirty="0"/>
              <a:t>Agency debt is considered to come with low default risk as it is backed by the government.</a:t>
            </a:r>
          </a:p>
          <a:p>
            <a:pPr algn="just">
              <a:buFont typeface="Arial" panose="020B0604020202020204" pitchFamily="34" charset="0"/>
              <a:buChar char="•"/>
            </a:pPr>
            <a:r>
              <a:rPr lang="en-US" dirty="0"/>
              <a:t>It provides higher returns relative to treasuries, which are considered default-free.</a:t>
            </a:r>
          </a:p>
          <a:p>
            <a:pPr algn="just">
              <a:buFont typeface="Arial" panose="020B0604020202020204" pitchFamily="34" charset="0"/>
              <a:buChar char="•"/>
            </a:pPr>
            <a:r>
              <a:rPr lang="en-US" dirty="0"/>
              <a:t>Agency debt is actively traded and can be bought or sold without a high transaction cost.</a:t>
            </a:r>
          </a:p>
          <a:p>
            <a:pPr algn="just">
              <a:buFont typeface="Arial" panose="020B0604020202020204" pitchFamily="34" charset="0"/>
              <a:buChar char="•"/>
            </a:pPr>
            <a:r>
              <a:rPr lang="en-US" dirty="0"/>
              <a:t>An example of federal agency is Government National Mortgage Association (</a:t>
            </a:r>
            <a:r>
              <a:rPr lang="en-US" dirty="0" err="1"/>
              <a:t>Ginnie</a:t>
            </a:r>
            <a:r>
              <a:rPr lang="en-US" dirty="0"/>
              <a:t> Mae) to promote affordable homeownership.</a:t>
            </a:r>
            <a:endParaRPr lang="en-IN" dirty="0"/>
          </a:p>
          <a:p>
            <a:pPr algn="just">
              <a:buFont typeface="Arial" panose="020B0604020202020204" pitchFamily="34" charset="0"/>
              <a:buChar char="•"/>
            </a:pPr>
            <a:r>
              <a:rPr lang="en-US" dirty="0"/>
              <a:t>Agency bonds are typically issued through broker-dealers like J.P. Morgan, Nomura, and BNY Mellon. </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Federal Agency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15</a:t>
            </a:fld>
            <a:endParaRPr lang="en-US"/>
          </a:p>
        </p:txBody>
      </p:sp>
    </p:spTree>
    <p:extLst>
      <p:ext uri="{BB962C8B-B14F-4D97-AF65-F5344CB8AC3E}">
        <p14:creationId xmlns:p14="http://schemas.microsoft.com/office/powerpoint/2010/main" val="298649619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295400"/>
            <a:ext cx="8534400" cy="5300990"/>
          </a:xfrm>
        </p:spPr>
        <p:txBody>
          <a:bodyPr>
            <a:normAutofit fontScale="92500" lnSpcReduction="10000"/>
          </a:bodyPr>
          <a:lstStyle/>
          <a:p>
            <a:pPr algn="just">
              <a:buFont typeface="Arial" panose="020B0604020202020204" pitchFamily="34" charset="0"/>
              <a:buChar char="•"/>
            </a:pPr>
            <a:r>
              <a:rPr lang="en-US" dirty="0"/>
              <a:t>The term “municipal bond” refers to a type of </a:t>
            </a:r>
            <a:r>
              <a:rPr lang="en-US" b="1" dirty="0"/>
              <a:t>debt security issued by local, county, and state governments</a:t>
            </a:r>
            <a:r>
              <a:rPr lang="en-US" dirty="0"/>
              <a:t>.</a:t>
            </a:r>
          </a:p>
          <a:p>
            <a:pPr algn="just">
              <a:buFont typeface="Arial" panose="020B0604020202020204" pitchFamily="34" charset="0"/>
              <a:buChar char="•"/>
            </a:pPr>
            <a:r>
              <a:rPr lang="en-US" dirty="0"/>
              <a:t>They are commonly offered to pay for capital expenditures, including the </a:t>
            </a:r>
            <a:r>
              <a:rPr lang="en-US" b="1" dirty="0"/>
              <a:t>construction of highways, bridges, or schools</a:t>
            </a:r>
            <a:r>
              <a:rPr lang="en-US" dirty="0"/>
              <a:t>.</a:t>
            </a:r>
          </a:p>
          <a:p>
            <a:pPr algn="just">
              <a:buFont typeface="Arial" panose="020B0604020202020204" pitchFamily="34" charset="0"/>
              <a:buChar char="•"/>
            </a:pPr>
            <a:r>
              <a:rPr lang="en-US" dirty="0"/>
              <a:t>Can be classified as either </a:t>
            </a:r>
            <a:r>
              <a:rPr lang="en-US" b="1" dirty="0"/>
              <a:t>general obligation bonds or revenue bonds</a:t>
            </a:r>
            <a:r>
              <a:rPr lang="en-US" dirty="0"/>
              <a:t>. Payments on general obligation bonds are supported by the municipal government’s ability to tax, whereas payments on revenue bonds must be generated by revenues of the project (for example, a toll way, toll bridge, or state college dormitory) for which the bonds were issued. </a:t>
            </a:r>
          </a:p>
          <a:p>
            <a:pPr algn="just">
              <a:buFont typeface="Arial" panose="020B0604020202020204" pitchFamily="34" charset="0"/>
              <a:buChar char="•"/>
            </a:pPr>
            <a:r>
              <a:rPr lang="en-US" dirty="0"/>
              <a:t>The minimum denomination of municipal bonds is usually </a:t>
            </a:r>
            <a:r>
              <a:rPr lang="en-US" b="1" dirty="0"/>
              <a:t>$5,000</a:t>
            </a:r>
            <a:r>
              <a:rPr lang="en-US" dirty="0"/>
              <a:t>. </a:t>
            </a:r>
            <a:r>
              <a:rPr lang="en-US" b="1" dirty="0"/>
              <a:t>A secondary market exists </a:t>
            </a:r>
            <a:r>
              <a:rPr lang="en-US" dirty="0"/>
              <a:t>for them, although it is less active than the one for Treasury bonds.</a:t>
            </a:r>
          </a:p>
          <a:p>
            <a:pPr algn="just">
              <a:buFont typeface="Arial" panose="020B0604020202020204" pitchFamily="34" charset="0"/>
              <a:buChar char="•"/>
            </a:pPr>
            <a:r>
              <a:rPr lang="en-US" dirty="0"/>
              <a:t>Most municipal bonds contain a </a:t>
            </a:r>
            <a:r>
              <a:rPr lang="en-US" b="1" dirty="0"/>
              <a:t>call provision</a:t>
            </a:r>
            <a:r>
              <a:rPr lang="en-US" dirty="0"/>
              <a:t>, which allows the issuer to repurchase the bonds at a specified price before the bonds mature. </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Municipal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16</a:t>
            </a:fld>
            <a:endParaRPr lang="en-US"/>
          </a:p>
        </p:txBody>
      </p:sp>
    </p:spTree>
    <p:extLst>
      <p:ext uri="{BB962C8B-B14F-4D97-AF65-F5344CB8AC3E}">
        <p14:creationId xmlns:p14="http://schemas.microsoft.com/office/powerpoint/2010/main" val="13663694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a:bodyPr>
          <a:lstStyle/>
          <a:p>
            <a:pPr algn="just">
              <a:buFont typeface="Arial" panose="020B0604020202020204" pitchFamily="34" charset="0"/>
              <a:buChar char="•"/>
            </a:pPr>
            <a:r>
              <a:rPr lang="en-US" dirty="0"/>
              <a:t>Both types of municipal bonds (</a:t>
            </a:r>
            <a:r>
              <a:rPr lang="en-US" b="1" dirty="0"/>
              <a:t>general obligation bonds or revenue bonds) </a:t>
            </a:r>
            <a:r>
              <a:rPr lang="en-US" dirty="0"/>
              <a:t>are subject to some degree of credit (default) risk. If a municipality is unable to increase taxes, it could default on general obligation bonds. If it issues revenue bonds and does not generate sufficient revenue, it could default on these bonds.</a:t>
            </a:r>
          </a:p>
          <a:p>
            <a:pPr algn="just">
              <a:buFont typeface="Arial" panose="020B0604020202020204" pitchFamily="34" charset="0"/>
              <a:buChar char="•"/>
            </a:pPr>
            <a:r>
              <a:rPr lang="en-IN" dirty="0"/>
              <a:t>Harrisburg, Pennsylvania, defaulted on bonds in 2010; San Bernardino, California, and Stockton, California, defaulted on bonds in 2012; Jefferson County, Alabama, and Detroit, Michigan, defaulted on bonds in 2013; and Puerto Rico defaulted on bonds in 2016.</a:t>
            </a:r>
          </a:p>
          <a:p>
            <a:pPr algn="just">
              <a:buFont typeface="Arial" panose="020B0604020202020204" pitchFamily="34" charset="0"/>
              <a:buChar char="•"/>
            </a:pPr>
            <a:r>
              <a:rPr lang="en-US" b="1" dirty="0"/>
              <a:t>Moody’s, Standard &amp; Poor’s, and Fitch Ratings assign ratings </a:t>
            </a:r>
            <a:r>
              <a:rPr lang="en-US" dirty="0"/>
              <a:t>to municipal bonds based on the ability of the issuer to repay the debt.</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Municipal Bonds: Credit Risk</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17</a:t>
            </a:fld>
            <a:endParaRPr lang="en-US"/>
          </a:p>
        </p:txBody>
      </p:sp>
    </p:spTree>
    <p:extLst>
      <p:ext uri="{BB962C8B-B14F-4D97-AF65-F5344CB8AC3E}">
        <p14:creationId xmlns:p14="http://schemas.microsoft.com/office/powerpoint/2010/main" val="101595255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lnSpcReduction="10000"/>
          </a:bodyPr>
          <a:lstStyle/>
          <a:p>
            <a:pPr algn="just">
              <a:buFont typeface="Arial" panose="020B0604020202020204" pitchFamily="34" charset="0"/>
              <a:buChar char="•"/>
            </a:pPr>
            <a:r>
              <a:rPr lang="en-US" dirty="0"/>
              <a:t>Some municipal bonds are </a:t>
            </a:r>
            <a:r>
              <a:rPr lang="en-US" b="1" dirty="0"/>
              <a:t>insured to protect against default</a:t>
            </a:r>
            <a:r>
              <a:rPr lang="en-US" dirty="0"/>
              <a:t>. The issuer pays for this protection so that it can issue the bonds at a higher price, which translates into a higher price paid by the investor. As a consequence, </a:t>
            </a:r>
            <a:r>
              <a:rPr lang="en-US" b="1" dirty="0"/>
              <a:t>investors indirectly bear the cost of the insurance</a:t>
            </a:r>
            <a:r>
              <a:rPr lang="en-US" dirty="0"/>
              <a:t>.</a:t>
            </a:r>
          </a:p>
          <a:p>
            <a:pPr algn="just">
              <a:buFont typeface="Arial" panose="020B0604020202020204" pitchFamily="34" charset="0"/>
              <a:buChar char="•"/>
            </a:pPr>
            <a:r>
              <a:rPr lang="en-US" b="1" dirty="0"/>
              <a:t>Variable-rate municipal bonds </a:t>
            </a:r>
            <a:r>
              <a:rPr lang="en-US" dirty="0"/>
              <a:t>have a floating interest rate that is based on a benchmark interest rate (</a:t>
            </a:r>
            <a:r>
              <a:rPr lang="en-US" b="1" dirty="0"/>
              <a:t>Fed Rate or LIBOR</a:t>
            </a:r>
            <a:r>
              <a:rPr lang="en-US" dirty="0"/>
              <a:t>). The coupon payment adjusts to movements in the benchmark.</a:t>
            </a:r>
          </a:p>
          <a:p>
            <a:pPr algn="just">
              <a:buFont typeface="Arial" panose="020B0604020202020204" pitchFamily="34" charset="0"/>
              <a:buChar char="•"/>
            </a:pPr>
            <a:r>
              <a:rPr lang="en-US" b="1" dirty="0"/>
              <a:t>One of the most attractive features of municipal bonds is that the interest income is usually exempt from federal taxes.</a:t>
            </a:r>
          </a:p>
          <a:p>
            <a:pPr algn="just">
              <a:buFont typeface="Arial" panose="020B0604020202020204" pitchFamily="34" charset="0"/>
              <a:buChar char="•"/>
            </a:pPr>
            <a:r>
              <a:rPr lang="en-US" b="1" dirty="0"/>
              <a:t>Electronic trading </a:t>
            </a:r>
            <a:r>
              <a:rPr lang="en-US" dirty="0"/>
              <a:t>of municipal bonds has become very popular and is less expensive than dealing with a traditional broker.</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Municipal Bonds: Credit Risk</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18</a:t>
            </a:fld>
            <a:endParaRPr lang="en-US"/>
          </a:p>
        </p:txBody>
      </p:sp>
    </p:spTree>
    <p:extLst>
      <p:ext uri="{BB962C8B-B14F-4D97-AF65-F5344CB8AC3E}">
        <p14:creationId xmlns:p14="http://schemas.microsoft.com/office/powerpoint/2010/main" val="85077194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The municipal bond must pay a risk premium to compensate for the possibility of default and less liquidity.</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The municipal bond are attractive as there are no federal taxes on interest earned.</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The </a:t>
            </a:r>
            <a:r>
              <a:rPr lang="en-US" b="1" dirty="0"/>
              <a:t>yield on municipal securities is commonly 20 to 30 percent less </a:t>
            </a:r>
            <a:r>
              <a:rPr lang="en-US" dirty="0"/>
              <a:t>than the yield offered on Treasury securities with similar maturities. </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Municipal Bonds: Yield</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19</a:t>
            </a:fld>
            <a:endParaRPr lang="en-US"/>
          </a:p>
        </p:txBody>
      </p:sp>
    </p:spTree>
    <p:extLst>
      <p:ext uri="{BB962C8B-B14F-4D97-AF65-F5344CB8AC3E}">
        <p14:creationId xmlns:p14="http://schemas.microsoft.com/office/powerpoint/2010/main" val="47047820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p:txBody>
          <a:bodyPr>
            <a:normAutofit/>
          </a:bodyPr>
          <a:lstStyle/>
          <a:p>
            <a:pPr algn="just">
              <a:buFont typeface="Arial" panose="020B0604020202020204" pitchFamily="34" charset="0"/>
              <a:buChar char="•"/>
            </a:pPr>
            <a:r>
              <a:rPr lang="en-IN" dirty="0"/>
              <a:t>Overview of Bonds</a:t>
            </a:r>
          </a:p>
          <a:p>
            <a:pPr algn="just">
              <a:buFont typeface="Arial" panose="020B0604020202020204" pitchFamily="34" charset="0"/>
              <a:buChar char="•"/>
            </a:pPr>
            <a:r>
              <a:rPr lang="en-IN" dirty="0"/>
              <a:t>Bond Yields</a:t>
            </a:r>
          </a:p>
          <a:p>
            <a:pPr algn="just">
              <a:buFont typeface="Arial" panose="020B0604020202020204" pitchFamily="34" charset="0"/>
              <a:buChar char="•"/>
            </a:pPr>
            <a:r>
              <a:rPr lang="en-US" dirty="0"/>
              <a:t>Treasury and Federal Agency Bonds</a:t>
            </a:r>
            <a:endParaRPr lang="en-IN" dirty="0"/>
          </a:p>
          <a:p>
            <a:pPr algn="just">
              <a:buFont typeface="Arial" panose="020B0604020202020204" pitchFamily="34" charset="0"/>
              <a:buChar char="•"/>
            </a:pPr>
            <a:r>
              <a:rPr lang="en-IN" dirty="0"/>
              <a:t>Municipal Bonds</a:t>
            </a:r>
          </a:p>
          <a:p>
            <a:pPr algn="just">
              <a:buFont typeface="Arial" panose="020B0604020202020204" pitchFamily="34" charset="0"/>
              <a:buChar char="•"/>
            </a:pPr>
            <a:r>
              <a:rPr lang="en-IN" dirty="0"/>
              <a:t>Corporate Bonds</a:t>
            </a:r>
          </a:p>
          <a:p>
            <a:pPr algn="just">
              <a:buFont typeface="Arial" panose="020B0604020202020204" pitchFamily="34" charset="0"/>
              <a:buChar char="•"/>
            </a:pPr>
            <a:r>
              <a:rPr lang="en-IN" dirty="0"/>
              <a:t>CDOs</a:t>
            </a:r>
          </a:p>
          <a:p>
            <a:pPr algn="just">
              <a:buFont typeface="Arial" panose="020B0604020202020204" pitchFamily="34" charset="0"/>
              <a:buChar char="•"/>
            </a:pPr>
            <a:r>
              <a:rPr lang="en-IN" dirty="0"/>
              <a:t>Exchange-Traded Notes (ETNs)</a:t>
            </a:r>
          </a:p>
          <a:p>
            <a:pPr marL="0" indent="0" algn="just"/>
            <a:endParaRPr lang="en-IN" sz="2000" b="1" dirty="0"/>
          </a:p>
          <a:p>
            <a:pPr marL="0" indent="0" algn="just"/>
            <a:r>
              <a:rPr lang="en-IN" sz="2000" b="1" dirty="0"/>
              <a:t>Source</a:t>
            </a:r>
            <a:r>
              <a:rPr lang="en-IN" sz="2000" dirty="0"/>
              <a:t>: The content in this ppt is borrowed from the book “Financial Markets and Institutions” by Jeff Madura (Cengage). </a:t>
            </a:r>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Agenda:</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a:t>
            </a:fld>
            <a:endParaRPr lang="en-US"/>
          </a:p>
        </p:txBody>
      </p:sp>
    </p:spTree>
    <p:extLst>
      <p:ext uri="{BB962C8B-B14F-4D97-AF65-F5344CB8AC3E}">
        <p14:creationId xmlns:p14="http://schemas.microsoft.com/office/powerpoint/2010/main" val="285559731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lnSpcReduction="10000"/>
          </a:bodyPr>
          <a:lstStyle/>
          <a:p>
            <a:pPr algn="just">
              <a:buFont typeface="Arial" panose="020B0604020202020204" pitchFamily="34" charset="0"/>
              <a:buChar char="•"/>
            </a:pPr>
            <a:r>
              <a:rPr lang="en-US" dirty="0"/>
              <a:t>Corporate bonds are long-term debt securities issued by corporations that promise the owner coupon payments (interest) on a semiannual basis.</a:t>
            </a:r>
          </a:p>
          <a:p>
            <a:pPr algn="just">
              <a:buFont typeface="Arial" panose="020B0604020202020204" pitchFamily="34" charset="0"/>
              <a:buChar char="•"/>
            </a:pPr>
            <a:r>
              <a:rPr lang="en-US" dirty="0"/>
              <a:t>The minimum denomination is $1,000, and their maturity is typically </a:t>
            </a:r>
            <a:r>
              <a:rPr lang="en-US" b="1" dirty="0"/>
              <a:t>between10 and 30 years</a:t>
            </a:r>
            <a:r>
              <a:rPr lang="en-US" dirty="0"/>
              <a:t>.</a:t>
            </a:r>
          </a:p>
          <a:p>
            <a:pPr algn="just">
              <a:buFont typeface="Arial" panose="020B0604020202020204" pitchFamily="34" charset="0"/>
              <a:buChar char="•"/>
            </a:pPr>
            <a:r>
              <a:rPr lang="en-US" dirty="0"/>
              <a:t>Sometimes issued for 50 years (Boeing, Chevron) or 100 years (Disney, AT&amp;T, and the Coca-Cola) as well.</a:t>
            </a:r>
          </a:p>
          <a:p>
            <a:pPr algn="just">
              <a:buFont typeface="Arial" panose="020B0604020202020204" pitchFamily="34" charset="0"/>
              <a:buChar char="•"/>
            </a:pPr>
            <a:r>
              <a:rPr lang="en-US" dirty="0"/>
              <a:t>Interest paid by the corporation to investors is </a:t>
            </a:r>
            <a:r>
              <a:rPr lang="en-US" b="1" dirty="0"/>
              <a:t>tax deductible </a:t>
            </a:r>
            <a:r>
              <a:rPr lang="en-US" dirty="0"/>
              <a:t>(Interest tax shield).</a:t>
            </a:r>
          </a:p>
          <a:p>
            <a:pPr algn="just">
              <a:buFont typeface="Arial" panose="020B0604020202020204" pitchFamily="34" charset="0"/>
              <a:buChar char="•"/>
            </a:pPr>
            <a:r>
              <a:rPr lang="en-US" b="1" dirty="0"/>
              <a:t>No tax benefit to investors</a:t>
            </a:r>
            <a:r>
              <a:rPr lang="en-US" dirty="0"/>
              <a:t>.</a:t>
            </a:r>
          </a:p>
          <a:p>
            <a:pPr algn="just">
              <a:buFont typeface="Arial" panose="020B0604020202020204" pitchFamily="34" charset="0"/>
              <a:buChar char="•"/>
            </a:pPr>
            <a:r>
              <a:rPr lang="en-US" dirty="0"/>
              <a:t>Issued through public offering with the help of investment bankers (underwriters).</a:t>
            </a:r>
          </a:p>
          <a:p>
            <a:pPr algn="just">
              <a:buFont typeface="Arial" panose="020B0604020202020204" pitchFamily="34" charset="0"/>
              <a:buChar char="•"/>
            </a:pPr>
            <a:r>
              <a:rPr lang="en-US" dirty="0"/>
              <a:t>Can be issued by </a:t>
            </a:r>
            <a:r>
              <a:rPr lang="en-US" b="1" dirty="0"/>
              <a:t>private placement </a:t>
            </a:r>
            <a:r>
              <a:rPr lang="en-US" dirty="0"/>
              <a:t>to institutional investors as well.</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Corporate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20</a:t>
            </a:fld>
            <a:endParaRPr lang="en-US"/>
          </a:p>
        </p:txBody>
      </p:sp>
    </p:spTree>
    <p:extLst>
      <p:ext uri="{BB962C8B-B14F-4D97-AF65-F5344CB8AC3E}">
        <p14:creationId xmlns:p14="http://schemas.microsoft.com/office/powerpoint/2010/main" val="363795917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lnSpcReduction="10000"/>
          </a:bodyPr>
          <a:lstStyle/>
          <a:p>
            <a:pPr algn="just">
              <a:buFont typeface="Arial" panose="020B0604020202020204" pitchFamily="34" charset="0"/>
              <a:buChar char="•"/>
            </a:pPr>
            <a:r>
              <a:rPr lang="en-US" dirty="0"/>
              <a:t>Corporate bonds are </a:t>
            </a:r>
            <a:r>
              <a:rPr lang="en-US" b="1" dirty="0"/>
              <a:t>subject to the risk of default</a:t>
            </a:r>
            <a:r>
              <a:rPr lang="en-US" dirty="0"/>
              <a:t>, and the yield paid by corporations that issue bonds contains a risk premium to reflect the credit risk.</a:t>
            </a:r>
          </a:p>
          <a:p>
            <a:pPr algn="just">
              <a:buFont typeface="Arial" panose="020B0604020202020204" pitchFamily="34" charset="0"/>
              <a:buChar char="•"/>
            </a:pPr>
            <a:r>
              <a:rPr lang="en-US" dirty="0"/>
              <a:t>When a corporation borrows an </a:t>
            </a:r>
            <a:r>
              <a:rPr lang="en-US" b="1" dirty="0"/>
              <a:t>excessive amount of funds</a:t>
            </a:r>
            <a:r>
              <a:rPr lang="en-US" dirty="0"/>
              <a:t>, it may not generate sufficient revenue to cover its coupon payments along with its other expenses. Investors may be unwilling to purchase the bonds under these conditions, unless they receive a </a:t>
            </a:r>
            <a:r>
              <a:rPr lang="en-US" b="1" dirty="0"/>
              <a:t>higher risk premium </a:t>
            </a:r>
            <a:r>
              <a:rPr lang="en-US" dirty="0"/>
              <a:t>to compensate for the higher credit risk.</a:t>
            </a:r>
          </a:p>
          <a:p>
            <a:pPr algn="just">
              <a:buFont typeface="Arial" panose="020B0604020202020204" pitchFamily="34" charset="0"/>
              <a:buChar char="•"/>
            </a:pPr>
            <a:r>
              <a:rPr lang="en-US" dirty="0"/>
              <a:t>When corporations issue bonds, they </a:t>
            </a:r>
            <a:r>
              <a:rPr lang="en-US" b="1" dirty="0"/>
              <a:t>hire rating agencies </a:t>
            </a:r>
            <a:r>
              <a:rPr lang="en-US" dirty="0"/>
              <a:t>to rate their bonds. Corporate bonds that receive higher ratings can be placed at higher prices (lower yields) because they are perceived to have lower credit risk. </a:t>
            </a:r>
            <a:r>
              <a:rPr lang="en-US" b="1" dirty="0"/>
              <a:t>Apple and Google </a:t>
            </a:r>
            <a:r>
              <a:rPr lang="en-US" dirty="0"/>
              <a:t>were able to issue bonds at a yield almost as low as the yield on Treasury securities.</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a:xfrm>
            <a:off x="304799" y="152400"/>
            <a:ext cx="6452133" cy="1143000"/>
          </a:xfrm>
        </p:spPr>
        <p:txBody>
          <a:bodyPr/>
          <a:lstStyle/>
          <a:p>
            <a:r>
              <a:rPr lang="en-IN" dirty="0"/>
              <a:t>Credit Risk of Corporate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21</a:t>
            </a:fld>
            <a:endParaRPr lang="en-US"/>
          </a:p>
        </p:txBody>
      </p:sp>
    </p:spTree>
    <p:extLst>
      <p:ext uri="{BB962C8B-B14F-4D97-AF65-F5344CB8AC3E}">
        <p14:creationId xmlns:p14="http://schemas.microsoft.com/office/powerpoint/2010/main" val="156592591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lnSpcReduction="10000"/>
          </a:bodyPr>
          <a:lstStyle/>
          <a:p>
            <a:pPr algn="just">
              <a:buFont typeface="Arial" panose="020B0604020202020204" pitchFamily="34" charset="0"/>
              <a:buChar char="•"/>
            </a:pPr>
            <a:r>
              <a:rPr lang="en-US" dirty="0"/>
              <a:t>Corporate bonds that are perceived to have </a:t>
            </a:r>
            <a:r>
              <a:rPr lang="en-US" b="1" dirty="0"/>
              <a:t>very high risk </a:t>
            </a:r>
            <a:r>
              <a:rPr lang="en-US" dirty="0"/>
              <a:t>are referred to as </a:t>
            </a:r>
            <a:r>
              <a:rPr lang="en-US" b="1" dirty="0"/>
              <a:t>junk bonds</a:t>
            </a:r>
            <a:r>
              <a:rPr lang="en-US" dirty="0"/>
              <a:t>.</a:t>
            </a:r>
          </a:p>
          <a:p>
            <a:pPr algn="just">
              <a:buFont typeface="Arial" panose="020B0604020202020204" pitchFamily="34" charset="0"/>
              <a:buChar char="•"/>
            </a:pPr>
            <a:r>
              <a:rPr lang="en-US" dirty="0"/>
              <a:t>The </a:t>
            </a:r>
            <a:r>
              <a:rPr lang="en-US" b="1" dirty="0"/>
              <a:t>primary investors in junk bonds are mutual funds, life insurance companies, and pension funds</a:t>
            </a:r>
            <a:r>
              <a:rPr lang="en-US" dirty="0"/>
              <a:t>.</a:t>
            </a:r>
          </a:p>
          <a:p>
            <a:pPr algn="just">
              <a:buFont typeface="Arial" panose="020B0604020202020204" pitchFamily="34" charset="0"/>
              <a:buChar char="•"/>
            </a:pPr>
            <a:r>
              <a:rPr lang="en-US" b="1" dirty="0"/>
              <a:t>High-yield mutual funds </a:t>
            </a:r>
            <a:r>
              <a:rPr lang="en-US" dirty="0"/>
              <a:t>allow individual investors to invest in a diversified portfolio of junk bonds with a small investment. Typically, the </a:t>
            </a:r>
            <a:r>
              <a:rPr lang="en-US" b="1" dirty="0"/>
              <a:t>risk premium on junk bonds is between 3 and 7 percentage points </a:t>
            </a:r>
            <a:r>
              <a:rPr lang="en-US" dirty="0"/>
              <a:t>above Treasury bonds with the same maturity.</a:t>
            </a:r>
          </a:p>
          <a:p>
            <a:pPr algn="just">
              <a:buFont typeface="Arial" panose="020B0604020202020204" pitchFamily="34" charset="0"/>
              <a:buChar char="•"/>
            </a:pPr>
            <a:r>
              <a:rPr lang="en-US" dirty="0"/>
              <a:t>During the credit crisis of </a:t>
            </a:r>
            <a:r>
              <a:rPr lang="en-US" b="1" dirty="0"/>
              <a:t>2008–2009</a:t>
            </a:r>
            <a:r>
              <a:rPr lang="en-US" dirty="0"/>
              <a:t>, the yields on junk bonds were very high (such as between </a:t>
            </a:r>
            <a:r>
              <a:rPr lang="en-US" b="1" dirty="0"/>
              <a:t>15 and 20 percent</a:t>
            </a:r>
            <a:r>
              <a:rPr lang="en-US" dirty="0"/>
              <a:t>) because of concerns that these bonds would default. </a:t>
            </a:r>
          </a:p>
          <a:p>
            <a:pPr algn="just">
              <a:buFont typeface="Arial" panose="020B0604020202020204" pitchFamily="34" charset="0"/>
              <a:buChar char="•"/>
            </a:pPr>
            <a:r>
              <a:rPr lang="en-US" dirty="0"/>
              <a:t>During the credit crisis, junk bonds valued at more than </a:t>
            </a:r>
            <a:r>
              <a:rPr lang="en-US" b="1" dirty="0"/>
              <a:t>$25 billion defaulted</a:t>
            </a:r>
            <a:r>
              <a:rPr lang="en-US" dirty="0"/>
              <a:t>.</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Junk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22</a:t>
            </a:fld>
            <a:endParaRPr lang="en-US"/>
          </a:p>
        </p:txBody>
      </p:sp>
    </p:spTree>
    <p:extLst>
      <p:ext uri="{BB962C8B-B14F-4D97-AF65-F5344CB8AC3E}">
        <p14:creationId xmlns:p14="http://schemas.microsoft.com/office/powerpoint/2010/main" val="230238656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lnSpcReduction="10000"/>
          </a:bodyPr>
          <a:lstStyle/>
          <a:p>
            <a:pPr algn="just">
              <a:buFont typeface="Arial" panose="020B0604020202020204" pitchFamily="34" charset="0"/>
              <a:buChar char="•"/>
            </a:pPr>
            <a:r>
              <a:rPr lang="en-US" dirty="0"/>
              <a:t>The value of all corporate bonds in the secondary market exceeds </a:t>
            </a:r>
            <a:r>
              <a:rPr lang="en-US" b="1" dirty="0"/>
              <a:t>$9 trillion</a:t>
            </a:r>
            <a:r>
              <a:rPr lang="en-US" dirty="0"/>
              <a:t>.</a:t>
            </a:r>
          </a:p>
          <a:p>
            <a:pPr algn="just">
              <a:buFont typeface="Arial" panose="020B0604020202020204" pitchFamily="34" charset="0"/>
              <a:buChar char="•"/>
            </a:pPr>
            <a:r>
              <a:rPr lang="en-US" dirty="0"/>
              <a:t>Corporate bonds are listed on an over-the-counter market or on an exchange such as the NYSE American (formerly the American Stock Exchange). More than a thousand bonds are listed on the New York Stock Exchange (NYSE).</a:t>
            </a:r>
          </a:p>
          <a:p>
            <a:pPr algn="just">
              <a:buFont typeface="Arial" panose="020B0604020202020204" pitchFamily="34" charset="0"/>
              <a:buChar char="•"/>
            </a:pPr>
            <a:r>
              <a:rPr lang="en-US" dirty="0"/>
              <a:t>The secondary market is served by bond dealers (bid-ask).</a:t>
            </a:r>
          </a:p>
          <a:p>
            <a:pPr algn="just">
              <a:buFont typeface="Arial" panose="020B0604020202020204" pitchFamily="34" charset="0"/>
              <a:buChar char="•"/>
            </a:pPr>
            <a:r>
              <a:rPr lang="en-US" dirty="0"/>
              <a:t>Approximately 95 percent of the trading volume of corporate bonds in the secondary market is attributed to </a:t>
            </a:r>
            <a:r>
              <a:rPr lang="en-US" b="1" dirty="0"/>
              <a:t>institutional investors</a:t>
            </a:r>
            <a:r>
              <a:rPr lang="en-US" dirty="0"/>
              <a:t>.</a:t>
            </a:r>
          </a:p>
          <a:p>
            <a:pPr algn="just">
              <a:buFont typeface="Arial" panose="020B0604020202020204" pitchFamily="34" charset="0"/>
              <a:buChar char="•"/>
            </a:pPr>
            <a:r>
              <a:rPr lang="en-US" dirty="0"/>
              <a:t>Orders to buy and sell corporate bonds are increasingly being placed online at brokerage websites such as </a:t>
            </a:r>
            <a:r>
              <a:rPr lang="en-US" dirty="0">
                <a:hlinkClick r:id="rId2"/>
              </a:rPr>
              <a:t>www.schwab.com</a:t>
            </a:r>
            <a:r>
              <a:rPr lang="en-US" dirty="0"/>
              <a:t> and </a:t>
            </a:r>
            <a:r>
              <a:rPr lang="en-US" dirty="0">
                <a:hlinkClick r:id="rId3"/>
              </a:rPr>
              <a:t>http://us.etrade.com</a:t>
            </a:r>
            <a:r>
              <a:rPr lang="en-US" dirty="0"/>
              <a:t>.</a:t>
            </a:r>
          </a:p>
          <a:p>
            <a:pPr algn="just">
              <a:buFont typeface="Arial" panose="020B0604020202020204" pitchFamily="34" charset="0"/>
              <a:buChar char="•"/>
            </a:pPr>
            <a:endParaRPr lang="en-US"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US" dirty="0"/>
              <a:t>Secondary Market for Corporate Bonds</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23</a:t>
            </a:fld>
            <a:endParaRPr lang="en-US"/>
          </a:p>
        </p:txBody>
      </p:sp>
    </p:spTree>
    <p:extLst>
      <p:ext uri="{BB962C8B-B14F-4D97-AF65-F5344CB8AC3E}">
        <p14:creationId xmlns:p14="http://schemas.microsoft.com/office/powerpoint/2010/main" val="398043202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a:bodyPr>
          <a:lstStyle/>
          <a:p>
            <a:pPr algn="just">
              <a:buFont typeface="Arial" panose="020B0604020202020204" pitchFamily="34" charset="0"/>
              <a:buChar char="•"/>
            </a:pPr>
            <a:r>
              <a:rPr lang="en-US" dirty="0"/>
              <a:t>The </a:t>
            </a:r>
            <a:r>
              <a:rPr lang="en-US" b="1" dirty="0"/>
              <a:t>bond indenture is a legal document </a:t>
            </a:r>
            <a:r>
              <a:rPr lang="en-US" dirty="0"/>
              <a:t>specifying the rights and obligations of both the issuing firm and the bondholders. It is comprehensive (typically several hundred pages in length) and is designed to address all matters related to the bond issue (such as collateral, payment dates, default provisions, and call provisions).</a:t>
            </a:r>
          </a:p>
          <a:p>
            <a:pPr algn="just">
              <a:buFont typeface="Arial" panose="020B0604020202020204" pitchFamily="34" charset="0"/>
              <a:buChar char="•"/>
            </a:pPr>
            <a:r>
              <a:rPr lang="en-US" dirty="0"/>
              <a:t>Federal law requires that for each bond issue of significant size, a </a:t>
            </a:r>
            <a:r>
              <a:rPr lang="en-US" b="1" dirty="0"/>
              <a:t>trustee be appointed to represent the bondholders </a:t>
            </a:r>
            <a:r>
              <a:rPr lang="en-US" dirty="0"/>
              <a:t>in all matters concerning the bond issue. </a:t>
            </a:r>
            <a:r>
              <a:rPr lang="en-US" b="1" dirty="0"/>
              <a:t>Bank trust departments </a:t>
            </a:r>
            <a:r>
              <a:rPr lang="en-US" dirty="0"/>
              <a:t>are frequently hired to perform the duties of trustee.</a:t>
            </a:r>
          </a:p>
          <a:p>
            <a:pPr algn="just">
              <a:buFont typeface="Arial" panose="020B0604020202020204" pitchFamily="34" charset="0"/>
              <a:buChar char="•"/>
            </a:pPr>
            <a:r>
              <a:rPr lang="en-US" dirty="0"/>
              <a:t>Bonds are </a:t>
            </a:r>
            <a:r>
              <a:rPr lang="en-US" b="1" dirty="0"/>
              <a:t>not as standardized as stocks</a:t>
            </a:r>
            <a:r>
              <a:rPr lang="en-US" dirty="0"/>
              <a:t>. A single corporation may issue more than 50 different bonds with different maturities and payment terms.</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Characteristics of Corporate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24</a:t>
            </a:fld>
            <a:endParaRPr lang="en-US"/>
          </a:p>
        </p:txBody>
      </p:sp>
    </p:spTree>
    <p:extLst>
      <p:ext uri="{BB962C8B-B14F-4D97-AF65-F5344CB8AC3E}">
        <p14:creationId xmlns:p14="http://schemas.microsoft.com/office/powerpoint/2010/main" val="10959224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lnSpcReduction="10000"/>
          </a:bodyPr>
          <a:lstStyle/>
          <a:p>
            <a:pPr algn="just">
              <a:buFont typeface="Arial" panose="020B0604020202020204" pitchFamily="34" charset="0"/>
              <a:buChar char="•"/>
            </a:pPr>
            <a:r>
              <a:rPr lang="en-IN" b="1" dirty="0"/>
              <a:t>Sinking fund provision</a:t>
            </a:r>
            <a:r>
              <a:rPr lang="en-IN" dirty="0"/>
              <a:t>: </a:t>
            </a:r>
            <a:r>
              <a:rPr lang="en-US" dirty="0"/>
              <a:t>Bond indentures frequently include a sinking-fund provision, a requirement that the firm retire a certain amount of the bond issue each year.</a:t>
            </a:r>
          </a:p>
          <a:p>
            <a:pPr algn="just">
              <a:buFont typeface="Arial" panose="020B0604020202020204" pitchFamily="34" charset="0"/>
              <a:buChar char="•"/>
            </a:pPr>
            <a:r>
              <a:rPr lang="en-IN" b="1" dirty="0"/>
              <a:t>Protective Covenants</a:t>
            </a:r>
            <a:r>
              <a:rPr lang="en-US" dirty="0"/>
              <a:t>: To protect the interests of bond holders, some restrictions are put on the issuer of the debt. Like, limit on the amount of dividends and corporate officers’ salaries that the firm can pay, or additional debt issuance.</a:t>
            </a:r>
          </a:p>
          <a:p>
            <a:pPr algn="just">
              <a:buFont typeface="Arial" panose="020B0604020202020204" pitchFamily="34" charset="0"/>
              <a:buChar char="•"/>
            </a:pPr>
            <a:r>
              <a:rPr lang="en-US" b="1" dirty="0"/>
              <a:t>Call provisions</a:t>
            </a:r>
            <a:r>
              <a:rPr lang="en-US" dirty="0"/>
              <a:t>: Provision to redeem the bonds before the maturity date. A call provision usually requires the firm to pay a price above par value (call premium) when it calls its bonds. It is done when </a:t>
            </a:r>
            <a:r>
              <a:rPr lang="en-US" b="1" dirty="0"/>
              <a:t>interest rates become very low after the issue</a:t>
            </a:r>
            <a:r>
              <a:rPr lang="en-US" dirty="0"/>
              <a:t>.</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Characteristics of Corporate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25</a:t>
            </a:fld>
            <a:endParaRPr lang="en-US"/>
          </a:p>
        </p:txBody>
      </p:sp>
    </p:spTree>
    <p:extLst>
      <p:ext uri="{BB962C8B-B14F-4D97-AF65-F5344CB8AC3E}">
        <p14:creationId xmlns:p14="http://schemas.microsoft.com/office/powerpoint/2010/main" val="180915570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85000" lnSpcReduction="10000"/>
          </a:bodyPr>
          <a:lstStyle/>
          <a:p>
            <a:pPr algn="just">
              <a:buFont typeface="Arial" panose="020B0604020202020204" pitchFamily="34" charset="0"/>
              <a:buChar char="•"/>
            </a:pPr>
            <a:r>
              <a:rPr lang="en-IN" b="1" dirty="0"/>
              <a:t>Bond Collateral</a:t>
            </a:r>
            <a:r>
              <a:rPr lang="en-IN" dirty="0"/>
              <a:t>: </a:t>
            </a:r>
            <a:r>
              <a:rPr lang="en-US" dirty="0"/>
              <a:t>A </a:t>
            </a:r>
            <a:r>
              <a:rPr lang="en-US" b="1" dirty="0"/>
              <a:t>first mortgage bond </a:t>
            </a:r>
            <a:r>
              <a:rPr lang="en-US" dirty="0"/>
              <a:t>has first claim on the specified assets (land and buildings). </a:t>
            </a:r>
            <a:r>
              <a:rPr lang="en-IN" dirty="0"/>
              <a:t> </a:t>
            </a:r>
            <a:r>
              <a:rPr lang="en-US" dirty="0"/>
              <a:t>Bonds unsecured by specific property are called </a:t>
            </a:r>
            <a:r>
              <a:rPr lang="en-US" b="1" dirty="0"/>
              <a:t>debentures</a:t>
            </a:r>
            <a:r>
              <a:rPr lang="en-US" dirty="0"/>
              <a:t>. </a:t>
            </a:r>
            <a:r>
              <a:rPr lang="en-US" b="1" dirty="0"/>
              <a:t>Subordinated debentures </a:t>
            </a:r>
            <a:r>
              <a:rPr lang="en-US" dirty="0"/>
              <a:t>have claims against the firm’s assets that are junior to the claims of both mortgage bonds and regular debentures (pension funds and insurance companies are the major investors).</a:t>
            </a:r>
          </a:p>
          <a:p>
            <a:pPr algn="just">
              <a:buFont typeface="Arial" panose="020B0604020202020204" pitchFamily="34" charset="0"/>
              <a:buChar char="•"/>
            </a:pPr>
            <a:r>
              <a:rPr lang="en-US" b="1" dirty="0"/>
              <a:t>Zero-coupon bonds</a:t>
            </a:r>
            <a:r>
              <a:rPr lang="en-US" dirty="0"/>
              <a:t>:  Issued at a deep discount from par value. To the issuing firm, these bonds have the advantage of requiring low or no cash outflow during their life.</a:t>
            </a:r>
          </a:p>
          <a:p>
            <a:pPr algn="just">
              <a:buFont typeface="Arial" panose="020B0604020202020204" pitchFamily="34" charset="0"/>
              <a:buChar char="•"/>
            </a:pPr>
            <a:r>
              <a:rPr lang="en-US" b="1" dirty="0"/>
              <a:t>Floating-rate bonds</a:t>
            </a:r>
            <a:r>
              <a:rPr lang="en-US" dirty="0"/>
              <a:t>: Most of these bonds tie their coupon rate to the London Interbank Offer Rate (LIBOR), the rate at which banks lend funds to each other on an international basis. The coupon rate is typically adjusted every three months.</a:t>
            </a:r>
          </a:p>
          <a:p>
            <a:pPr algn="just">
              <a:buFont typeface="Arial" panose="020B0604020202020204" pitchFamily="34" charset="0"/>
              <a:buChar char="•"/>
            </a:pPr>
            <a:r>
              <a:rPr lang="en-US" b="1" dirty="0"/>
              <a:t>Convertibility</a:t>
            </a:r>
            <a:r>
              <a:rPr lang="en-US" dirty="0"/>
              <a:t>: A convertible bond allows investors to exchange the bond for a stated number of shares of the firm’s common stock. For example: </a:t>
            </a:r>
            <a:r>
              <a:rPr lang="en-US" dirty="0">
                <a:hlinkClick r:id="rId2"/>
              </a:rPr>
              <a:t>Twitter</a:t>
            </a:r>
            <a:endParaRPr lang="en-US"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Characteristics of Corporate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26</a:t>
            </a:fld>
            <a:endParaRPr lang="en-US"/>
          </a:p>
        </p:txBody>
      </p:sp>
    </p:spTree>
    <p:extLst>
      <p:ext uri="{BB962C8B-B14F-4D97-AF65-F5344CB8AC3E}">
        <p14:creationId xmlns:p14="http://schemas.microsoft.com/office/powerpoint/2010/main" val="377575785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295400"/>
            <a:ext cx="8686800" cy="5300989"/>
          </a:xfrm>
        </p:spPr>
        <p:txBody>
          <a:bodyPr>
            <a:normAutofit fontScale="92500" lnSpcReduction="10000"/>
          </a:bodyPr>
          <a:lstStyle/>
          <a:p>
            <a:pPr algn="just">
              <a:buFont typeface="Arial" panose="020B0604020202020204" pitchFamily="34" charset="0"/>
              <a:buChar char="•"/>
            </a:pPr>
            <a:r>
              <a:rPr lang="en-IN" dirty="0"/>
              <a:t>Commercial banks </a:t>
            </a:r>
            <a:r>
              <a:rPr lang="en-IN" b="1" dirty="0"/>
              <a:t>packages the corporate bonds into CDOs</a:t>
            </a:r>
            <a:r>
              <a:rPr lang="en-IN" dirty="0"/>
              <a:t>, </a:t>
            </a:r>
            <a:r>
              <a:rPr lang="en-US" dirty="0"/>
              <a:t>in which investors receive the interest or principal payments generated by the debt securities.</a:t>
            </a:r>
          </a:p>
          <a:p>
            <a:pPr algn="just">
              <a:buFont typeface="Arial" panose="020B0604020202020204" pitchFamily="34" charset="0"/>
              <a:buChar char="•"/>
            </a:pPr>
            <a:r>
              <a:rPr lang="en-US" b="1" dirty="0"/>
              <a:t>Exit option for the financial institutions </a:t>
            </a:r>
            <a:r>
              <a:rPr lang="en-US" dirty="0"/>
              <a:t>who provided initial funding to the bond-issuers.</a:t>
            </a:r>
          </a:p>
          <a:p>
            <a:pPr algn="just">
              <a:buFont typeface="Arial" panose="020B0604020202020204" pitchFamily="34" charset="0"/>
              <a:buChar char="•"/>
            </a:pPr>
            <a:r>
              <a:rPr lang="en-US" dirty="0"/>
              <a:t>In addition to corporate debt securities, some CDOs contain other types of debt such as </a:t>
            </a:r>
            <a:r>
              <a:rPr lang="en-US" b="1" dirty="0"/>
              <a:t>credit card loans, car loans, and commercial or residential mortgages</a:t>
            </a:r>
            <a:r>
              <a:rPr lang="en-US" dirty="0"/>
              <a:t>.</a:t>
            </a:r>
          </a:p>
          <a:p>
            <a:pPr algn="just">
              <a:buFont typeface="Arial" panose="020B0604020202020204" pitchFamily="34" charset="0"/>
              <a:buChar char="•"/>
            </a:pPr>
            <a:r>
              <a:rPr lang="en-US" dirty="0"/>
              <a:t>Investors (</a:t>
            </a:r>
            <a:r>
              <a:rPr lang="en-US" b="1" dirty="0"/>
              <a:t>typically institutional investors</a:t>
            </a:r>
            <a:r>
              <a:rPr lang="en-US" dirty="0"/>
              <a:t>) in CDOs invest in a </a:t>
            </a:r>
            <a:r>
              <a:rPr lang="en-US" b="1" dirty="0"/>
              <a:t>diversified debt portfolio</a:t>
            </a:r>
            <a:r>
              <a:rPr lang="en-US" dirty="0"/>
              <a:t>.</a:t>
            </a:r>
          </a:p>
          <a:p>
            <a:pPr algn="just">
              <a:buFont typeface="Arial" panose="020B0604020202020204" pitchFamily="34" charset="0"/>
              <a:buChar char="•"/>
            </a:pPr>
            <a:r>
              <a:rPr lang="en-US" dirty="0"/>
              <a:t>The CDO is backed (collateralized) by the assets that were purchased with the proceeds from issuing debt.</a:t>
            </a:r>
          </a:p>
          <a:p>
            <a:pPr algn="just">
              <a:buFont typeface="Arial" panose="020B0604020202020204" pitchFamily="34" charset="0"/>
              <a:buChar char="•"/>
            </a:pPr>
            <a:r>
              <a:rPr lang="en-US" dirty="0"/>
              <a:t>It is segmented into slices </a:t>
            </a:r>
            <a:r>
              <a:rPr lang="en-US" b="1" dirty="0"/>
              <a:t>(“tranches” such as Senior, Junior, and Mezzanine</a:t>
            </a:r>
            <a:r>
              <a:rPr lang="en-US" dirty="0"/>
              <a:t>), whereby the cash flows derived from the debt securities are prioritized by seniority.</a:t>
            </a:r>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Collateralized Debt Obligations (CDOs)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27</a:t>
            </a:fld>
            <a:endParaRPr lang="en-US"/>
          </a:p>
        </p:txBody>
      </p:sp>
    </p:spTree>
    <p:extLst>
      <p:ext uri="{BB962C8B-B14F-4D97-AF65-F5344CB8AC3E}">
        <p14:creationId xmlns:p14="http://schemas.microsoft.com/office/powerpoint/2010/main" val="52522536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IN" dirty="0"/>
              <a:t>Each tranche is rated separately by a </a:t>
            </a:r>
            <a:r>
              <a:rPr lang="en-IN" b="1" dirty="0"/>
              <a:t>credit rating agency</a:t>
            </a:r>
            <a:r>
              <a:rPr lang="en-IN" dirty="0"/>
              <a:t>.</a:t>
            </a:r>
          </a:p>
          <a:p>
            <a:pPr algn="just">
              <a:buFont typeface="Arial" panose="020B0604020202020204" pitchFamily="34" charset="0"/>
              <a:buChar char="•"/>
            </a:pPr>
            <a:r>
              <a:rPr lang="en-US" dirty="0"/>
              <a:t>The most senior tranches may receive a very high credit rating, whereas tranches with lower priority receive lower credit ratings.</a:t>
            </a:r>
          </a:p>
          <a:p>
            <a:pPr algn="just">
              <a:buFont typeface="Arial" panose="020B0604020202020204" pitchFamily="34" charset="0"/>
              <a:buChar char="•"/>
            </a:pPr>
            <a:r>
              <a:rPr lang="en-US" dirty="0"/>
              <a:t>Price and yield for each tranche is computed.</a:t>
            </a:r>
          </a:p>
          <a:p>
            <a:pPr algn="just">
              <a:buFont typeface="Arial" panose="020B0604020202020204" pitchFamily="34" charset="0"/>
              <a:buChar char="•"/>
            </a:pPr>
            <a:r>
              <a:rPr lang="en-US" dirty="0"/>
              <a:t>CDOs are a type of structured asset-backed security (ABS) that are created by packaging assets and debt into tranches, which are then sold to investors.</a:t>
            </a:r>
          </a:p>
          <a:p>
            <a:pPr algn="just">
              <a:buFont typeface="Arial" panose="020B0604020202020204" pitchFamily="34" charset="0"/>
              <a:buChar char="•"/>
            </a:pPr>
            <a:endParaRPr lang="en-IN" dirty="0"/>
          </a:p>
          <a:p>
            <a:pPr algn="just">
              <a:buFont typeface="Arial" panose="020B0604020202020204" pitchFamily="34" charset="0"/>
              <a:buChar char="•"/>
            </a:pPr>
            <a:r>
              <a:rPr lang="en-US" dirty="0"/>
              <a:t>Reference: </a:t>
            </a:r>
            <a:r>
              <a:rPr lang="en-US" dirty="0">
                <a:hlinkClick r:id="rId2"/>
              </a:rPr>
              <a:t>Khan Academy YT</a:t>
            </a:r>
            <a:endParaRPr lang="en-IN" dirty="0"/>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Collateralized Debt Obligations (CDOs)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28</a:t>
            </a:fld>
            <a:endParaRPr lang="en-US"/>
          </a:p>
        </p:txBody>
      </p:sp>
    </p:spTree>
    <p:extLst>
      <p:ext uri="{BB962C8B-B14F-4D97-AF65-F5344CB8AC3E}">
        <p14:creationId xmlns:p14="http://schemas.microsoft.com/office/powerpoint/2010/main" val="160318925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295400"/>
            <a:ext cx="8534400" cy="5300989"/>
          </a:xfrm>
        </p:spPr>
        <p:txBody>
          <a:bodyPr>
            <a:normAutofit fontScale="92500"/>
          </a:bodyPr>
          <a:lstStyle/>
          <a:p>
            <a:pPr algn="just">
              <a:buFont typeface="Arial" panose="020B0604020202020204" pitchFamily="34" charset="0"/>
              <a:buChar char="•"/>
            </a:pPr>
            <a:r>
              <a:rPr lang="en-US" dirty="0"/>
              <a:t>Exchange-traded notes (ETNs) are types of </a:t>
            </a:r>
            <a:r>
              <a:rPr lang="en-US" b="1" dirty="0"/>
              <a:t>unsecured debt securities</a:t>
            </a:r>
            <a:r>
              <a:rPr lang="en-US" dirty="0"/>
              <a:t> that track an underlying index of securities and trade on a major exchange like a stock.</a:t>
            </a:r>
          </a:p>
          <a:p>
            <a:pPr algn="just">
              <a:buFont typeface="Arial" panose="020B0604020202020204" pitchFamily="34" charset="0"/>
              <a:buChar char="•"/>
            </a:pPr>
            <a:r>
              <a:rPr lang="en-US" dirty="0"/>
              <a:t>ETNs are similar to bonds but </a:t>
            </a:r>
            <a:r>
              <a:rPr lang="en-US" b="1" dirty="0"/>
              <a:t>do not have interest payments</a:t>
            </a:r>
            <a:r>
              <a:rPr lang="en-US" dirty="0"/>
              <a:t>. Instead, the prices of ETNs fluctuate like stocks.</a:t>
            </a:r>
            <a:endParaRPr lang="en-IN" dirty="0"/>
          </a:p>
          <a:p>
            <a:pPr algn="just">
              <a:buFont typeface="Arial" panose="020B0604020202020204" pitchFamily="34" charset="0"/>
              <a:buChar char="•"/>
            </a:pPr>
            <a:r>
              <a:rPr lang="en-US" dirty="0"/>
              <a:t>An ETN is typically issued by financial institutions (investment bank) and bases its return on a market index. It comes with a set maturity period, usually from 10 to 30 years. ETNs were first issued by Barclays Bank PLC in 2006.</a:t>
            </a:r>
          </a:p>
          <a:p>
            <a:pPr algn="just">
              <a:buFont typeface="Arial" panose="020B0604020202020204" pitchFamily="34" charset="0"/>
              <a:buChar char="•"/>
            </a:pPr>
            <a:r>
              <a:rPr lang="en-IN" b="1" dirty="0"/>
              <a:t>Differentiate </a:t>
            </a:r>
            <a:r>
              <a:rPr lang="en-IN" b="1" dirty="0" err="1"/>
              <a:t>wrt</a:t>
            </a:r>
            <a:r>
              <a:rPr lang="en-IN" b="1" dirty="0"/>
              <a:t> Exchange-traded funds (ETFs)</a:t>
            </a:r>
            <a:r>
              <a:rPr lang="en-IN" dirty="0"/>
              <a:t>: ETFs own the securities, Tax on dividend/interest earned by ETFs: No interest payment by ETNs hence only capital gain is there (which is less), tracking error in ETFs, credit risk in ETNs.</a:t>
            </a:r>
          </a:p>
          <a:p>
            <a:pPr algn="just">
              <a:buFont typeface="Arial" panose="020B0604020202020204" pitchFamily="34" charset="0"/>
              <a:buChar char="•"/>
            </a:pPr>
            <a:r>
              <a:rPr lang="en-IN" dirty="0"/>
              <a:t>Source: </a:t>
            </a:r>
            <a:r>
              <a:rPr lang="en-IN" dirty="0">
                <a:hlinkClick r:id="rId2"/>
              </a:rPr>
              <a:t>Investopedia</a:t>
            </a:r>
            <a:r>
              <a:rPr lang="en-IN" dirty="0"/>
              <a:t>, </a:t>
            </a:r>
            <a:r>
              <a:rPr lang="en-IN" dirty="0">
                <a:hlinkClick r:id="rId3"/>
              </a:rPr>
              <a:t>CFI</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Exchange-Traded Notes (ETNs)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29</a:t>
            </a:fld>
            <a:endParaRPr lang="en-US"/>
          </a:p>
        </p:txBody>
      </p:sp>
    </p:spTree>
    <p:extLst>
      <p:ext uri="{BB962C8B-B14F-4D97-AF65-F5344CB8AC3E}">
        <p14:creationId xmlns:p14="http://schemas.microsoft.com/office/powerpoint/2010/main" val="14233748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Bonds are </a:t>
            </a:r>
            <a:r>
              <a:rPr lang="en-US" b="1" dirty="0"/>
              <a:t>long-term debt securities </a:t>
            </a:r>
            <a:r>
              <a:rPr lang="en-US" dirty="0"/>
              <a:t>that are issued by government agencies or corporations.</a:t>
            </a:r>
          </a:p>
          <a:p>
            <a:pPr algn="just">
              <a:buFont typeface="Arial" panose="020B0604020202020204" pitchFamily="34" charset="0"/>
              <a:buChar char="•"/>
            </a:pPr>
            <a:r>
              <a:rPr lang="en-US" dirty="0"/>
              <a:t>The duration may be </a:t>
            </a:r>
            <a:r>
              <a:rPr lang="en-US" b="1" dirty="0"/>
              <a:t>5-30 years</a:t>
            </a:r>
            <a:r>
              <a:rPr lang="en-US" dirty="0"/>
              <a:t>.</a:t>
            </a:r>
          </a:p>
          <a:p>
            <a:pPr algn="just">
              <a:buFont typeface="Arial" panose="020B0604020202020204" pitchFamily="34" charset="0"/>
              <a:buChar char="•"/>
            </a:pPr>
            <a:r>
              <a:rPr lang="en-US" dirty="0"/>
              <a:t>The issuer of a bond is </a:t>
            </a:r>
            <a:r>
              <a:rPr lang="en-US" b="1" dirty="0"/>
              <a:t>obligated to pay interest </a:t>
            </a:r>
            <a:r>
              <a:rPr lang="en-US" dirty="0"/>
              <a:t>(or coupon) payments periodically (such as annually or semiannually) and the par value (principal) at maturity.</a:t>
            </a:r>
          </a:p>
          <a:p>
            <a:pPr algn="just">
              <a:buFont typeface="Arial" panose="020B0604020202020204" pitchFamily="34" charset="0"/>
              <a:buChar char="•"/>
            </a:pPr>
            <a:r>
              <a:rPr lang="en-US" dirty="0"/>
              <a:t>Bonds are issued in the </a:t>
            </a:r>
            <a:r>
              <a:rPr lang="en-US" b="1" dirty="0"/>
              <a:t>primary market</a:t>
            </a:r>
            <a:r>
              <a:rPr lang="en-US" dirty="0"/>
              <a:t> through a telecommunications network.</a:t>
            </a:r>
          </a:p>
          <a:p>
            <a:pPr algn="just">
              <a:buFont typeface="Arial" panose="020B0604020202020204" pitchFamily="34" charset="0"/>
              <a:buChar char="•"/>
            </a:pPr>
            <a:r>
              <a:rPr lang="en-US" dirty="0"/>
              <a:t>Bond markets finance economic growth.</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Overview of Bonds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3</a:t>
            </a:fld>
            <a:endParaRPr lang="en-US"/>
          </a:p>
        </p:txBody>
      </p:sp>
    </p:spTree>
    <p:extLst>
      <p:ext uri="{BB962C8B-B14F-4D97-AF65-F5344CB8AC3E}">
        <p14:creationId xmlns:p14="http://schemas.microsoft.com/office/powerpoint/2010/main" val="307446937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46F1C-D074-437E-8B0D-B35B7A910126}"/>
              </a:ext>
            </a:extLst>
          </p:cNvPr>
          <p:cNvSpPr>
            <a:spLocks noGrp="1"/>
          </p:cNvSpPr>
          <p:nvPr>
            <p:ph idx="1"/>
          </p:nvPr>
        </p:nvSpPr>
        <p:spPr/>
        <p:txBody>
          <a:bodyPr>
            <a:normAutofit/>
          </a:bodyPr>
          <a:lstStyle/>
          <a:p>
            <a:pPr algn="ctr"/>
            <a:endParaRPr lang="en-IN" sz="7000" i="1" dirty="0"/>
          </a:p>
          <a:p>
            <a:pPr algn="ctr"/>
            <a:r>
              <a:rPr lang="en-IN" sz="7000" i="1" dirty="0"/>
              <a:t>THANK YOU!!!</a:t>
            </a:r>
          </a:p>
        </p:txBody>
      </p:sp>
      <p:sp>
        <p:nvSpPr>
          <p:cNvPr id="4" name="Date Placeholder 3">
            <a:extLst>
              <a:ext uri="{FF2B5EF4-FFF2-40B4-BE49-F238E27FC236}">
                <a16:creationId xmlns:a16="http://schemas.microsoft.com/office/drawing/2014/main" id="{C4EBE50B-7CA5-4699-8A8D-AADD3A0FC803}"/>
              </a:ext>
            </a:extLst>
          </p:cNvPr>
          <p:cNvSpPr>
            <a:spLocks noGrp="1"/>
          </p:cNvSpPr>
          <p:nvPr>
            <p:ph type="dt" sz="half" idx="4294967295"/>
          </p:nvPr>
        </p:nvSpPr>
        <p:spPr>
          <a:xfrm>
            <a:off x="304800" y="6596390"/>
            <a:ext cx="2133600" cy="261610"/>
          </a:xfrm>
        </p:spPr>
        <p:txBody>
          <a:bodyPr/>
          <a:lstStyle/>
          <a:p>
            <a:fld id="{6F01FDB1-4902-4640-A936-6C3752EC7705}" type="datetime1">
              <a:rPr lang="en-US" smtClean="0"/>
              <a:t>8/31/2024</a:t>
            </a:fld>
            <a:endParaRPr lang="en-US" dirty="0"/>
          </a:p>
        </p:txBody>
      </p:sp>
      <p:sp>
        <p:nvSpPr>
          <p:cNvPr id="5" name="Slide Number Placeholder 4">
            <a:extLst>
              <a:ext uri="{FF2B5EF4-FFF2-40B4-BE49-F238E27FC236}">
                <a16:creationId xmlns:a16="http://schemas.microsoft.com/office/drawing/2014/main" id="{DCE7AF33-253C-4D06-9315-05552ADDBE08}"/>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30</a:t>
            </a:fld>
            <a:endParaRPr lang="en-US"/>
          </a:p>
        </p:txBody>
      </p:sp>
    </p:spTree>
    <p:extLst>
      <p:ext uri="{BB962C8B-B14F-4D97-AF65-F5344CB8AC3E}">
        <p14:creationId xmlns:p14="http://schemas.microsoft.com/office/powerpoint/2010/main" val="236496327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9469F1B-F542-4D5E-98CD-E1C20851417B}"/>
              </a:ext>
            </a:extLst>
          </p:cNvPr>
          <p:cNvPicPr>
            <a:picLocks noGrp="1" noChangeAspect="1"/>
          </p:cNvPicPr>
          <p:nvPr>
            <p:ph idx="1"/>
          </p:nvPr>
        </p:nvPicPr>
        <p:blipFill>
          <a:blip r:embed="rId2"/>
          <a:stretch>
            <a:fillRect/>
          </a:stretch>
        </p:blipFill>
        <p:spPr>
          <a:xfrm>
            <a:off x="378091" y="1295399"/>
            <a:ext cx="7241909" cy="4827939"/>
          </a:xfrm>
        </p:spPr>
      </p:pic>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US" dirty="0"/>
              <a:t>How Bond Markets Facilitate the Flow of Funds?</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4</a:t>
            </a:fld>
            <a:endParaRPr lang="en-US"/>
          </a:p>
        </p:txBody>
      </p:sp>
      <p:sp>
        <p:nvSpPr>
          <p:cNvPr id="8" name="TextBox 7">
            <a:extLst>
              <a:ext uri="{FF2B5EF4-FFF2-40B4-BE49-F238E27FC236}">
                <a16:creationId xmlns:a16="http://schemas.microsoft.com/office/drawing/2014/main" id="{507AA0F7-3F98-4E33-879D-376605C77D2E}"/>
              </a:ext>
            </a:extLst>
          </p:cNvPr>
          <p:cNvSpPr txBox="1"/>
          <p:nvPr/>
        </p:nvSpPr>
        <p:spPr>
          <a:xfrm>
            <a:off x="417645" y="6131544"/>
            <a:ext cx="3581400" cy="369332"/>
          </a:xfrm>
          <a:prstGeom prst="rect">
            <a:avLst/>
          </a:prstGeom>
          <a:noFill/>
        </p:spPr>
        <p:txBody>
          <a:bodyPr wrap="square" rtlCol="0">
            <a:spAutoFit/>
          </a:bodyPr>
          <a:lstStyle/>
          <a:p>
            <a:r>
              <a:rPr lang="en-US" dirty="0"/>
              <a:t>Source: Text Book by Jeff Madura</a:t>
            </a:r>
          </a:p>
        </p:txBody>
      </p:sp>
    </p:spTree>
    <p:extLst>
      <p:ext uri="{BB962C8B-B14F-4D97-AF65-F5344CB8AC3E}">
        <p14:creationId xmlns:p14="http://schemas.microsoft.com/office/powerpoint/2010/main" val="221757483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0F4B5C2-D148-44EE-A5F1-914E8115A785}"/>
              </a:ext>
            </a:extLst>
          </p:cNvPr>
          <p:cNvPicPr>
            <a:picLocks noGrp="1" noChangeAspect="1"/>
          </p:cNvPicPr>
          <p:nvPr>
            <p:ph idx="1"/>
          </p:nvPr>
        </p:nvPicPr>
        <p:blipFill>
          <a:blip r:embed="rId2"/>
          <a:stretch>
            <a:fillRect/>
          </a:stretch>
        </p:blipFill>
        <p:spPr>
          <a:xfrm>
            <a:off x="152400" y="1221545"/>
            <a:ext cx="8686800" cy="3610278"/>
          </a:xfrm>
        </p:spPr>
      </p:pic>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US" dirty="0"/>
              <a:t>Institutional Participation in Bond Markets</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5</a:t>
            </a:fld>
            <a:endParaRPr lang="en-US"/>
          </a:p>
        </p:txBody>
      </p:sp>
      <p:sp>
        <p:nvSpPr>
          <p:cNvPr id="8" name="TextBox 7">
            <a:extLst>
              <a:ext uri="{FF2B5EF4-FFF2-40B4-BE49-F238E27FC236}">
                <a16:creationId xmlns:a16="http://schemas.microsoft.com/office/drawing/2014/main" id="{65C241EB-AB78-4D75-934E-E02BC98E7F5D}"/>
              </a:ext>
            </a:extLst>
          </p:cNvPr>
          <p:cNvSpPr txBox="1"/>
          <p:nvPr/>
        </p:nvSpPr>
        <p:spPr>
          <a:xfrm>
            <a:off x="417645" y="6131544"/>
            <a:ext cx="3581400" cy="369332"/>
          </a:xfrm>
          <a:prstGeom prst="rect">
            <a:avLst/>
          </a:prstGeom>
          <a:noFill/>
        </p:spPr>
        <p:txBody>
          <a:bodyPr wrap="square" rtlCol="0">
            <a:spAutoFit/>
          </a:bodyPr>
          <a:lstStyle/>
          <a:p>
            <a:r>
              <a:rPr lang="en-US" dirty="0"/>
              <a:t>Source: Text Book by Jeff Madura</a:t>
            </a:r>
          </a:p>
        </p:txBody>
      </p:sp>
    </p:spTree>
    <p:extLst>
      <p:ext uri="{BB962C8B-B14F-4D97-AF65-F5344CB8AC3E}">
        <p14:creationId xmlns:p14="http://schemas.microsoft.com/office/powerpoint/2010/main" val="221001373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IN" dirty="0"/>
              <a:t>Measured by Yield to Maturity (</a:t>
            </a:r>
            <a:r>
              <a:rPr lang="en-IN" b="1" dirty="0"/>
              <a:t>YTM</a:t>
            </a:r>
            <a:r>
              <a:rPr lang="en-IN" dirty="0"/>
              <a:t>).</a:t>
            </a:r>
          </a:p>
          <a:p>
            <a:pPr algn="just">
              <a:buFont typeface="Arial" panose="020B0604020202020204" pitchFamily="34" charset="0"/>
              <a:buChar char="•"/>
            </a:pPr>
            <a:r>
              <a:rPr lang="en-US" dirty="0"/>
              <a:t>The yield to maturity is the </a:t>
            </a:r>
            <a:r>
              <a:rPr lang="en-US" b="1" dirty="0"/>
              <a:t>annualized discount rate </a:t>
            </a:r>
            <a:r>
              <a:rPr lang="en-US" dirty="0"/>
              <a:t>that equates the future coupon and principal payments to the initial proceeds received from the bond offering.</a:t>
            </a:r>
          </a:p>
          <a:p>
            <a:pPr algn="just">
              <a:buFont typeface="Arial" panose="020B0604020202020204" pitchFamily="34" charset="0"/>
              <a:buChar char="•"/>
            </a:pPr>
            <a:r>
              <a:rPr lang="en-US" dirty="0"/>
              <a:t>It is based on the assumption that coupon payments received can be </a:t>
            </a:r>
            <a:r>
              <a:rPr lang="en-US" b="1" dirty="0"/>
              <a:t>reinvested at the same yield</a:t>
            </a:r>
            <a:r>
              <a:rPr lang="en-US" dirty="0"/>
              <a:t>.</a:t>
            </a:r>
          </a:p>
          <a:p>
            <a:pPr algn="just">
              <a:buFont typeface="Arial" panose="020B0604020202020204" pitchFamily="34" charset="0"/>
              <a:buChar char="•"/>
            </a:pPr>
            <a:r>
              <a:rPr lang="en-US" dirty="0"/>
              <a:t>Consider an investor who can purchase bonds with 10 years until maturity, a par value of $1,000, and an 8 percent annualized coupon rate for $936. The yield to maturity on these bonds can be determined by using  MS Excel. (</a:t>
            </a:r>
            <a:r>
              <a:rPr lang="en-US" b="1" dirty="0"/>
              <a:t>Show in Excel, IRR function, 9%</a:t>
            </a:r>
            <a:r>
              <a:rPr lang="en-US" dirty="0"/>
              <a:t>)</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Bond Yields: P</a:t>
            </a:r>
            <a:r>
              <a:rPr lang="en-IN" b="1" dirty="0"/>
              <a:t>erspective of Issuer</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6</a:t>
            </a:fld>
            <a:endParaRPr lang="en-US"/>
          </a:p>
        </p:txBody>
      </p:sp>
    </p:spTree>
    <p:extLst>
      <p:ext uri="{BB962C8B-B14F-4D97-AF65-F5344CB8AC3E}">
        <p14:creationId xmlns:p14="http://schemas.microsoft.com/office/powerpoint/2010/main" val="75154477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An investor who invests in a bond when it is issued and </a:t>
            </a:r>
            <a:r>
              <a:rPr lang="en-US" b="1" dirty="0"/>
              <a:t>holds it until maturity will earn the yield to maturity</a:t>
            </a:r>
            <a:r>
              <a:rPr lang="en-US" dirty="0"/>
              <a:t>.</a:t>
            </a:r>
          </a:p>
          <a:p>
            <a:pPr algn="just">
              <a:buFont typeface="Arial" panose="020B0604020202020204" pitchFamily="34" charset="0"/>
              <a:buChar char="•"/>
            </a:pPr>
            <a:r>
              <a:rPr lang="en-US" dirty="0"/>
              <a:t>If they sell before maturity, they compute holding period return.</a:t>
            </a:r>
          </a:p>
          <a:p>
            <a:pPr algn="just">
              <a:buFont typeface="Arial" panose="020B0604020202020204" pitchFamily="34" charset="0"/>
              <a:buChar char="•"/>
            </a:pPr>
            <a:r>
              <a:rPr lang="en-US" dirty="0"/>
              <a:t>If holding period &lt; year: They may estimate their holding period return as the sum of the coupon payments plus the difference between the selling price and the purchase price of the bond, as a percentage of the purchase price. </a:t>
            </a:r>
          </a:p>
          <a:p>
            <a:pPr algn="just">
              <a:buFont typeface="Arial" panose="020B0604020202020204" pitchFamily="34" charset="0"/>
              <a:buChar char="•"/>
            </a:pPr>
            <a:r>
              <a:rPr lang="en-US" dirty="0"/>
              <a:t>For relatively long holding periods, a better approximation of the holding period yield is the annualized discount rate that equates the payments received to the initial investment.</a:t>
            </a: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Bond Yields: P</a:t>
            </a:r>
            <a:r>
              <a:rPr lang="en-IN" b="1" dirty="0"/>
              <a:t>erspective of Investor</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7</a:t>
            </a:fld>
            <a:endParaRPr lang="en-US"/>
          </a:p>
        </p:txBody>
      </p:sp>
    </p:spTree>
    <p:extLst>
      <p:ext uri="{BB962C8B-B14F-4D97-AF65-F5344CB8AC3E}">
        <p14:creationId xmlns:p14="http://schemas.microsoft.com/office/powerpoint/2010/main" val="7605963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fontScale="92500" lnSpcReduction="20000"/>
          </a:bodyPr>
          <a:lstStyle/>
          <a:p>
            <a:pPr algn="just">
              <a:buFont typeface="Arial" panose="020B0604020202020204" pitchFamily="34" charset="0"/>
              <a:buChar char="•"/>
            </a:pPr>
            <a:r>
              <a:rPr lang="en-IN" dirty="0"/>
              <a:t>For fiscal deficit financing, </a:t>
            </a:r>
            <a:r>
              <a:rPr lang="en-US" dirty="0"/>
              <a:t>the </a:t>
            </a:r>
            <a:r>
              <a:rPr lang="en-US" b="1" dirty="0"/>
              <a:t>U.S. Treasury issues Treasury notes and Treasury bonds </a:t>
            </a:r>
            <a:r>
              <a:rPr lang="en-US" dirty="0"/>
              <a:t>to finance federal government expenditures.</a:t>
            </a:r>
          </a:p>
          <a:p>
            <a:pPr algn="just">
              <a:buFont typeface="Arial" panose="020B0604020202020204" pitchFamily="34" charset="0"/>
              <a:buChar char="•"/>
            </a:pPr>
            <a:r>
              <a:rPr lang="en-US" dirty="0"/>
              <a:t>The yield on Treasury bonds is considered as </a:t>
            </a:r>
            <a:r>
              <a:rPr lang="en-US" b="1" dirty="0"/>
              <a:t>risk-free rate </a:t>
            </a:r>
            <a:r>
              <a:rPr lang="en-US" dirty="0"/>
              <a:t>of return as it is presumed that the Treasury will not default on its payments.</a:t>
            </a:r>
          </a:p>
          <a:p>
            <a:pPr algn="just">
              <a:buFont typeface="Arial" panose="020B0604020202020204" pitchFamily="34" charset="0"/>
              <a:buChar char="•"/>
            </a:pPr>
            <a:r>
              <a:rPr lang="en-US" b="1" dirty="0"/>
              <a:t>The default risk is zero, and yield is also very low</a:t>
            </a:r>
            <a:r>
              <a:rPr lang="en-US" dirty="0"/>
              <a:t>.</a:t>
            </a:r>
          </a:p>
          <a:p>
            <a:pPr algn="just">
              <a:buFont typeface="Arial" panose="020B0604020202020204" pitchFamily="34" charset="0"/>
              <a:buChar char="•"/>
            </a:pPr>
            <a:r>
              <a:rPr lang="en-US" dirty="0"/>
              <a:t>The </a:t>
            </a:r>
            <a:r>
              <a:rPr lang="en-US" b="1" dirty="0"/>
              <a:t>minimum denomination </a:t>
            </a:r>
            <a:r>
              <a:rPr lang="en-US" dirty="0"/>
              <a:t>for Treasury notes and bonds is now </a:t>
            </a:r>
            <a:r>
              <a:rPr lang="en-US" b="1" dirty="0"/>
              <a:t>$100</a:t>
            </a:r>
            <a:r>
              <a:rPr lang="en-US" dirty="0"/>
              <a:t>. The key </a:t>
            </a:r>
            <a:r>
              <a:rPr lang="en-US" b="1" dirty="0"/>
              <a:t>difference between a note and a bond </a:t>
            </a:r>
            <a:r>
              <a:rPr lang="en-US" dirty="0"/>
              <a:t>is that note maturities are less than 10 years whereas bond maturities are10 years or more.</a:t>
            </a:r>
          </a:p>
          <a:p>
            <a:pPr algn="just">
              <a:buFont typeface="Arial" panose="020B0604020202020204" pitchFamily="34" charset="0"/>
              <a:buChar char="•"/>
            </a:pPr>
            <a:r>
              <a:rPr lang="en-US" dirty="0"/>
              <a:t>An </a:t>
            </a:r>
            <a:r>
              <a:rPr lang="en-US" b="1" dirty="0"/>
              <a:t>active over-the-counter secondary market </a:t>
            </a:r>
            <a:r>
              <a:rPr lang="en-US" dirty="0"/>
              <a:t>allows investors to sell Treasury notes or bonds prior to maturity.</a:t>
            </a:r>
          </a:p>
          <a:p>
            <a:pPr algn="just">
              <a:buFont typeface="Arial" panose="020B0604020202020204" pitchFamily="34" charset="0"/>
              <a:buChar char="•"/>
            </a:pPr>
            <a:r>
              <a:rPr lang="en-US" dirty="0"/>
              <a:t>Semi-annual interest payments.</a:t>
            </a:r>
          </a:p>
          <a:p>
            <a:pPr algn="just">
              <a:buFont typeface="Arial" panose="020B0604020202020204" pitchFamily="34" charset="0"/>
              <a:buChar char="•"/>
            </a:pPr>
            <a:r>
              <a:rPr lang="en-US" dirty="0"/>
              <a:t>Interest income is </a:t>
            </a:r>
            <a:r>
              <a:rPr lang="en-US" b="1" dirty="0"/>
              <a:t>taxed as ordinary income</a:t>
            </a:r>
            <a:r>
              <a:rPr lang="en-US" dirty="0"/>
              <a:t>.</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US" dirty="0"/>
              <a:t>Treasury Bonds</a:t>
            </a:r>
            <a:endParaRPr lang="en-IN" dirty="0"/>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8</a:t>
            </a:fld>
            <a:endParaRPr lang="en-US"/>
          </a:p>
        </p:txBody>
      </p:sp>
    </p:spTree>
    <p:extLst>
      <p:ext uri="{BB962C8B-B14F-4D97-AF65-F5344CB8AC3E}">
        <p14:creationId xmlns:p14="http://schemas.microsoft.com/office/powerpoint/2010/main" val="343227963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31AF16-111F-43EE-BE09-4C453EEE6C81}"/>
              </a:ext>
            </a:extLst>
          </p:cNvPr>
          <p:cNvSpPr>
            <a:spLocks noGrp="1"/>
          </p:cNvSpPr>
          <p:nvPr>
            <p:ph idx="1"/>
          </p:nvPr>
        </p:nvSpPr>
        <p:spPr>
          <a:xfrm>
            <a:off x="304800" y="1493837"/>
            <a:ext cx="8534400" cy="4830763"/>
          </a:xfrm>
        </p:spPr>
        <p:txBody>
          <a:bodyPr>
            <a:normAutofit/>
          </a:bodyPr>
          <a:lstStyle/>
          <a:p>
            <a:pPr algn="just">
              <a:buFont typeface="Arial" panose="020B0604020202020204" pitchFamily="34" charset="0"/>
              <a:buChar char="•"/>
            </a:pPr>
            <a:r>
              <a:rPr lang="en-US" dirty="0"/>
              <a:t>Treasury bond auctions are typically held in the middle of each quarter. </a:t>
            </a:r>
          </a:p>
          <a:p>
            <a:pPr algn="just">
              <a:buFont typeface="Arial" panose="020B0604020202020204" pitchFamily="34" charset="0"/>
              <a:buChar char="•"/>
            </a:pPr>
            <a:r>
              <a:rPr lang="en-US" dirty="0"/>
              <a:t>Bids can be submitted on a </a:t>
            </a:r>
            <a:r>
              <a:rPr lang="en-US" b="1" dirty="0"/>
              <a:t>competitive or a noncompetitive basis</a:t>
            </a:r>
            <a:r>
              <a:rPr lang="en-US" dirty="0"/>
              <a:t>. </a:t>
            </a:r>
          </a:p>
          <a:p>
            <a:pPr algn="just">
              <a:buFont typeface="Arial" panose="020B0604020202020204" pitchFamily="34" charset="0"/>
              <a:buChar char="•"/>
            </a:pPr>
            <a:r>
              <a:rPr lang="en-US" dirty="0"/>
              <a:t>The Treasury applies the lowest accepted bid price to all accepted competitive bids and all noncompetitive bids.</a:t>
            </a:r>
          </a:p>
          <a:p>
            <a:pPr algn="just">
              <a:buFont typeface="Arial" panose="020B0604020202020204" pitchFamily="34" charset="0"/>
              <a:buChar char="•"/>
            </a:pPr>
            <a:r>
              <a:rPr lang="en-US" dirty="0"/>
              <a:t>Competitive bids are commonly used because many bidders want to purchase more Treasury bonds than the maximum that can be purchased on a noncompetitive basis.</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395B022-EA7A-43F0-BDCF-02D82784B55C}"/>
              </a:ext>
            </a:extLst>
          </p:cNvPr>
          <p:cNvSpPr>
            <a:spLocks noGrp="1"/>
          </p:cNvSpPr>
          <p:nvPr>
            <p:ph sz="quarter" idx="10"/>
          </p:nvPr>
        </p:nvSpPr>
        <p:spPr/>
        <p:txBody>
          <a:bodyPr/>
          <a:lstStyle/>
          <a:p>
            <a:r>
              <a:rPr lang="en-IN" dirty="0"/>
              <a:t>Treasury Bond Auctions</a:t>
            </a:r>
          </a:p>
        </p:txBody>
      </p:sp>
      <p:sp>
        <p:nvSpPr>
          <p:cNvPr id="4" name="Date Placeholder 3">
            <a:extLst>
              <a:ext uri="{FF2B5EF4-FFF2-40B4-BE49-F238E27FC236}">
                <a16:creationId xmlns:a16="http://schemas.microsoft.com/office/drawing/2014/main" id="{C52C590F-BB98-4B79-81D7-96150C3A583B}"/>
              </a:ext>
            </a:extLst>
          </p:cNvPr>
          <p:cNvSpPr>
            <a:spLocks noGrp="1"/>
          </p:cNvSpPr>
          <p:nvPr>
            <p:ph type="dt" sz="half" idx="4294967295"/>
          </p:nvPr>
        </p:nvSpPr>
        <p:spPr>
          <a:xfrm>
            <a:off x="304800" y="6596390"/>
            <a:ext cx="2133600" cy="261610"/>
          </a:xfrm>
        </p:spPr>
        <p:txBody>
          <a:bodyPr/>
          <a:lstStyle/>
          <a:p>
            <a:fld id="{1F0CB60A-3C00-4515-9D79-359E10FCE2F3}" type="datetime1">
              <a:rPr lang="en-US" smtClean="0"/>
              <a:t>8/31/2024</a:t>
            </a:fld>
            <a:endParaRPr lang="en-US" dirty="0"/>
          </a:p>
        </p:txBody>
      </p:sp>
      <p:sp>
        <p:nvSpPr>
          <p:cNvPr id="6" name="Slide Number Placeholder 5">
            <a:extLst>
              <a:ext uri="{FF2B5EF4-FFF2-40B4-BE49-F238E27FC236}">
                <a16:creationId xmlns:a16="http://schemas.microsoft.com/office/drawing/2014/main" id="{0FEF620F-C757-4314-A905-B62EAAEDABAF}"/>
              </a:ext>
            </a:extLst>
          </p:cNvPr>
          <p:cNvSpPr>
            <a:spLocks noGrp="1"/>
          </p:cNvSpPr>
          <p:nvPr>
            <p:ph type="sldNum" sz="quarter" idx="4294967295"/>
          </p:nvPr>
        </p:nvSpPr>
        <p:spPr>
          <a:xfrm>
            <a:off x="6756933" y="6596390"/>
            <a:ext cx="1015467" cy="261610"/>
          </a:xfrm>
        </p:spPr>
        <p:txBody>
          <a:bodyPr/>
          <a:lstStyle/>
          <a:p>
            <a:fld id="{BC8D7E44-7D4F-4942-A8C9-2DF6BF8399E8}" type="slidenum">
              <a:rPr lang="en-US" smtClean="0"/>
              <a:pPr/>
              <a:t>9</a:t>
            </a:fld>
            <a:endParaRPr lang="en-US"/>
          </a:p>
        </p:txBody>
      </p:sp>
    </p:spTree>
    <p:extLst>
      <p:ext uri="{BB962C8B-B14F-4D97-AF65-F5344CB8AC3E}">
        <p14:creationId xmlns:p14="http://schemas.microsoft.com/office/powerpoint/2010/main" val="107962422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584dff0e9c9adbd15cc804d60ef9ef69">
  <xsd:schema xmlns:xsd="http://www.w3.org/2001/XMLSchema" xmlns:xs="http://www.w3.org/2001/XMLSchema" xmlns:p="http://schemas.microsoft.com/office/2006/metadata/properties" xmlns:ns2="358c27f4-605e-4a4d-a8b9-e26961c65206" targetNamespace="http://schemas.microsoft.com/office/2006/metadata/properties" ma:root="true" ma:fieldsID="717329f8c3ce53a831c3e0c2e5fef89b"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C32838-A550-445A-8C4B-AE62A2853CCA}"/>
</file>

<file path=customXml/itemProps2.xml><?xml version="1.0" encoding="utf-8"?>
<ds:datastoreItem xmlns:ds="http://schemas.openxmlformats.org/officeDocument/2006/customXml" ds:itemID="{499F47F7-1A9C-412F-9DD0-EE01E2D536BD}"/>
</file>

<file path=customXml/itemProps3.xml><?xml version="1.0" encoding="utf-8"?>
<ds:datastoreItem xmlns:ds="http://schemas.openxmlformats.org/officeDocument/2006/customXml" ds:itemID="{984ABF80-1A9C-4D47-8704-B84A7B720AD5}"/>
</file>

<file path=docProps/app.xml><?xml version="1.0" encoding="utf-8"?>
<Properties xmlns="http://schemas.openxmlformats.org/officeDocument/2006/extended-properties" xmlns:vt="http://schemas.openxmlformats.org/officeDocument/2006/docPropsVTypes">
  <Template/>
  <TotalTime>23874</TotalTime>
  <Words>3271</Words>
  <Application>Microsoft Office PowerPoint</Application>
  <PresentationFormat>On-screen Show (4:3)</PresentationFormat>
  <Paragraphs>224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Bond Markets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Sarveshwar Kumar Inani</cp:lastModifiedBy>
  <cp:revision>1364</cp:revision>
  <dcterms:created xsi:type="dcterms:W3CDTF">2011-09-14T09:42:05Z</dcterms:created>
  <dcterms:modified xsi:type="dcterms:W3CDTF">2024-08-31T07:54:11Z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