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8"/>
  </p:notesMasterIdLst>
  <p:sldIdLst>
    <p:sldId id="256" r:id="rId5"/>
    <p:sldId id="328" r:id="rId6"/>
    <p:sldId id="283" r:id="rId7"/>
    <p:sldId id="304" r:id="rId8"/>
    <p:sldId id="305" r:id="rId9"/>
    <p:sldId id="306" r:id="rId10"/>
    <p:sldId id="325" r:id="rId11"/>
    <p:sldId id="330" r:id="rId12"/>
    <p:sldId id="312" r:id="rId13"/>
    <p:sldId id="329" r:id="rId14"/>
    <p:sldId id="331" r:id="rId15"/>
    <p:sldId id="307" r:id="rId16"/>
    <p:sldId id="308" r:id="rId17"/>
    <p:sldId id="332" r:id="rId18"/>
    <p:sldId id="309" r:id="rId19"/>
    <p:sldId id="310" r:id="rId20"/>
    <p:sldId id="334" r:id="rId21"/>
    <p:sldId id="311" r:id="rId22"/>
    <p:sldId id="326" r:id="rId23"/>
    <p:sldId id="335" r:id="rId24"/>
    <p:sldId id="313" r:id="rId25"/>
    <p:sldId id="336" r:id="rId26"/>
    <p:sldId id="337" r:id="rId27"/>
    <p:sldId id="341" r:id="rId28"/>
    <p:sldId id="338" r:id="rId29"/>
    <p:sldId id="339" r:id="rId30"/>
    <p:sldId id="340" r:id="rId31"/>
    <p:sldId id="342" r:id="rId32"/>
    <p:sldId id="343" r:id="rId33"/>
    <p:sldId id="344" r:id="rId34"/>
    <p:sldId id="345" r:id="rId35"/>
    <p:sldId id="346" r:id="rId36"/>
    <p:sldId id="347" r:id="rId37"/>
    <p:sldId id="348" r:id="rId38"/>
    <p:sldId id="349" r:id="rId39"/>
    <p:sldId id="350" r:id="rId40"/>
    <p:sldId id="351" r:id="rId41"/>
    <p:sldId id="355" r:id="rId42"/>
    <p:sldId id="354" r:id="rId43"/>
    <p:sldId id="352" r:id="rId44"/>
    <p:sldId id="356" r:id="rId45"/>
    <p:sldId id="353" r:id="rId46"/>
    <p:sldId id="357" r:id="rId4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 id="1" name="vaishali" initials="v" lastIdx="1" clrIdx="1">
    <p:extLst>
      <p:ext uri="{19B8F6BF-5375-455C-9EA6-DF929625EA0E}">
        <p15:presenceInfo xmlns:p15="http://schemas.microsoft.com/office/powerpoint/2012/main" userId="vaisha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41" autoAdjust="0"/>
    <p:restoredTop sz="94660"/>
  </p:normalViewPr>
  <p:slideViewPr>
    <p:cSldViewPr>
      <p:cViewPr varScale="1">
        <p:scale>
          <a:sx n="75" d="100"/>
          <a:sy n="75" d="100"/>
        </p:scale>
        <p:origin x="1320" y="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4T07:12:52.225"/>
    </inkml:context>
    <inkml:brush xml:id="br0">
      <inkml:brushProperty name="width" value="0.05" units="cm"/>
      <inkml:brushProperty name="height" value="0.05" units="cm"/>
    </inkml:brush>
  </inkml:definitions>
  <inkml:trace contextRef="#ctx0" brushRef="#br0">17 42 152 0 0,'0'0'737'0'0,"-17"10"3199"0"0,21-6-3936 0 0,-2-3 1 0 0,0 0 0 0 0,0 0-1 0 0,0-1 1 0 0,0 1 0 0 0,0 0 0 0 0,1-1 0 0 0,-1 0-1 0 0,0 1 1 0 0,0-1 0 0 0,1 0 0 0 0,-1 0 0 0 0,3-1-1 0 0,14 2 21 0 0,6 2-22 0 0,-22-3 1 0 0,20 0-18 0 0,39 2 17 0 0,-16 1-28 0 0,-32-1 45 0 0,0-1 0 0 0,0-1 0 0 0,18-1 0 0 0,-29 1-19 0 0,70-4-1 0 0,55-7-1 0 0,-44 0-12 0 0,-81 11 5 0 0,34-5 16 0 0,27-4 22 0 0,-24 5-60 0 0,-37 4 55 0 0,30-4-9 0 0,-21 3-9 0 0,-9 1-8 0 0,78-2 6 0 0,-78 2-8 0 0,8-2 7 0 0,19 3-31 0 0,-27-1 25 0 0,0 0 4 0 0,9 1-11 0 0,9 1 27 0 0,30 0 3 0 0,-6-2-5 0 0,-14 0-38 0 0,-27 0 31 0 0,13-2-6 0 0,-14 4 0 0 0,30-3 14 0 0,-3 0 11 0 0,-27 1 58 0 0,14-4 317 0 0,44 0-378 0 0,-58 4-19 0 0,68-2 56 0 0,-15-5-71 0 0,-53 6 8 0 0,12-1-11 0 0,62-1-22 0 0,-74 3 35 0 0,57 3 28 0 0,-57-2-27 0 0,46 5 63 0 0,-40-5-54 0 0,-6 0 21 0 0,42 11-58 0 0,-43-11 45 0 0,33 10 59 0 0,-3-8-64 0 0,12 2 11 0 0,-40-5-14 0 0,49 3 29 0 0,9-1-32 0 0,-59-2 6 0 0,65-2 388 0 0,-58 2-394 0 0,-7 0 155 0 0,8 3-2273 0 0,-26 1 462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4T07:13:04.969"/>
    </inkml:context>
    <inkml:brush xml:id="br0">
      <inkml:brushProperty name="width" value="0.1" units="cm"/>
      <inkml:brushProperty name="height" value="0.1" units="cm"/>
      <inkml:brushProperty name="color" value="#E71224"/>
    </inkml:brush>
  </inkml:definitions>
  <inkml:trace contextRef="#ctx0" brushRef="#br0">2 165 184 0 0,'0'0'4769'0'0,"-2"-17"-1041"0"0,10 15-3713 0 0,-7 2-5 0 0,2-1 4 0 0,8 0-3 0 0,-8 1-10 0 0,67 0 7 0 0,17-6-5 0 0,-84 6-15 0 0,49-3 48 0 0,3-4-50 0 0,-53 7 17 0 0,48-5-15 0 0,6-1 39 0 0,-54 6-40 0 0,3 0 15 0 0,0 0 0 0 0,0 1 0 0 0,0-2 0 0 0,0 1 0 0 0,-1 0 0 0 0,1-1 0 0 0,0 0-1 0 0,0 0 1 0 0,7-3 0 0 0,20-5 12 0 0,-30 8-20 0 0,17-1-32 0 0,8-3 48 0 0,-25 4-17 0 0,34-4-28 0 0,-6 4 57 0 0,-27 1 0 0 0,14-2-8 0 0,100 1-34 0 0,-115 1 48 0 0,50 1-38 0 0,-2 1 8 0 0,61 4 13 0 0,-108-6-12 0 0,36-1 9 0 0,-29 1-1 0 0,60-5-3 0 0,-67 5-9 0 0,0 0-1 0 0,6-2-2 0 0,25-3 0 0 0,47 1 41 0 0,-78 3-42 0 0,27-5-1 0 0,-21 5-8 0 0,66-14 40 0 0,-73 15-36 0 0,1-1 16 0 0,8-1 5 0 0,61-11-14 0 0,-69 13 13 0 0,17-2-12 0 0,-11-1-7 0 0,-6 3-24 0 0,0 0 35 0 0,7-2 13 0 0,48-4 12 0 0,-55 6-33 0 0,14-2 6 0 0,10 1 13 0 0,-25 1-12 0 0,19-1 20 0 0,-9 0-20 0 0,-9 1 5 0 0,18 0-22 0 0,-9 0 18 0 0,-9 0-3 0 0,0 0 0 0 0,6-1 7 0 0,-3 1 2 0 0,6 1-3 0 0,-9-1-6 0 0,62 3 11 0 0,-62-3 5 0 0,14 2 7 0 0,78 2-23 0 0,-92-3 17 0 0,39 2-22 0 0,-39-3 28 0 0,70 0 17 0 0,-71 0-26 0 0,66-8-15 0 0,-66 8 6 0 0,56-9 4 0 0,23 1 989 0 0,-79 7-809 0 0,-20-2-1871 0 0,3 2-1646 0 0,4 0 751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4736E2BE-9D0E-42AE-8134-698B657F8932}" type="datetimeFigureOut">
              <a:rPr lang="en-US" smtClean="0"/>
              <a:pPr/>
              <a:t>9/19/2024</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E6F14DF-752C-459E-A15E-C4A63D4329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5" name="TextBox 14"/>
          <p:cNvSpPr txBox="1"/>
          <p:nvPr userDrawn="1"/>
        </p:nvSpPr>
        <p:spPr>
          <a:xfrm>
            <a:off x="152400" y="5666601"/>
            <a:ext cx="1905000" cy="461665"/>
          </a:xfrm>
          <a:prstGeom prst="rect">
            <a:avLst/>
          </a:prstGeom>
          <a:noFill/>
        </p:spPr>
        <p:txBody>
          <a:bodyPr wrap="square" rtlCol="0">
            <a:spAutoFit/>
          </a:bodyPr>
          <a:lstStyle/>
          <a:p>
            <a:pPr algn="l"/>
            <a:r>
              <a:rPr lang="en-US" sz="1200" spc="0" dirty="0">
                <a:solidFill>
                  <a:srgbClr val="FFFFFF"/>
                </a:solidFill>
                <a:latin typeface="Arial"/>
                <a:cs typeface="Arial"/>
              </a:rPr>
              <a:t>Work Integrated Learning Programmes Division</a:t>
            </a:r>
          </a:p>
        </p:txBody>
      </p:sp>
    </p:spTree>
    <p:extLst>
      <p:ext uri="{BB962C8B-B14F-4D97-AF65-F5344CB8AC3E}">
        <p14:creationId xmlns:p14="http://schemas.microsoft.com/office/powerpoint/2010/main" val="11362431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629400" y="6096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3" name="TextBox 12"/>
          <p:cNvSpPr txBox="1"/>
          <p:nvPr userDrawn="1"/>
        </p:nvSpPr>
        <p:spPr>
          <a:xfrm>
            <a:off x="6858000" y="1018401"/>
            <a:ext cx="1905000" cy="461665"/>
          </a:xfrm>
          <a:prstGeom prst="rect">
            <a:avLst/>
          </a:prstGeom>
          <a:noFill/>
        </p:spPr>
        <p:txBody>
          <a:bodyPr wrap="square" rtlCol="0">
            <a:spAutoFit/>
          </a:bodyPr>
          <a:lstStyle/>
          <a:p>
            <a:pPr algn="l"/>
            <a:r>
              <a:rPr lang="en-US" sz="1200" spc="0" dirty="0">
                <a:solidFill>
                  <a:srgbClr val="FFFFFF"/>
                </a:solidFill>
                <a:latin typeface="Arial"/>
                <a:cs typeface="Arial"/>
              </a:rPr>
              <a:t>Work Integrated Learning Programmes Division</a:t>
            </a: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Frist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Frist Level</a:t>
            </a:r>
            <a:endParaRPr lang="en-US" dirty="0"/>
          </a:p>
        </p:txBody>
      </p:sp>
      <p:sp>
        <p:nvSpPr>
          <p:cNvPr id="7" name="TextBox 6"/>
          <p:cNvSpPr txBox="1"/>
          <p:nvPr userDrawn="1"/>
        </p:nvSpPr>
        <p:spPr>
          <a:xfrm>
            <a:off x="7162800" y="6596390"/>
            <a:ext cx="1981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18" name="Date Placeholder 3"/>
          <p:cNvSpPr>
            <a:spLocks noGrp="1"/>
          </p:cNvSpPr>
          <p:nvPr>
            <p:ph type="dt" sz="half" idx="2"/>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2E7CDAE8-16A0-4480-939A-43494F099E6D}" type="datetime1">
              <a:rPr lang="en-US" smtClean="0"/>
              <a:t>9/19/2024</a:t>
            </a:fld>
            <a:endParaRPr lang="en-US" dirty="0"/>
          </a:p>
        </p:txBody>
      </p:sp>
      <p:sp>
        <p:nvSpPr>
          <p:cNvPr id="28"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29"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Frist Level</a:t>
            </a:r>
            <a:endParaRPr kumimoji="0" lang="en-GB" sz="2400" u="none" strike="noStrike" kern="1200" cap="none" spc="0" normalizeH="0" noProof="0" dirty="0">
              <a:ln>
                <a:noFill/>
              </a:ln>
              <a:solidFill>
                <a:srgbClr val="101141"/>
              </a:solidFill>
              <a:effectLst/>
              <a:uLnTx/>
              <a:uFillTx/>
              <a:latin typeface="Arial"/>
              <a:cs typeface="Aria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5" name="Date Placeholder 3"/>
          <p:cNvSpPr>
            <a:spLocks noGrp="1"/>
          </p:cNvSpPr>
          <p:nvPr>
            <p:ph type="dt" sz="half" idx="11"/>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8F635111-B564-49CE-B880-CD4EE1D6CBEB}" type="datetime1">
              <a:rPr lang="en-US" smtClean="0"/>
              <a:t>9/19/2024</a:t>
            </a:fld>
            <a:endParaRPr lang="en-US" dirty="0"/>
          </a:p>
        </p:txBody>
      </p:sp>
      <p:sp>
        <p:nvSpPr>
          <p:cNvPr id="16"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18"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6" name="Date Placeholder 3"/>
          <p:cNvSpPr>
            <a:spLocks noGrp="1"/>
          </p:cNvSpPr>
          <p:nvPr>
            <p:ph type="dt" sz="half" idx="11"/>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5EF22E96-4E06-46FA-8C14-191F42754DB7}" type="datetime1">
              <a:rPr lang="en-US" smtClean="0"/>
              <a:t>9/19/2024</a:t>
            </a:fld>
            <a:endParaRPr lang="en-US" dirty="0"/>
          </a:p>
        </p:txBody>
      </p:sp>
      <p:sp>
        <p:nvSpPr>
          <p:cNvPr id="18"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19"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4" name="Date Placeholder 3"/>
          <p:cNvSpPr>
            <a:spLocks noGrp="1"/>
          </p:cNvSpPr>
          <p:nvPr>
            <p:ph type="dt" sz="half" idx="2"/>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809C0D77-EF7A-4D1B-A343-31E0934B1A51}" type="datetime1">
              <a:rPr lang="en-US" smtClean="0"/>
              <a:t>9/19/2024</a:t>
            </a:fld>
            <a:endParaRPr lang="en-US" dirty="0"/>
          </a:p>
        </p:txBody>
      </p:sp>
      <p:sp>
        <p:nvSpPr>
          <p:cNvPr id="15"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16"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11396525-FA3F-4BB0-B45B-0CDFE68FF6F7}" type="datetime1">
              <a:rPr lang="en-US" smtClean="0"/>
              <a:t>9/19/2024</a:t>
            </a:fld>
            <a:endParaRPr lang="en-US"/>
          </a:p>
        </p:txBody>
      </p:sp>
      <p:sp>
        <p:nvSpPr>
          <p:cNvPr id="5" name="Footer Placeholder 4"/>
          <p:cNvSpPr>
            <a:spLocks noGrp="1"/>
          </p:cNvSpPr>
          <p:nvPr>
            <p:ph type="ftr" sz="quarter" idx="3"/>
          </p:nvPr>
        </p:nvSpPr>
        <p:spPr>
          <a:xfrm>
            <a:off x="2209800" y="6356350"/>
            <a:ext cx="46482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Dr. Vaishali Pagaria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2" r:id="rId4"/>
    <p:sldLayoutId id="2147483657" r:id="rId5"/>
    <p:sldLayoutId id="2147483658" r:id="rId6"/>
  </p:sldLayoutIdLst>
  <p:transition spd="slow">
    <p:wipe/>
  </p:transition>
  <p:hf sldNum="0"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customXml" Target="../ink/ink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514600" y="5349240"/>
            <a:ext cx="6019800" cy="533400"/>
          </a:xfrm>
        </p:spPr>
        <p:txBody>
          <a:bodyPr/>
          <a:lstStyle/>
          <a:p>
            <a:r>
              <a:rPr lang="en-IN" b="1" dirty="0" err="1"/>
              <a:t>Dr.</a:t>
            </a:r>
            <a:r>
              <a:rPr lang="en-IN" b="1" dirty="0"/>
              <a:t> Sarveshwar Kumar Inani</a:t>
            </a:r>
            <a:endParaRPr lang="en-IN" dirty="0"/>
          </a:p>
          <a:p>
            <a:r>
              <a:rPr lang="en-IN" dirty="0"/>
              <a:t>sarveshwarinani@wilp.bits-pilani.ac.in</a:t>
            </a:r>
          </a:p>
        </p:txBody>
      </p:sp>
      <p:sp>
        <p:nvSpPr>
          <p:cNvPr id="3" name="Title 2"/>
          <p:cNvSpPr>
            <a:spLocks noGrp="1"/>
          </p:cNvSpPr>
          <p:nvPr>
            <p:ph type="title"/>
          </p:nvPr>
        </p:nvSpPr>
        <p:spPr>
          <a:xfrm>
            <a:off x="2362200" y="3810000"/>
            <a:ext cx="6172200" cy="1524000"/>
          </a:xfrm>
        </p:spPr>
        <p:txBody>
          <a:bodyPr/>
          <a:lstStyle/>
          <a:p>
            <a:r>
              <a:rPr lang="en-US" dirty="0"/>
              <a:t>Valuation of Bonds</a:t>
            </a:r>
            <a:endParaRPr lang="en-IN" dirty="0"/>
          </a:p>
        </p:txBody>
      </p:sp>
    </p:spTree>
    <p:extLst>
      <p:ext uri="{BB962C8B-B14F-4D97-AF65-F5344CB8AC3E}">
        <p14:creationId xmlns:p14="http://schemas.microsoft.com/office/powerpoint/2010/main" val="66297632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GB" altLang="en-US" b="1" dirty="0"/>
              <a:t>Yield to Maturity (YTM)</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
        <p:nvSpPr>
          <p:cNvPr id="6" name="Content Placeholder 5">
            <a:extLst>
              <a:ext uri="{FF2B5EF4-FFF2-40B4-BE49-F238E27FC236}">
                <a16:creationId xmlns:a16="http://schemas.microsoft.com/office/drawing/2014/main" id="{4FC534D8-9587-BDFC-BBDC-61C814F4A017}"/>
              </a:ext>
            </a:extLst>
          </p:cNvPr>
          <p:cNvSpPr>
            <a:spLocks noGrp="1"/>
          </p:cNvSpPr>
          <p:nvPr>
            <p:ph idx="1"/>
          </p:nvPr>
        </p:nvSpPr>
        <p:spPr/>
        <p:txBody>
          <a:bodyPr/>
          <a:lstStyle/>
          <a:p>
            <a:pPr>
              <a:buFont typeface="Arial" panose="020B0604020202020204" pitchFamily="34" charset="0"/>
              <a:buChar char="•"/>
            </a:pPr>
            <a:r>
              <a:rPr lang="en-GB" dirty="0"/>
              <a:t>YTM is the measure of bond’s rate of return which considers both the annual interest income and any capital gain or loss.</a:t>
            </a:r>
          </a:p>
          <a:p>
            <a:pPr>
              <a:buFont typeface="Arial" panose="020B0604020202020204" pitchFamily="34" charset="0"/>
              <a:buChar char="•"/>
            </a:pPr>
            <a:r>
              <a:rPr lang="en-GB" b="1" dirty="0"/>
              <a:t>YTM is bond’s internal rate of return</a:t>
            </a:r>
            <a:r>
              <a:rPr lang="en-GB" dirty="0"/>
              <a:t>.</a:t>
            </a:r>
          </a:p>
          <a:p>
            <a:pPr>
              <a:buFont typeface="Arial" panose="020B0604020202020204" pitchFamily="34" charset="0"/>
              <a:buChar char="•"/>
            </a:pPr>
            <a:r>
              <a:rPr lang="en-GB" dirty="0"/>
              <a:t>YTM can be computed using EXCEL function IRR or financial calculator.</a:t>
            </a:r>
          </a:p>
          <a:p>
            <a:pPr>
              <a:buFont typeface="Arial" panose="020B0604020202020204" pitchFamily="34" charset="0"/>
              <a:buChar char="•"/>
            </a:pPr>
            <a:r>
              <a:rPr lang="en-GB" dirty="0"/>
              <a:t>Or it can be computed using trial and error method (manually).</a:t>
            </a:r>
          </a:p>
          <a:p>
            <a:pPr>
              <a:buFont typeface="Arial" panose="020B0604020202020204" pitchFamily="34" charset="0"/>
              <a:buChar char="•"/>
            </a:pPr>
            <a:r>
              <a:rPr lang="en-GB" b="1" dirty="0"/>
              <a:t>Explain with the help of previous slide example.</a:t>
            </a:r>
          </a:p>
        </p:txBody>
      </p:sp>
    </p:spTree>
    <p:extLst>
      <p:ext uri="{BB962C8B-B14F-4D97-AF65-F5344CB8AC3E}">
        <p14:creationId xmlns:p14="http://schemas.microsoft.com/office/powerpoint/2010/main" val="337946610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US" altLang="en-US" b="1" dirty="0"/>
              <a:t>Impact of the Timing of Payments on Bond Valuation</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
        <p:nvSpPr>
          <p:cNvPr id="6" name="Content Placeholder 5">
            <a:extLst>
              <a:ext uri="{FF2B5EF4-FFF2-40B4-BE49-F238E27FC236}">
                <a16:creationId xmlns:a16="http://schemas.microsoft.com/office/drawing/2014/main" id="{4FC534D8-9587-BDFC-BBDC-61C814F4A017}"/>
              </a:ext>
            </a:extLst>
          </p:cNvPr>
          <p:cNvSpPr>
            <a:spLocks noGrp="1"/>
          </p:cNvSpPr>
          <p:nvPr>
            <p:ph idx="1"/>
          </p:nvPr>
        </p:nvSpPr>
        <p:spPr/>
        <p:txBody>
          <a:bodyPr/>
          <a:lstStyle/>
          <a:p>
            <a:pPr>
              <a:buFont typeface="Arial" panose="020B0604020202020204" pitchFamily="34" charset="0"/>
              <a:buChar char="•"/>
            </a:pPr>
            <a:r>
              <a:rPr lang="en-US" dirty="0"/>
              <a:t>The market price of a bond is also affected by the </a:t>
            </a:r>
            <a:r>
              <a:rPr lang="en-US" b="1" dirty="0"/>
              <a:t>timing of the payments</a:t>
            </a:r>
            <a:r>
              <a:rPr lang="en-US" dirty="0"/>
              <a:t> </a:t>
            </a:r>
            <a:r>
              <a:rPr lang="en-US" b="1" dirty="0"/>
              <a:t>made</a:t>
            </a:r>
            <a:r>
              <a:rPr lang="en-US" dirty="0"/>
              <a:t> to bondholders.</a:t>
            </a:r>
          </a:p>
          <a:p>
            <a:pPr>
              <a:buFont typeface="Arial" panose="020B0604020202020204" pitchFamily="34" charset="0"/>
              <a:buChar char="•"/>
            </a:pPr>
            <a:endParaRPr lang="en-US" dirty="0"/>
          </a:p>
          <a:p>
            <a:pPr>
              <a:buFont typeface="Arial" panose="020B0604020202020204" pitchFamily="34" charset="0"/>
              <a:buChar char="•"/>
            </a:pPr>
            <a:r>
              <a:rPr lang="en-US" dirty="0"/>
              <a:t>Funds received sooner can be reinvested to earn additional returns. </a:t>
            </a:r>
          </a:p>
          <a:p>
            <a:pPr>
              <a:buFont typeface="Arial" panose="020B0604020202020204" pitchFamily="34" charset="0"/>
              <a:buChar char="•"/>
            </a:pPr>
            <a:endParaRPr lang="en-US" dirty="0"/>
          </a:p>
          <a:p>
            <a:pPr>
              <a:buFont typeface="Arial" panose="020B0604020202020204" pitchFamily="34" charset="0"/>
              <a:buChar char="•"/>
            </a:pPr>
            <a:r>
              <a:rPr lang="en-US" dirty="0"/>
              <a:t>In consequence, a </a:t>
            </a:r>
            <a:r>
              <a:rPr lang="en-US" b="1" dirty="0"/>
              <a:t>dollar to be received soon has a higher present value</a:t>
            </a:r>
            <a:r>
              <a:rPr lang="en-US" dirty="0"/>
              <a:t> than one to be received later.</a:t>
            </a:r>
          </a:p>
          <a:p>
            <a:pPr>
              <a:buFont typeface="Arial" panose="020B0604020202020204" pitchFamily="34" charset="0"/>
              <a:buChar char="•"/>
            </a:pPr>
            <a:endParaRPr lang="en-US" dirty="0"/>
          </a:p>
          <a:p>
            <a:pPr marL="0" indent="0"/>
            <a:endParaRPr lang="en-US" dirty="0"/>
          </a:p>
          <a:p>
            <a:pPr>
              <a:buFont typeface="Arial" panose="020B0604020202020204" pitchFamily="34" charset="0"/>
              <a:buChar char="•"/>
            </a:pPr>
            <a:endParaRPr lang="en-GB" b="1" dirty="0"/>
          </a:p>
        </p:txBody>
      </p:sp>
    </p:spTree>
    <p:extLst>
      <p:ext uri="{BB962C8B-B14F-4D97-AF65-F5344CB8AC3E}">
        <p14:creationId xmlns:p14="http://schemas.microsoft.com/office/powerpoint/2010/main" val="25210489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lstStyle/>
          <a:p>
            <a:pPr algn="just" eaLnBrk="1" hangingPunct="1">
              <a:buFont typeface="Arial" panose="020B0604020202020204" pitchFamily="34" charset="0"/>
              <a:buChar char="•"/>
            </a:pPr>
            <a:r>
              <a:rPr lang="en-GB" altLang="en-US" dirty="0"/>
              <a:t>Current yield is the annual interest divided by the bond’s current value.</a:t>
            </a:r>
          </a:p>
          <a:p>
            <a:pPr algn="just" eaLnBrk="1" hangingPunct="1">
              <a:buFont typeface="Arial" panose="020B0604020202020204" pitchFamily="34" charset="0"/>
              <a:buChar char="•"/>
            </a:pPr>
            <a:endParaRPr lang="en-GB" altLang="en-US" dirty="0"/>
          </a:p>
          <a:p>
            <a:pPr algn="just" eaLnBrk="1" hangingPunct="1">
              <a:buFont typeface="Arial" panose="020B0604020202020204" pitchFamily="34" charset="0"/>
              <a:buChar char="•"/>
            </a:pPr>
            <a:r>
              <a:rPr lang="en-GB" altLang="en-US" b="1" dirty="0"/>
              <a:t>Example:</a:t>
            </a:r>
            <a:r>
              <a:rPr lang="en-GB" altLang="en-US" dirty="0"/>
              <a:t> The annual interest is Rs 60 on the </a:t>
            </a:r>
            <a:r>
              <a:rPr lang="en-GB" altLang="en-US" i="1" dirty="0"/>
              <a:t>current</a:t>
            </a:r>
            <a:r>
              <a:rPr lang="en-GB" altLang="en-US" dirty="0"/>
              <a:t> investment of Rs 883.40. Therefore, the current rate of return or the </a:t>
            </a:r>
            <a:r>
              <a:rPr lang="en-GB" altLang="en-US" b="1" dirty="0"/>
              <a:t>current yield</a:t>
            </a:r>
            <a:r>
              <a:rPr lang="en-GB" altLang="en-US" dirty="0"/>
              <a:t> is: 60/883.40 = 6.8 per cent.</a:t>
            </a:r>
          </a:p>
          <a:p>
            <a:pPr algn="just" eaLnBrk="1" hangingPunct="1">
              <a:buFont typeface="Arial" panose="020B0604020202020204" pitchFamily="34" charset="0"/>
              <a:buChar char="•"/>
            </a:pPr>
            <a:endParaRPr lang="en-GB" altLang="en-US" dirty="0"/>
          </a:p>
          <a:p>
            <a:pPr algn="just" eaLnBrk="1" hangingPunct="1">
              <a:buFont typeface="Arial" panose="020B0604020202020204" pitchFamily="34" charset="0"/>
              <a:buChar char="•"/>
            </a:pPr>
            <a:r>
              <a:rPr lang="en-GB" altLang="en-US" dirty="0"/>
              <a:t>Current yield does not account for the capital gain or loss</a:t>
            </a:r>
            <a:r>
              <a:rPr lang="en-US" altLang="en-US" dirty="0"/>
              <a:t>.</a:t>
            </a:r>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GB" altLang="en-US" b="1" dirty="0"/>
              <a:t>Current Yield</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122914890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GB" altLang="en-US" sz="3600" b="1" dirty="0"/>
              <a:t>Bond Values and Semi-annual Interest Payments</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pic>
        <p:nvPicPr>
          <p:cNvPr id="5" name="Picture 7" descr="J:\anubhuti\VPH\IM Pandey\ppts\ppts pics\Ch 3\ch 3.8.jpg">
            <a:extLst>
              <a:ext uri="{FF2B5EF4-FFF2-40B4-BE49-F238E27FC236}">
                <a16:creationId xmlns:a16="http://schemas.microsoft.com/office/drawing/2014/main" id="{05A96158-129C-627E-79E5-BFA0D2952AB5}"/>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3352" y="1493838"/>
            <a:ext cx="813249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05079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IN" dirty="0"/>
              <a:t>Practice</a:t>
            </a:r>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
        <p:nvSpPr>
          <p:cNvPr id="6" name="Content Placeholder 5">
            <a:extLst>
              <a:ext uri="{FF2B5EF4-FFF2-40B4-BE49-F238E27FC236}">
                <a16:creationId xmlns:a16="http://schemas.microsoft.com/office/drawing/2014/main" id="{4FC534D8-9587-BDFC-BBDC-61C814F4A017}"/>
              </a:ext>
            </a:extLst>
          </p:cNvPr>
          <p:cNvSpPr>
            <a:spLocks noGrp="1"/>
          </p:cNvSpPr>
          <p:nvPr>
            <p:ph idx="1"/>
          </p:nvPr>
        </p:nvSpPr>
        <p:spPr/>
        <p:txBody>
          <a:bodyPr/>
          <a:lstStyle/>
          <a:p>
            <a:pPr marL="0" indent="0"/>
            <a:r>
              <a:rPr lang="en-US" dirty="0"/>
              <a:t>As an example of the valuation of a bond with semiannual payments, consider a bond with $1,000 par value, a 10 percent coupon rate paid semiannually, and three years to maturity. Assuming a 12 percent required return, the present value is computed as follows:</a:t>
            </a:r>
          </a:p>
          <a:p>
            <a:pPr marL="0" indent="0"/>
            <a:endParaRPr lang="en-US" dirty="0"/>
          </a:p>
          <a:p>
            <a:pPr marL="0" indent="0"/>
            <a:r>
              <a:rPr lang="en-US" dirty="0"/>
              <a:t>Solution: $950.82</a:t>
            </a:r>
            <a:endParaRPr lang="en-GB" dirty="0"/>
          </a:p>
        </p:txBody>
      </p:sp>
    </p:spTree>
    <p:extLst>
      <p:ext uri="{BB962C8B-B14F-4D97-AF65-F5344CB8AC3E}">
        <p14:creationId xmlns:p14="http://schemas.microsoft.com/office/powerpoint/2010/main" val="278238255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lstStyle/>
          <a:p>
            <a:pPr algn="just" eaLnBrk="1" hangingPunct="1">
              <a:lnSpc>
                <a:spcPct val="80000"/>
              </a:lnSpc>
              <a:buFont typeface="Arial" panose="020B0604020202020204" pitchFamily="34" charset="0"/>
              <a:buChar char="•"/>
            </a:pPr>
            <a:r>
              <a:rPr lang="en-GB" altLang="en-US" sz="2400" b="1" dirty="0"/>
              <a:t>Pure discount bond</a:t>
            </a:r>
            <a:r>
              <a:rPr lang="en-GB" altLang="en-US" sz="2400" dirty="0"/>
              <a:t> do not carry an explicit rate of interest. </a:t>
            </a:r>
          </a:p>
          <a:p>
            <a:pPr algn="just" eaLnBrk="1" hangingPunct="1">
              <a:lnSpc>
                <a:spcPct val="80000"/>
              </a:lnSpc>
              <a:buFont typeface="Arial" panose="020B0604020202020204" pitchFamily="34" charset="0"/>
              <a:buChar char="•"/>
            </a:pPr>
            <a:r>
              <a:rPr lang="en-GB" altLang="en-US" sz="2400" dirty="0"/>
              <a:t>It provides for the payment of a lump sum amount at a future date in exchange for the current price of the bond. </a:t>
            </a:r>
          </a:p>
          <a:p>
            <a:pPr algn="just" eaLnBrk="1" hangingPunct="1">
              <a:lnSpc>
                <a:spcPct val="80000"/>
              </a:lnSpc>
              <a:buFont typeface="Arial" panose="020B0604020202020204" pitchFamily="34" charset="0"/>
              <a:buChar char="•"/>
            </a:pPr>
            <a:r>
              <a:rPr lang="en-GB" altLang="en-US" sz="2400" dirty="0"/>
              <a:t>The difference between the face value of the bond and its purchase price gives the return or </a:t>
            </a:r>
            <a:r>
              <a:rPr lang="en-GB" altLang="en-US" sz="2400" i="1" dirty="0"/>
              <a:t>YTM</a:t>
            </a:r>
            <a:r>
              <a:rPr lang="en-GB" altLang="en-US" sz="2400" dirty="0"/>
              <a:t> to the investor.</a:t>
            </a:r>
          </a:p>
          <a:p>
            <a:pPr algn="just" eaLnBrk="1" hangingPunct="1">
              <a:lnSpc>
                <a:spcPct val="80000"/>
              </a:lnSpc>
              <a:buFont typeface="Arial" panose="020B0604020202020204" pitchFamily="34" charset="0"/>
              <a:buChar char="•"/>
            </a:pPr>
            <a:endParaRPr lang="en-GB" altLang="en-US" sz="2400" dirty="0"/>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GB" altLang="en-US" b="1" dirty="0"/>
              <a:t>Pure Discount Bonds (Zero Coupon Bonds)</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pic>
        <p:nvPicPr>
          <p:cNvPr id="5" name="Picture 6" descr="J:\anubhuti\VPH\IM Pandey\ppts\ppts pics\Ch 3\ch 3.9.jpg">
            <a:extLst>
              <a:ext uri="{FF2B5EF4-FFF2-40B4-BE49-F238E27FC236}">
                <a16:creationId xmlns:a16="http://schemas.microsoft.com/office/drawing/2014/main" id="{8A8E4E30-FA31-FDEA-D9D4-A9E9BE6D875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4516" y="3677574"/>
            <a:ext cx="7919884" cy="254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6878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US" altLang="en-US" b="1" dirty="0"/>
              <a:t>Example</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pic>
        <p:nvPicPr>
          <p:cNvPr id="5" name="Picture 7" descr="J:\anubhuti\VPH\IM Pandey\ppts\ppts pics\Ch 3\ch 3.11.jpg">
            <a:extLst>
              <a:ext uri="{FF2B5EF4-FFF2-40B4-BE49-F238E27FC236}">
                <a16:creationId xmlns:a16="http://schemas.microsoft.com/office/drawing/2014/main" id="{D0E6E342-70D6-A0C6-1185-C9D5F636F3ED}"/>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1505834"/>
            <a:ext cx="8229600" cy="4501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38412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plus(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IN" dirty="0"/>
              <a:t>Practice of ZCB</a:t>
            </a:r>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
        <p:nvSpPr>
          <p:cNvPr id="6" name="Content Placeholder 5">
            <a:extLst>
              <a:ext uri="{FF2B5EF4-FFF2-40B4-BE49-F238E27FC236}">
                <a16:creationId xmlns:a16="http://schemas.microsoft.com/office/drawing/2014/main" id="{4FC534D8-9587-BDFC-BBDC-61C814F4A017}"/>
              </a:ext>
            </a:extLst>
          </p:cNvPr>
          <p:cNvSpPr>
            <a:spLocks noGrp="1"/>
          </p:cNvSpPr>
          <p:nvPr>
            <p:ph idx="1"/>
          </p:nvPr>
        </p:nvSpPr>
        <p:spPr>
          <a:xfrm>
            <a:off x="304800" y="1371600"/>
            <a:ext cx="8686800" cy="5224789"/>
          </a:xfrm>
        </p:spPr>
        <p:txBody>
          <a:bodyPr>
            <a:normAutofit lnSpcReduction="10000"/>
          </a:bodyPr>
          <a:lstStyle/>
          <a:p>
            <a:pPr>
              <a:buFont typeface="Arial" panose="020B0604020202020204" pitchFamily="34" charset="0"/>
              <a:buChar char="•"/>
            </a:pPr>
            <a:r>
              <a:rPr lang="en-US" dirty="0"/>
              <a:t>Consider a zero-coupon bond (which has no coupon payments) with three years remaining to maturity and a $1,000 par value. Assume the investor’s required rate of return on the bond is 13 percent. The appropriate price of this bond? (Solution: $693.05)</a:t>
            </a:r>
          </a:p>
          <a:p>
            <a:pPr>
              <a:buFont typeface="Arial" panose="020B0604020202020204" pitchFamily="34" charset="0"/>
              <a:buChar char="•"/>
            </a:pPr>
            <a:r>
              <a:rPr lang="en-US" dirty="0"/>
              <a:t>A zero-coupon bond with a face value of $1,000 matures in 5 years. If the market interest rate is 6%, what is the current price of the bond? ($747.26)</a:t>
            </a:r>
          </a:p>
          <a:p>
            <a:pPr>
              <a:buFont typeface="Arial" panose="020B0604020202020204" pitchFamily="34" charset="0"/>
              <a:buChar char="•"/>
            </a:pPr>
            <a:r>
              <a:rPr lang="en-US" dirty="0"/>
              <a:t>A zero-coupon bond with a face value of $5,000 matures in 10 years. If the current price of the bond is $3,000, what is the implied yield to maturity (YTM)? (5.24%)</a:t>
            </a:r>
          </a:p>
          <a:p>
            <a:pPr>
              <a:buFont typeface="Arial" panose="020B0604020202020204" pitchFamily="34" charset="0"/>
              <a:buChar char="•"/>
            </a:pPr>
            <a:r>
              <a:rPr lang="en-US" dirty="0"/>
              <a:t>A zero-coupon bond with a face value of $10,000 matures in 8 years. If the current market interest rate is 5%, what is the price of the bond? ($6768.39)</a:t>
            </a:r>
            <a:endParaRPr lang="en-GB" dirty="0"/>
          </a:p>
        </p:txBody>
      </p:sp>
    </p:spTree>
    <p:extLst>
      <p:ext uri="{BB962C8B-B14F-4D97-AF65-F5344CB8AC3E}">
        <p14:creationId xmlns:p14="http://schemas.microsoft.com/office/powerpoint/2010/main" val="393335824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lstStyle/>
          <a:p>
            <a:pPr algn="just">
              <a:buFont typeface="Arial" panose="020B0604020202020204" pitchFamily="34" charset="0"/>
              <a:buChar char="•"/>
            </a:pPr>
            <a:r>
              <a:rPr lang="en-IN" dirty="0"/>
              <a:t>No maturity (infinite life). An example of perpetuity. Rarely found in practice.</a:t>
            </a:r>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GB" altLang="en-US" b="1" dirty="0"/>
              <a:t>Perpetual Bonds</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pic>
        <p:nvPicPr>
          <p:cNvPr id="5" name="Picture 6" descr="J:\anubhuti\VPH\IM Pandey\ppts\ppts pics\Ch 3\ch 3.12.jpg">
            <a:extLst>
              <a:ext uri="{FF2B5EF4-FFF2-40B4-BE49-F238E27FC236}">
                <a16:creationId xmlns:a16="http://schemas.microsoft.com/office/drawing/2014/main" id="{373528F3-B9B1-00AA-8FF0-44CC0BDE560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2517628"/>
            <a:ext cx="8229600" cy="407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4772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normAutofit/>
          </a:bodyPr>
          <a:lstStyle/>
          <a:p>
            <a:pPr marL="0" indent="0" algn="just"/>
            <a:r>
              <a:rPr lang="en-US" sz="3600" dirty="0">
                <a:solidFill>
                  <a:srgbClr val="000000"/>
                </a:solidFill>
                <a:highlight>
                  <a:srgbClr val="FFFFFF"/>
                </a:highlight>
                <a:latin typeface="LiberationSerif_c_1"/>
              </a:rPr>
              <a:t>A Rs 100 perpetual bond is currently selling at INR 95. The coupon rate is 13.5%, and required rate of return is 15%. Compute the value of bond. </a:t>
            </a:r>
            <a:r>
              <a:rPr lang="en-US" sz="3600" b="0" i="0" dirty="0">
                <a:solidFill>
                  <a:srgbClr val="000000"/>
                </a:solidFill>
                <a:effectLst/>
                <a:highlight>
                  <a:srgbClr val="FFFFFF"/>
                </a:highlight>
                <a:latin typeface="LiberationSerif_c_1"/>
              </a:rPr>
              <a:t>should you purchase this bond? What is YTM? (Value = INR 90, Overvalued in market, Not buy, YTM=14.21%)</a:t>
            </a:r>
          </a:p>
          <a:p>
            <a:pPr marL="0" indent="0" algn="just"/>
            <a:endParaRPr lang="en-IN" sz="3600" dirty="0"/>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IN" dirty="0"/>
              <a:t>Practice</a:t>
            </a:r>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157347275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p:txBody>
          <a:bodyPr>
            <a:normAutofit/>
          </a:bodyPr>
          <a:lstStyle/>
          <a:p>
            <a:pPr algn="just">
              <a:buFont typeface="Arial" panose="020B0604020202020204" pitchFamily="34" charset="0"/>
              <a:buChar char="•"/>
            </a:pPr>
            <a:r>
              <a:rPr lang="en-IN" dirty="0"/>
              <a:t>Overview of Bond Valuation</a:t>
            </a:r>
          </a:p>
          <a:p>
            <a:pPr algn="just" eaLnBrk="1" hangingPunct="1">
              <a:lnSpc>
                <a:spcPct val="80000"/>
              </a:lnSpc>
              <a:buFont typeface="Arial" panose="020B0604020202020204" pitchFamily="34" charset="0"/>
              <a:buChar char="•"/>
            </a:pPr>
            <a:r>
              <a:rPr lang="en-GB" altLang="en-US" sz="2400" dirty="0"/>
              <a:t>Explain the fundamental characteristics of bonds (or debentures).</a:t>
            </a:r>
          </a:p>
          <a:p>
            <a:pPr algn="just" eaLnBrk="1" hangingPunct="1">
              <a:lnSpc>
                <a:spcPct val="80000"/>
              </a:lnSpc>
              <a:buFont typeface="Arial" panose="020B0604020202020204" pitchFamily="34" charset="0"/>
              <a:buChar char="•"/>
            </a:pPr>
            <a:r>
              <a:rPr lang="en-GB" altLang="en-US" sz="2400" dirty="0"/>
              <a:t>Show the use of the present value concepts in the valuation of bonds.</a:t>
            </a:r>
          </a:p>
          <a:p>
            <a:pPr algn="just" eaLnBrk="1" hangingPunct="1">
              <a:lnSpc>
                <a:spcPct val="80000"/>
              </a:lnSpc>
              <a:buFont typeface="Arial" panose="020B0604020202020204" pitchFamily="34" charset="0"/>
              <a:buChar char="•"/>
            </a:pPr>
            <a:r>
              <a:rPr lang="en-GB" altLang="en-US" dirty="0"/>
              <a:t>Duration</a:t>
            </a:r>
          </a:p>
          <a:p>
            <a:pPr algn="just" eaLnBrk="1" hangingPunct="1">
              <a:lnSpc>
                <a:spcPct val="80000"/>
              </a:lnSpc>
              <a:buFont typeface="Arial" panose="020B0604020202020204" pitchFamily="34" charset="0"/>
              <a:buChar char="•"/>
            </a:pPr>
            <a:r>
              <a:rPr lang="en-GB" altLang="en-US" sz="2400" dirty="0"/>
              <a:t>Convexity</a:t>
            </a:r>
          </a:p>
          <a:p>
            <a:pPr algn="just" eaLnBrk="1" hangingPunct="1">
              <a:lnSpc>
                <a:spcPct val="80000"/>
              </a:lnSpc>
              <a:buFont typeface="Arial" panose="020B0604020202020204" pitchFamily="34" charset="0"/>
              <a:buChar char="•"/>
            </a:pPr>
            <a:r>
              <a:rPr lang="en-GB" altLang="en-US" sz="2400" dirty="0"/>
              <a:t>International Bond Diversification</a:t>
            </a:r>
          </a:p>
          <a:p>
            <a:pPr algn="just" eaLnBrk="1" hangingPunct="1">
              <a:lnSpc>
                <a:spcPct val="80000"/>
              </a:lnSpc>
              <a:buFont typeface="Arial" panose="020B0604020202020204" pitchFamily="34" charset="0"/>
              <a:buChar char="•"/>
            </a:pPr>
            <a:endParaRPr lang="en-IN" sz="2000" b="1" dirty="0"/>
          </a:p>
          <a:p>
            <a:pPr marL="0" indent="0" algn="just"/>
            <a:r>
              <a:rPr lang="en-IN" sz="2000" b="1" dirty="0"/>
              <a:t>Source</a:t>
            </a:r>
            <a:r>
              <a:rPr lang="en-IN" sz="2000" dirty="0"/>
              <a:t>: The content in this ppt is borrowed from the book “Financial Markets and Institutions” by Jeff Madura (Cengage) and the Book “Financial Management” by I. M. Pandey (Vikas). </a:t>
            </a:r>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Agenda:</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9/19/2024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a:t>
            </a:fld>
            <a:endParaRPr lang="en-US"/>
          </a:p>
        </p:txBody>
      </p:sp>
    </p:spTree>
    <p:extLst>
      <p:ext uri="{BB962C8B-B14F-4D97-AF65-F5344CB8AC3E}">
        <p14:creationId xmlns:p14="http://schemas.microsoft.com/office/powerpoint/2010/main" val="285559731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IN" dirty="0"/>
              <a:t>Practice: Perpetual bonds</a:t>
            </a:r>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
        <p:nvSpPr>
          <p:cNvPr id="6" name="Content Placeholder 5">
            <a:extLst>
              <a:ext uri="{FF2B5EF4-FFF2-40B4-BE49-F238E27FC236}">
                <a16:creationId xmlns:a16="http://schemas.microsoft.com/office/drawing/2014/main" id="{4FC534D8-9587-BDFC-BBDC-61C814F4A017}"/>
              </a:ext>
            </a:extLst>
          </p:cNvPr>
          <p:cNvSpPr>
            <a:spLocks noGrp="1"/>
          </p:cNvSpPr>
          <p:nvPr>
            <p:ph idx="1"/>
          </p:nvPr>
        </p:nvSpPr>
        <p:spPr/>
        <p:txBody>
          <a:bodyPr/>
          <a:lstStyle/>
          <a:p>
            <a:pPr>
              <a:buFont typeface="Arial" panose="020B0604020202020204" pitchFamily="34" charset="0"/>
              <a:buChar char="•"/>
            </a:pPr>
            <a:r>
              <a:rPr lang="en-US" dirty="0"/>
              <a:t>A perpetual bond pays a coupon of $50 per year. If the required rate of return on the bond is 8%, what is its price? ($625)</a:t>
            </a:r>
          </a:p>
          <a:p>
            <a:pPr>
              <a:buFont typeface="Arial" panose="020B0604020202020204" pitchFamily="34" charset="0"/>
              <a:buChar char="•"/>
            </a:pPr>
            <a:r>
              <a:rPr lang="en-US" dirty="0"/>
              <a:t>A perpetual bond pays a coupon of $75 per year. If the market interest rate increases from 6% to 7%, what is the change in the bond's price? (Minus 178.57)</a:t>
            </a:r>
          </a:p>
          <a:p>
            <a:pPr>
              <a:buFont typeface="Arial" panose="020B0604020202020204" pitchFamily="34" charset="0"/>
              <a:buChar char="•"/>
            </a:pPr>
            <a:r>
              <a:rPr lang="en-US" dirty="0"/>
              <a:t>A perpetual bond pays a coupon of $100 per year. If the required rate of return on the bond is 10%, what is the bond's yield to maturity (YTM)? (10% same as RRR)</a:t>
            </a:r>
            <a:endParaRPr lang="en-GB" b="1" dirty="0"/>
          </a:p>
        </p:txBody>
      </p:sp>
    </p:spTree>
    <p:extLst>
      <p:ext uri="{BB962C8B-B14F-4D97-AF65-F5344CB8AC3E}">
        <p14:creationId xmlns:p14="http://schemas.microsoft.com/office/powerpoint/2010/main" val="148051346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lstStyle/>
          <a:p>
            <a:pPr algn="just" eaLnBrk="1" hangingPunct="1">
              <a:buFont typeface="Arial" panose="020B0604020202020204" pitchFamily="34" charset="0"/>
              <a:buChar char="•"/>
            </a:pPr>
            <a:r>
              <a:rPr lang="en-GB" altLang="en-US" b="1" dirty="0"/>
              <a:t>Default risk</a:t>
            </a:r>
            <a:r>
              <a:rPr lang="en-GB" altLang="en-US" dirty="0"/>
              <a:t> is the risk that a company will default on its promised obligations to bondholders.</a:t>
            </a:r>
            <a:endParaRPr lang="en-US" altLang="en-US" dirty="0"/>
          </a:p>
          <a:p>
            <a:pPr algn="just" eaLnBrk="1" hangingPunct="1">
              <a:buFont typeface="Arial" panose="020B0604020202020204" pitchFamily="34" charset="0"/>
              <a:buChar char="•"/>
            </a:pPr>
            <a:endParaRPr lang="en-US" altLang="en-US" dirty="0"/>
          </a:p>
          <a:p>
            <a:pPr algn="just" eaLnBrk="1" hangingPunct="1">
              <a:buFont typeface="Arial" panose="020B0604020202020204" pitchFamily="34" charset="0"/>
              <a:buChar char="•"/>
            </a:pPr>
            <a:r>
              <a:rPr lang="en-GB" altLang="en-US" b="1" dirty="0"/>
              <a:t>Default premium</a:t>
            </a:r>
            <a:r>
              <a:rPr lang="en-GB" altLang="en-US" dirty="0"/>
              <a:t> is the spread between the promised return on a corporate bond and the return on a government bond with same maturity.</a:t>
            </a:r>
            <a:endParaRPr lang="en-US" altLang="en-US" dirty="0"/>
          </a:p>
          <a:p>
            <a:pPr algn="just" eaLnBrk="1" hangingPunct="1">
              <a:buFont typeface="Arial" panose="020B0604020202020204" pitchFamily="34" charset="0"/>
              <a:buChar char="•"/>
            </a:pPr>
            <a:endParaRPr lang="en-US" altLang="en-US" dirty="0"/>
          </a:p>
          <a:p>
            <a:pPr algn="just" eaLnBrk="1" hangingPunct="1">
              <a:buFont typeface="Arial" panose="020B0604020202020204" pitchFamily="34" charset="0"/>
              <a:buChar char="•"/>
            </a:pPr>
            <a:r>
              <a:rPr lang="en-US" altLang="en-US" dirty="0"/>
              <a:t>Rating agencies (CRISIL, ICRA, CARE)</a:t>
            </a:r>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GB" altLang="en-US" b="1" dirty="0"/>
              <a:t>Default Risk and Credit Rating</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383131028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lstStyle/>
          <a:p>
            <a:pPr algn="just">
              <a:buFont typeface="Arial" panose="020B0604020202020204" pitchFamily="34" charset="0"/>
              <a:buChar char="•"/>
            </a:pPr>
            <a:r>
              <a:rPr lang="en-US" dirty="0"/>
              <a:t>The required rate of return on a bond is primarily determined by the prevailing </a:t>
            </a:r>
            <a:r>
              <a:rPr lang="en-US" b="1" dirty="0"/>
              <a:t>risk-free rate</a:t>
            </a:r>
            <a:r>
              <a:rPr lang="en-US" dirty="0"/>
              <a:t>, which is the yield on a Treasury bond with the same maturity, and the </a:t>
            </a:r>
            <a:r>
              <a:rPr lang="en-US" b="1" dirty="0"/>
              <a:t>credit risk premium </a:t>
            </a:r>
            <a:r>
              <a:rPr lang="en-US" dirty="0"/>
              <a:t>on the bond.</a:t>
            </a:r>
          </a:p>
          <a:p>
            <a:pPr algn="just">
              <a:buFont typeface="Arial" panose="020B0604020202020204" pitchFamily="34" charset="0"/>
              <a:buChar char="•"/>
            </a:pPr>
            <a:endParaRPr lang="en-US" dirty="0"/>
          </a:p>
          <a:p>
            <a:pPr algn="just">
              <a:buFont typeface="Arial" panose="020B0604020202020204" pitchFamily="34" charset="0"/>
              <a:buChar char="•"/>
            </a:pPr>
            <a:r>
              <a:rPr lang="en-IN" dirty="0"/>
              <a:t>Higher interest rates lead to lower bond prices. This risk is termed as </a:t>
            </a:r>
            <a:r>
              <a:rPr lang="en-IN" b="1" dirty="0"/>
              <a:t>interest rate risk</a:t>
            </a:r>
            <a:r>
              <a:rPr lang="en-IN" dirty="0"/>
              <a:t>.</a:t>
            </a:r>
          </a:p>
          <a:p>
            <a:pPr algn="just">
              <a:buFont typeface="Arial" panose="020B0604020202020204" pitchFamily="34" charset="0"/>
              <a:buChar char="•"/>
            </a:pPr>
            <a:endParaRPr lang="en-IN" dirty="0"/>
          </a:p>
          <a:p>
            <a:pPr algn="just">
              <a:buFont typeface="Arial" panose="020B0604020202020204" pitchFamily="34" charset="0"/>
              <a:buChar char="•"/>
            </a:pPr>
            <a:r>
              <a:rPr lang="en-IN" dirty="0"/>
              <a:t>Higher </a:t>
            </a:r>
            <a:r>
              <a:rPr lang="en-IN" b="1" dirty="0"/>
              <a:t>credit risk premium </a:t>
            </a:r>
            <a:r>
              <a:rPr lang="en-IN" dirty="0"/>
              <a:t>leads to lower bond prices.</a:t>
            </a:r>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IN" dirty="0"/>
              <a:t>Explaining Bond Price Movements</a:t>
            </a:r>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54578209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normAutofit lnSpcReduction="10000"/>
          </a:bodyPr>
          <a:lstStyle/>
          <a:p>
            <a:pPr algn="just">
              <a:buFont typeface="Arial" panose="020B0604020202020204" pitchFamily="34" charset="0"/>
              <a:buChar char="•"/>
            </a:pPr>
            <a:r>
              <a:rPr lang="en-IN" b="1" dirty="0"/>
              <a:t>Impact of Inflationary Expectations</a:t>
            </a:r>
            <a:r>
              <a:rPr lang="en-IN" dirty="0"/>
              <a:t>: More inflation more interest rates and vice-versa (Focus on crude oil prices to forecast inflationary expectations).</a:t>
            </a:r>
          </a:p>
          <a:p>
            <a:pPr algn="just">
              <a:buFont typeface="Arial" panose="020B0604020202020204" pitchFamily="34" charset="0"/>
              <a:buChar char="•"/>
            </a:pPr>
            <a:endParaRPr lang="en-IN" dirty="0"/>
          </a:p>
          <a:p>
            <a:pPr algn="just">
              <a:buFont typeface="Arial" panose="020B0604020202020204" pitchFamily="34" charset="0"/>
              <a:buChar char="•"/>
            </a:pPr>
            <a:r>
              <a:rPr lang="en-IN" b="1" dirty="0"/>
              <a:t>Impact of Economic Growth</a:t>
            </a:r>
            <a:r>
              <a:rPr lang="en-IN" dirty="0"/>
              <a:t>: </a:t>
            </a:r>
            <a:r>
              <a:rPr lang="en-US" dirty="0"/>
              <a:t>Strong economic growth tends to generate upward pressure on interest rates (more demand of funds), whereas weak economic conditions put downward pressure on rates. Poor economy, less interest rates, higher bond prices (</a:t>
            </a:r>
            <a:r>
              <a:rPr lang="en-US" b="1" dirty="0"/>
              <a:t>Buy bonds when expectation of recession</a:t>
            </a:r>
            <a:r>
              <a:rPr lang="en-US" dirty="0"/>
              <a:t>). Some of the more closely monitored indicators of economic growth include employment, gross domestic product, retail sales, industrial production, and consumer confidence.</a:t>
            </a:r>
          </a:p>
          <a:p>
            <a:pPr algn="just">
              <a:buFont typeface="Arial" panose="020B0604020202020204" pitchFamily="34" charset="0"/>
              <a:buChar char="•"/>
            </a:pPr>
            <a:endParaRPr lang="en-US" dirty="0"/>
          </a:p>
          <a:p>
            <a:pPr algn="just">
              <a:buFont typeface="Arial" panose="020B0604020202020204" pitchFamily="34" charset="0"/>
              <a:buChar char="•"/>
            </a:pPr>
            <a:endParaRPr lang="en-IN" dirty="0"/>
          </a:p>
          <a:p>
            <a:pPr algn="just">
              <a:buFont typeface="Arial" panose="020B0604020202020204" pitchFamily="34" charset="0"/>
              <a:buChar char="•"/>
            </a:pPr>
            <a:endParaRPr lang="en-IN" dirty="0"/>
          </a:p>
          <a:p>
            <a:pPr algn="just">
              <a:buFont typeface="Arial" panose="020B0604020202020204" pitchFamily="34" charset="0"/>
              <a:buChar char="•"/>
            </a:pPr>
            <a:endParaRPr lang="en-IN" dirty="0"/>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US" dirty="0"/>
              <a:t>Factors That Affect the Risk-Free Rate</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158736805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normAutofit/>
          </a:bodyPr>
          <a:lstStyle/>
          <a:p>
            <a:pPr algn="just">
              <a:buFont typeface="Arial" panose="020B0604020202020204" pitchFamily="34" charset="0"/>
              <a:buChar char="•"/>
            </a:pPr>
            <a:r>
              <a:rPr lang="en-US" b="1" dirty="0"/>
              <a:t>Impact of Money Supply Growth</a:t>
            </a:r>
            <a:r>
              <a:rPr lang="en-US" dirty="0"/>
              <a:t>: More money supply, downward pressure on interest rates, rise in bond prices. Or more money supply, more inflation, more interest rates, bonds prices decline. </a:t>
            </a:r>
            <a:r>
              <a:rPr lang="en-US" b="1" dirty="0"/>
              <a:t>Any situation possible</a:t>
            </a:r>
            <a:r>
              <a:rPr lang="en-US" dirty="0"/>
              <a:t>!</a:t>
            </a:r>
          </a:p>
          <a:p>
            <a:pPr algn="just">
              <a:buFont typeface="Arial" panose="020B0604020202020204" pitchFamily="34" charset="0"/>
              <a:buChar char="•"/>
            </a:pPr>
            <a:endParaRPr lang="en-US" dirty="0"/>
          </a:p>
          <a:p>
            <a:pPr algn="just">
              <a:buFont typeface="Arial" panose="020B0604020202020204" pitchFamily="34" charset="0"/>
              <a:buChar char="•"/>
            </a:pPr>
            <a:r>
              <a:rPr lang="en-IN" b="1" dirty="0"/>
              <a:t>Impact of Budget Deficit</a:t>
            </a:r>
            <a:r>
              <a:rPr lang="en-IN" dirty="0"/>
              <a:t>: </a:t>
            </a:r>
            <a:r>
              <a:rPr lang="en-US" dirty="0"/>
              <a:t>Increased borrowing by the Treasury can result in a higher required return on Treasury bonds. That is, the long-term risk-free rate rises, which results in lower prices on existing bonds with long terms remaining until maturity.</a:t>
            </a:r>
            <a:endParaRPr lang="en-IN" dirty="0"/>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US" dirty="0"/>
              <a:t>Factors That Affect the Risk-Free Rate</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174439586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5F999DE-A789-4FE4-B450-4D212F774BDC}"/>
              </a:ext>
            </a:extLst>
          </p:cNvPr>
          <p:cNvPicPr>
            <a:picLocks noGrp="1" noChangeAspect="1"/>
          </p:cNvPicPr>
          <p:nvPr>
            <p:ph idx="1"/>
          </p:nvPr>
        </p:nvPicPr>
        <p:blipFill>
          <a:blip r:embed="rId2"/>
          <a:stretch>
            <a:fillRect/>
          </a:stretch>
        </p:blipFill>
        <p:spPr>
          <a:xfrm>
            <a:off x="304800" y="1447800"/>
            <a:ext cx="8153400" cy="5027765"/>
          </a:xfrm>
        </p:spPr>
      </p:pic>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US" dirty="0"/>
              <a:t>Summary of Factors Affecting Bond Prices</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193126336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lstStyle/>
          <a:p>
            <a:pPr algn="just">
              <a:buFont typeface="Arial" panose="020B0604020202020204" pitchFamily="34" charset="0"/>
              <a:buChar char="•"/>
            </a:pPr>
            <a:r>
              <a:rPr lang="en-US" b="1" dirty="0"/>
              <a:t>Investors can measure the sensitivity of their bonds’ prices </a:t>
            </a:r>
            <a:r>
              <a:rPr lang="en-US" dirty="0"/>
              <a:t>to interest rate movements, which will indicate the potential damage to their bond holdings in response to an increase in interest rates (and therefore in the required rate of return on bonds).</a:t>
            </a:r>
          </a:p>
          <a:p>
            <a:pPr algn="just">
              <a:buFont typeface="Arial" panose="020B0604020202020204" pitchFamily="34" charset="0"/>
              <a:buChar char="•"/>
            </a:pPr>
            <a:endParaRPr lang="en-US" dirty="0"/>
          </a:p>
          <a:p>
            <a:pPr algn="just">
              <a:buFont typeface="Arial" panose="020B0604020202020204" pitchFamily="34" charset="0"/>
              <a:buChar char="•"/>
            </a:pPr>
            <a:r>
              <a:rPr lang="en-US" b="1" dirty="0"/>
              <a:t>Two common methods </a:t>
            </a:r>
            <a:r>
              <a:rPr lang="en-US" dirty="0"/>
              <a:t>for assessing the sensitivity of bonds to a change in the required rate of return on bonds are (1) bond price elasticity and (2) duration. </a:t>
            </a:r>
            <a:endParaRPr lang="en-IN" dirty="0"/>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normAutofit fontScale="70000" lnSpcReduction="20000"/>
          </a:bodyPr>
          <a:lstStyle/>
          <a:p>
            <a:r>
              <a:rPr lang="en-US" dirty="0"/>
              <a:t>Sensitivity of Bond Prices to Interest Rate</a:t>
            </a:r>
          </a:p>
          <a:p>
            <a:r>
              <a:rPr lang="en-US" dirty="0"/>
              <a:t>Movements</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301688412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a:xfrm>
                <a:off x="304800" y="1371600"/>
                <a:ext cx="8229600" cy="5105399"/>
              </a:xfrm>
            </p:spPr>
            <p:txBody>
              <a:bodyPr>
                <a:normAutofit fontScale="85000" lnSpcReduction="20000"/>
              </a:bodyPr>
              <a:lstStyle/>
              <a:p>
                <a:pPr algn="just">
                  <a:buFont typeface="Arial" panose="020B0604020202020204" pitchFamily="34" charset="0"/>
                  <a:buChar char="•"/>
                </a:pPr>
                <a:r>
                  <a:rPr lang="en-IN" dirty="0"/>
                  <a:t>Compute elasticity using this formula:</a:t>
                </a:r>
              </a:p>
              <a:p>
                <a:pPr marL="0" indent="0"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𝐵𝑜𝑛𝑑</m:t>
                      </m:r>
                      <m:r>
                        <a:rPr lang="en-US" b="0" i="1" smtClean="0">
                          <a:latin typeface="Cambria Math" panose="02040503050406030204" pitchFamily="18" charset="0"/>
                        </a:rPr>
                        <m:t> </m:t>
                      </m:r>
                      <m:r>
                        <a:rPr lang="en-US" b="0" i="1" smtClean="0">
                          <a:latin typeface="Cambria Math" panose="02040503050406030204" pitchFamily="18" charset="0"/>
                        </a:rPr>
                        <m:t>𝑃𝑟𝑖𝑐𝑒</m:t>
                      </m:r>
                      <m:r>
                        <a:rPr lang="en-US" b="0" i="1" smtClean="0">
                          <a:latin typeface="Cambria Math" panose="02040503050406030204" pitchFamily="18" charset="0"/>
                        </a:rPr>
                        <m:t> </m:t>
                      </m:r>
                      <m:r>
                        <a:rPr lang="en-US" b="0" i="1" smtClean="0">
                          <a:latin typeface="Cambria Math" panose="02040503050406030204" pitchFamily="18" charset="0"/>
                        </a:rPr>
                        <m:t>𝐸𝑙𝑎𝑠𝑡𝑖𝑐𝑖𝑡𝑦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𝐵𝑜𝑛𝑑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𝑃𝑟𝑖𝑐𝑒𝑠</m:t>
                          </m:r>
                        </m:num>
                        <m:den>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𝑖𝑛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𝐼𝑛𝑡𝑒𝑟𝑒𝑠𝑡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𝑅𝑎𝑡𝑒𝑠</m:t>
                          </m:r>
                        </m:den>
                      </m:f>
                    </m:oMath>
                  </m:oMathPara>
                </a14:m>
                <a:endParaRPr lang="en-IN" dirty="0"/>
              </a:p>
              <a:p>
                <a:pPr algn="just">
                  <a:buFont typeface="Arial" panose="020B0604020202020204" pitchFamily="34" charset="0"/>
                  <a:buChar char="•"/>
                </a:pPr>
                <a:r>
                  <a:rPr lang="en-US" dirty="0"/>
                  <a:t>Compute the price sensitivity of 10-year </a:t>
                </a:r>
                <a:r>
                  <a:rPr lang="en-US" b="1" dirty="0"/>
                  <a:t>zero-coupon bonds </a:t>
                </a:r>
                <a:r>
                  <a:rPr lang="en-US" dirty="0"/>
                  <a:t>with a $1,000 par value. Initially, the interest rate (required rate of return, or RRR) on the bonds is assumed to be10 percent. Then the interest rate changes to 8%. Compute the elasticity of bond prices.</a:t>
                </a:r>
              </a:p>
              <a:p>
                <a:pPr algn="just">
                  <a:buFont typeface="Arial" panose="020B0604020202020204" pitchFamily="34" charset="0"/>
                  <a:buChar char="•"/>
                </a:pPr>
                <a:r>
                  <a:rPr lang="en-US" dirty="0"/>
                  <a:t>Bond price with RRR as 10%=385.54</a:t>
                </a:r>
              </a:p>
              <a:p>
                <a:pPr algn="just">
                  <a:buFont typeface="Arial" panose="020B0604020202020204" pitchFamily="34" charset="0"/>
                  <a:buChar char="•"/>
                </a:pPr>
                <a:r>
                  <a:rPr lang="en-US" dirty="0"/>
                  <a:t>Bond price with RRR as 8%=463.19</a:t>
                </a:r>
              </a:p>
              <a:p>
                <a:pPr algn="just">
                  <a:buFont typeface="Arial" panose="020B0604020202020204" pitchFamily="34" charset="0"/>
                  <a:buChar char="•"/>
                </a:pPr>
                <a:r>
                  <a:rPr lang="en-US" dirty="0"/>
                  <a:t>% Change in Bond prices= (463.19-385.54)/385.54=20.14%</a:t>
                </a:r>
              </a:p>
              <a:p>
                <a:pPr algn="just">
                  <a:buFont typeface="Arial" panose="020B0604020202020204" pitchFamily="34" charset="0"/>
                  <a:buChar char="•"/>
                </a:pPr>
                <a:r>
                  <a:rPr lang="en-US" dirty="0"/>
                  <a:t>% Change in Interest rates= (8-10)/10= -20%</a:t>
                </a:r>
                <a:endParaRPr lang="en-IN" dirty="0"/>
              </a:p>
              <a:p>
                <a:pPr marL="0" indent="0"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𝐵𝑜𝑛𝑑</m:t>
                      </m:r>
                      <m:r>
                        <a:rPr lang="en-US" b="0" i="1" smtClean="0">
                          <a:latin typeface="Cambria Math" panose="02040503050406030204" pitchFamily="18" charset="0"/>
                        </a:rPr>
                        <m:t> </m:t>
                      </m:r>
                      <m:r>
                        <a:rPr lang="en-US" b="0" i="1" smtClean="0">
                          <a:latin typeface="Cambria Math" panose="02040503050406030204" pitchFamily="18" charset="0"/>
                        </a:rPr>
                        <m:t>𝑃𝑟𝑖𝑐𝑒</m:t>
                      </m:r>
                      <m:r>
                        <a:rPr lang="en-US" b="0" i="1" smtClean="0">
                          <a:latin typeface="Cambria Math" panose="02040503050406030204" pitchFamily="18" charset="0"/>
                        </a:rPr>
                        <m:t> </m:t>
                      </m:r>
                      <m:r>
                        <a:rPr lang="en-US" b="0" i="1" smtClean="0">
                          <a:latin typeface="Cambria Math" panose="02040503050406030204" pitchFamily="18" charset="0"/>
                        </a:rPr>
                        <m:t>𝐸𝑙𝑎𝑠𝑡𝑖𝑐𝑖𝑡𝑦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20.14</m:t>
                          </m:r>
                        </m:num>
                        <m:den>
                          <m:r>
                            <a:rPr lang="en-US" b="0" i="1" smtClean="0">
                              <a:latin typeface="Cambria Math" panose="02040503050406030204" pitchFamily="18" charset="0"/>
                              <a:ea typeface="Cambria Math" panose="02040503050406030204" pitchFamily="18" charset="0"/>
                            </a:rPr>
                            <m:t>−20</m:t>
                          </m:r>
                        </m:den>
                      </m:f>
                      <m:r>
                        <a:rPr lang="en-US" b="0" i="1" smtClean="0">
                          <a:latin typeface="Cambria Math" panose="02040503050406030204" pitchFamily="18" charset="0"/>
                          <a:ea typeface="Cambria Math" panose="02040503050406030204" pitchFamily="18" charset="0"/>
                        </a:rPr>
                        <m:t>=−1.007</m:t>
                      </m:r>
                    </m:oMath>
                  </m:oMathPara>
                </a14:m>
                <a:endParaRPr lang="en-IN" dirty="0"/>
              </a:p>
              <a:p>
                <a:pPr algn="just">
                  <a:buFont typeface="Arial" panose="020B0604020202020204" pitchFamily="34" charset="0"/>
                  <a:buChar char="•"/>
                </a:pPr>
                <a:r>
                  <a:rPr lang="en-IN" dirty="0"/>
                  <a:t>Interpretation: When interest rate goes down by 1% (not 1% point, or not 100 basis points), the bond price goes up by 1%, and vice versa.</a:t>
                </a:r>
              </a:p>
              <a:p>
                <a:pPr algn="just">
                  <a:buFont typeface="Arial" panose="020B0604020202020204" pitchFamily="34" charset="0"/>
                  <a:buChar char="•"/>
                </a:pPr>
                <a:r>
                  <a:rPr lang="en-IN" b="1" dirty="0"/>
                  <a:t>Bond Price elasticity will always be negative</a:t>
                </a:r>
                <a:r>
                  <a:rPr lang="en-IN" dirty="0"/>
                  <a:t>.</a:t>
                </a:r>
              </a:p>
            </p:txBody>
          </p:sp>
        </mc:Choice>
        <mc:Fallback xmlns="">
          <p:sp>
            <p:nvSpPr>
              <p:cNvPr id="2" name="Content Placeholder 1">
                <a:extLst>
                  <a:ext uri="{FF2B5EF4-FFF2-40B4-BE49-F238E27FC236}">
                    <a16:creationId xmlns:a16="http://schemas.microsoft.com/office/drawing/2014/main" id="{7FD39409-6BF0-416C-BC48-D6485A66EF55}"/>
                  </a:ext>
                </a:extLst>
              </p:cNvPr>
              <p:cNvSpPr>
                <a:spLocks noGrp="1" noRot="1" noChangeAspect="1" noMove="1" noResize="1" noEditPoints="1" noAdjustHandles="1" noChangeArrowheads="1" noChangeShapeType="1" noTextEdit="1"/>
              </p:cNvSpPr>
              <p:nvPr>
                <p:ph idx="1"/>
              </p:nvPr>
            </p:nvSpPr>
            <p:spPr>
              <a:xfrm>
                <a:off x="304800" y="1371600"/>
                <a:ext cx="8229600" cy="5105399"/>
              </a:xfrm>
              <a:blipFill>
                <a:blip r:embed="rId2"/>
                <a:stretch>
                  <a:fillRect l="-667" t="-1673" r="-74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IN" dirty="0"/>
              <a:t>1. Bond Price Elasticity</a:t>
            </a:r>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176231326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a:xfrm>
                <a:off x="304800" y="1371600"/>
                <a:ext cx="8229600" cy="5105399"/>
              </a:xfrm>
            </p:spPr>
            <p:txBody>
              <a:bodyPr>
                <a:normAutofit fontScale="92500" lnSpcReduction="20000"/>
              </a:bodyPr>
              <a:lstStyle/>
              <a:p>
                <a:pPr marL="0" indent="0"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𝐵𝑜𝑛𝑑</m:t>
                      </m:r>
                      <m:r>
                        <a:rPr lang="en-US" b="0" i="1" smtClean="0">
                          <a:latin typeface="Cambria Math" panose="02040503050406030204" pitchFamily="18" charset="0"/>
                        </a:rPr>
                        <m:t> </m:t>
                      </m:r>
                      <m:r>
                        <a:rPr lang="en-US" b="0" i="1" smtClean="0">
                          <a:latin typeface="Cambria Math" panose="02040503050406030204" pitchFamily="18" charset="0"/>
                        </a:rPr>
                        <m:t>𝑃𝑟𝑖𝑐𝑒</m:t>
                      </m:r>
                      <m:r>
                        <a:rPr lang="en-US" b="0" i="1" smtClean="0">
                          <a:latin typeface="Cambria Math" panose="02040503050406030204" pitchFamily="18" charset="0"/>
                        </a:rPr>
                        <m:t> </m:t>
                      </m:r>
                      <m:r>
                        <a:rPr lang="en-US" b="0" i="1" smtClean="0">
                          <a:latin typeface="Cambria Math" panose="02040503050406030204" pitchFamily="18" charset="0"/>
                        </a:rPr>
                        <m:t>𝐸𝑙𝑎𝑠𝑡𝑖𝑐𝑖𝑡𝑦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𝐵𝑜𝑛𝑑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𝑃𝑟𝑖𝑐𝑒𝑠</m:t>
                          </m:r>
                        </m:num>
                        <m:den>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𝑖𝑛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𝐼𝑛𝑡𝑒𝑟𝑒𝑠𝑡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𝑅𝑎𝑡𝑒𝑠</m:t>
                          </m:r>
                        </m:den>
                      </m:f>
                    </m:oMath>
                  </m:oMathPara>
                </a14:m>
                <a:endParaRPr lang="en-IN" dirty="0"/>
              </a:p>
              <a:p>
                <a:pPr algn="just">
                  <a:buFont typeface="Arial" panose="020B0604020202020204" pitchFamily="34" charset="0"/>
                  <a:buChar char="•"/>
                </a:pPr>
                <a:r>
                  <a:rPr lang="en-US" dirty="0"/>
                  <a:t>Compute the price sensitivity of 10-year </a:t>
                </a:r>
                <a:r>
                  <a:rPr lang="en-US" b="1" dirty="0"/>
                  <a:t>5%-coupon bonds </a:t>
                </a:r>
                <a:r>
                  <a:rPr lang="en-US" dirty="0"/>
                  <a:t>with a $1,000 par value. Initially, the interest rate (required rate of return) on the bonds is </a:t>
                </a:r>
                <a:r>
                  <a:rPr lang="en-US" b="1" dirty="0"/>
                  <a:t>assumed to be 10 percent. Then the interest rate changes to 8%. </a:t>
                </a:r>
                <a:r>
                  <a:rPr lang="en-US" dirty="0"/>
                  <a:t>Compute the elasticity of bond prices.</a:t>
                </a:r>
              </a:p>
              <a:p>
                <a:pPr algn="just">
                  <a:buFont typeface="Arial" panose="020B0604020202020204" pitchFamily="34" charset="0"/>
                  <a:buChar char="•"/>
                </a:pPr>
                <a:r>
                  <a:rPr lang="en-US" dirty="0"/>
                  <a:t>Bond price with RRR as 10%=692.77</a:t>
                </a:r>
              </a:p>
              <a:p>
                <a:pPr algn="just">
                  <a:buFont typeface="Arial" panose="020B0604020202020204" pitchFamily="34" charset="0"/>
                  <a:buChar char="•"/>
                </a:pPr>
                <a:r>
                  <a:rPr lang="en-US" dirty="0"/>
                  <a:t>Bond price with RRR as 8%=798.70</a:t>
                </a:r>
              </a:p>
              <a:p>
                <a:pPr algn="just">
                  <a:buFont typeface="Arial" panose="020B0604020202020204" pitchFamily="34" charset="0"/>
                  <a:buChar char="•"/>
                </a:pPr>
                <a:r>
                  <a:rPr lang="en-US" dirty="0"/>
                  <a:t>% Change in Bond prices= 15.29%</a:t>
                </a:r>
              </a:p>
              <a:p>
                <a:pPr algn="just">
                  <a:buFont typeface="Arial" panose="020B0604020202020204" pitchFamily="34" charset="0"/>
                  <a:buChar char="•"/>
                </a:pPr>
                <a:r>
                  <a:rPr lang="en-US" dirty="0"/>
                  <a:t>% Change in Interest rates= (8-10)/10= -20%</a:t>
                </a:r>
                <a:endParaRPr lang="en-IN" dirty="0"/>
              </a:p>
              <a:p>
                <a:pPr marL="0" indent="0"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𝐵𝑜𝑛𝑑</m:t>
                      </m:r>
                      <m:r>
                        <a:rPr lang="en-US" b="0" i="1" smtClean="0">
                          <a:latin typeface="Cambria Math" panose="02040503050406030204" pitchFamily="18" charset="0"/>
                        </a:rPr>
                        <m:t> </m:t>
                      </m:r>
                      <m:r>
                        <a:rPr lang="en-US" b="0" i="1" smtClean="0">
                          <a:latin typeface="Cambria Math" panose="02040503050406030204" pitchFamily="18" charset="0"/>
                        </a:rPr>
                        <m:t>𝑃𝑟𝑖𝑐𝑒</m:t>
                      </m:r>
                      <m:r>
                        <a:rPr lang="en-US" b="0" i="1" smtClean="0">
                          <a:latin typeface="Cambria Math" panose="02040503050406030204" pitchFamily="18" charset="0"/>
                        </a:rPr>
                        <m:t> </m:t>
                      </m:r>
                      <m:r>
                        <a:rPr lang="en-US" b="0" i="1" smtClean="0">
                          <a:latin typeface="Cambria Math" panose="02040503050406030204" pitchFamily="18" charset="0"/>
                        </a:rPr>
                        <m:t>𝐸𝑙𝑎𝑠𝑡𝑖𝑐𝑖𝑡𝑦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15.29</m:t>
                          </m:r>
                        </m:num>
                        <m:den>
                          <m:r>
                            <a:rPr lang="en-US" b="0" i="1" smtClean="0">
                              <a:latin typeface="Cambria Math" panose="02040503050406030204" pitchFamily="18" charset="0"/>
                              <a:ea typeface="Cambria Math" panose="02040503050406030204" pitchFamily="18" charset="0"/>
                            </a:rPr>
                            <m:t>−20</m:t>
                          </m:r>
                        </m:den>
                      </m:f>
                      <m:r>
                        <a:rPr lang="en-US" b="0" i="1" smtClean="0">
                          <a:latin typeface="Cambria Math" panose="02040503050406030204" pitchFamily="18" charset="0"/>
                          <a:ea typeface="Cambria Math" panose="02040503050406030204" pitchFamily="18" charset="0"/>
                        </a:rPr>
                        <m:t>=−0.76</m:t>
                      </m:r>
                    </m:oMath>
                  </m:oMathPara>
                </a14:m>
                <a:endParaRPr lang="en-IN" dirty="0"/>
              </a:p>
              <a:p>
                <a:pPr algn="just">
                  <a:buFont typeface="Arial" panose="020B0604020202020204" pitchFamily="34" charset="0"/>
                  <a:buChar char="•"/>
                </a:pPr>
                <a:r>
                  <a:rPr lang="en-IN" dirty="0"/>
                  <a:t>Interpretation: When interest rate goes down by 1% (not 1% point), the price of the bond goes up by 0.76%, and vice versa. (</a:t>
                </a:r>
                <a:r>
                  <a:rPr lang="en-IN" dirty="0">
                    <a:highlight>
                      <a:srgbClr val="FFFF00"/>
                    </a:highlight>
                  </a:rPr>
                  <a:t>Refer to Excel</a:t>
                </a:r>
                <a:r>
                  <a:rPr lang="en-IN" dirty="0"/>
                  <a:t>)</a:t>
                </a:r>
              </a:p>
            </p:txBody>
          </p:sp>
        </mc:Choice>
        <mc:Fallback xmlns="">
          <p:sp>
            <p:nvSpPr>
              <p:cNvPr id="2" name="Content Placeholder 1">
                <a:extLst>
                  <a:ext uri="{FF2B5EF4-FFF2-40B4-BE49-F238E27FC236}">
                    <a16:creationId xmlns:a16="http://schemas.microsoft.com/office/drawing/2014/main" id="{7FD39409-6BF0-416C-BC48-D6485A66EF55}"/>
                  </a:ext>
                </a:extLst>
              </p:cNvPr>
              <p:cNvSpPr>
                <a:spLocks noGrp="1" noRot="1" noChangeAspect="1" noMove="1" noResize="1" noEditPoints="1" noAdjustHandles="1" noChangeArrowheads="1" noChangeShapeType="1" noTextEdit="1"/>
              </p:cNvSpPr>
              <p:nvPr>
                <p:ph idx="1"/>
              </p:nvPr>
            </p:nvSpPr>
            <p:spPr>
              <a:xfrm>
                <a:off x="304800" y="1371600"/>
                <a:ext cx="8229600" cy="5105399"/>
              </a:xfrm>
              <a:blipFill>
                <a:blip r:embed="rId2"/>
                <a:stretch>
                  <a:fillRect l="-815" r="-963" b="-478"/>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IN" dirty="0"/>
              <a:t>Practice: Bond Price Elasticity</a:t>
            </a:r>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3292088115"/>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a:xfrm>
                <a:off x="304800" y="1371600"/>
                <a:ext cx="8229600" cy="5105399"/>
              </a:xfrm>
            </p:spPr>
            <p:txBody>
              <a:bodyPr>
                <a:normAutofit fontScale="92500" lnSpcReduction="20000"/>
              </a:bodyPr>
              <a:lstStyle/>
              <a:p>
                <a:pPr marL="0" indent="0"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𝐵𝑜𝑛𝑑</m:t>
                      </m:r>
                      <m:r>
                        <a:rPr lang="en-US" b="0" i="1" smtClean="0">
                          <a:latin typeface="Cambria Math" panose="02040503050406030204" pitchFamily="18" charset="0"/>
                        </a:rPr>
                        <m:t> </m:t>
                      </m:r>
                      <m:r>
                        <a:rPr lang="en-US" b="0" i="1" smtClean="0">
                          <a:latin typeface="Cambria Math" panose="02040503050406030204" pitchFamily="18" charset="0"/>
                        </a:rPr>
                        <m:t>𝑃𝑟𝑖𝑐𝑒</m:t>
                      </m:r>
                      <m:r>
                        <a:rPr lang="en-US" b="0" i="1" smtClean="0">
                          <a:latin typeface="Cambria Math" panose="02040503050406030204" pitchFamily="18" charset="0"/>
                        </a:rPr>
                        <m:t> </m:t>
                      </m:r>
                      <m:r>
                        <a:rPr lang="en-US" b="0" i="1" smtClean="0">
                          <a:latin typeface="Cambria Math" panose="02040503050406030204" pitchFamily="18" charset="0"/>
                        </a:rPr>
                        <m:t>𝐸𝑙𝑎𝑠𝑡𝑖𝑐𝑖𝑡𝑦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𝐵𝑜𝑛𝑑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𝑃𝑟𝑖𝑐𝑒𝑠</m:t>
                          </m:r>
                        </m:num>
                        <m:den>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𝑖𝑛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𝐼𝑛𝑡𝑒𝑟𝑒𝑠𝑡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𝑅𝑎𝑡𝑒𝑠</m:t>
                          </m:r>
                        </m:den>
                      </m:f>
                    </m:oMath>
                  </m:oMathPara>
                </a14:m>
                <a:endParaRPr lang="en-IN" dirty="0"/>
              </a:p>
              <a:p>
                <a:pPr algn="just">
                  <a:buFont typeface="Arial" panose="020B0604020202020204" pitchFamily="34" charset="0"/>
                  <a:buChar char="•"/>
                </a:pPr>
                <a:r>
                  <a:rPr lang="en-US" dirty="0"/>
                  <a:t>Compute the price sensitivity of 10-year </a:t>
                </a:r>
                <a:r>
                  <a:rPr lang="en-US" b="1" dirty="0"/>
                  <a:t>5%-coupon bonds </a:t>
                </a:r>
                <a:r>
                  <a:rPr lang="en-US" dirty="0"/>
                  <a:t>with a $1,000 par value. Initially, the interest rate (required rate of return) on the bonds is </a:t>
                </a:r>
                <a:r>
                  <a:rPr lang="en-US" b="1" dirty="0"/>
                  <a:t>assumed to be10 percent. Then the interest rate changes to 12%. </a:t>
                </a:r>
                <a:r>
                  <a:rPr lang="en-US" dirty="0"/>
                  <a:t>Compute the elasticity of bond prices.</a:t>
                </a:r>
              </a:p>
              <a:p>
                <a:pPr algn="just">
                  <a:buFont typeface="Arial" panose="020B0604020202020204" pitchFamily="34" charset="0"/>
                  <a:buChar char="•"/>
                </a:pPr>
                <a:r>
                  <a:rPr lang="en-US" dirty="0"/>
                  <a:t>Bond price with RRR as 10%=692.77</a:t>
                </a:r>
              </a:p>
              <a:p>
                <a:pPr algn="just">
                  <a:buFont typeface="Arial" panose="020B0604020202020204" pitchFamily="34" charset="0"/>
                  <a:buChar char="•"/>
                </a:pPr>
                <a:r>
                  <a:rPr lang="en-US" dirty="0"/>
                  <a:t>Bond price with RRR as 8%=604.48</a:t>
                </a:r>
              </a:p>
              <a:p>
                <a:pPr algn="just">
                  <a:buFont typeface="Arial" panose="020B0604020202020204" pitchFamily="34" charset="0"/>
                  <a:buChar char="•"/>
                </a:pPr>
                <a:r>
                  <a:rPr lang="en-US" dirty="0"/>
                  <a:t>% Change in Bond prices= -12.74%</a:t>
                </a:r>
              </a:p>
              <a:p>
                <a:pPr algn="just">
                  <a:buFont typeface="Arial" panose="020B0604020202020204" pitchFamily="34" charset="0"/>
                  <a:buChar char="•"/>
                </a:pPr>
                <a:r>
                  <a:rPr lang="en-US" dirty="0"/>
                  <a:t>% Change in Interest rates= 20%</a:t>
                </a:r>
                <a:endParaRPr lang="en-IN" dirty="0"/>
              </a:p>
              <a:p>
                <a:pPr marL="0" indent="0"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𝐵𝑜𝑛𝑑</m:t>
                      </m:r>
                      <m:r>
                        <a:rPr lang="en-US" b="0" i="1" smtClean="0">
                          <a:latin typeface="Cambria Math" panose="02040503050406030204" pitchFamily="18" charset="0"/>
                        </a:rPr>
                        <m:t> </m:t>
                      </m:r>
                      <m:r>
                        <a:rPr lang="en-US" b="0" i="1" smtClean="0">
                          <a:latin typeface="Cambria Math" panose="02040503050406030204" pitchFamily="18" charset="0"/>
                        </a:rPr>
                        <m:t>𝑃𝑟𝑖𝑐𝑒</m:t>
                      </m:r>
                      <m:r>
                        <a:rPr lang="en-US" b="0" i="1" smtClean="0">
                          <a:latin typeface="Cambria Math" panose="02040503050406030204" pitchFamily="18" charset="0"/>
                        </a:rPr>
                        <m:t> </m:t>
                      </m:r>
                      <m:r>
                        <a:rPr lang="en-US" b="0" i="1" smtClean="0">
                          <a:latin typeface="Cambria Math" panose="02040503050406030204" pitchFamily="18" charset="0"/>
                        </a:rPr>
                        <m:t>𝐸𝑙𝑎𝑠𝑡𝑖𝑐𝑖𝑡𝑦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−12.74</m:t>
                          </m:r>
                        </m:num>
                        <m:den>
                          <m:r>
                            <a:rPr lang="en-US" b="0" i="1" smtClean="0">
                              <a:latin typeface="Cambria Math" panose="02040503050406030204" pitchFamily="18" charset="0"/>
                              <a:ea typeface="Cambria Math" panose="02040503050406030204" pitchFamily="18" charset="0"/>
                            </a:rPr>
                            <m:t>20</m:t>
                          </m:r>
                        </m:den>
                      </m:f>
                      <m:r>
                        <a:rPr lang="en-US" b="0" i="1" smtClean="0">
                          <a:latin typeface="Cambria Math" panose="02040503050406030204" pitchFamily="18" charset="0"/>
                          <a:ea typeface="Cambria Math" panose="02040503050406030204" pitchFamily="18" charset="0"/>
                        </a:rPr>
                        <m:t>=−0.64</m:t>
                      </m:r>
                    </m:oMath>
                  </m:oMathPara>
                </a14:m>
                <a:endParaRPr lang="en-IN" dirty="0"/>
              </a:p>
              <a:p>
                <a:pPr algn="just">
                  <a:buFont typeface="Arial" panose="020B0604020202020204" pitchFamily="34" charset="0"/>
                  <a:buChar char="•"/>
                </a:pPr>
                <a:r>
                  <a:rPr lang="en-IN" dirty="0"/>
                  <a:t>Interpretation: When interest rate goes up by 1% (not 1% point), the price of the bond goes down by 0.64%, and vice versa.</a:t>
                </a:r>
              </a:p>
            </p:txBody>
          </p:sp>
        </mc:Choice>
        <mc:Fallback xmlns="">
          <p:sp>
            <p:nvSpPr>
              <p:cNvPr id="2" name="Content Placeholder 1">
                <a:extLst>
                  <a:ext uri="{FF2B5EF4-FFF2-40B4-BE49-F238E27FC236}">
                    <a16:creationId xmlns:a16="http://schemas.microsoft.com/office/drawing/2014/main" id="{7FD39409-6BF0-416C-BC48-D6485A66EF55}"/>
                  </a:ext>
                </a:extLst>
              </p:cNvPr>
              <p:cNvSpPr>
                <a:spLocks noGrp="1" noRot="1" noChangeAspect="1" noMove="1" noResize="1" noEditPoints="1" noAdjustHandles="1" noChangeArrowheads="1" noChangeShapeType="1" noTextEdit="1"/>
              </p:cNvSpPr>
              <p:nvPr>
                <p:ph idx="1"/>
              </p:nvPr>
            </p:nvSpPr>
            <p:spPr>
              <a:xfrm>
                <a:off x="304800" y="1371600"/>
                <a:ext cx="8229600" cy="5105399"/>
              </a:xfrm>
              <a:blipFill>
                <a:blip r:embed="rId2"/>
                <a:stretch>
                  <a:fillRect l="-815" r="-963" b="-239"/>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IN" dirty="0"/>
              <a:t>Practice: Bond Price Elasticity</a:t>
            </a:r>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29472633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1A0A1B-D76E-42B3-B2EB-8089AE6DD77A}"/>
              </a:ext>
            </a:extLst>
          </p:cNvPr>
          <p:cNvSpPr>
            <a:spLocks noGrp="1"/>
          </p:cNvSpPr>
          <p:nvPr>
            <p:ph idx="1"/>
          </p:nvPr>
        </p:nvSpPr>
        <p:spPr/>
        <p:txBody>
          <a:bodyPr/>
          <a:lstStyle/>
          <a:p>
            <a:pPr eaLnBrk="1" hangingPunct="1">
              <a:buFont typeface="Arial" panose="020B0604020202020204" pitchFamily="34" charset="0"/>
              <a:buChar char="•"/>
            </a:pPr>
            <a:r>
              <a:rPr lang="en-GB" altLang="en-US" sz="2400" b="1" dirty="0"/>
              <a:t>Long-term debt </a:t>
            </a:r>
            <a:r>
              <a:rPr lang="en-GB" altLang="en-US" sz="2400" dirty="0"/>
              <a:t>instrument or security. </a:t>
            </a:r>
          </a:p>
          <a:p>
            <a:pPr eaLnBrk="1" hangingPunct="1">
              <a:buFont typeface="Arial" panose="020B0604020202020204" pitchFamily="34" charset="0"/>
              <a:buChar char="•"/>
            </a:pPr>
            <a:r>
              <a:rPr lang="en-GB" altLang="en-US" sz="2400" dirty="0"/>
              <a:t>Interest Rate or </a:t>
            </a:r>
            <a:r>
              <a:rPr lang="en-GB" altLang="en-US" sz="2400" b="1" dirty="0"/>
              <a:t>coupon rate </a:t>
            </a:r>
            <a:r>
              <a:rPr lang="en-GB" altLang="en-US" sz="2400" dirty="0"/>
              <a:t>is fixed</a:t>
            </a:r>
          </a:p>
          <a:p>
            <a:pPr eaLnBrk="1" hangingPunct="1">
              <a:buFont typeface="Arial" panose="020B0604020202020204" pitchFamily="34" charset="0"/>
              <a:buChar char="•"/>
            </a:pPr>
            <a:r>
              <a:rPr lang="en-GB" altLang="en-US" sz="2400" b="1" dirty="0"/>
              <a:t>Face Value </a:t>
            </a:r>
            <a:r>
              <a:rPr lang="en-GB" altLang="en-US" sz="2400" dirty="0"/>
              <a:t>or par value of Rs 100 or Rs 1,000, and interest is paid on face value.</a:t>
            </a:r>
            <a:endParaRPr lang="en-US" altLang="en-US" sz="2400" dirty="0"/>
          </a:p>
          <a:p>
            <a:pPr eaLnBrk="1" hangingPunct="1">
              <a:buFont typeface="Arial" panose="020B0604020202020204" pitchFamily="34" charset="0"/>
              <a:buChar char="•"/>
            </a:pPr>
            <a:r>
              <a:rPr lang="en-GB" altLang="en-US" sz="2400" b="1" dirty="0"/>
              <a:t>Maturity</a:t>
            </a:r>
            <a:r>
              <a:rPr lang="en-GB" altLang="en-US" sz="2400" dirty="0"/>
              <a:t> is fixed. </a:t>
            </a:r>
          </a:p>
          <a:p>
            <a:pPr eaLnBrk="1" hangingPunct="1">
              <a:buFont typeface="Arial" panose="020B0604020202020204" pitchFamily="34" charset="0"/>
              <a:buChar char="•"/>
            </a:pPr>
            <a:r>
              <a:rPr lang="en-GB" altLang="en-US" sz="2400" b="1" dirty="0"/>
              <a:t>Redemption value </a:t>
            </a:r>
            <a:r>
              <a:rPr lang="en-GB" altLang="en-US" sz="2400" dirty="0"/>
              <a:t>- may be redeemed at par or premium. </a:t>
            </a:r>
          </a:p>
          <a:p>
            <a:pPr eaLnBrk="1" hangingPunct="1">
              <a:buFont typeface="Arial" panose="020B0604020202020204" pitchFamily="34" charset="0"/>
              <a:buChar char="•"/>
            </a:pPr>
            <a:r>
              <a:rPr lang="en-GB" altLang="en-US" sz="2400" b="1" dirty="0"/>
              <a:t>Market Value- </a:t>
            </a:r>
            <a:r>
              <a:rPr lang="en-GB" altLang="en-US" sz="2400" dirty="0"/>
              <a:t>may be different from par value or redemption value as it is traded in the market. </a:t>
            </a:r>
            <a:endParaRPr lang="en-US" altLang="en-US" sz="2000" dirty="0"/>
          </a:p>
          <a:p>
            <a:pPr eaLnBrk="1" hangingPunct="1">
              <a:buFont typeface="Arial" panose="020B0604020202020204" pitchFamily="34" charset="0"/>
              <a:buChar char="•"/>
            </a:pPr>
            <a:endParaRPr lang="en-US" altLang="en-US" sz="2000" dirty="0"/>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909A1FA2-3F9B-4917-9C4C-DA81E2B3ADF2}"/>
              </a:ext>
            </a:extLst>
          </p:cNvPr>
          <p:cNvSpPr>
            <a:spLocks noGrp="1"/>
          </p:cNvSpPr>
          <p:nvPr>
            <p:ph sz="quarter" idx="10"/>
          </p:nvPr>
        </p:nvSpPr>
        <p:spPr>
          <a:xfrm>
            <a:off x="304800" y="381000"/>
            <a:ext cx="7162800" cy="914400"/>
          </a:xfrm>
        </p:spPr>
        <p:txBody>
          <a:bodyPr/>
          <a:lstStyle/>
          <a:p>
            <a:r>
              <a:rPr lang="en-GB" altLang="en-US" b="1" dirty="0"/>
              <a:t>Features of a Bond (Or debenture)</a:t>
            </a:r>
            <a:endParaRPr lang="en-IN" dirty="0"/>
          </a:p>
        </p:txBody>
      </p:sp>
      <p:sp>
        <p:nvSpPr>
          <p:cNvPr id="4" name="Date Placeholder 3">
            <a:extLst>
              <a:ext uri="{FF2B5EF4-FFF2-40B4-BE49-F238E27FC236}">
                <a16:creationId xmlns:a16="http://schemas.microsoft.com/office/drawing/2014/main" id="{5A5FA32B-78BF-4D5D-A770-1D596FEAAA43}"/>
              </a:ext>
            </a:extLst>
          </p:cNvPr>
          <p:cNvSpPr>
            <a:spLocks noGrp="1"/>
          </p:cNvSpPr>
          <p:nvPr>
            <p:ph type="dt" sz="half" idx="2"/>
          </p:nvPr>
        </p:nvSpPr>
        <p:spPr/>
        <p:txBody>
          <a:bodyPr/>
          <a:lstStyle/>
          <a:p>
            <a:fld id="{4E6D2D86-B083-4845-BF36-F68112E81C62}" type="datetime1">
              <a:rPr lang="en-US" smtClean="0"/>
              <a:t>9/19/2024</a:t>
            </a:fld>
            <a:endParaRPr lang="en-US" dirty="0"/>
          </a:p>
        </p:txBody>
      </p:sp>
      <p:sp>
        <p:nvSpPr>
          <p:cNvPr id="5" name="Footer Placeholder 4">
            <a:extLst>
              <a:ext uri="{FF2B5EF4-FFF2-40B4-BE49-F238E27FC236}">
                <a16:creationId xmlns:a16="http://schemas.microsoft.com/office/drawing/2014/main" id="{13C2E69B-BF85-4E94-A5C9-4A70D49FC065}"/>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266976855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a:xfrm>
            <a:off x="304800" y="1447801"/>
            <a:ext cx="8534400" cy="5148590"/>
          </a:xfrm>
        </p:spPr>
        <p:txBody>
          <a:bodyPr>
            <a:normAutofit fontScale="92500" lnSpcReduction="10000"/>
          </a:bodyPr>
          <a:lstStyle/>
          <a:p>
            <a:pPr algn="just">
              <a:buFont typeface="Arial" panose="020B0604020202020204" pitchFamily="34" charset="0"/>
              <a:buChar char="•"/>
            </a:pPr>
            <a:r>
              <a:rPr lang="en-US" dirty="0"/>
              <a:t>A </a:t>
            </a:r>
            <a:r>
              <a:rPr lang="en-US" b="1" dirty="0"/>
              <a:t>zero-coupon bond</a:t>
            </a:r>
            <a:r>
              <a:rPr lang="en-US" dirty="0"/>
              <a:t>, which pays all of its proceeds to the investor at maturity, is </a:t>
            </a:r>
            <a:r>
              <a:rPr lang="en-US" b="1" dirty="0"/>
              <a:t>most sensitive to changes in the required rate of return</a:t>
            </a:r>
            <a:r>
              <a:rPr lang="en-US" dirty="0"/>
              <a:t> because the adjusted discount rate is applied to one lump sum in the distant future.</a:t>
            </a:r>
          </a:p>
          <a:p>
            <a:pPr algn="just">
              <a:buFont typeface="Arial" panose="020B0604020202020204" pitchFamily="34" charset="0"/>
              <a:buChar char="•"/>
            </a:pPr>
            <a:r>
              <a:rPr lang="en-US" dirty="0"/>
              <a:t>The price of a bond that pays all its yield in the form of coupon payments is less sensitive to changes in the required rate of return because the adjusted discount rate is applied to some payments that occur in the near future as well as some payments made in the distant future.</a:t>
            </a:r>
          </a:p>
          <a:p>
            <a:pPr algn="just">
              <a:buFont typeface="Arial" panose="020B0604020202020204" pitchFamily="34" charset="0"/>
              <a:buChar char="•"/>
            </a:pPr>
            <a:r>
              <a:rPr lang="en-US" b="1" dirty="0"/>
              <a:t>Less Risk in High-coupon bonds</a:t>
            </a:r>
            <a:r>
              <a:rPr lang="en-US" dirty="0"/>
              <a:t>. The price elasticities of the higher-coupon bonds are considerably lower than the price elasticity of the zero-coupon bond.</a:t>
            </a:r>
          </a:p>
          <a:p>
            <a:pPr algn="just">
              <a:buFont typeface="Arial" panose="020B0604020202020204" pitchFamily="34" charset="0"/>
              <a:buChar char="•"/>
            </a:pPr>
            <a:r>
              <a:rPr lang="en-US" b="1" dirty="0"/>
              <a:t>Restructuring of bond portfolios</a:t>
            </a:r>
            <a:r>
              <a:rPr lang="en-US" dirty="0"/>
              <a:t>:</a:t>
            </a:r>
          </a:p>
          <a:p>
            <a:pPr lvl="1" algn="just">
              <a:buFont typeface="Arial" panose="020B0604020202020204" pitchFamily="34" charset="0"/>
              <a:buChar char="•"/>
            </a:pPr>
            <a:r>
              <a:rPr lang="en-US" sz="1900" dirty="0"/>
              <a:t>Expect a decline in interest rates: Buy low- or zero-coupon bonds.</a:t>
            </a:r>
          </a:p>
          <a:p>
            <a:pPr lvl="1" algn="just">
              <a:buFont typeface="Arial" panose="020B0604020202020204" pitchFamily="34" charset="0"/>
              <a:buChar char="•"/>
            </a:pPr>
            <a:r>
              <a:rPr lang="en-US" sz="1900" dirty="0"/>
              <a:t>Expect a rise in interest rates: Buy high-coupon bonds.</a:t>
            </a:r>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normAutofit/>
          </a:bodyPr>
          <a:lstStyle/>
          <a:p>
            <a:r>
              <a:rPr lang="en-US" dirty="0"/>
              <a:t>Influence of Coupon Rate on Bond Price Sensitivity</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90717006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lstStyle/>
          <a:p>
            <a:pPr algn="just">
              <a:buFont typeface="Arial" panose="020B0604020202020204" pitchFamily="34" charset="0"/>
              <a:buChar char="•"/>
            </a:pPr>
            <a:r>
              <a:rPr lang="en-US" dirty="0"/>
              <a:t>As interest rates (or required rates of return) decrease, </a:t>
            </a:r>
            <a:r>
              <a:rPr lang="en-US" b="1" dirty="0"/>
              <a:t>long-term bond prices (as measured by their present value) increase </a:t>
            </a:r>
            <a:r>
              <a:rPr lang="en-US" dirty="0"/>
              <a:t>by a greater degree than short-term bond prices.</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The long-term bonds will continue to offer the same coupon rate over a longer period of time than the short-term bonds. Of course, if interest rates increase, prices of the long-term bonds will decline by a greater degree.</a:t>
            </a:r>
          </a:p>
          <a:p>
            <a:pPr algn="just">
              <a:buFont typeface="Arial" panose="020B0604020202020204" pitchFamily="34" charset="0"/>
              <a:buChar char="•"/>
            </a:pPr>
            <a:endParaRPr lang="en-US" dirty="0"/>
          </a:p>
          <a:p>
            <a:pPr algn="just">
              <a:buFont typeface="Arial" panose="020B0604020202020204" pitchFamily="34" charset="0"/>
              <a:buChar char="•"/>
            </a:pPr>
            <a:r>
              <a:rPr lang="en-US" b="1" dirty="0"/>
              <a:t>More maturity means more sensitivity and risk</a:t>
            </a:r>
            <a:r>
              <a:rPr lang="en-US" dirty="0"/>
              <a:t>.</a:t>
            </a:r>
            <a:endParaRPr lang="en-IN" dirty="0"/>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normAutofit/>
          </a:bodyPr>
          <a:lstStyle/>
          <a:p>
            <a:r>
              <a:rPr lang="en-US" dirty="0"/>
              <a:t>Influence of Maturity on Bond Price Sensitivity</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229098291"/>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1" dirty="0"/>
              <a:t>An alternative measure of bond price sensitivity </a:t>
            </a:r>
            <a:r>
              <a:rPr lang="en-US" dirty="0"/>
              <a:t>is the bond’s duration, which is a measurement of the life of the bond on a present value basis.</a:t>
            </a:r>
          </a:p>
          <a:p>
            <a:pPr algn="just">
              <a:buFont typeface="Arial" panose="020B0604020202020204" pitchFamily="34" charset="0"/>
              <a:buChar char="•"/>
            </a:pPr>
            <a:r>
              <a:rPr lang="en-US" dirty="0"/>
              <a:t>Duration is the </a:t>
            </a:r>
            <a:r>
              <a:rPr lang="en-US" b="1" dirty="0"/>
              <a:t>weighted average time to receive a bond's cash flows</a:t>
            </a:r>
            <a:r>
              <a:rPr lang="en-US" dirty="0"/>
              <a:t>, taking into account both interest payments and the principal repayment at maturity (kind of </a:t>
            </a:r>
            <a:r>
              <a:rPr lang="en-US" b="1" dirty="0"/>
              <a:t>payback period</a:t>
            </a:r>
            <a:r>
              <a:rPr lang="en-US" dirty="0"/>
              <a:t>).</a:t>
            </a:r>
          </a:p>
          <a:p>
            <a:pPr algn="just">
              <a:buFont typeface="Arial" panose="020B0604020202020204" pitchFamily="34" charset="0"/>
              <a:buChar char="•"/>
            </a:pPr>
            <a:r>
              <a:rPr lang="en-US" dirty="0"/>
              <a:t>The longer a bond’s duration, the greater its sensitivity to interest rate changes is.</a:t>
            </a:r>
          </a:p>
          <a:p>
            <a:pPr algn="just">
              <a:buFont typeface="Arial" panose="020B0604020202020204" pitchFamily="34" charset="0"/>
              <a:buChar char="•"/>
            </a:pPr>
            <a:r>
              <a:rPr lang="en-US" dirty="0"/>
              <a:t>Factors affecting duration:</a:t>
            </a:r>
          </a:p>
          <a:p>
            <a:pPr lvl="1" algn="just">
              <a:buFont typeface="Arial" panose="020B0604020202020204" pitchFamily="34" charset="0"/>
              <a:buChar char="•"/>
            </a:pPr>
            <a:r>
              <a:rPr lang="en-US" dirty="0"/>
              <a:t>Time to maturity: Longer maturity bonds generally have higher durations. </a:t>
            </a:r>
          </a:p>
          <a:p>
            <a:pPr lvl="1" algn="just">
              <a:buFont typeface="Arial" panose="020B0604020202020204" pitchFamily="34" charset="0"/>
              <a:buChar char="•"/>
            </a:pPr>
            <a:r>
              <a:rPr lang="en-US" dirty="0"/>
              <a:t>Coupon rate: Bonds with lower coupon rates have higher durations.</a:t>
            </a:r>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normAutofit/>
          </a:bodyPr>
          <a:lstStyle/>
          <a:p>
            <a:r>
              <a:rPr lang="en-IN" dirty="0"/>
              <a:t>2. Macaulay Duration</a:t>
            </a:r>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1008883525"/>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normAutofit fontScale="85000" lnSpcReduction="10000"/>
          </a:bodyPr>
          <a:lstStyle/>
          <a:p>
            <a:pPr algn="just">
              <a:buFont typeface="Arial" panose="020B0604020202020204" pitchFamily="34" charset="0"/>
              <a:buChar char="•"/>
            </a:pPr>
            <a:r>
              <a:rPr lang="en-US" dirty="0"/>
              <a:t>Three steps:</a:t>
            </a:r>
          </a:p>
          <a:p>
            <a:pPr lvl="1" algn="just">
              <a:buFont typeface="Arial" panose="020B0604020202020204" pitchFamily="34" charset="0"/>
              <a:buChar char="•"/>
            </a:pPr>
            <a:r>
              <a:rPr lang="en-US" sz="2000" dirty="0"/>
              <a:t>Calculate PV of each cash flow.</a:t>
            </a:r>
          </a:p>
          <a:p>
            <a:pPr lvl="1" algn="just">
              <a:buFont typeface="Arial" panose="020B0604020202020204" pitchFamily="34" charset="0"/>
              <a:buChar char="•"/>
            </a:pPr>
            <a:r>
              <a:rPr lang="en-US" sz="2000" dirty="0"/>
              <a:t>Divide PV of each cash flow by the aggregate PV of all cash flows (i.e., the bond value) to get the weights.</a:t>
            </a:r>
          </a:p>
          <a:p>
            <a:pPr lvl="1" algn="just">
              <a:buFont typeface="Arial" panose="020B0604020202020204" pitchFamily="34" charset="0"/>
              <a:buChar char="•"/>
            </a:pPr>
            <a:r>
              <a:rPr lang="en-US" sz="2000" dirty="0"/>
              <a:t>Multiple years by respective weights and summate to obtain duration.</a:t>
            </a:r>
          </a:p>
          <a:p>
            <a:pPr algn="just">
              <a:buFont typeface="Arial" panose="020B0604020202020204" pitchFamily="34" charset="0"/>
              <a:buChar char="•"/>
            </a:pPr>
            <a:r>
              <a:rPr lang="en-US" dirty="0"/>
              <a:t>Higher Macaulay duration means higher interest rate risk.</a:t>
            </a:r>
          </a:p>
          <a:p>
            <a:pPr algn="just">
              <a:buFont typeface="Arial" panose="020B0604020202020204" pitchFamily="34" charset="0"/>
              <a:buChar char="•"/>
            </a:pPr>
            <a:r>
              <a:rPr lang="en-US" dirty="0"/>
              <a:t>It tells us how long, on average, it takes for an investor to receive the bond's principal payments.</a:t>
            </a:r>
          </a:p>
          <a:p>
            <a:pPr algn="just">
              <a:buFont typeface="Arial" panose="020B0604020202020204" pitchFamily="34" charset="0"/>
              <a:buChar char="•"/>
            </a:pPr>
            <a:r>
              <a:rPr lang="en-US" dirty="0"/>
              <a:t>The Macaulay duration of a </a:t>
            </a:r>
            <a:r>
              <a:rPr lang="en-US" b="1" dirty="0"/>
              <a:t>zero-coupon bond is equal to its time to maturity</a:t>
            </a:r>
            <a:r>
              <a:rPr lang="en-US" dirty="0"/>
              <a:t>.</a:t>
            </a:r>
          </a:p>
          <a:p>
            <a:pPr algn="just">
              <a:buFont typeface="Arial" panose="020B0604020202020204" pitchFamily="34" charset="0"/>
              <a:buChar char="•"/>
            </a:pPr>
            <a:r>
              <a:rPr lang="en-US" b="1" dirty="0">
                <a:highlight>
                  <a:srgbClr val="FFFF00"/>
                </a:highlight>
              </a:rPr>
              <a:t>Refer to excel </a:t>
            </a:r>
            <a:r>
              <a:rPr lang="en-US" b="1" dirty="0"/>
              <a:t>for computation of duration: </a:t>
            </a:r>
            <a:r>
              <a:rPr lang="en-US" dirty="0"/>
              <a:t>Let us consider two bonds with five-year maturity. The 8.5% bond of 1,000 face value has a current market value of 943.14 and a YTM of 10 per cent, and the 11.5% bond of 1,000 face value has a current market value of 1,033.6 and a yield to maturity of 10.6 per cent.</a:t>
            </a:r>
            <a:endParaRPr lang="en-IN" dirty="0"/>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normAutofit/>
          </a:bodyPr>
          <a:lstStyle/>
          <a:p>
            <a:r>
              <a:rPr lang="en-IN" dirty="0"/>
              <a:t>Computation of Macaulay duration</a:t>
            </a:r>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1121431781"/>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a:xfrm>
                <a:off x="304800" y="1447801"/>
                <a:ext cx="8229600" cy="5148590"/>
              </a:xfrm>
            </p:spPr>
            <p:txBody>
              <a:bodyPr>
                <a:normAutofit fontScale="85000" lnSpcReduction="20000"/>
              </a:bodyPr>
              <a:lstStyle/>
              <a:p>
                <a:pPr algn="just">
                  <a:buFont typeface="Arial" panose="020B0604020202020204" pitchFamily="34" charset="0"/>
                  <a:buChar char="•"/>
                </a:pPr>
                <a:r>
                  <a:rPr lang="en-US" b="1" dirty="0"/>
                  <a:t>The volatility or the interest rate sensitivity of a bond is given by its duration and YTM</a:t>
                </a:r>
                <a:r>
                  <a:rPr lang="en-US" dirty="0"/>
                  <a:t>. Modified duration is often used in </a:t>
                </a:r>
                <a:r>
                  <a:rPr lang="en-US" b="1" dirty="0"/>
                  <a:t>bond portfolio management</a:t>
                </a:r>
                <a:r>
                  <a:rPr lang="en-US" dirty="0"/>
                  <a:t> and </a:t>
                </a:r>
                <a:r>
                  <a:rPr lang="en-US" b="1" dirty="0"/>
                  <a:t>asset-liability management</a:t>
                </a:r>
                <a:r>
                  <a:rPr lang="en-US" dirty="0"/>
                  <a:t>, as it provides a more accurate measure of interest rate sensitivity. A bond’s volatility, referred to as its modified duration, is given as follows:</a:t>
                </a:r>
              </a:p>
              <a:p>
                <a:pPr marL="0" indent="0"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𝑉𝑜𝑙𝑎𝑡𝑖𝑙𝑖𝑡𝑦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𝐵𝑜𝑛𝑑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𝑀𝑎𝑐𝑎𝑢𝑙𝑎𝑦</m:t>
                          </m:r>
                          <m:r>
                            <a:rPr lang="en-US" b="0" i="1" smtClean="0">
                              <a:latin typeface="Cambria Math" panose="02040503050406030204" pitchFamily="18" charset="0"/>
                            </a:rPr>
                            <m:t> </m:t>
                          </m:r>
                          <m:r>
                            <a:rPr lang="en-US" b="0" i="1" smtClean="0">
                              <a:latin typeface="Cambria Math" panose="02040503050406030204" pitchFamily="18" charset="0"/>
                            </a:rPr>
                            <m:t>𝐷𝑢𝑟𝑎𝑡𝑖𝑜𝑛</m:t>
                          </m:r>
                        </m:num>
                        <m:den>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𝑌𝑇𝑀</m:t>
                              </m:r>
                            </m:num>
                            <m:den>
                              <m:r>
                                <a:rPr lang="en-US" b="0" i="1" smtClean="0">
                                  <a:latin typeface="Cambria Math" panose="02040503050406030204" pitchFamily="18" charset="0"/>
                                </a:rPr>
                                <m:t>𝑘</m:t>
                              </m:r>
                            </m:den>
                          </m:f>
                          <m:r>
                            <a:rPr lang="en-US" b="0" i="1" smtClean="0">
                              <a:latin typeface="Cambria Math" panose="02040503050406030204" pitchFamily="18" charset="0"/>
                            </a:rPr>
                            <m:t>)</m:t>
                          </m:r>
                        </m:den>
                      </m:f>
                    </m:oMath>
                  </m:oMathPara>
                </a14:m>
                <a:endParaRPr lang="en-IN" dirty="0"/>
              </a:p>
              <a:p>
                <a:pPr algn="just">
                  <a:buFont typeface="Arial" panose="020B0604020202020204" pitchFamily="34" charset="0"/>
                  <a:buChar char="•"/>
                </a:pPr>
                <a:r>
                  <a:rPr lang="en-IN" dirty="0"/>
                  <a:t>Where k is number of coupon payments in a year. In this question k=1 as annual coupon is paid. </a:t>
                </a:r>
                <a:r>
                  <a:rPr lang="en-US" dirty="0"/>
                  <a:t>The volatilities of the 8.5 per cent and 11.5 per cent bonds are as follows (</a:t>
                </a:r>
                <a:r>
                  <a:rPr lang="en-US" b="1" dirty="0">
                    <a:highlight>
                      <a:srgbClr val="FFFF00"/>
                    </a:highlight>
                  </a:rPr>
                  <a:t>Refer to Excel</a:t>
                </a:r>
                <a:r>
                  <a:rPr lang="en-US" dirty="0"/>
                  <a:t>):</a:t>
                </a:r>
              </a:p>
              <a:p>
                <a:pPr algn="just">
                  <a:buFont typeface="Arial" panose="020B0604020202020204" pitchFamily="34" charset="0"/>
                  <a:buChar char="•"/>
                </a:pPr>
                <a:r>
                  <a:rPr lang="en-US" dirty="0"/>
                  <a:t>Volatility of 8.5% Bond=4.25/1.1=3.87</a:t>
                </a:r>
              </a:p>
              <a:p>
                <a:pPr algn="just">
                  <a:buFont typeface="Arial" panose="020B0604020202020204" pitchFamily="34" charset="0"/>
                  <a:buChar char="•"/>
                </a:pPr>
                <a:r>
                  <a:rPr lang="en-US" dirty="0"/>
                  <a:t>Volatility of 11.5% Bond=4.09/1.106=3.69</a:t>
                </a:r>
              </a:p>
              <a:p>
                <a:pPr algn="just">
                  <a:buFont typeface="Arial" panose="020B0604020202020204" pitchFamily="34" charset="0"/>
                  <a:buChar char="•"/>
                </a:pPr>
                <a:r>
                  <a:rPr lang="en-US" dirty="0"/>
                  <a:t>The 8.5 per cent bond has higher volatility. If YTM increases by 1 per cent point (100 basis point), this will result in 3.87 per cent decrease in the price of the 8.5 per cent bond and a 3.7 per cent decrease in the price of the 11.5 per cent bond.</a:t>
                </a:r>
                <a:endParaRPr lang="en-IN" dirty="0"/>
              </a:p>
              <a:p>
                <a:pPr algn="just">
                  <a:buFont typeface="Arial" panose="020B0604020202020204" pitchFamily="34" charset="0"/>
                  <a:buChar char="•"/>
                </a:pPr>
                <a:endParaRPr lang="en-IN" dirty="0"/>
              </a:p>
            </p:txBody>
          </p:sp>
        </mc:Choice>
        <mc:Fallback xmlns="">
          <p:sp>
            <p:nvSpPr>
              <p:cNvPr id="2" name="Content Placeholder 1">
                <a:extLst>
                  <a:ext uri="{FF2B5EF4-FFF2-40B4-BE49-F238E27FC236}">
                    <a16:creationId xmlns:a16="http://schemas.microsoft.com/office/drawing/2014/main" id="{7FD39409-6BF0-416C-BC48-D6485A66EF55}"/>
                  </a:ext>
                </a:extLst>
              </p:cNvPr>
              <p:cNvSpPr>
                <a:spLocks noGrp="1" noRot="1" noChangeAspect="1" noMove="1" noResize="1" noEditPoints="1" noAdjustHandles="1" noChangeArrowheads="1" noChangeShapeType="1" noTextEdit="1"/>
              </p:cNvSpPr>
              <p:nvPr>
                <p:ph idx="1"/>
              </p:nvPr>
            </p:nvSpPr>
            <p:spPr>
              <a:xfrm>
                <a:off x="304800" y="1447801"/>
                <a:ext cx="8229600" cy="5148590"/>
              </a:xfrm>
              <a:blipFill>
                <a:blip r:embed="rId2"/>
                <a:stretch>
                  <a:fillRect l="-667" t="-1777" r="-74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normAutofit/>
          </a:bodyPr>
          <a:lstStyle/>
          <a:p>
            <a:r>
              <a:rPr lang="en-IN" dirty="0"/>
              <a:t>Modified duration (Volatility)</a:t>
            </a:r>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2406176697"/>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normAutofit/>
          </a:bodyPr>
          <a:lstStyle/>
          <a:p>
            <a:pPr algn="just">
              <a:buFont typeface="Arial" panose="020B0604020202020204" pitchFamily="34" charset="0"/>
              <a:buChar char="•"/>
            </a:pPr>
            <a:r>
              <a:rPr lang="en-US" dirty="0"/>
              <a:t>The duration of a bond with $1,000 par value and a 7 percent coupon rate, </a:t>
            </a:r>
            <a:r>
              <a:rPr lang="en-US" b="1" dirty="0"/>
              <a:t>three years remaining to maturity</a:t>
            </a:r>
            <a:r>
              <a:rPr lang="en-US" dirty="0"/>
              <a:t>, and a 9 percent yield to maturity is calculated as: (Macaulay Duration=2.8 Years, Modified duration=2.62 years)</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The duration of a </a:t>
            </a:r>
            <a:r>
              <a:rPr lang="en-US" b="1" dirty="0"/>
              <a:t>zero-coupon bond </a:t>
            </a:r>
            <a:r>
              <a:rPr lang="en-US" dirty="0"/>
              <a:t>with $1,000 par value, three years remaining to maturity, and a 9 percent yield to maturity is calculated as: (Macaulay Duration=3 Years, Modified duration=2.75 years)</a:t>
            </a:r>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normAutofit/>
          </a:bodyPr>
          <a:lstStyle/>
          <a:p>
            <a:r>
              <a:rPr lang="en-IN" dirty="0"/>
              <a:t>Practice</a:t>
            </a:r>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230009276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normAutofit fontScale="85000" lnSpcReduction="20000"/>
              </a:bodyPr>
              <a:lstStyle/>
              <a:p>
                <a:pPr algn="just">
                  <a:buFont typeface="Arial" panose="020B0604020202020204" pitchFamily="34" charset="0"/>
                  <a:buChar char="•"/>
                </a:pPr>
                <a:r>
                  <a:rPr lang="en-US" dirty="0"/>
                  <a:t>Once the duration of each individual bond in the portfolio is measured, the bond portfolio’s duration can be estimated as:</a:t>
                </a:r>
              </a:p>
              <a:p>
                <a:pPr marL="0" indent="0"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𝐷𝑢𝑟𝑎𝑡𝑖𝑜𝑛</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𝑃𝑜𝑟𝑡𝑓𝑜𝑙𝑖𝑜</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𝑊𝑒𝑖𝑔h𝑡</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𝐷𝑢𝑟𝑎𝑡𝑖𝑜𝑛</m:t>
                              </m:r>
                            </m:e>
                            <m:sub>
                              <m:r>
                                <a:rPr lang="en-US" b="0" i="1" smtClean="0">
                                  <a:latin typeface="Cambria Math" panose="02040503050406030204" pitchFamily="18" charset="0"/>
                                </a:rPr>
                                <m:t>𝑗</m:t>
                              </m:r>
                            </m:sub>
                          </m:sSub>
                        </m:e>
                      </m:nary>
                    </m:oMath>
                  </m:oMathPara>
                </a14:m>
                <a:endParaRPr lang="en-IN" dirty="0"/>
              </a:p>
              <a:p>
                <a:pPr algn="just">
                  <a:buFont typeface="Arial" panose="020B0604020202020204" pitchFamily="34" charset="0"/>
                  <a:buChar char="•"/>
                </a:pPr>
                <a:r>
                  <a:rPr lang="en-US" dirty="0"/>
                  <a:t>Where m=number of bonds in the portfolio, Weight j=individual bond ’s market value as a percentage of the portfolio market value. Duration is individual bond’s duration.</a:t>
                </a:r>
              </a:p>
              <a:p>
                <a:pPr algn="just">
                  <a:buFont typeface="Arial" panose="020B0604020202020204" pitchFamily="34" charset="0"/>
                  <a:buChar char="•"/>
                </a:pPr>
                <a:r>
                  <a:rPr lang="en-US" b="1" dirty="0"/>
                  <a:t>In other words, the duration of a bond portfolio is the weighted average of bond durations, with the weights based on the bonds’ relative market value</a:t>
                </a:r>
                <a:r>
                  <a:rPr lang="en-US" dirty="0"/>
                  <a:t>.</a:t>
                </a:r>
              </a:p>
              <a:p>
                <a:pPr algn="just">
                  <a:buFont typeface="Arial" panose="020B0604020202020204" pitchFamily="34" charset="0"/>
                  <a:buChar char="•"/>
                </a:pPr>
                <a:r>
                  <a:rPr lang="en-US" dirty="0"/>
                  <a:t>Bond portfolio managers commonly attempt to </a:t>
                </a:r>
                <a:r>
                  <a:rPr lang="en-US" b="1" dirty="0"/>
                  <a:t>immunize their portfolio</a:t>
                </a:r>
                <a:r>
                  <a:rPr lang="en-US" dirty="0"/>
                  <a:t> by taking steps intended to insulate its value from the effects of interest rate movements.</a:t>
                </a:r>
              </a:p>
              <a:p>
                <a:pPr algn="just">
                  <a:buFont typeface="Arial" panose="020B0604020202020204" pitchFamily="34" charset="0"/>
                  <a:buChar char="•"/>
                </a:pPr>
                <a:r>
                  <a:rPr lang="en-US" dirty="0"/>
                  <a:t>Financial institutions concerned with interest rate risk may compare their asset duration to their liability duration. </a:t>
                </a:r>
              </a:p>
              <a:p>
                <a:pPr algn="just">
                  <a:buFont typeface="Arial" panose="020B0604020202020204" pitchFamily="34" charset="0"/>
                  <a:buChar char="•"/>
                </a:pPr>
                <a:endParaRPr lang="en-IN" dirty="0"/>
              </a:p>
            </p:txBody>
          </p:sp>
        </mc:Choice>
        <mc:Fallback xmlns="">
          <p:sp>
            <p:nvSpPr>
              <p:cNvPr id="2" name="Content Placeholder 1">
                <a:extLst>
                  <a:ext uri="{FF2B5EF4-FFF2-40B4-BE49-F238E27FC236}">
                    <a16:creationId xmlns:a16="http://schemas.microsoft.com/office/drawing/2014/main" id="{7FD39409-6BF0-416C-BC48-D6485A66EF55}"/>
                  </a:ext>
                </a:extLst>
              </p:cNvPr>
              <p:cNvSpPr>
                <a:spLocks noGrp="1" noRot="1" noChangeAspect="1" noMove="1" noResize="1" noEditPoints="1" noAdjustHandles="1" noChangeArrowheads="1" noChangeShapeType="1" noTextEdit="1"/>
              </p:cNvSpPr>
              <p:nvPr>
                <p:ph idx="1"/>
              </p:nvPr>
            </p:nvSpPr>
            <p:spPr>
              <a:blipFill>
                <a:blip r:embed="rId2"/>
                <a:stretch>
                  <a:fillRect l="-667" t="-1884" r="-74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normAutofit/>
          </a:bodyPr>
          <a:lstStyle/>
          <a:p>
            <a:r>
              <a:rPr lang="en-IN" dirty="0"/>
              <a:t>Duration of a Portfolio</a:t>
            </a:r>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1620802561"/>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dirty="0"/>
              <a:t>A more complete formula to estimate the percentage change in price in response to a change in yield will </a:t>
            </a:r>
            <a:r>
              <a:rPr lang="en-US" b="1" dirty="0"/>
              <a:t>incorporate the property of convexity as well as modified duration</a:t>
            </a:r>
            <a:r>
              <a:rPr lang="en-US" dirty="0"/>
              <a:t>.</a:t>
            </a:r>
          </a:p>
          <a:p>
            <a:pPr algn="just">
              <a:buFont typeface="Arial" panose="020B0604020202020204" pitchFamily="34" charset="0"/>
              <a:buChar char="•"/>
            </a:pPr>
            <a:r>
              <a:rPr lang="en-US" dirty="0"/>
              <a:t>The estimated modified duration suggests a </a:t>
            </a:r>
            <a:r>
              <a:rPr lang="en-US" b="1" dirty="0"/>
              <a:t>linear relationship</a:t>
            </a:r>
            <a:r>
              <a:rPr lang="en-US" dirty="0"/>
              <a:t> in the response of the bond price to a change in bond yields.(However, the </a:t>
            </a:r>
            <a:r>
              <a:rPr lang="en-US" b="1" dirty="0"/>
              <a:t>actual relationship is convex</a:t>
            </a:r>
            <a:r>
              <a:rPr lang="en-US" dirty="0"/>
              <a:t>)</a:t>
            </a:r>
          </a:p>
          <a:p>
            <a:pPr algn="just">
              <a:buFont typeface="Arial" panose="020B0604020202020204" pitchFamily="34" charset="0"/>
              <a:buChar char="•"/>
            </a:pPr>
            <a:r>
              <a:rPr lang="en-IN" dirty="0"/>
              <a:t>For </a:t>
            </a:r>
            <a:r>
              <a:rPr lang="en-US" dirty="0"/>
              <a:t>relatively large changes (more than 1%) in the bond yield, however, the bond price adjustment as estimated by modified duration is less accurate.</a:t>
            </a:r>
          </a:p>
          <a:p>
            <a:pPr algn="just">
              <a:buFont typeface="Arial" panose="020B0604020202020204" pitchFamily="34" charset="0"/>
              <a:buChar char="•"/>
            </a:pPr>
            <a:r>
              <a:rPr lang="en-US" dirty="0"/>
              <a:t>It is a </a:t>
            </a:r>
            <a:r>
              <a:rPr lang="en-US" b="1" dirty="0"/>
              <a:t>more precise measure of interest rate sensitivity than duration</a:t>
            </a:r>
            <a:r>
              <a:rPr lang="en-US" dirty="0"/>
              <a:t>, especially for bonds with non-linear price-yield relationships.</a:t>
            </a:r>
          </a:p>
          <a:p>
            <a:pPr algn="just">
              <a:buFont typeface="Arial" panose="020B0604020202020204" pitchFamily="34" charset="0"/>
              <a:buChar char="•"/>
            </a:pPr>
            <a:r>
              <a:rPr lang="en-US" dirty="0"/>
              <a:t>Duration measures the first derivative of the bond's price with respect to yield. </a:t>
            </a:r>
            <a:r>
              <a:rPr lang="en-US" b="1" dirty="0"/>
              <a:t>Convexity measures the second derivative</a:t>
            </a:r>
            <a:r>
              <a:rPr lang="en-US" dirty="0"/>
              <a:t>.</a:t>
            </a:r>
            <a:endParaRPr lang="en-IN" dirty="0"/>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normAutofit/>
          </a:bodyPr>
          <a:lstStyle/>
          <a:p>
            <a:r>
              <a:rPr lang="en-IN" dirty="0"/>
              <a:t>Bond Convexity</a:t>
            </a:r>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123429838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dirty="0"/>
              <a:t>Since more maturity induces more sensitivity, the </a:t>
            </a:r>
            <a:r>
              <a:rPr lang="en-US" b="1" dirty="0"/>
              <a:t>convexity is also more pronounced for bonds with a long maturity</a:t>
            </a:r>
            <a:r>
              <a:rPr lang="en-US" dirty="0"/>
              <a:t>.</a:t>
            </a:r>
          </a:p>
          <a:p>
            <a:pPr algn="just">
              <a:buFont typeface="Arial" panose="020B0604020202020204" pitchFamily="34" charset="0"/>
              <a:buChar char="•"/>
            </a:pPr>
            <a:r>
              <a:rPr lang="en-US" dirty="0"/>
              <a:t>The prices of low- or zero-coupon bonds are more sensitive to changes in yields. Similarly, bond </a:t>
            </a:r>
            <a:r>
              <a:rPr lang="en-US" b="1" dirty="0"/>
              <a:t>convexity is more pronounced for bonds with low (or no) coupon rates</a:t>
            </a:r>
            <a:r>
              <a:rPr lang="en-US" dirty="0"/>
              <a:t>.</a:t>
            </a:r>
          </a:p>
          <a:p>
            <a:pPr algn="just">
              <a:buFont typeface="Arial" panose="020B0604020202020204" pitchFamily="34" charset="0"/>
              <a:buChar char="•"/>
            </a:pPr>
            <a:r>
              <a:rPr lang="en-US" dirty="0"/>
              <a:t>Convexity implies that bond price increases more rapidly when interest rates fall than they decrease when interest rates rise. It indicates that the potential gains from falling interest rates are typically larger than the potential losses from rising interest rates.</a:t>
            </a:r>
          </a:p>
          <a:p>
            <a:pPr algn="just">
              <a:buFont typeface="Arial" panose="020B0604020202020204" pitchFamily="34" charset="0"/>
              <a:buChar char="•"/>
            </a:pPr>
            <a:r>
              <a:rPr lang="en-US" dirty="0"/>
              <a:t>This is beneficial for bond investors, as it provides a </a:t>
            </a:r>
            <a:r>
              <a:rPr lang="en-US" b="1" dirty="0"/>
              <a:t>cushion against rising interest rates</a:t>
            </a:r>
            <a:r>
              <a:rPr lang="en-US" dirty="0"/>
              <a:t>.</a:t>
            </a:r>
          </a:p>
          <a:p>
            <a:pPr algn="just">
              <a:buFont typeface="Arial" panose="020B0604020202020204" pitchFamily="34" charset="0"/>
              <a:buChar char="•"/>
            </a:pPr>
            <a:r>
              <a:rPr lang="en-US" b="1" dirty="0">
                <a:highlight>
                  <a:srgbClr val="FFFF00"/>
                </a:highlight>
              </a:rPr>
              <a:t>Convexity is termed as a friend for bond investors</a:t>
            </a:r>
            <a:r>
              <a:rPr lang="en-US" dirty="0"/>
              <a:t>.</a:t>
            </a:r>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normAutofit/>
          </a:bodyPr>
          <a:lstStyle/>
          <a:p>
            <a:r>
              <a:rPr lang="en-IN" dirty="0"/>
              <a:t>Bond Convexity</a:t>
            </a:r>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3473679078"/>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E4A103B-CCC1-421B-AB97-FD1A7FA43D1E}"/>
              </a:ext>
            </a:extLst>
          </p:cNvPr>
          <p:cNvPicPr>
            <a:picLocks noGrp="1" noChangeAspect="1"/>
          </p:cNvPicPr>
          <p:nvPr>
            <p:ph idx="1"/>
          </p:nvPr>
        </p:nvPicPr>
        <p:blipFill>
          <a:blip r:embed="rId2"/>
          <a:stretch>
            <a:fillRect/>
          </a:stretch>
        </p:blipFill>
        <p:spPr>
          <a:xfrm>
            <a:off x="304800" y="1219199"/>
            <a:ext cx="7315200" cy="5244353"/>
          </a:xfrm>
        </p:spPr>
      </p:pic>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normAutofit/>
          </a:bodyPr>
          <a:lstStyle/>
          <a:p>
            <a:r>
              <a:rPr lang="en-IN" dirty="0"/>
              <a:t>Bond Convexity</a:t>
            </a:r>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3D75650-FF32-4D0F-806E-1EA5CFC8286A}"/>
                  </a:ext>
                </a:extLst>
              </p14:cNvPr>
              <p14:cNvContentPartPr/>
              <p14:nvPr/>
            </p14:nvContentPartPr>
            <p14:xfrm>
              <a:off x="5736524" y="5218655"/>
              <a:ext cx="703440" cy="26640"/>
            </p14:xfrm>
          </p:contentPart>
        </mc:Choice>
        <mc:Fallback xmlns="">
          <p:pic>
            <p:nvPicPr>
              <p:cNvPr id="2" name="Ink 1">
                <a:extLst>
                  <a:ext uri="{FF2B5EF4-FFF2-40B4-BE49-F238E27FC236}">
                    <a16:creationId xmlns:a16="http://schemas.microsoft.com/office/drawing/2014/main" id="{E3D75650-FF32-4D0F-806E-1EA5CFC8286A}"/>
                  </a:ext>
                </a:extLst>
              </p:cNvPr>
              <p:cNvPicPr/>
              <p:nvPr/>
            </p:nvPicPr>
            <p:blipFill>
              <a:blip r:embed="rId4"/>
              <a:stretch>
                <a:fillRect/>
              </a:stretch>
            </p:blipFill>
            <p:spPr>
              <a:xfrm>
                <a:off x="5727524" y="5209655"/>
                <a:ext cx="72108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3A56639C-42A2-418D-9CBD-53AAB9C5079D}"/>
                  </a:ext>
                </a:extLst>
              </p14:cNvPr>
              <p14:cNvContentPartPr/>
              <p14:nvPr/>
            </p14:nvContentPartPr>
            <p14:xfrm>
              <a:off x="5712764" y="5210015"/>
              <a:ext cx="788400" cy="59760"/>
            </p14:xfrm>
          </p:contentPart>
        </mc:Choice>
        <mc:Fallback xmlns="">
          <p:pic>
            <p:nvPicPr>
              <p:cNvPr id="5" name="Ink 4">
                <a:extLst>
                  <a:ext uri="{FF2B5EF4-FFF2-40B4-BE49-F238E27FC236}">
                    <a16:creationId xmlns:a16="http://schemas.microsoft.com/office/drawing/2014/main" id="{3A56639C-42A2-418D-9CBD-53AAB9C5079D}"/>
                  </a:ext>
                </a:extLst>
              </p:cNvPr>
              <p:cNvPicPr/>
              <p:nvPr/>
            </p:nvPicPr>
            <p:blipFill>
              <a:blip r:embed="rId6"/>
              <a:stretch>
                <a:fillRect/>
              </a:stretch>
            </p:blipFill>
            <p:spPr>
              <a:xfrm>
                <a:off x="5694764" y="5192015"/>
                <a:ext cx="824040" cy="95400"/>
              </a:xfrm>
              <a:prstGeom prst="rect">
                <a:avLst/>
              </a:prstGeom>
            </p:spPr>
          </p:pic>
        </mc:Fallback>
      </mc:AlternateContent>
    </p:spTree>
    <p:extLst>
      <p:ext uri="{BB962C8B-B14F-4D97-AF65-F5344CB8AC3E}">
        <p14:creationId xmlns:p14="http://schemas.microsoft.com/office/powerpoint/2010/main" val="383082121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normAutofit lnSpcReduction="10000"/>
          </a:bodyPr>
          <a:lstStyle/>
          <a:p>
            <a:pPr algn="just" eaLnBrk="1" hangingPunct="1">
              <a:buFont typeface="Arial" panose="020B0604020202020204" pitchFamily="34" charset="0"/>
              <a:buChar char="•"/>
            </a:pPr>
            <a:r>
              <a:rPr lang="en-GB" altLang="en-US" sz="3200" b="1" dirty="0"/>
              <a:t>Bonds with maturity </a:t>
            </a:r>
            <a:r>
              <a:rPr lang="en-GB" altLang="en-US" sz="3200" dirty="0"/>
              <a:t>with periodic coupon payments</a:t>
            </a:r>
          </a:p>
          <a:p>
            <a:pPr algn="just" eaLnBrk="1" hangingPunct="1">
              <a:buFont typeface="Arial" panose="020B0604020202020204" pitchFamily="34" charset="0"/>
              <a:buChar char="•"/>
            </a:pPr>
            <a:endParaRPr lang="en-GB" altLang="en-US" sz="3200" dirty="0"/>
          </a:p>
          <a:p>
            <a:pPr algn="just" eaLnBrk="1" hangingPunct="1">
              <a:buFont typeface="Arial" panose="020B0604020202020204" pitchFamily="34" charset="0"/>
              <a:buChar char="•"/>
            </a:pPr>
            <a:r>
              <a:rPr lang="en-GB" altLang="en-US" sz="3200" b="1" dirty="0"/>
              <a:t>Pure discount bonds or Zero Coupon bonds</a:t>
            </a:r>
            <a:r>
              <a:rPr lang="en-GB" altLang="en-US" sz="3200" dirty="0"/>
              <a:t>. </a:t>
            </a:r>
            <a:r>
              <a:rPr lang="en-US" altLang="en-US" sz="3200" dirty="0"/>
              <a:t>The bond discount is the difference between the par value and the selling price.</a:t>
            </a:r>
          </a:p>
          <a:p>
            <a:pPr algn="just" eaLnBrk="1" hangingPunct="1">
              <a:buFont typeface="Arial" panose="020B0604020202020204" pitchFamily="34" charset="0"/>
              <a:buChar char="•"/>
            </a:pPr>
            <a:endParaRPr lang="en-US" altLang="en-US" sz="3200" dirty="0"/>
          </a:p>
          <a:p>
            <a:pPr algn="just" eaLnBrk="1" hangingPunct="1">
              <a:buFont typeface="Arial" panose="020B0604020202020204" pitchFamily="34" charset="0"/>
              <a:buChar char="•"/>
            </a:pPr>
            <a:r>
              <a:rPr lang="en-GB" altLang="en-US" sz="3200" dirty="0"/>
              <a:t> </a:t>
            </a:r>
            <a:r>
              <a:rPr lang="en-GB" altLang="en-US" sz="3200" b="1" dirty="0"/>
              <a:t>Perpetual bonds with no maturity</a:t>
            </a:r>
            <a:endParaRPr lang="en-US" altLang="en-US" sz="3200" b="1" dirty="0"/>
          </a:p>
          <a:p>
            <a:pPr algn="just">
              <a:buFont typeface="Arial" panose="020B0604020202020204" pitchFamily="34" charset="0"/>
              <a:buChar char="•"/>
            </a:pPr>
            <a:endParaRPr lang="en-IN" sz="3200" dirty="0"/>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GB" altLang="en-US" b="1" dirty="0"/>
              <a:t>Types of Bonds </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3550246974"/>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IN" b="1" dirty="0"/>
              <a:t>Matching Strategy</a:t>
            </a:r>
            <a:r>
              <a:rPr lang="en-IN" dirty="0"/>
              <a:t>: </a:t>
            </a:r>
            <a:r>
              <a:rPr lang="en-US" dirty="0"/>
              <a:t>Some investors create a bond portfolio that will generate </a:t>
            </a:r>
            <a:r>
              <a:rPr lang="en-US" b="1" dirty="0"/>
              <a:t>periodic income to match their expected periodic expenses</a:t>
            </a:r>
            <a:r>
              <a:rPr lang="en-US" dirty="0"/>
              <a:t>. For example, an individual investor may invest in a bond portfolio that will provide sufficient income to cover periodic expenses after retirement. Alternatively, a pension fund may invest in a bond portfolio that will provide employees with a fixed periodic income after retirement.</a:t>
            </a:r>
          </a:p>
          <a:p>
            <a:pPr algn="just">
              <a:buFont typeface="Arial" panose="020B0604020202020204" pitchFamily="34" charset="0"/>
              <a:buChar char="•"/>
            </a:pPr>
            <a:endParaRPr lang="en-US" dirty="0"/>
          </a:p>
          <a:p>
            <a:pPr algn="just">
              <a:buFont typeface="Arial" panose="020B0604020202020204" pitchFamily="34" charset="0"/>
              <a:buChar char="•"/>
            </a:pPr>
            <a:r>
              <a:rPr lang="en-IN" b="1" dirty="0"/>
              <a:t>Laddered Strategy</a:t>
            </a:r>
            <a:r>
              <a:rPr lang="en-US" dirty="0"/>
              <a:t>: With a laddered strategy, funds are </a:t>
            </a:r>
            <a:r>
              <a:rPr lang="en-US" b="1" dirty="0"/>
              <a:t>evenly allocated to bonds in each of several different maturity classes</a:t>
            </a:r>
            <a:r>
              <a:rPr lang="en-US" dirty="0"/>
              <a:t> (5-, 10-, 15-, and 20-year maturities with equal weights). The purpose is </a:t>
            </a:r>
            <a:r>
              <a:rPr lang="en-US" b="1" dirty="0"/>
              <a:t>diversity of maturities as different sensitivities to interest rate risk</a:t>
            </a:r>
            <a:r>
              <a:rPr lang="en-US" dirty="0"/>
              <a:t>. It reduces the impact of interest rate risk. </a:t>
            </a:r>
            <a:endParaRPr lang="en-IN" dirty="0"/>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normAutofit/>
          </a:bodyPr>
          <a:lstStyle/>
          <a:p>
            <a:r>
              <a:rPr lang="en-IN" dirty="0"/>
              <a:t>Bond Investment Strategies</a:t>
            </a:r>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1931389694"/>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a:xfrm>
            <a:off x="304800" y="1493837"/>
            <a:ext cx="8382000" cy="4754563"/>
          </a:xfrm>
        </p:spPr>
        <p:txBody>
          <a:bodyPr>
            <a:normAutofit fontScale="92500" lnSpcReduction="20000"/>
          </a:bodyPr>
          <a:lstStyle/>
          <a:p>
            <a:pPr algn="just">
              <a:buFont typeface="Arial" panose="020B0604020202020204" pitchFamily="34" charset="0"/>
              <a:buChar char="•"/>
            </a:pPr>
            <a:r>
              <a:rPr lang="en-IN" b="1" dirty="0"/>
              <a:t>Barbell Strategy</a:t>
            </a:r>
            <a:r>
              <a:rPr lang="en-IN" dirty="0"/>
              <a:t>: </a:t>
            </a:r>
            <a:r>
              <a:rPr lang="en-US" dirty="0"/>
              <a:t>With the barbell strategy, funds are allocated to bonds with a short term to maturity as well as to bonds with a long term to maturity. Short-term for liquidity and long-term for high-yield. Thus, this strategy allocates some funds to </a:t>
            </a:r>
            <a:r>
              <a:rPr lang="en-US" b="1" dirty="0"/>
              <a:t>achieving a relatively high return and other funds to covering liquidity needs</a:t>
            </a:r>
            <a:r>
              <a:rPr lang="en-US" dirty="0"/>
              <a:t>.</a:t>
            </a:r>
          </a:p>
          <a:p>
            <a:pPr algn="just">
              <a:buFont typeface="Arial" panose="020B0604020202020204" pitchFamily="34" charset="0"/>
              <a:buChar char="•"/>
            </a:pPr>
            <a:endParaRPr lang="en-US" dirty="0"/>
          </a:p>
          <a:p>
            <a:pPr algn="just">
              <a:buFont typeface="Arial" panose="020B0604020202020204" pitchFamily="34" charset="0"/>
              <a:buChar char="•"/>
            </a:pPr>
            <a:r>
              <a:rPr lang="en-IN" b="1" dirty="0"/>
              <a:t>Interest Rate Strategy</a:t>
            </a:r>
            <a:r>
              <a:rPr lang="en-US" dirty="0"/>
              <a:t>: With the interest rate strategy, funds are allocated in a manner that </a:t>
            </a:r>
            <a:r>
              <a:rPr lang="en-US" b="1" dirty="0"/>
              <a:t>capitalizes on interest rate forecasts</a:t>
            </a:r>
            <a:r>
              <a:rPr lang="en-US" dirty="0"/>
              <a:t>. This strategy requires </a:t>
            </a:r>
            <a:r>
              <a:rPr lang="en-US" b="1" dirty="0"/>
              <a:t>frequent adjustments </a:t>
            </a:r>
            <a:r>
              <a:rPr lang="en-US" dirty="0"/>
              <a:t>in the bond portfolio to reflect the prevailing interest rate forecast. Example: an expectation of higher interest rates, the bond portfolio will be revised to concentrate on bonds with short terms to maturity. Because these bonds are the least sensitive to interest rate movements, they will limit the potential adverse effects on the bond portfolio’s value. And vice versa.</a:t>
            </a:r>
            <a:endParaRPr lang="en-IN" dirty="0"/>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normAutofit/>
          </a:bodyPr>
          <a:lstStyle/>
          <a:p>
            <a:r>
              <a:rPr lang="en-IN" dirty="0"/>
              <a:t>Bond Investment Strategies</a:t>
            </a:r>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1367837595"/>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normAutofit/>
          </a:bodyPr>
          <a:lstStyle/>
          <a:p>
            <a:pPr algn="just">
              <a:buFont typeface="Arial" panose="020B0604020202020204" pitchFamily="34" charset="0"/>
              <a:buChar char="•"/>
            </a:pPr>
            <a:r>
              <a:rPr lang="en-US" dirty="0"/>
              <a:t>Although the yields on newly issued government bonds vary among countries, they </a:t>
            </a:r>
            <a:r>
              <a:rPr lang="en-US" b="1" dirty="0"/>
              <a:t>tend to move in the same direction</a:t>
            </a:r>
            <a:r>
              <a:rPr lang="en-US" dirty="0"/>
              <a:t>.</a:t>
            </a:r>
          </a:p>
          <a:p>
            <a:pPr algn="just">
              <a:buFont typeface="Arial" panose="020B0604020202020204" pitchFamily="34" charset="0"/>
              <a:buChar char="•"/>
            </a:pPr>
            <a:r>
              <a:rPr lang="en-US" dirty="0"/>
              <a:t>The value of government bonds changes over time in response to changes in the risk-free interest rate of the currency denominating the bond and in response to changes in the perceived credit risk of the bond.</a:t>
            </a:r>
          </a:p>
          <a:p>
            <a:pPr algn="just">
              <a:buFont typeface="Arial" panose="020B0604020202020204" pitchFamily="34" charset="0"/>
              <a:buChar char="•"/>
            </a:pPr>
            <a:endParaRPr lang="en-US" dirty="0"/>
          </a:p>
          <a:p>
            <a:pPr algn="just">
              <a:buFont typeface="Arial" panose="020B0604020202020204" pitchFamily="34" charset="0"/>
              <a:buChar char="•"/>
            </a:pPr>
            <a:r>
              <a:rPr lang="en-US" b="1" dirty="0"/>
              <a:t>Factors affecting international bond prices</a:t>
            </a:r>
            <a:r>
              <a:rPr lang="en-US" dirty="0"/>
              <a:t>:</a:t>
            </a:r>
          </a:p>
          <a:p>
            <a:pPr lvl="1" algn="just">
              <a:buFont typeface="Arial" panose="020B0604020202020204" pitchFamily="34" charset="0"/>
              <a:buChar char="•"/>
            </a:pPr>
            <a:r>
              <a:rPr lang="en-US" dirty="0"/>
              <a:t>Influence of Foreign Interest Rate Movements</a:t>
            </a:r>
          </a:p>
          <a:p>
            <a:pPr lvl="1" algn="just">
              <a:buFont typeface="Arial" panose="020B0604020202020204" pitchFamily="34" charset="0"/>
              <a:buChar char="•"/>
            </a:pPr>
            <a:r>
              <a:rPr lang="en-IN" dirty="0"/>
              <a:t>Influence of Credit Risk</a:t>
            </a:r>
            <a:endParaRPr lang="en-US" dirty="0"/>
          </a:p>
          <a:p>
            <a:pPr lvl="1" algn="just">
              <a:buFont typeface="Arial" panose="020B0604020202020204" pitchFamily="34" charset="0"/>
              <a:buChar char="•"/>
            </a:pPr>
            <a:r>
              <a:rPr lang="en-US" dirty="0"/>
              <a:t>Influence of Exchange Rate Fluctuations</a:t>
            </a:r>
            <a:endParaRPr lang="en-IN" dirty="0"/>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normAutofit/>
          </a:bodyPr>
          <a:lstStyle/>
          <a:p>
            <a:r>
              <a:rPr lang="en-US" dirty="0"/>
              <a:t>Valuation and Risk of International Bonds</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2174547735"/>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1" dirty="0"/>
              <a:t>Reduction of Interest Rate Risk</a:t>
            </a:r>
            <a:r>
              <a:rPr lang="en-US" dirty="0"/>
              <a:t>: International diversification of bonds reduces the sensitivity of the overall bond portfolio to any single country’s interest rate movements.</a:t>
            </a:r>
          </a:p>
          <a:p>
            <a:pPr algn="just">
              <a:buFont typeface="Arial" panose="020B0604020202020204" pitchFamily="34" charset="0"/>
              <a:buChar char="•"/>
            </a:pPr>
            <a:r>
              <a:rPr lang="en-IN" b="1" dirty="0"/>
              <a:t>Reduction of Credit Risk</a:t>
            </a:r>
            <a:r>
              <a:rPr lang="en-US" dirty="0"/>
              <a:t>: Investment in bonds issued by corporations from a single country (economic situations) can expose investors to a relatively high degree of credit risk.</a:t>
            </a:r>
          </a:p>
          <a:p>
            <a:pPr algn="just">
              <a:buFont typeface="Arial" panose="020B0604020202020204" pitchFamily="34" charset="0"/>
              <a:buChar char="•"/>
            </a:pPr>
            <a:r>
              <a:rPr lang="en-US" b="1" dirty="0"/>
              <a:t>Reduction of Exchange Rate Risk</a:t>
            </a:r>
            <a:r>
              <a:rPr lang="en-US" dirty="0"/>
              <a:t>: Financial institutions may attempt to reduce their exchange rate risk by diversifying among foreign securities denominated in various foreign currencies.</a:t>
            </a:r>
          </a:p>
          <a:p>
            <a:pPr algn="just">
              <a:buFont typeface="Arial" panose="020B0604020202020204" pitchFamily="34" charset="0"/>
              <a:buChar char="•"/>
            </a:pPr>
            <a:r>
              <a:rPr lang="en-US" b="1" dirty="0"/>
              <a:t>International Integration of Credit Risk</a:t>
            </a:r>
            <a:r>
              <a:rPr lang="en-US" dirty="0"/>
              <a:t>:  An increase in credit risk in one country may be transmitted to another country, a process that is sometimes referred to as </a:t>
            </a:r>
            <a:r>
              <a:rPr lang="en-US" b="1" dirty="0"/>
              <a:t>credit contagion</a:t>
            </a:r>
            <a:r>
              <a:rPr lang="en-US" dirty="0"/>
              <a:t>.</a:t>
            </a:r>
            <a:endParaRPr lang="en-IN" dirty="0"/>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normAutofit/>
          </a:bodyPr>
          <a:lstStyle/>
          <a:p>
            <a:r>
              <a:rPr lang="en-IN" dirty="0"/>
              <a:t>International Bond Diversification: Benefits</a:t>
            </a:r>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334473471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lstStyle/>
          <a:p>
            <a:pPr algn="just">
              <a:buFont typeface="Arial" panose="020B0604020202020204" pitchFamily="34" charset="0"/>
              <a:buChar char="•"/>
            </a:pPr>
            <a:r>
              <a:rPr lang="en-IN" dirty="0"/>
              <a:t>Bond Value = PV of all coupon payments + PV of Maturity value</a:t>
            </a:r>
          </a:p>
          <a:p>
            <a:pPr algn="just">
              <a:buFont typeface="Arial" panose="020B0604020202020204" pitchFamily="34" charset="0"/>
              <a:buChar char="•"/>
            </a:pPr>
            <a:r>
              <a:rPr lang="en-IN" dirty="0"/>
              <a:t>Example (Do the calculation):</a:t>
            </a:r>
          </a:p>
          <a:p>
            <a:pPr marL="0" indent="0" algn="just"/>
            <a:r>
              <a:rPr lang="en-GB" altLang="en-US" sz="2000" dirty="0"/>
              <a:t>(Source: Numerical examples taken from the Book I.M. Pandey)</a:t>
            </a:r>
            <a:endParaRPr lang="en-IN" dirty="0"/>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a:xfrm>
            <a:off x="304800" y="231938"/>
            <a:ext cx="6705600" cy="1143000"/>
          </a:xfrm>
        </p:spPr>
        <p:txBody>
          <a:bodyPr/>
          <a:lstStyle/>
          <a:p>
            <a:r>
              <a:rPr lang="en-GB" altLang="en-US" b="1" dirty="0"/>
              <a:t>Valuation of Bond with Maturity</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pic>
        <p:nvPicPr>
          <p:cNvPr id="5" name="Picture 8" descr="J:\anubhuti\VPH\IM Pandey\ppts\ppts pics\Ch 3\ch 3.2.jpg">
            <a:extLst>
              <a:ext uri="{FF2B5EF4-FFF2-40B4-BE49-F238E27FC236}">
                <a16:creationId xmlns:a16="http://schemas.microsoft.com/office/drawing/2014/main" id="{07A7EA5C-C8C1-93CE-E713-B454D6CADC2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1" y="3124200"/>
            <a:ext cx="8229599" cy="3363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09310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GB" altLang="en-US" b="1" dirty="0"/>
              <a:t>Practice</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
        <p:nvSpPr>
          <p:cNvPr id="6" name="Content Placeholder 5">
            <a:extLst>
              <a:ext uri="{FF2B5EF4-FFF2-40B4-BE49-F238E27FC236}">
                <a16:creationId xmlns:a16="http://schemas.microsoft.com/office/drawing/2014/main" id="{4FC534D8-9587-BDFC-BBDC-61C814F4A017}"/>
              </a:ext>
            </a:extLst>
          </p:cNvPr>
          <p:cNvSpPr>
            <a:spLocks noGrp="1"/>
          </p:cNvSpPr>
          <p:nvPr>
            <p:ph idx="1"/>
          </p:nvPr>
        </p:nvSpPr>
        <p:spPr/>
        <p:txBody>
          <a:bodyPr/>
          <a:lstStyle/>
          <a:p>
            <a:pPr marL="0" indent="0"/>
            <a:r>
              <a:rPr lang="en-US" dirty="0"/>
              <a:t>Consider a bond that has a par value of $1,000, pays $100 at the end of each year in coupon payments, and has three years remaining until maturity. Assume that the prevailing annualized yield on other bonds with similar characteristics is 12 percent. In this case, the appropriate price of the bond would be: (Solution: $951.97)</a:t>
            </a:r>
            <a:endParaRPr lang="en-GB" dirty="0"/>
          </a:p>
        </p:txBody>
      </p:sp>
    </p:spTree>
    <p:extLst>
      <p:ext uri="{BB962C8B-B14F-4D97-AF65-F5344CB8AC3E}">
        <p14:creationId xmlns:p14="http://schemas.microsoft.com/office/powerpoint/2010/main" val="236783407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normAutofit/>
          </a:bodyPr>
          <a:lstStyle/>
          <a:p>
            <a:pPr marL="0" indent="0" algn="just"/>
            <a:r>
              <a:rPr lang="en-US" sz="3200" b="0" i="0" dirty="0">
                <a:solidFill>
                  <a:srgbClr val="000000"/>
                </a:solidFill>
                <a:effectLst/>
                <a:highlight>
                  <a:srgbClr val="FFFFFF"/>
                </a:highlight>
                <a:latin typeface="LiberationSerif_c_1"/>
              </a:rPr>
              <a:t>You intend to purchase a 15-year, $1,000-par-value bond that has a coupon rate of 9%.If your required return is 10%, what is the value of this bond? If the current market price for this bond is $985, should you purchase this bond? (PV of Coupons 684.54+PV of Maturity value 239.39= Total 923.93, Overvalued in market, Not buy)</a:t>
            </a:r>
          </a:p>
          <a:p>
            <a:pPr marL="0" indent="0" algn="just"/>
            <a:endParaRPr lang="en-US" sz="3200" b="0" i="0" dirty="0">
              <a:solidFill>
                <a:srgbClr val="000000"/>
              </a:solidFill>
              <a:effectLst/>
              <a:highlight>
                <a:srgbClr val="FFFFFF"/>
              </a:highlight>
              <a:latin typeface="LiberationSerif_c_1"/>
            </a:endParaRPr>
          </a:p>
          <a:p>
            <a:pPr marL="0" indent="0" algn="just"/>
            <a:endParaRPr lang="en-IN" sz="3200" dirty="0"/>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IN" dirty="0"/>
              <a:t>Practice</a:t>
            </a:r>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407433045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dirty="0"/>
              <a:t>The </a:t>
            </a:r>
            <a:r>
              <a:rPr lang="en-US" b="1" dirty="0"/>
              <a:t>discount rate </a:t>
            </a:r>
            <a:r>
              <a:rPr lang="en-US" dirty="0"/>
              <a:t>selected to compute the present value is critical to accurate valuation of the bond.</a:t>
            </a:r>
          </a:p>
          <a:p>
            <a:pPr algn="just">
              <a:buFont typeface="Arial" panose="020B0604020202020204" pitchFamily="34" charset="0"/>
              <a:buChar char="•"/>
            </a:pPr>
            <a:r>
              <a:rPr lang="en-US" dirty="0"/>
              <a:t>The appropriate discount rate for valuing any asset is the yield that could be earned on </a:t>
            </a:r>
            <a:r>
              <a:rPr lang="en-US" b="1" dirty="0"/>
              <a:t>alternative investments with similar risk and maturity</a:t>
            </a:r>
            <a:r>
              <a:rPr lang="en-US" dirty="0"/>
              <a:t>.</a:t>
            </a:r>
          </a:p>
          <a:p>
            <a:pPr algn="just">
              <a:buFont typeface="Arial" panose="020B0604020202020204" pitchFamily="34" charset="0"/>
              <a:buChar char="•"/>
            </a:pPr>
            <a:r>
              <a:rPr lang="en-US" b="1" dirty="0"/>
              <a:t>Higher interest rates </a:t>
            </a:r>
            <a:r>
              <a:rPr lang="en-US" dirty="0"/>
              <a:t>lead to higher discount rates, which causes bond prices to fall.</a:t>
            </a:r>
          </a:p>
          <a:p>
            <a:pPr algn="just">
              <a:buFont typeface="Arial" panose="020B0604020202020204" pitchFamily="34" charset="0"/>
              <a:buChar char="•"/>
            </a:pPr>
            <a:r>
              <a:rPr lang="en-US" b="1" dirty="0"/>
              <a:t>Lower interest rates </a:t>
            </a:r>
            <a:r>
              <a:rPr lang="en-US" dirty="0"/>
              <a:t>lead to lower discount rates, which causes bond prices to increase.</a:t>
            </a:r>
          </a:p>
          <a:p>
            <a:pPr algn="just">
              <a:buFont typeface="Arial" panose="020B0604020202020204" pitchFamily="34" charset="0"/>
              <a:buChar char="•"/>
            </a:pPr>
            <a:r>
              <a:rPr lang="en-US" b="1" dirty="0"/>
              <a:t>Bond prices and interest rates (yields) have an inverse relationship</a:t>
            </a:r>
            <a:r>
              <a:rPr lang="en-US" dirty="0"/>
              <a:t>, meaning when one goes up, the other goes down</a:t>
            </a:r>
            <a:endParaRPr lang="en-IN" dirty="0"/>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US" altLang="en-US" b="1" dirty="0"/>
              <a:t>Impact of the Discount Rate on Bond Valuation</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spTree>
    <p:extLst>
      <p:ext uri="{BB962C8B-B14F-4D97-AF65-F5344CB8AC3E}">
        <p14:creationId xmlns:p14="http://schemas.microsoft.com/office/powerpoint/2010/main" val="364928681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GB" altLang="en-US" sz="3600" b="1" dirty="0"/>
              <a:t>Bond Values and Changes in Interest Rates</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9B74A8-5FF0-4D1F-86D9-4933099C79DD}" type="datetime1">
              <a:rPr lang="en-US" smtClean="0"/>
              <a:t>9/19/2024</a:t>
            </a:fld>
            <a:endParaRPr lang="en-US" dirty="0"/>
          </a:p>
        </p:txBody>
      </p:sp>
      <p:pic>
        <p:nvPicPr>
          <p:cNvPr id="10" name="Picture 6">
            <a:extLst>
              <a:ext uri="{FF2B5EF4-FFF2-40B4-BE49-F238E27FC236}">
                <a16:creationId xmlns:a16="http://schemas.microsoft.com/office/drawing/2014/main" id="{AF248E71-270D-CC03-E6AF-CDFC5BC8A3BB}"/>
              </a:ext>
            </a:extLst>
          </p:cNvPr>
          <p:cNvPicPr>
            <a:picLocks noGrp="1" noChangeAspect="1" noChangeArrowheads="1"/>
          </p:cNvPicPr>
          <p:nvPr>
            <p:ph idx="1"/>
          </p:nvPr>
        </p:nvPicPr>
        <p:blipFill>
          <a:blip r:embed="rId2">
            <a:duotone>
              <a:prstClr val="black"/>
              <a:schemeClr val="accent1">
                <a:tint val="45000"/>
                <a:satMod val="400000"/>
              </a:schemeClr>
            </a:duotone>
          </a:blip>
          <a:srcRect/>
          <a:stretch>
            <a:fillRect/>
          </a:stretch>
        </p:blipFill>
        <p:spPr bwMode="auto">
          <a:xfrm>
            <a:off x="275303" y="1752600"/>
            <a:ext cx="4552738" cy="3124200"/>
          </a:xfrm>
          <a:prstGeom prst="rect">
            <a:avLst/>
          </a:prstGeom>
          <a:ln>
            <a:noFill/>
          </a:ln>
          <a:effectLst>
            <a:outerShdw blurRad="292100" dist="139700" dir="2700000" algn="tl" rotWithShape="0">
              <a:srgbClr val="333333">
                <a:alpha val="65000"/>
              </a:srgbClr>
            </a:outerShdw>
          </a:effectLst>
        </p:spPr>
      </p:pic>
      <p:sp>
        <p:nvSpPr>
          <p:cNvPr id="11" name="Rectangle 3">
            <a:extLst>
              <a:ext uri="{FF2B5EF4-FFF2-40B4-BE49-F238E27FC236}">
                <a16:creationId xmlns:a16="http://schemas.microsoft.com/office/drawing/2014/main" id="{C6454633-6D6E-2CBD-5746-1F9F0984726C}"/>
              </a:ext>
            </a:extLst>
          </p:cNvPr>
          <p:cNvSpPr txBox="1">
            <a:spLocks noChangeArrowheads="1"/>
          </p:cNvSpPr>
          <p:nvPr/>
        </p:nvSpPr>
        <p:spPr>
          <a:xfrm>
            <a:off x="5105400" y="1447800"/>
            <a:ext cx="3886200" cy="45720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GB" altLang="en-US" sz="2400" dirty="0">
                <a:solidFill>
                  <a:schemeClr val="tx1"/>
                </a:solidFill>
              </a:rPr>
              <a:t>The value of the bond declines as the market interest rate (discount rate) increases</a:t>
            </a:r>
            <a:r>
              <a:rPr lang="en-US" altLang="en-US" sz="2400" dirty="0">
                <a:solidFill>
                  <a:schemeClr val="tx1"/>
                </a:solidFill>
              </a:rPr>
              <a:t>.</a:t>
            </a:r>
          </a:p>
          <a:p>
            <a:pPr marL="342900" indent="-342900" algn="just">
              <a:buFont typeface="Arial" panose="020B0604020202020204" pitchFamily="34" charset="0"/>
              <a:buChar char="•"/>
            </a:pPr>
            <a:r>
              <a:rPr lang="en-GB" altLang="en-US" sz="2400" dirty="0">
                <a:solidFill>
                  <a:schemeClr val="tx1"/>
                </a:solidFill>
              </a:rPr>
              <a:t>The value of a 10-year, 12 per cent Rs 1,000 bond for the market interest rates ranging from 0 per cent to           30 per cent is shown in the figure</a:t>
            </a:r>
            <a:r>
              <a:rPr lang="en-US" altLang="en-US" sz="2400" dirty="0">
                <a:solidFill>
                  <a:schemeClr val="tx1"/>
                </a:solidFill>
              </a:rPr>
              <a:t>.</a:t>
            </a:r>
          </a:p>
          <a:p>
            <a:pPr marL="342900" indent="-342900" algn="just">
              <a:buFont typeface="Arial" panose="020B0604020202020204" pitchFamily="34" charset="0"/>
              <a:buChar char="•"/>
            </a:pPr>
            <a:endParaRPr lang="en-US" altLang="en-US" sz="2400" dirty="0">
              <a:solidFill>
                <a:schemeClr val="tx1"/>
              </a:solidFill>
            </a:endParaRPr>
          </a:p>
        </p:txBody>
      </p:sp>
    </p:spTree>
    <p:extLst>
      <p:ext uri="{BB962C8B-B14F-4D97-AF65-F5344CB8AC3E}">
        <p14:creationId xmlns:p14="http://schemas.microsoft.com/office/powerpoint/2010/main" val="13336305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amond(in)">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plus(in)">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plus(in)">
                                      <p:cBhvr>
                                        <p:cTn id="1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5AAB6E9E277804DABC86EB8C860FA82" ma:contentTypeVersion="8" ma:contentTypeDescription="Create a new document." ma:contentTypeScope="" ma:versionID="584dff0e9c9adbd15cc804d60ef9ef69">
  <xsd:schema xmlns:xsd="http://www.w3.org/2001/XMLSchema" xmlns:xs="http://www.w3.org/2001/XMLSchema" xmlns:p="http://schemas.microsoft.com/office/2006/metadata/properties" xmlns:ns2="358c27f4-605e-4a4d-a8b9-e26961c65206" targetNamespace="http://schemas.microsoft.com/office/2006/metadata/properties" ma:root="true" ma:fieldsID="717329f8c3ce53a831c3e0c2e5fef89b" ns2:_="">
    <xsd:import namespace="358c27f4-605e-4a4d-a8b9-e26961c6520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8c27f4-605e-4a4d-a8b9-e26961c652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B936F3E-8357-4BD7-9FD0-D108E29821E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48170E8-05A6-406C-8533-2E2C245C7A25}">
  <ds:schemaRefs>
    <ds:schemaRef ds:uri="http://schemas.microsoft.com/sharepoint/v3/contenttype/forms"/>
  </ds:schemaRefs>
</ds:datastoreItem>
</file>

<file path=customXml/itemProps3.xml><?xml version="1.0" encoding="utf-8"?>
<ds:datastoreItem xmlns:ds="http://schemas.openxmlformats.org/officeDocument/2006/customXml" ds:itemID="{2F8DE1F7-DED9-48A5-9800-2CA8841CEF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8c27f4-605e-4a4d-a8b9-e26961c652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21410</TotalTime>
  <Words>3799</Words>
  <Application>Microsoft Office PowerPoint</Application>
  <PresentationFormat>On-screen Show (4:3)</PresentationFormat>
  <Paragraphs>266</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Cambria Math</vt:lpstr>
      <vt:lpstr>LiberationSerif_c_1</vt:lpstr>
      <vt:lpstr>Office Theme</vt:lpstr>
      <vt:lpstr>Valuation of Bonds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Naveenkumar Dhamodharan</cp:lastModifiedBy>
  <cp:revision>1289</cp:revision>
  <dcterms:created xsi:type="dcterms:W3CDTF">2011-09-14T09:42:05Z</dcterms:created>
  <dcterms:modified xsi:type="dcterms:W3CDTF">2024-09-19T17:01:27Z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0x010100B5AAB6E9E277804DABC86EB8C860FA82</vt:lpwstr>
  </property>
</Properties>
</file>