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28" r:id="rId3"/>
    <p:sldId id="262" r:id="rId4"/>
    <p:sldId id="264" r:id="rId5"/>
    <p:sldId id="265" r:id="rId6"/>
    <p:sldId id="258" r:id="rId7"/>
    <p:sldId id="259" r:id="rId8"/>
    <p:sldId id="260" r:id="rId9"/>
    <p:sldId id="329" r:id="rId10"/>
    <p:sldId id="330" r:id="rId11"/>
    <p:sldId id="332" r:id="rId12"/>
    <p:sldId id="333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>
      <p:cViewPr varScale="1">
        <p:scale>
          <a:sx n="80" d="100"/>
          <a:sy n="80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27-Sep-24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7CDAE8-16A0-4480-939A-43494F099E6D}" type="datetime1">
              <a:rPr lang="en-US" smtClean="0"/>
              <a:t>27-Sep-24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635111-B564-49CE-B880-CD4EE1D6CBEB}" type="datetime1">
              <a:rPr lang="en-US" smtClean="0"/>
              <a:t>27-Sep-24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22E96-4E06-46FA-8C14-191F42754DB7}" type="datetime1">
              <a:rPr lang="en-US" smtClean="0"/>
              <a:t>27-Sep-24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09C0D77-EF7A-4D1B-A343-31E0934B1A51}" type="datetime1">
              <a:rPr lang="en-US" smtClean="0"/>
              <a:t>27-Sep-24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BFE-53CE-4CD1-BF03-53BCD0F8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F4BC-7801-444D-A887-A16E0BC4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EA25-F387-4131-9007-EEB5877A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EC7B-3982-45B7-B21F-7A5632FD45B1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4237-35FC-4A80-9234-1016B255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5854-F6F0-483A-A19C-22F5A656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6175-22F8-4FA7-95D9-D6682CB4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396525-FA3F-4BB0-B45B-0CDFE68FF6F7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Dr. Vaishali Pagaria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  <p:sldLayoutId id="2147483661" r:id="rId7"/>
  </p:sldLayoutIdLst>
  <p:transition spd="slow">
    <p:wip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lphabetaprep.com/cfa-level-1/weak-semi-strong-and-strong-form-of-market-efficiency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fiindia.com/research-information/other-data/categorization-of-stock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ttorgarh.com/report/ipo-in-india-list-main-board-sme/82/?year=2023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34924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810000"/>
            <a:ext cx="6172200" cy="1524000"/>
          </a:xfrm>
        </p:spPr>
        <p:txBody>
          <a:bodyPr/>
          <a:lstStyle/>
          <a:p>
            <a:r>
              <a:rPr lang="en-US" dirty="0"/>
              <a:t>Introduction to Equity Markets and Jargons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Other Jargons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17638"/>
            <a:ext cx="8229600" cy="516572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Bid and Ask prices</a:t>
            </a:r>
          </a:p>
          <a:p>
            <a:r>
              <a:rPr lang="en-US" altLang="en-US" dirty="0"/>
              <a:t>Best bid/ask rates</a:t>
            </a:r>
          </a:p>
          <a:p>
            <a:r>
              <a:rPr lang="en-US" altLang="en-US" dirty="0"/>
              <a:t>LTP</a:t>
            </a:r>
          </a:p>
          <a:p>
            <a:r>
              <a:rPr lang="en-US" altLang="en-US" dirty="0"/>
              <a:t>Face value vs book value vs market price (of any stock)</a:t>
            </a:r>
          </a:p>
          <a:p>
            <a:r>
              <a:rPr lang="en-US" altLang="en-US" dirty="0"/>
              <a:t>OHLC</a:t>
            </a:r>
          </a:p>
          <a:p>
            <a:r>
              <a:rPr lang="en-US" altLang="en-US" dirty="0"/>
              <a:t>Volume</a:t>
            </a:r>
          </a:p>
          <a:p>
            <a:r>
              <a:rPr lang="en-US" altLang="en-US" dirty="0"/>
              <a:t>Price-Time priority</a:t>
            </a:r>
          </a:p>
          <a:p>
            <a:r>
              <a:rPr lang="en-US" altLang="en-US" dirty="0"/>
              <a:t>Delivery v/s intraday trades</a:t>
            </a:r>
          </a:p>
          <a:p>
            <a:r>
              <a:rPr lang="en-US" altLang="en-US" dirty="0"/>
              <a:t>Long, short, square off</a:t>
            </a:r>
          </a:p>
          <a:p>
            <a:r>
              <a:rPr lang="en-US" altLang="en-US" dirty="0"/>
              <a:t>52 week low/high, all time low/high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56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778"/>
            <a:ext cx="8229600" cy="1143000"/>
          </a:xfrm>
        </p:spPr>
        <p:txBody>
          <a:bodyPr/>
          <a:lstStyle/>
          <a:p>
            <a:r>
              <a:rPr lang="en-US" altLang="en-US" dirty="0"/>
              <a:t>Efficient market hypothesis or EMH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73794" cy="54102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The efficient market hypothesis (EMH) is a theory that states that </a:t>
            </a:r>
            <a:r>
              <a:rPr lang="en-US" altLang="en-US" b="1" dirty="0"/>
              <a:t>stock prices reflect all available information</a:t>
            </a:r>
            <a:r>
              <a:rPr lang="en-US" altLang="en-US" dirty="0"/>
              <a:t>. This means that it is impossible to "beat the market" consistently on a risk-adjusted basis, as all information is already reflected in the price of the asset. Hence, no need of active mutual funds or hedge fund professionals.</a:t>
            </a:r>
          </a:p>
          <a:p>
            <a:r>
              <a:rPr lang="en-US" altLang="en-US" dirty="0"/>
              <a:t>Market price is fair and efficient. Price movements are random (</a:t>
            </a:r>
            <a:r>
              <a:rPr lang="en-US" altLang="en-US" b="1" dirty="0"/>
              <a:t>random walk hypothesis</a:t>
            </a:r>
            <a:r>
              <a:rPr lang="en-US" altLang="en-US" dirty="0"/>
              <a:t>). Nothing is undervalued/ overvalued.</a:t>
            </a:r>
          </a:p>
          <a:p>
            <a:r>
              <a:rPr lang="en-US" altLang="en-US" dirty="0"/>
              <a:t>If the EMH is true, then investors </a:t>
            </a:r>
            <a:r>
              <a:rPr lang="en-US" altLang="en-US" b="1" dirty="0"/>
              <a:t>should not try to time the market or pick individual stocks</a:t>
            </a:r>
            <a:r>
              <a:rPr lang="en-US" altLang="en-US" dirty="0"/>
              <a:t>. Instead, they should invest in a diversified portfolio of assets and expect to earn a return that is commensurate with the risk they are taking.</a:t>
            </a:r>
          </a:p>
          <a:p>
            <a:r>
              <a:rPr lang="en-US" altLang="en-US" dirty="0"/>
              <a:t>Weak v/s semi-strong v/s strong forms of EMH (</a:t>
            </a:r>
            <a:r>
              <a:rPr lang="en-US" altLang="en-US" dirty="0">
                <a:hlinkClick r:id="rId2"/>
              </a:rPr>
              <a:t>https://alphabetaprep.com/cfa-level-1/weak-semi-strong-and-strong-form-of-market-efficiency/</a:t>
            </a:r>
            <a:r>
              <a:rPr lang="en-US" alt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9439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EMH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73794" cy="5364162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/>
              <a:t>Weak</a:t>
            </a:r>
            <a:r>
              <a:rPr lang="en-US" altLang="en-US" sz="2400" u="sng" dirty="0"/>
              <a:t>: </a:t>
            </a:r>
            <a:r>
              <a:rPr lang="en-US" altLang="en-US" sz="2400" dirty="0"/>
              <a:t>Current prices reflect all historical prices (or information). </a:t>
            </a:r>
            <a:r>
              <a:rPr lang="en-US" altLang="en-US" sz="2400" b="1" dirty="0"/>
              <a:t>Technical analysts </a:t>
            </a:r>
            <a:r>
              <a:rPr lang="en-US" altLang="en-US" sz="2400" dirty="0"/>
              <a:t>or chartists cannot make money.</a:t>
            </a:r>
          </a:p>
          <a:p>
            <a:r>
              <a:rPr lang="en-US" altLang="en-US" sz="2400" b="1" dirty="0"/>
              <a:t>Semi-strong</a:t>
            </a:r>
            <a:r>
              <a:rPr lang="en-US" altLang="en-US" sz="2400" dirty="0"/>
              <a:t>: Current prices reflect all publicly available information (Historical as well as current news/information). No publicly available information is helpful in deciding price direction of a stock. (</a:t>
            </a:r>
            <a:r>
              <a:rPr lang="en-US" altLang="en-US" sz="2400" b="1" dirty="0"/>
              <a:t>Technical plus fundamental are useless</a:t>
            </a:r>
            <a:r>
              <a:rPr lang="en-US" altLang="en-US" sz="2400" dirty="0"/>
              <a:t>)</a:t>
            </a:r>
          </a:p>
          <a:p>
            <a:r>
              <a:rPr lang="en-US" altLang="en-US" sz="2400" b="1" dirty="0"/>
              <a:t>Strong</a:t>
            </a:r>
            <a:r>
              <a:rPr lang="en-US" altLang="en-US" sz="2400" dirty="0"/>
              <a:t>: Public plus private (insider) information is already reflected in current market prices. So, </a:t>
            </a:r>
            <a:r>
              <a:rPr lang="en-US" altLang="en-US" sz="2400" b="1" dirty="0"/>
              <a:t>Technical, fundamental, and insiders are useless</a:t>
            </a:r>
            <a:r>
              <a:rPr lang="en-US" altLang="en-US" sz="2400" dirty="0"/>
              <a:t>. No prediction/advantage at all.</a:t>
            </a:r>
          </a:p>
          <a:p>
            <a:r>
              <a:rPr lang="en-US" altLang="en-US" sz="2400" dirty="0"/>
              <a:t>Exceptions to EMH: Market anomalies (</a:t>
            </a:r>
            <a:r>
              <a:rPr lang="en-US" altLang="en-US" sz="2400" b="1" dirty="0"/>
              <a:t>Size, Value, Calendar effect, market analyst coverage, etc.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6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AF16-111F-43EE-BE09-4C453EEE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1"/>
            <a:ext cx="8229600" cy="4572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SEBI: The regulator of stock market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Market Participants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Jargons related to capital market</a:t>
            </a:r>
            <a:endParaRPr lang="en-GB" sz="2800" dirty="0"/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IPO terminology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Efficient market hypothesis or EMH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0" indent="0" algn="just"/>
            <a:r>
              <a:rPr lang="en-IN" sz="2000" b="1" dirty="0"/>
              <a:t>Source</a:t>
            </a:r>
            <a:r>
              <a:rPr lang="en-IN" sz="2000" dirty="0"/>
              <a:t>: The content in this ppt is borrowed from the book “Financial Markets and Institutions” by Jeff Madura (Cengage).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B022-EA7A-43F0-BDCF-02D82784B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90F-BB98-4B79-81D7-96150C3A5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1F0CB60A-3C00-4515-9D79-359E10FCE2F3}" type="datetime1">
              <a:rPr lang="en-US" smtClean="0"/>
              <a:t>27-Sep-24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20F-C757-4314-A905-B62EAAED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2091-6D56-4D7E-A1D4-3E1AD95C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Different ways to invest in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D3E8-3C79-4BB1-8919-78AFC42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dirty="0"/>
              <a:t>Direct Investments in Equity Shares (</a:t>
            </a:r>
            <a:r>
              <a:rPr lang="en-US" sz="2800" dirty="0" err="1"/>
              <a:t>Largecap</a:t>
            </a:r>
            <a:r>
              <a:rPr lang="en-US" sz="2800" dirty="0"/>
              <a:t>, Midcap, </a:t>
            </a:r>
            <a:r>
              <a:rPr lang="en-US" sz="2800" dirty="0" err="1"/>
              <a:t>Smallcap</a:t>
            </a:r>
            <a:r>
              <a:rPr lang="en-US" sz="2800" dirty="0"/>
              <a:t>) </a:t>
            </a:r>
            <a:r>
              <a:rPr lang="en-US" sz="2800" dirty="0">
                <a:hlinkClick r:id="rId2"/>
              </a:rPr>
              <a:t>https://www.amfiindia.com/research-information/other-data/categorization-of-stocks</a:t>
            </a:r>
            <a:r>
              <a:rPr lang="en-US" sz="2800" dirty="0"/>
              <a:t> </a:t>
            </a:r>
          </a:p>
          <a:p>
            <a:r>
              <a:rPr lang="en-US" sz="2800" dirty="0"/>
              <a:t>Index Funds and ETFs (NIFTYBEES, BANKBEES, GOLDBEES, LIQUIDBEES, etc.)</a:t>
            </a:r>
          </a:p>
          <a:p>
            <a:r>
              <a:rPr lang="en-US" sz="2800" dirty="0"/>
              <a:t>Mutual Funds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24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6B8-0A52-7996-41CA-F6B4C07B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SEBI: The regulator of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E1DA-8720-2076-021A-82E43EA6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The stock exchanges </a:t>
            </a:r>
            <a:r>
              <a:rPr lang="en-US" sz="2800" dirty="0"/>
              <a:t>(BSE and NSE) conducts its business fairly</a:t>
            </a:r>
          </a:p>
          <a:p>
            <a:r>
              <a:rPr lang="en-US" sz="2800" b="1" dirty="0"/>
              <a:t>Stockbrokers</a:t>
            </a:r>
            <a:r>
              <a:rPr lang="en-US" sz="2800" dirty="0"/>
              <a:t> and sub brokers conduct their business fairly</a:t>
            </a:r>
          </a:p>
          <a:p>
            <a:r>
              <a:rPr lang="en-US" sz="2800" b="1" dirty="0"/>
              <a:t>Participants</a:t>
            </a:r>
            <a:r>
              <a:rPr lang="en-US" sz="2800" dirty="0"/>
              <a:t> don’t get involved in unfair practices</a:t>
            </a:r>
          </a:p>
          <a:p>
            <a:r>
              <a:rPr lang="en-US" sz="2800" b="1" dirty="0"/>
              <a:t>Corporates</a:t>
            </a:r>
            <a:r>
              <a:rPr lang="en-US" sz="2800" dirty="0"/>
              <a:t> don’t use the markets to unduly benefit themselves (Example – Satyam Computers)</a:t>
            </a:r>
          </a:p>
          <a:p>
            <a:r>
              <a:rPr lang="en-US" sz="2800" b="1" dirty="0"/>
              <a:t>Small retail investors </a:t>
            </a:r>
            <a:r>
              <a:rPr lang="en-US" sz="2800" dirty="0"/>
              <a:t>interest are protected</a:t>
            </a:r>
          </a:p>
          <a:p>
            <a:r>
              <a:rPr lang="en-US" sz="2800" b="1" dirty="0"/>
              <a:t>Large investors </a:t>
            </a:r>
            <a:r>
              <a:rPr lang="en-US" sz="2800" dirty="0"/>
              <a:t>with huge cash pile should not manipulate the markets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57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9543-5E86-0766-2099-CE66BCDC4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FCD7-9DF7-870C-2DEC-D0FAD03B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086-BEB4-4E52-D161-A41AC3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058150" cy="4754562"/>
          </a:xfrm>
        </p:spPr>
        <p:txBody>
          <a:bodyPr>
            <a:normAutofit/>
          </a:bodyPr>
          <a:lstStyle/>
          <a:p>
            <a:r>
              <a:rPr lang="en-GB" sz="2400" dirty="0"/>
              <a:t>Exchanges (NSE or BSE)</a:t>
            </a:r>
          </a:p>
          <a:p>
            <a:r>
              <a:rPr lang="en-GB" sz="2400" dirty="0"/>
              <a:t>Brokers or sub-broker (Like </a:t>
            </a:r>
            <a:r>
              <a:rPr lang="en-GB" sz="2400" dirty="0" err="1"/>
              <a:t>Zerodha</a:t>
            </a:r>
            <a:r>
              <a:rPr lang="en-GB" sz="2400" dirty="0"/>
              <a:t>, IIFL)</a:t>
            </a:r>
          </a:p>
          <a:p>
            <a:r>
              <a:rPr lang="en-GB" sz="2400" dirty="0"/>
              <a:t>Depository (NSDL or CDSL): DEMAT account companies</a:t>
            </a:r>
          </a:p>
          <a:p>
            <a:r>
              <a:rPr lang="en-GB" sz="2400" dirty="0"/>
              <a:t>Depository Participant (Brokers or Banks): Agent of depositories</a:t>
            </a:r>
          </a:p>
          <a:p>
            <a:r>
              <a:rPr lang="en-GB" sz="2400" dirty="0"/>
              <a:t>Banks</a:t>
            </a:r>
          </a:p>
          <a:p>
            <a:r>
              <a:rPr lang="en-GB" sz="2400" dirty="0"/>
              <a:t>Retail investors</a:t>
            </a:r>
          </a:p>
          <a:p>
            <a:r>
              <a:rPr lang="en-GB" sz="2400" dirty="0"/>
              <a:t>FII/DII</a:t>
            </a:r>
          </a:p>
          <a:p>
            <a:r>
              <a:rPr lang="en-GB" sz="2400" dirty="0"/>
              <a:t>Merchant Bankers or Investment Bankers (I-Bankers): Help companies to raise equity or debt</a:t>
            </a:r>
          </a:p>
        </p:txBody>
      </p:sp>
    </p:spTree>
    <p:extLst>
      <p:ext uri="{BB962C8B-B14F-4D97-AF65-F5344CB8AC3E}">
        <p14:creationId xmlns:p14="http://schemas.microsoft.com/office/powerpoint/2010/main" val="18225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Jargons related to capital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Why </a:t>
            </a:r>
            <a:r>
              <a:rPr lang="en-US" altLang="en-US" b="1" dirty="0"/>
              <a:t>capital markets </a:t>
            </a:r>
            <a:r>
              <a:rPr lang="en-US" altLang="en-US" dirty="0"/>
              <a:t>required?</a:t>
            </a:r>
          </a:p>
          <a:p>
            <a:pPr lvl="1"/>
            <a:r>
              <a:rPr lang="en-US" altLang="en-US" dirty="0"/>
              <a:t>Source to raise capital (Equity, debt)</a:t>
            </a:r>
          </a:p>
          <a:p>
            <a:r>
              <a:rPr lang="en-US" altLang="en-US" dirty="0"/>
              <a:t>Capex, working capital needs</a:t>
            </a:r>
          </a:p>
          <a:p>
            <a:r>
              <a:rPr lang="en-US" altLang="en-US" dirty="0"/>
              <a:t>Seed Fund</a:t>
            </a:r>
          </a:p>
          <a:p>
            <a:r>
              <a:rPr lang="en-US" altLang="en-US" dirty="0"/>
              <a:t>Angel investors v/s Venture capital v/s Private equity</a:t>
            </a:r>
          </a:p>
          <a:p>
            <a:r>
              <a:rPr lang="en-US" altLang="en-US" dirty="0"/>
              <a:t>Primary market v/s secondary market</a:t>
            </a:r>
          </a:p>
          <a:p>
            <a:r>
              <a:rPr lang="en-US" altLang="en-US" dirty="0"/>
              <a:t>IPO v/s FPO v/s OFS</a:t>
            </a:r>
          </a:p>
          <a:p>
            <a:r>
              <a:rPr lang="en-US" altLang="en-US" dirty="0"/>
              <a:t>Authorized v/s Issued share capital</a:t>
            </a:r>
          </a:p>
          <a:p>
            <a:r>
              <a:rPr lang="en-US" altLang="en-US" dirty="0"/>
              <a:t>Merchant Bankers</a:t>
            </a:r>
          </a:p>
          <a:p>
            <a:pPr lvl="1"/>
            <a:r>
              <a:rPr lang="en-US" altLang="en-US" dirty="0"/>
              <a:t>Book running lead managers</a:t>
            </a:r>
          </a:p>
          <a:p>
            <a:pPr lvl="1"/>
            <a:r>
              <a:rPr lang="en-US" altLang="en-US" dirty="0"/>
              <a:t>Prospectus</a:t>
            </a:r>
          </a:p>
          <a:p>
            <a:pPr lvl="1"/>
            <a:r>
              <a:rPr lang="en-US" altLang="en-US" dirty="0"/>
              <a:t>Underwriting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676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IPO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545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Benefits of listing:</a:t>
            </a:r>
          </a:p>
          <a:p>
            <a:pPr lvl="1"/>
            <a:r>
              <a:rPr lang="en-US" altLang="en-US" sz="2000" dirty="0"/>
              <a:t>Visibility/coverage in media/brokers</a:t>
            </a:r>
          </a:p>
          <a:p>
            <a:pPr lvl="1"/>
            <a:r>
              <a:rPr lang="en-US" altLang="en-US" sz="2000" dirty="0"/>
              <a:t>Exit option to angels/VC/PE</a:t>
            </a:r>
          </a:p>
          <a:p>
            <a:pPr lvl="1"/>
            <a:r>
              <a:rPr lang="en-US" altLang="en-US" sz="2000" dirty="0"/>
              <a:t>No fixed interest charges</a:t>
            </a:r>
          </a:p>
          <a:p>
            <a:r>
              <a:rPr lang="en-US" altLang="en-US" sz="2400" dirty="0"/>
              <a:t>Under-subscription v/s over-subscription</a:t>
            </a:r>
          </a:p>
          <a:p>
            <a:r>
              <a:rPr lang="en-US" altLang="en-US" sz="2400" dirty="0"/>
              <a:t>Green shoe option (Over allotment option)</a:t>
            </a:r>
          </a:p>
          <a:p>
            <a:r>
              <a:rPr lang="en-US" altLang="en-US" sz="2400" dirty="0"/>
              <a:t>Price Band and cut-off of shares</a:t>
            </a:r>
          </a:p>
          <a:p>
            <a:r>
              <a:rPr lang="en-US" altLang="en-US" sz="2400" dirty="0"/>
              <a:t>Recent IPOs</a:t>
            </a:r>
          </a:p>
          <a:p>
            <a:pPr lvl="1"/>
            <a:r>
              <a:rPr lang="en-US" altLang="en-US" sz="2000" dirty="0">
                <a:hlinkClick r:id="rId2"/>
              </a:rPr>
              <a:t>https://www.chittorgarh.com/report/ipo-in-india-list-main-board-sme/82/?year=2023</a:t>
            </a:r>
            <a:r>
              <a:rPr lang="en-US" altLang="en-US" sz="2000" dirty="0"/>
              <a:t> </a:t>
            </a:r>
            <a:r>
              <a:rPr lang="en-US" altLang="en-US" sz="2000" dirty="0">
                <a:highlight>
                  <a:srgbClr val="FFFF00"/>
                </a:highlight>
              </a:rPr>
              <a:t>(Show IPO dates, participants, subscription rate, OFS shares, etc. for </a:t>
            </a:r>
            <a:r>
              <a:rPr lang="en-US" altLang="en-US" sz="2000" dirty="0" err="1">
                <a:highlight>
                  <a:srgbClr val="FFFF00"/>
                </a:highlight>
              </a:rPr>
              <a:t>KFinTech</a:t>
            </a:r>
            <a:r>
              <a:rPr lang="en-US" altLang="en-US" sz="2000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38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traders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Stock market run on </a:t>
            </a:r>
            <a:r>
              <a:rPr lang="en-US" altLang="en-US" b="1" dirty="0"/>
              <a:t>divergent opinions</a:t>
            </a:r>
            <a:r>
              <a:rPr lang="en-US" altLang="en-US" dirty="0"/>
              <a:t>. Different players invest for different time horizon.</a:t>
            </a:r>
          </a:p>
          <a:p>
            <a:r>
              <a:rPr lang="en-US" altLang="en-US" dirty="0"/>
              <a:t>All want returns/profit/wealth (</a:t>
            </a:r>
            <a:r>
              <a:rPr lang="en-US" altLang="en-US" b="1" dirty="0"/>
              <a:t>Simple return vs CAGR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Day Trader (Intraday trading)</a:t>
            </a:r>
          </a:p>
          <a:p>
            <a:r>
              <a:rPr lang="en-US" altLang="en-US" dirty="0"/>
              <a:t>Scalper (Trade large quantity in few seconds or minutes)</a:t>
            </a:r>
          </a:p>
          <a:p>
            <a:r>
              <a:rPr lang="en-US" altLang="en-US" dirty="0"/>
              <a:t>Swing trader (Hold for few days/weeks)</a:t>
            </a:r>
          </a:p>
          <a:p>
            <a:r>
              <a:rPr lang="en-US" altLang="en-US" dirty="0"/>
              <a:t>Positional trading</a:t>
            </a:r>
          </a:p>
          <a:p>
            <a:r>
              <a:rPr lang="en-US" altLang="en-US" dirty="0"/>
              <a:t>Long-term Investors (few years)</a:t>
            </a:r>
          </a:p>
          <a:p>
            <a:pPr lvl="1"/>
            <a:r>
              <a:rPr lang="en-US" altLang="en-US" dirty="0"/>
              <a:t>Value investors (Warren Buffet, Rakesh </a:t>
            </a:r>
            <a:r>
              <a:rPr lang="en-US" altLang="en-US" dirty="0" err="1"/>
              <a:t>Jhunjhunwala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Growth investors (invest in fast growing company)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68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EE7-F53B-4324-B5C2-A19C964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D6E6-02FD-462C-9DCD-22F75CD1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8012430" cy="4678362"/>
          </a:xfrm>
        </p:spPr>
        <p:txBody>
          <a:bodyPr>
            <a:normAutofit/>
          </a:bodyPr>
          <a:lstStyle/>
          <a:p>
            <a:r>
              <a:rPr lang="en-US" altLang="en-US" dirty="0"/>
              <a:t>Limit Order (Specific price for the stocks)</a:t>
            </a:r>
          </a:p>
          <a:p>
            <a:r>
              <a:rPr lang="en-US" altLang="en-US" dirty="0"/>
              <a:t>Market Order (Could be disaster for illiquid stocks and volume traders)</a:t>
            </a:r>
          </a:p>
          <a:p>
            <a:r>
              <a:rPr lang="en-US" altLang="en-US" dirty="0"/>
              <a:t>Stop loss limit order</a:t>
            </a:r>
          </a:p>
          <a:p>
            <a:r>
              <a:rPr lang="en-US" altLang="en-US" dirty="0"/>
              <a:t>Stop loss market order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All order types can be for buy or sell. Explain in detail.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77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584dff0e9c9adbd15cc804d60ef9ef6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17329f8c3ce53a831c3e0c2e5fef89b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77919-6E94-44D3-9164-95C50F67F85C}"/>
</file>

<file path=customXml/itemProps2.xml><?xml version="1.0" encoding="utf-8"?>
<ds:datastoreItem xmlns:ds="http://schemas.openxmlformats.org/officeDocument/2006/customXml" ds:itemID="{26B87274-1ECD-43D5-96C7-3044A9291A3C}"/>
</file>

<file path=customXml/itemProps3.xml><?xml version="1.0" encoding="utf-8"?>
<ds:datastoreItem xmlns:ds="http://schemas.openxmlformats.org/officeDocument/2006/customXml" ds:itemID="{EEAD3359-8EC5-4253-9294-B2E5A081416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21620</TotalTime>
  <Words>853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Equity Markets and Jargons</vt:lpstr>
      <vt:lpstr>PowerPoint Presentation</vt:lpstr>
      <vt:lpstr>Different ways to invest in stock market</vt:lpstr>
      <vt:lpstr>SEBI: The regulator of stock market</vt:lpstr>
      <vt:lpstr>Market Participants</vt:lpstr>
      <vt:lpstr>Jargons related to capital market</vt:lpstr>
      <vt:lpstr>IPO terminology</vt:lpstr>
      <vt:lpstr>Types of traders</vt:lpstr>
      <vt:lpstr>Order types</vt:lpstr>
      <vt:lpstr>Other Jargons</vt:lpstr>
      <vt:lpstr>Efficient market hypothesis or EMH</vt:lpstr>
      <vt:lpstr>Forms of EMH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1353</cp:revision>
  <dcterms:created xsi:type="dcterms:W3CDTF">2011-09-14T09:42:05Z</dcterms:created>
  <dcterms:modified xsi:type="dcterms:W3CDTF">2024-09-27T08:06:54Z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