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1.xml" ContentType="application/vnd.openxmlformats-officedocument.presentationml.notesSlide+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423" r:id="rId3"/>
    <p:sldId id="424" r:id="rId4"/>
    <p:sldId id="425" r:id="rId5"/>
    <p:sldId id="437" r:id="rId6"/>
    <p:sldId id="426" r:id="rId7"/>
    <p:sldId id="427" r:id="rId8"/>
    <p:sldId id="430" r:id="rId9"/>
    <p:sldId id="428" r:id="rId10"/>
    <p:sldId id="431" r:id="rId11"/>
    <p:sldId id="432" r:id="rId12"/>
    <p:sldId id="435" r:id="rId13"/>
    <p:sldId id="434" r:id="rId14"/>
    <p:sldId id="433" r:id="rId15"/>
    <p:sldId id="436" r:id="rId16"/>
    <p:sldId id="438" r:id="rId17"/>
    <p:sldId id="259" r:id="rId18"/>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 initials="u" lastIdx="1" clrIdx="0"/>
  <p:cmAuthor id="1" name="uma n" initials="un" lastIdx="1" clrIdx="1">
    <p:extLst>
      <p:ext uri="{19B8F6BF-5375-455C-9EA6-DF929625EA0E}">
        <p15:presenceInfo xmlns:p15="http://schemas.microsoft.com/office/powerpoint/2012/main" userId="7ba79d12fb51942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DCDF5F"/>
    <a:srgbClr val="020202"/>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29" autoAdjust="0"/>
    <p:restoredTop sz="94437" autoAdjust="0"/>
  </p:normalViewPr>
  <p:slideViewPr>
    <p:cSldViewPr>
      <p:cViewPr varScale="1">
        <p:scale>
          <a:sx n="78" d="100"/>
          <a:sy n="78" d="100"/>
        </p:scale>
        <p:origin x="135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4736E2BE-9D0E-42AE-8134-698B657F8932}" type="datetimeFigureOut">
              <a:rPr lang="en-US" smtClean="0"/>
              <a:pPr/>
              <a:t>03-Aug-24</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8E6F14DF-752C-459E-A15E-C4A63D43292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Lecture 1.4-HM</a:t>
            </a:r>
          </a:p>
        </p:txBody>
      </p:sp>
      <p:sp>
        <p:nvSpPr>
          <p:cNvPr id="4" name="Slide Number Placeholder 3"/>
          <p:cNvSpPr>
            <a:spLocks noGrp="1"/>
          </p:cNvSpPr>
          <p:nvPr>
            <p:ph type="sldNum" sz="quarter" idx="5"/>
          </p:nvPr>
        </p:nvSpPr>
        <p:spPr/>
        <p:txBody>
          <a:bodyPr/>
          <a:lstStyle/>
          <a:p>
            <a:fld id="{8E6F14DF-752C-459E-A15E-C4A63D432928}" type="slidenum">
              <a:rPr lang="en-US" smtClean="0"/>
              <a:pPr/>
              <a:t>1</a:t>
            </a:fld>
            <a:endParaRPr lang="en-US"/>
          </a:p>
        </p:txBody>
      </p:sp>
    </p:spTree>
    <p:extLst>
      <p:ext uri="{BB962C8B-B14F-4D97-AF65-F5344CB8AC3E}">
        <p14:creationId xmlns:p14="http://schemas.microsoft.com/office/powerpoint/2010/main" val="24854982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5" name="TextBox 14"/>
          <p:cNvSpPr txBox="1"/>
          <p:nvPr userDrawn="1"/>
        </p:nvSpPr>
        <p:spPr>
          <a:xfrm>
            <a:off x="152400" y="5666601"/>
            <a:ext cx="1905000" cy="461665"/>
          </a:xfrm>
          <a:prstGeom prst="rect">
            <a:avLst/>
          </a:prstGeom>
          <a:noFill/>
        </p:spPr>
        <p:txBody>
          <a:bodyPr wrap="square" rtlCol="0">
            <a:spAutoFit/>
          </a:bodyPr>
          <a:lstStyle/>
          <a:p>
            <a:pPr algn="l"/>
            <a:r>
              <a:rPr lang="en-US" sz="1200" spc="0" dirty="0">
                <a:solidFill>
                  <a:srgbClr val="FFFFFF"/>
                </a:solidFill>
                <a:latin typeface="Arial"/>
                <a:cs typeface="Arial"/>
              </a:rPr>
              <a:t>Work Integrated Learning Programmes Division</a:t>
            </a:r>
          </a:p>
        </p:txBody>
      </p:sp>
    </p:spTree>
    <p:extLst>
      <p:ext uri="{BB962C8B-B14F-4D97-AF65-F5344CB8AC3E}">
        <p14:creationId xmlns:p14="http://schemas.microsoft.com/office/powerpoint/2010/main" val="1136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6629400" y="6096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3" name="TextBox 12"/>
          <p:cNvSpPr txBox="1"/>
          <p:nvPr userDrawn="1"/>
        </p:nvSpPr>
        <p:spPr>
          <a:xfrm>
            <a:off x="6858000" y="1018401"/>
            <a:ext cx="1905000" cy="461665"/>
          </a:xfrm>
          <a:prstGeom prst="rect">
            <a:avLst/>
          </a:prstGeom>
          <a:noFill/>
        </p:spPr>
        <p:txBody>
          <a:bodyPr wrap="square" rtlCol="0">
            <a:spAutoFit/>
          </a:bodyPr>
          <a:lstStyle/>
          <a:p>
            <a:pPr algn="l"/>
            <a:r>
              <a:rPr lang="en-US" sz="1200" spc="0" dirty="0">
                <a:solidFill>
                  <a:srgbClr val="FFFFFF"/>
                </a:solidFill>
                <a:latin typeface="Arial"/>
                <a:cs typeface="Arial"/>
              </a:rPr>
              <a:t>Work Integrated Learning Programmes Division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IN" sz="2400" u="none" strike="noStrike" kern="1200" cap="none" spc="0" normalizeH="0" baseline="0" noProof="0" dirty="0">
                <a:ln>
                  <a:noFill/>
                </a:ln>
                <a:solidFill>
                  <a:srgbClr val="101141"/>
                </a:solidFill>
                <a:effectLst/>
                <a:uLnTx/>
                <a:uFillTx/>
                <a:latin typeface="Arial"/>
                <a:cs typeface="Arial"/>
              </a:rPr>
              <a:t>First Level</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IN" sz="2400" u="none" strike="noStrike" kern="1200" cap="none" spc="0" normalizeH="0" baseline="0" noProof="0" dirty="0">
                <a:ln>
                  <a:noFill/>
                </a:ln>
                <a:solidFill>
                  <a:srgbClr val="101141"/>
                </a:solidFill>
                <a:effectLst/>
                <a:uLnTx/>
                <a:uFillTx/>
                <a:latin typeface="Arial"/>
                <a:cs typeface="Arial"/>
              </a:rPr>
              <a:t>Frist Level</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IN" sz="2400" u="none" strike="noStrike" kern="1200" cap="none" spc="0" normalizeH="0" baseline="0" noProof="0" dirty="0">
                <a:ln>
                  <a:noFill/>
                </a:ln>
                <a:solidFill>
                  <a:srgbClr val="101141"/>
                </a:solidFill>
                <a:effectLst/>
                <a:uLnTx/>
                <a:uFillTx/>
                <a:latin typeface="Arial"/>
                <a:cs typeface="Arial"/>
              </a:rPr>
              <a:t>Frist Level</a:t>
            </a:r>
            <a:endParaRPr lang="en-US" dirty="0"/>
          </a:p>
        </p:txBody>
      </p:sp>
      <p:sp>
        <p:nvSpPr>
          <p:cNvPr id="7" name="TextBox 6"/>
          <p:cNvSpPr txBox="1"/>
          <p:nvPr userDrawn="1"/>
        </p:nvSpPr>
        <p:spPr>
          <a:xfrm>
            <a:off x="7162800" y="6596390"/>
            <a:ext cx="19812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WILPD</a:t>
            </a: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18" name="Date Placeholder 3"/>
          <p:cNvSpPr>
            <a:spLocks noGrp="1"/>
          </p:cNvSpPr>
          <p:nvPr>
            <p:ph type="dt" sz="half" idx="2"/>
          </p:nvPr>
        </p:nvSpPr>
        <p:spPr>
          <a:xfrm>
            <a:off x="304800" y="6596390"/>
            <a:ext cx="2133600" cy="261610"/>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233601E6-B4AE-4A6E-AEBD-2BD1C9DC7200}" type="datetime1">
              <a:rPr lang="en-US" smtClean="0"/>
              <a:t>03-Aug-24</a:t>
            </a:fld>
            <a:endParaRPr lang="en-US" dirty="0"/>
          </a:p>
        </p:txBody>
      </p:sp>
      <p:sp>
        <p:nvSpPr>
          <p:cNvPr id="28" name="Footer Placeholder 4"/>
          <p:cNvSpPr>
            <a:spLocks noGrp="1"/>
          </p:cNvSpPr>
          <p:nvPr>
            <p:ph type="ftr" sz="quarter" idx="3"/>
          </p:nvPr>
        </p:nvSpPr>
        <p:spPr>
          <a:xfrm>
            <a:off x="2057400" y="6596390"/>
            <a:ext cx="4648200" cy="261610"/>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dirty="0"/>
          </a:p>
        </p:txBody>
      </p:sp>
      <p:sp>
        <p:nvSpPr>
          <p:cNvPr id="29" name="Slide Number Placeholder 5"/>
          <p:cNvSpPr>
            <a:spLocks noGrp="1"/>
          </p:cNvSpPr>
          <p:nvPr>
            <p:ph type="sldNum" sz="quarter" idx="4"/>
          </p:nvPr>
        </p:nvSpPr>
        <p:spPr>
          <a:xfrm>
            <a:off x="6756933" y="6596390"/>
            <a:ext cx="1015467" cy="261610"/>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endParaRPr kumimoji="0" lang="en-GB" sz="2400" u="none" strike="noStrike" kern="1200" cap="none" spc="0" normalizeH="0" noProof="0" dirty="0">
              <a:ln>
                <a:noFill/>
              </a:ln>
              <a:solidFill>
                <a:srgbClr val="101141"/>
              </a:solidFill>
              <a:effectLst/>
              <a:uLnTx/>
              <a:uFillTx/>
              <a:latin typeface="Arial"/>
              <a:cs typeface="Arial"/>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Frist Level</a:t>
            </a:r>
            <a:endParaRPr kumimoji="0" lang="en-GB" sz="2400" u="none" strike="noStrike" kern="1200" cap="none" spc="0" normalizeH="0" noProof="0" dirty="0">
              <a:ln>
                <a:noFill/>
              </a:ln>
              <a:solidFill>
                <a:srgbClr val="101141"/>
              </a:solidFill>
              <a:effectLst/>
              <a:uLnTx/>
              <a:uFillTx/>
              <a:latin typeface="Arial"/>
              <a:cs typeface="Arial"/>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endParaRPr kumimoji="0" lang="en-GB" sz="2400" u="none" strike="noStrike" kern="1200" cap="none" spc="0" normalizeH="0" noProof="0" dirty="0">
              <a:ln>
                <a:noFill/>
              </a:ln>
              <a:solidFill>
                <a:srgbClr val="101141"/>
              </a:solidFill>
              <a:effectLst/>
              <a:uLnTx/>
              <a:uFillTx/>
              <a:latin typeface="Arial"/>
              <a:cs typeface="Arial"/>
            </a:endParaRP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endParaRPr kumimoji="0" lang="en-GB" sz="2400" u="none" strike="noStrike" kern="1200" cap="none" spc="0" normalizeH="0" noProof="0" dirty="0">
              <a:ln>
                <a:noFill/>
              </a:ln>
              <a:solidFill>
                <a:srgbClr val="101141"/>
              </a:solidFill>
              <a:effectLst/>
              <a:uLnTx/>
              <a:uFillTx/>
              <a:latin typeface="Arial"/>
              <a:cs typeface="Arial"/>
            </a:endParaRP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4" name="TextBox 33"/>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WILPD</a:t>
            </a:r>
          </a:p>
        </p:txBody>
      </p:sp>
      <p:sp>
        <p:nvSpPr>
          <p:cNvPr id="15" name="Date Placeholder 3"/>
          <p:cNvSpPr>
            <a:spLocks noGrp="1"/>
          </p:cNvSpPr>
          <p:nvPr>
            <p:ph type="dt" sz="half" idx="11"/>
          </p:nvPr>
        </p:nvSpPr>
        <p:spPr>
          <a:xfrm>
            <a:off x="304800" y="6596390"/>
            <a:ext cx="2133600" cy="261610"/>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13BE81C0-ECE3-4B63-B272-8B3D7656C583}" type="datetime1">
              <a:rPr lang="en-US" smtClean="0"/>
              <a:t>03-Aug-24</a:t>
            </a:fld>
            <a:endParaRPr lang="en-US" dirty="0"/>
          </a:p>
        </p:txBody>
      </p:sp>
      <p:sp>
        <p:nvSpPr>
          <p:cNvPr id="16" name="Footer Placeholder 4"/>
          <p:cNvSpPr>
            <a:spLocks noGrp="1"/>
          </p:cNvSpPr>
          <p:nvPr>
            <p:ph type="ftr" sz="quarter" idx="3"/>
          </p:nvPr>
        </p:nvSpPr>
        <p:spPr>
          <a:xfrm>
            <a:off x="2057400" y="6596390"/>
            <a:ext cx="4648200" cy="261610"/>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dirty="0"/>
          </a:p>
        </p:txBody>
      </p:sp>
      <p:sp>
        <p:nvSpPr>
          <p:cNvPr id="18" name="Slide Number Placeholder 5"/>
          <p:cNvSpPr>
            <a:spLocks noGrp="1"/>
          </p:cNvSpPr>
          <p:nvPr>
            <p:ph type="sldNum" sz="quarter" idx="4"/>
          </p:nvPr>
        </p:nvSpPr>
        <p:spPr>
          <a:xfrm>
            <a:off x="6756933" y="6596390"/>
            <a:ext cx="1015467" cy="261610"/>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7" name="TextBox 1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WILPD</a:t>
            </a:r>
          </a:p>
        </p:txBody>
      </p:sp>
      <p:sp>
        <p:nvSpPr>
          <p:cNvPr id="16" name="Date Placeholder 3"/>
          <p:cNvSpPr>
            <a:spLocks noGrp="1"/>
          </p:cNvSpPr>
          <p:nvPr>
            <p:ph type="dt" sz="half" idx="11"/>
          </p:nvPr>
        </p:nvSpPr>
        <p:spPr>
          <a:xfrm>
            <a:off x="304800" y="6596390"/>
            <a:ext cx="2133600" cy="261610"/>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C38841E9-3871-4B89-B2BB-CABFA4C643AD}" type="datetime1">
              <a:rPr lang="en-US" smtClean="0"/>
              <a:t>03-Aug-24</a:t>
            </a:fld>
            <a:endParaRPr lang="en-US" dirty="0"/>
          </a:p>
        </p:txBody>
      </p:sp>
      <p:sp>
        <p:nvSpPr>
          <p:cNvPr id="18" name="Footer Placeholder 4"/>
          <p:cNvSpPr>
            <a:spLocks noGrp="1"/>
          </p:cNvSpPr>
          <p:nvPr>
            <p:ph type="ftr" sz="quarter" idx="3"/>
          </p:nvPr>
        </p:nvSpPr>
        <p:spPr>
          <a:xfrm>
            <a:off x="2057400" y="6596390"/>
            <a:ext cx="4648200" cy="261610"/>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dirty="0"/>
          </a:p>
        </p:txBody>
      </p:sp>
      <p:sp>
        <p:nvSpPr>
          <p:cNvPr id="19" name="Slide Number Placeholder 5"/>
          <p:cNvSpPr>
            <a:spLocks noGrp="1"/>
          </p:cNvSpPr>
          <p:nvPr>
            <p:ph type="sldNum" sz="quarter" idx="4"/>
          </p:nvPr>
        </p:nvSpPr>
        <p:spPr>
          <a:xfrm>
            <a:off x="6756933" y="6596390"/>
            <a:ext cx="1015467" cy="261610"/>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1" name="TextBox 30"/>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WILPD</a:t>
            </a:r>
          </a:p>
        </p:txBody>
      </p:sp>
      <p:sp>
        <p:nvSpPr>
          <p:cNvPr id="14" name="Date Placeholder 3"/>
          <p:cNvSpPr>
            <a:spLocks noGrp="1"/>
          </p:cNvSpPr>
          <p:nvPr>
            <p:ph type="dt" sz="half" idx="2"/>
          </p:nvPr>
        </p:nvSpPr>
        <p:spPr>
          <a:xfrm>
            <a:off x="304800" y="6596390"/>
            <a:ext cx="2133600" cy="261610"/>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42B9E46C-4471-40B4-A44C-A8BAA424C676}" type="datetime1">
              <a:rPr lang="en-US" smtClean="0"/>
              <a:t>03-Aug-24</a:t>
            </a:fld>
            <a:endParaRPr lang="en-US" dirty="0"/>
          </a:p>
        </p:txBody>
      </p:sp>
      <p:sp>
        <p:nvSpPr>
          <p:cNvPr id="15" name="Footer Placeholder 4"/>
          <p:cNvSpPr>
            <a:spLocks noGrp="1"/>
          </p:cNvSpPr>
          <p:nvPr>
            <p:ph type="ftr" sz="quarter" idx="3"/>
          </p:nvPr>
        </p:nvSpPr>
        <p:spPr>
          <a:xfrm>
            <a:off x="2057400" y="6596390"/>
            <a:ext cx="4648200" cy="261610"/>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dirty="0"/>
          </a:p>
        </p:txBody>
      </p:sp>
      <p:sp>
        <p:nvSpPr>
          <p:cNvPr id="16" name="Slide Number Placeholder 5"/>
          <p:cNvSpPr>
            <a:spLocks noGrp="1"/>
          </p:cNvSpPr>
          <p:nvPr>
            <p:ph type="sldNum" sz="quarter" idx="4"/>
          </p:nvPr>
        </p:nvSpPr>
        <p:spPr>
          <a:xfrm>
            <a:off x="6756933" y="6596390"/>
            <a:ext cx="1015467" cy="261610"/>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0B451866-E4F5-4DA3-99F4-81F39FB2AA22}" type="datetime1">
              <a:rPr lang="en-US" smtClean="0"/>
              <a:t>03-Aug-24</a:t>
            </a:fld>
            <a:endParaRPr lang="en-US"/>
          </a:p>
        </p:txBody>
      </p:sp>
      <p:sp>
        <p:nvSpPr>
          <p:cNvPr id="5" name="Footer Placeholder 4"/>
          <p:cNvSpPr>
            <a:spLocks noGrp="1"/>
          </p:cNvSpPr>
          <p:nvPr>
            <p:ph type="ftr" sz="quarter" idx="3"/>
          </p:nvPr>
        </p:nvSpPr>
        <p:spPr>
          <a:xfrm>
            <a:off x="2209800" y="6356350"/>
            <a:ext cx="46482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2" r:id="rId4"/>
    <p:sldLayoutId id="2147483657" r:id="rId5"/>
    <p:sldLayoutId id="2147483658" r:id="rId6"/>
  </p:sldLayoutIdLst>
  <p:hf hdr="0" ft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www.wallstreetmojo.com/eurobond/"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fastercapital.com/startup-topic/Eurodollar-bond-market.html#:~:text=The%20Eurodollar%20bond%20market%20is%20one%20of%20the%20largest%20capital,volume%20of%20over%20%2413%20trillion."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investopedia.com/timeline-of-stock-market-crashes-5217820" TargetMode="External"/><Relationship Id="rId2" Type="http://schemas.openxmlformats.org/officeDocument/2006/relationships/hyperlink" Target="https://www.businesstoday.in/silicon-valley-bank/story/silicon-valley-bank-collapse-what-buffer-do-indian-banks-have-against-the-rising-domestic-interest-rates-373286-2023-03-14" TargetMode="External"/><Relationship Id="rId1" Type="http://schemas.openxmlformats.org/officeDocument/2006/relationships/slideLayout" Target="../slideLayouts/slideLayout3.xml"/><Relationship Id="rId4" Type="http://schemas.openxmlformats.org/officeDocument/2006/relationships/hyperlink" Target="https://www.investopedia.com/articles/economics/08/currency-crises.as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IN" b="1" dirty="0" err="1"/>
              <a:t>Dr.</a:t>
            </a:r>
            <a:r>
              <a:rPr lang="en-IN" b="1" dirty="0"/>
              <a:t> Sarveshwar Kumar Inani</a:t>
            </a:r>
            <a:endParaRPr lang="en-IN" dirty="0"/>
          </a:p>
          <a:p>
            <a:r>
              <a:rPr lang="en-IN" dirty="0"/>
              <a:t>sarveshwarinani@wilp.bits-pilani.ac.in</a:t>
            </a:r>
          </a:p>
        </p:txBody>
      </p:sp>
      <p:sp>
        <p:nvSpPr>
          <p:cNvPr id="3" name="Title 2"/>
          <p:cNvSpPr>
            <a:spLocks noGrp="1"/>
          </p:cNvSpPr>
          <p:nvPr>
            <p:ph type="title"/>
          </p:nvPr>
        </p:nvSpPr>
        <p:spPr>
          <a:xfrm>
            <a:off x="2057400" y="3810000"/>
            <a:ext cx="6477000" cy="1524000"/>
          </a:xfrm>
        </p:spPr>
        <p:txBody>
          <a:bodyPr/>
          <a:lstStyle/>
          <a:p>
            <a:pPr algn="ctr"/>
            <a:r>
              <a:rPr lang="en-IN" dirty="0"/>
              <a:t>Global Financial Markets and Products</a:t>
            </a:r>
          </a:p>
        </p:txBody>
      </p:sp>
    </p:spTree>
    <p:extLst>
      <p:ext uri="{BB962C8B-B14F-4D97-AF65-F5344CB8AC3E}">
        <p14:creationId xmlns:p14="http://schemas.microsoft.com/office/powerpoint/2010/main" val="662976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308CC-9CC9-4C7E-8E4D-E34F236C4112}"/>
              </a:ext>
            </a:extLst>
          </p:cNvPr>
          <p:cNvSpPr>
            <a:spLocks noGrp="1"/>
          </p:cNvSpPr>
          <p:nvPr>
            <p:ph idx="1"/>
          </p:nvPr>
        </p:nvSpPr>
        <p:spPr>
          <a:xfrm>
            <a:off x="304800" y="1493837"/>
            <a:ext cx="8229600" cy="4983163"/>
          </a:xfrm>
        </p:spPr>
        <p:txBody>
          <a:bodyPr>
            <a:normAutofit fontScale="92500" lnSpcReduction="10000"/>
          </a:bodyPr>
          <a:lstStyle/>
          <a:p>
            <a:pPr>
              <a:buFont typeface="Arial" panose="020B0604020202020204" pitchFamily="34" charset="0"/>
              <a:buChar char="•"/>
            </a:pPr>
            <a:r>
              <a:rPr lang="en-IN" dirty="0"/>
              <a:t>Because of deregulation, advanced technology, increased participation of institutes, high speed internet, the world has become an integrated financial market.</a:t>
            </a:r>
          </a:p>
          <a:p>
            <a:pPr>
              <a:buFont typeface="Arial" panose="020B0604020202020204" pitchFamily="34" charset="0"/>
              <a:buChar char="•"/>
            </a:pPr>
            <a:r>
              <a:rPr lang="en-IN" dirty="0"/>
              <a:t>Globalisation improves </a:t>
            </a:r>
            <a:r>
              <a:rPr lang="en-IN" b="1" dirty="0"/>
              <a:t>portfolio diversification </a:t>
            </a:r>
            <a:r>
              <a:rPr lang="en-IN" dirty="0"/>
              <a:t>for individuals/institutes</a:t>
            </a:r>
          </a:p>
          <a:p>
            <a:pPr>
              <a:buFont typeface="Arial" panose="020B0604020202020204" pitchFamily="34" charset="0"/>
              <a:buChar char="•"/>
            </a:pPr>
            <a:r>
              <a:rPr lang="en-IN" dirty="0"/>
              <a:t>Globalisation may offer </a:t>
            </a:r>
            <a:r>
              <a:rPr lang="en-IN" b="1" dirty="0"/>
              <a:t>reduced</a:t>
            </a:r>
            <a:r>
              <a:rPr lang="en-IN" dirty="0"/>
              <a:t> </a:t>
            </a:r>
            <a:r>
              <a:rPr lang="en-IN" b="1" dirty="0"/>
              <a:t>cost of capital for corporates</a:t>
            </a:r>
            <a:r>
              <a:rPr lang="en-IN" dirty="0"/>
              <a:t>, especially while raising </a:t>
            </a:r>
            <a:r>
              <a:rPr lang="en-IN" b="1" dirty="0"/>
              <a:t>substantial amount</a:t>
            </a:r>
            <a:r>
              <a:rPr lang="en-IN" dirty="0"/>
              <a:t>.</a:t>
            </a:r>
          </a:p>
          <a:p>
            <a:pPr>
              <a:buFont typeface="Arial" panose="020B0604020202020204" pitchFamily="34" charset="0"/>
              <a:buChar char="•"/>
            </a:pPr>
            <a:r>
              <a:rPr lang="en-IN" b="1" dirty="0"/>
              <a:t>Systematic risk of spread of financial crisis </a:t>
            </a:r>
            <a:r>
              <a:rPr lang="en-IN" dirty="0"/>
              <a:t>among financial institutions across international financial markets which can lead to collapse of financial system. For example, during 2008 sub-prime financial crisis, many financial institutions affected and collapsed (Issuer of security, buyers of security, real estate sector companies, stock market collapse, loss of wealth of FII/DII/retail who invested in stock markets).</a:t>
            </a:r>
          </a:p>
          <a:p>
            <a:pPr>
              <a:buFont typeface="Arial" panose="020B0604020202020204" pitchFamily="34" charset="0"/>
              <a:buChar char="•"/>
            </a:pPr>
            <a:endParaRPr lang="en-IN" dirty="0"/>
          </a:p>
        </p:txBody>
      </p:sp>
      <p:sp>
        <p:nvSpPr>
          <p:cNvPr id="4" name="Content Placeholder 3">
            <a:extLst>
              <a:ext uri="{FF2B5EF4-FFF2-40B4-BE49-F238E27FC236}">
                <a16:creationId xmlns:a16="http://schemas.microsoft.com/office/drawing/2014/main" id="{0B697B44-7999-4B08-B7EA-2C2A5D4AB1E4}"/>
              </a:ext>
            </a:extLst>
          </p:cNvPr>
          <p:cNvSpPr>
            <a:spLocks noGrp="1"/>
          </p:cNvSpPr>
          <p:nvPr>
            <p:ph sz="quarter" idx="10"/>
          </p:nvPr>
        </p:nvSpPr>
        <p:spPr/>
        <p:txBody>
          <a:bodyPr/>
          <a:lstStyle/>
          <a:p>
            <a:r>
              <a:rPr lang="en-IN" dirty="0"/>
              <a:t>Internationalisation of financial markets</a:t>
            </a:r>
          </a:p>
        </p:txBody>
      </p:sp>
      <p:sp>
        <p:nvSpPr>
          <p:cNvPr id="2" name="Date Placeholder 1">
            <a:extLst>
              <a:ext uri="{FF2B5EF4-FFF2-40B4-BE49-F238E27FC236}">
                <a16:creationId xmlns:a16="http://schemas.microsoft.com/office/drawing/2014/main" id="{3C07344F-E277-42EB-B2BC-EC055654EA23}"/>
              </a:ext>
            </a:extLst>
          </p:cNvPr>
          <p:cNvSpPr>
            <a:spLocks noGrp="1"/>
          </p:cNvSpPr>
          <p:nvPr>
            <p:ph type="dt" sz="half" idx="2"/>
          </p:nvPr>
        </p:nvSpPr>
        <p:spPr/>
        <p:txBody>
          <a:bodyPr/>
          <a:lstStyle/>
          <a:p>
            <a:fld id="{881A98AD-4956-456D-B4B5-6E8091612E86}" type="datetime1">
              <a:rPr lang="en-US" smtClean="0"/>
              <a:t>03-Aug-24</a:t>
            </a:fld>
            <a:endParaRPr lang="en-US" dirty="0"/>
          </a:p>
        </p:txBody>
      </p:sp>
      <p:sp>
        <p:nvSpPr>
          <p:cNvPr id="6" name="Slide Number Placeholder 5">
            <a:extLst>
              <a:ext uri="{FF2B5EF4-FFF2-40B4-BE49-F238E27FC236}">
                <a16:creationId xmlns:a16="http://schemas.microsoft.com/office/drawing/2014/main" id="{46DC1742-C8D1-44AD-88FC-2EB5AB851272}"/>
              </a:ext>
            </a:extLst>
          </p:cNvPr>
          <p:cNvSpPr>
            <a:spLocks noGrp="1"/>
          </p:cNvSpPr>
          <p:nvPr>
            <p:ph type="sldNum" sz="quarter" idx="4"/>
          </p:nvPr>
        </p:nvSpPr>
        <p:spPr/>
        <p:txBody>
          <a:bodyPr/>
          <a:lstStyle/>
          <a:p>
            <a:fld id="{BC8D7E44-7D4F-4942-A8C9-2DF6BF8399E8}" type="slidenum">
              <a:rPr lang="en-US" smtClean="0"/>
              <a:pPr/>
              <a:t>10</a:t>
            </a:fld>
            <a:endParaRPr lang="en-US"/>
          </a:p>
        </p:txBody>
      </p:sp>
    </p:spTree>
    <p:extLst>
      <p:ext uri="{BB962C8B-B14F-4D97-AF65-F5344CB8AC3E}">
        <p14:creationId xmlns:p14="http://schemas.microsoft.com/office/powerpoint/2010/main" val="285703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308CC-9CC9-4C7E-8E4D-E34F236C4112}"/>
              </a:ext>
            </a:extLst>
          </p:cNvPr>
          <p:cNvSpPr>
            <a:spLocks noGrp="1"/>
          </p:cNvSpPr>
          <p:nvPr>
            <p:ph idx="1"/>
          </p:nvPr>
        </p:nvSpPr>
        <p:spPr>
          <a:xfrm>
            <a:off x="304800" y="1493837"/>
            <a:ext cx="8229600" cy="4983163"/>
          </a:xfrm>
        </p:spPr>
        <p:txBody>
          <a:bodyPr>
            <a:normAutofit/>
          </a:bodyPr>
          <a:lstStyle/>
          <a:p>
            <a:pPr marL="0" indent="0"/>
            <a:r>
              <a:rPr lang="en-IN" b="1" u="sng" dirty="0"/>
              <a:t>Foreign bonds</a:t>
            </a:r>
          </a:p>
          <a:p>
            <a:pPr>
              <a:buFont typeface="Arial" panose="020B0604020202020204" pitchFamily="34" charset="0"/>
              <a:buChar char="•"/>
            </a:pPr>
            <a:r>
              <a:rPr lang="en-US" b="1" dirty="0"/>
              <a:t>Foreign bonds are sold in a foreign country and are denominated in that country’s currency. </a:t>
            </a:r>
          </a:p>
          <a:p>
            <a:pPr>
              <a:buFont typeface="Arial" panose="020B0604020202020204" pitchFamily="34" charset="0"/>
              <a:buChar char="•"/>
            </a:pPr>
            <a:r>
              <a:rPr lang="en-US" b="1" dirty="0"/>
              <a:t>For example</a:t>
            </a:r>
            <a:r>
              <a:rPr lang="en-US" dirty="0"/>
              <a:t>, if the German automaker Porsche sells a bond in the United States denominated in U.S. dollars, it is classified as a foreign bond. </a:t>
            </a:r>
          </a:p>
          <a:p>
            <a:pPr>
              <a:buFont typeface="Arial" panose="020B0604020202020204" pitchFamily="34" charset="0"/>
              <a:buChar char="•"/>
            </a:pPr>
            <a:r>
              <a:rPr lang="en-US" dirty="0"/>
              <a:t>Foreign bonds have </a:t>
            </a:r>
            <a:r>
              <a:rPr lang="en-US" b="1" dirty="0"/>
              <a:t>different names </a:t>
            </a:r>
            <a:r>
              <a:rPr lang="en-US" dirty="0"/>
              <a:t>in different countries. For instance, they are:</a:t>
            </a:r>
          </a:p>
          <a:p>
            <a:pPr lvl="1">
              <a:buFont typeface="Arial" panose="020B0604020202020204" pitchFamily="34" charset="0"/>
              <a:buChar char="•"/>
            </a:pPr>
            <a:r>
              <a:rPr lang="en-US" sz="1800" dirty="0"/>
              <a:t>Yankee bonds in the United States</a:t>
            </a:r>
          </a:p>
          <a:p>
            <a:pPr lvl="1">
              <a:buFont typeface="Arial" panose="020B0604020202020204" pitchFamily="34" charset="0"/>
              <a:buChar char="•"/>
            </a:pPr>
            <a:r>
              <a:rPr lang="en-US" sz="1800" dirty="0"/>
              <a:t>Samurai bonds in Japan</a:t>
            </a:r>
          </a:p>
          <a:p>
            <a:pPr lvl="1">
              <a:buFont typeface="Arial" panose="020B0604020202020204" pitchFamily="34" charset="0"/>
              <a:buChar char="•"/>
            </a:pPr>
            <a:r>
              <a:rPr lang="en-US" sz="1800" dirty="0"/>
              <a:t>Bulldog bonds in the United Kingdom</a:t>
            </a:r>
          </a:p>
          <a:p>
            <a:pPr lvl="1">
              <a:buFont typeface="Arial" panose="020B0604020202020204" pitchFamily="34" charset="0"/>
              <a:buChar char="•"/>
            </a:pPr>
            <a:r>
              <a:rPr lang="en-US" sz="1800" dirty="0"/>
              <a:t>Kangaroo bonds in Australia</a:t>
            </a:r>
          </a:p>
          <a:p>
            <a:pPr lvl="1">
              <a:buFont typeface="Arial" panose="020B0604020202020204" pitchFamily="34" charset="0"/>
              <a:buChar char="•"/>
            </a:pPr>
            <a:r>
              <a:rPr lang="en-US" sz="1800" dirty="0"/>
              <a:t>Panda bonds in China</a:t>
            </a:r>
            <a:endParaRPr lang="en-IN" sz="1800" dirty="0"/>
          </a:p>
          <a:p>
            <a:pPr>
              <a:buFont typeface="Arial" panose="020B0604020202020204" pitchFamily="34" charset="0"/>
              <a:buChar char="•"/>
            </a:pPr>
            <a:endParaRPr lang="en-IN" dirty="0"/>
          </a:p>
        </p:txBody>
      </p:sp>
      <p:sp>
        <p:nvSpPr>
          <p:cNvPr id="4" name="Content Placeholder 3">
            <a:extLst>
              <a:ext uri="{FF2B5EF4-FFF2-40B4-BE49-F238E27FC236}">
                <a16:creationId xmlns:a16="http://schemas.microsoft.com/office/drawing/2014/main" id="{0B697B44-7999-4B08-B7EA-2C2A5D4AB1E4}"/>
              </a:ext>
            </a:extLst>
          </p:cNvPr>
          <p:cNvSpPr>
            <a:spLocks noGrp="1"/>
          </p:cNvSpPr>
          <p:nvPr>
            <p:ph sz="quarter" idx="10"/>
          </p:nvPr>
        </p:nvSpPr>
        <p:spPr/>
        <p:txBody>
          <a:bodyPr/>
          <a:lstStyle/>
          <a:p>
            <a:r>
              <a:rPr lang="en-IN" dirty="0"/>
              <a:t>International bond market</a:t>
            </a:r>
          </a:p>
        </p:txBody>
      </p:sp>
      <p:sp>
        <p:nvSpPr>
          <p:cNvPr id="2" name="Date Placeholder 1">
            <a:extLst>
              <a:ext uri="{FF2B5EF4-FFF2-40B4-BE49-F238E27FC236}">
                <a16:creationId xmlns:a16="http://schemas.microsoft.com/office/drawing/2014/main" id="{3C07344F-E277-42EB-B2BC-EC055654EA23}"/>
              </a:ext>
            </a:extLst>
          </p:cNvPr>
          <p:cNvSpPr>
            <a:spLocks noGrp="1"/>
          </p:cNvSpPr>
          <p:nvPr>
            <p:ph type="dt" sz="half" idx="2"/>
          </p:nvPr>
        </p:nvSpPr>
        <p:spPr/>
        <p:txBody>
          <a:bodyPr/>
          <a:lstStyle/>
          <a:p>
            <a:fld id="{881A98AD-4956-456D-B4B5-6E8091612E86}" type="datetime1">
              <a:rPr lang="en-US" smtClean="0"/>
              <a:t>03-Aug-24</a:t>
            </a:fld>
            <a:endParaRPr lang="en-US" dirty="0"/>
          </a:p>
        </p:txBody>
      </p:sp>
      <p:sp>
        <p:nvSpPr>
          <p:cNvPr id="6" name="Slide Number Placeholder 5">
            <a:extLst>
              <a:ext uri="{FF2B5EF4-FFF2-40B4-BE49-F238E27FC236}">
                <a16:creationId xmlns:a16="http://schemas.microsoft.com/office/drawing/2014/main" id="{46DC1742-C8D1-44AD-88FC-2EB5AB851272}"/>
              </a:ext>
            </a:extLst>
          </p:cNvPr>
          <p:cNvSpPr>
            <a:spLocks noGrp="1"/>
          </p:cNvSpPr>
          <p:nvPr>
            <p:ph type="sldNum" sz="quarter" idx="4"/>
          </p:nvPr>
        </p:nvSpPr>
        <p:spPr/>
        <p:txBody>
          <a:bodyPr/>
          <a:lstStyle/>
          <a:p>
            <a:fld id="{BC8D7E44-7D4F-4942-A8C9-2DF6BF8399E8}" type="slidenum">
              <a:rPr lang="en-US" smtClean="0"/>
              <a:pPr/>
              <a:t>11</a:t>
            </a:fld>
            <a:endParaRPr lang="en-US"/>
          </a:p>
        </p:txBody>
      </p:sp>
    </p:spTree>
    <p:extLst>
      <p:ext uri="{BB962C8B-B14F-4D97-AF65-F5344CB8AC3E}">
        <p14:creationId xmlns:p14="http://schemas.microsoft.com/office/powerpoint/2010/main" val="4076626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308CC-9CC9-4C7E-8E4D-E34F236C4112}"/>
              </a:ext>
            </a:extLst>
          </p:cNvPr>
          <p:cNvSpPr>
            <a:spLocks noGrp="1"/>
          </p:cNvSpPr>
          <p:nvPr>
            <p:ph idx="1"/>
          </p:nvPr>
        </p:nvSpPr>
        <p:spPr>
          <a:xfrm>
            <a:off x="228600" y="1414790"/>
            <a:ext cx="8686800" cy="5181600"/>
          </a:xfrm>
        </p:spPr>
        <p:txBody>
          <a:bodyPr>
            <a:normAutofit fontScale="77500" lnSpcReduction="20000"/>
          </a:bodyPr>
          <a:lstStyle/>
          <a:p>
            <a:pPr marL="0" indent="0"/>
            <a:r>
              <a:rPr lang="en-IN" sz="2800" b="1" u="sng" dirty="0"/>
              <a:t>Eurobonds</a:t>
            </a:r>
          </a:p>
          <a:p>
            <a:pPr marL="0" indent="0"/>
            <a:endParaRPr lang="en-IN" sz="2800" b="1" u="sng" dirty="0"/>
          </a:p>
          <a:p>
            <a:pPr>
              <a:buFont typeface="Arial" panose="020B0604020202020204" pitchFamily="34" charset="0"/>
              <a:buChar char="•"/>
            </a:pPr>
            <a:r>
              <a:rPr lang="en-US" dirty="0"/>
              <a:t>A more recent innovation in the international bond market is the Eurobond, </a:t>
            </a:r>
            <a:r>
              <a:rPr lang="en-US" b="1" dirty="0"/>
              <a:t>a bond denominated in a currency other than that of the country in which it is sold (generally denominated in USD).</a:t>
            </a:r>
          </a:p>
          <a:p>
            <a:pPr>
              <a:buFont typeface="Arial" panose="020B0604020202020204" pitchFamily="34" charset="0"/>
              <a:buChar char="•"/>
            </a:pPr>
            <a:r>
              <a:rPr lang="en-US" b="1" dirty="0"/>
              <a:t>For example</a:t>
            </a:r>
            <a:r>
              <a:rPr lang="en-US" dirty="0"/>
              <a:t>, a bond denominated in U.S. dollars sold in London. </a:t>
            </a:r>
          </a:p>
          <a:p>
            <a:pPr>
              <a:buFont typeface="Arial" panose="020B0604020202020204" pitchFamily="34" charset="0"/>
              <a:buChar char="•"/>
            </a:pPr>
            <a:r>
              <a:rPr lang="en-US" dirty="0"/>
              <a:t>If a Eurobond is denominated in US dollars, then it can be called a </a:t>
            </a:r>
            <a:r>
              <a:rPr lang="en-US" b="1" dirty="0"/>
              <a:t>euro-dollar bond</a:t>
            </a:r>
            <a:r>
              <a:rPr lang="en-US" dirty="0"/>
              <a:t>.</a:t>
            </a:r>
          </a:p>
          <a:p>
            <a:pPr>
              <a:buFont typeface="Arial" panose="020B0604020202020204" pitchFamily="34" charset="0"/>
              <a:buChar char="•"/>
            </a:pPr>
            <a:r>
              <a:rPr lang="en-US" dirty="0"/>
              <a:t>Please note that the term “Eurobond” refers only to the fact that the </a:t>
            </a:r>
            <a:r>
              <a:rPr lang="en-US" b="1" dirty="0"/>
              <a:t>bond was issued in a different country or currency</a:t>
            </a:r>
            <a:r>
              <a:rPr lang="en-US" dirty="0"/>
              <a:t>. It does not need to be a country in Europe. The word Euro here has nothing to do with the currency of European Union, Euro. Eurobond market initially emerged in the 1960s in Europe.</a:t>
            </a:r>
          </a:p>
          <a:p>
            <a:pPr>
              <a:buFont typeface="Arial" panose="020B0604020202020204" pitchFamily="34" charset="0"/>
              <a:buChar char="•"/>
            </a:pPr>
            <a:r>
              <a:rPr lang="en-US" b="1" dirty="0"/>
              <a:t>Benefits to issuers: </a:t>
            </a:r>
            <a:r>
              <a:rPr lang="en-US" dirty="0"/>
              <a:t>access to international markets, choose a favorable country with lower interest rate or less regulations, avoiding currency risk, financing global operations of MNCs, diversification of fundings. </a:t>
            </a:r>
          </a:p>
          <a:p>
            <a:pPr>
              <a:buFont typeface="Arial" panose="020B0604020202020204" pitchFamily="34" charset="0"/>
              <a:buChar char="•"/>
            </a:pPr>
            <a:r>
              <a:rPr lang="en-US" b="1" dirty="0"/>
              <a:t>Benefits to investors: </a:t>
            </a:r>
            <a:r>
              <a:rPr lang="en-US" dirty="0"/>
              <a:t>diversification by investing in other currency investments, high liquidity, higher return.</a:t>
            </a:r>
          </a:p>
          <a:p>
            <a:pPr>
              <a:buFont typeface="Arial" panose="020B0604020202020204" pitchFamily="34" charset="0"/>
              <a:buChar char="•"/>
            </a:pPr>
            <a:r>
              <a:rPr lang="en-US" dirty="0"/>
              <a:t>Resource: </a:t>
            </a:r>
            <a:r>
              <a:rPr lang="en-US" dirty="0">
                <a:hlinkClick r:id="rId2"/>
              </a:rPr>
              <a:t>https://www.wallstreetmojo.com/eurobond/</a:t>
            </a:r>
            <a:r>
              <a:rPr lang="en-US" dirty="0"/>
              <a:t> </a:t>
            </a:r>
            <a:endParaRPr lang="en-IN" dirty="0"/>
          </a:p>
        </p:txBody>
      </p:sp>
      <p:sp>
        <p:nvSpPr>
          <p:cNvPr id="4" name="Content Placeholder 3">
            <a:extLst>
              <a:ext uri="{FF2B5EF4-FFF2-40B4-BE49-F238E27FC236}">
                <a16:creationId xmlns:a16="http://schemas.microsoft.com/office/drawing/2014/main" id="{0B697B44-7999-4B08-B7EA-2C2A5D4AB1E4}"/>
              </a:ext>
            </a:extLst>
          </p:cNvPr>
          <p:cNvSpPr>
            <a:spLocks noGrp="1"/>
          </p:cNvSpPr>
          <p:nvPr>
            <p:ph sz="quarter" idx="10"/>
          </p:nvPr>
        </p:nvSpPr>
        <p:spPr/>
        <p:txBody>
          <a:bodyPr/>
          <a:lstStyle/>
          <a:p>
            <a:r>
              <a:rPr lang="en-IN" dirty="0"/>
              <a:t>International bond market…</a:t>
            </a:r>
          </a:p>
        </p:txBody>
      </p:sp>
      <p:sp>
        <p:nvSpPr>
          <p:cNvPr id="2" name="Date Placeholder 1">
            <a:extLst>
              <a:ext uri="{FF2B5EF4-FFF2-40B4-BE49-F238E27FC236}">
                <a16:creationId xmlns:a16="http://schemas.microsoft.com/office/drawing/2014/main" id="{3C07344F-E277-42EB-B2BC-EC055654EA23}"/>
              </a:ext>
            </a:extLst>
          </p:cNvPr>
          <p:cNvSpPr>
            <a:spLocks noGrp="1"/>
          </p:cNvSpPr>
          <p:nvPr>
            <p:ph type="dt" sz="half" idx="2"/>
          </p:nvPr>
        </p:nvSpPr>
        <p:spPr/>
        <p:txBody>
          <a:bodyPr/>
          <a:lstStyle/>
          <a:p>
            <a:fld id="{881A98AD-4956-456D-B4B5-6E8091612E86}" type="datetime1">
              <a:rPr lang="en-US" smtClean="0"/>
              <a:t>03-Aug-24</a:t>
            </a:fld>
            <a:endParaRPr lang="en-US" dirty="0"/>
          </a:p>
        </p:txBody>
      </p:sp>
      <p:sp>
        <p:nvSpPr>
          <p:cNvPr id="6" name="Slide Number Placeholder 5">
            <a:extLst>
              <a:ext uri="{FF2B5EF4-FFF2-40B4-BE49-F238E27FC236}">
                <a16:creationId xmlns:a16="http://schemas.microsoft.com/office/drawing/2014/main" id="{46DC1742-C8D1-44AD-88FC-2EB5AB851272}"/>
              </a:ext>
            </a:extLst>
          </p:cNvPr>
          <p:cNvSpPr>
            <a:spLocks noGrp="1"/>
          </p:cNvSpPr>
          <p:nvPr>
            <p:ph type="sldNum" sz="quarter" idx="4"/>
          </p:nvPr>
        </p:nvSpPr>
        <p:spPr/>
        <p:txBody>
          <a:bodyPr/>
          <a:lstStyle/>
          <a:p>
            <a:fld id="{BC8D7E44-7D4F-4942-A8C9-2DF6BF8399E8}" type="slidenum">
              <a:rPr lang="en-US" smtClean="0"/>
              <a:pPr/>
              <a:t>12</a:t>
            </a:fld>
            <a:endParaRPr lang="en-US"/>
          </a:p>
        </p:txBody>
      </p:sp>
    </p:spTree>
    <p:extLst>
      <p:ext uri="{BB962C8B-B14F-4D97-AF65-F5344CB8AC3E}">
        <p14:creationId xmlns:p14="http://schemas.microsoft.com/office/powerpoint/2010/main" val="497514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308CC-9CC9-4C7E-8E4D-E34F236C4112}"/>
              </a:ext>
            </a:extLst>
          </p:cNvPr>
          <p:cNvSpPr>
            <a:spLocks noGrp="1"/>
          </p:cNvSpPr>
          <p:nvPr>
            <p:ph idx="1"/>
          </p:nvPr>
        </p:nvSpPr>
        <p:spPr>
          <a:xfrm>
            <a:off x="304800" y="1493837"/>
            <a:ext cx="8229600" cy="4983163"/>
          </a:xfrm>
        </p:spPr>
        <p:txBody>
          <a:bodyPr>
            <a:normAutofit/>
          </a:bodyPr>
          <a:lstStyle/>
          <a:p>
            <a:pPr marL="0" indent="0"/>
            <a:r>
              <a:rPr lang="en-IN" b="1" dirty="0"/>
              <a:t>Eurobond example:</a:t>
            </a:r>
          </a:p>
          <a:p>
            <a:pPr>
              <a:buFont typeface="Arial" panose="020B0604020202020204" pitchFamily="34" charset="0"/>
              <a:buChar char="•"/>
            </a:pPr>
            <a:r>
              <a:rPr lang="en-IN" dirty="0"/>
              <a:t>An Indian company wants to expand operations in Canada and needs Canadian dollar for this expansion plan. The interest rate in Canada is 6% p.a., which is quite high. Then he discovers that Canadian immigrants are living in Japan and have Canadian dollars in their account. Hence, Indian company issues Eurobond (denominated in Canadian dollar) in Japanese market where the interest rate is only 2%. </a:t>
            </a:r>
          </a:p>
          <a:p>
            <a:pPr>
              <a:buFont typeface="Arial" panose="020B0604020202020204" pitchFamily="34" charset="0"/>
              <a:buChar char="•"/>
            </a:pPr>
            <a:r>
              <a:rPr lang="en-US" dirty="0"/>
              <a:t>The Eurodollar bond market is </a:t>
            </a:r>
            <a:r>
              <a:rPr lang="en-US" b="1" dirty="0"/>
              <a:t>one of the largest capital markets in the world</a:t>
            </a:r>
            <a:r>
              <a:rPr lang="en-US" dirty="0"/>
              <a:t>, with an estimated outstanding volume of over </a:t>
            </a:r>
            <a:r>
              <a:rPr lang="en-US" dirty="0">
                <a:hlinkClick r:id="rId2"/>
              </a:rPr>
              <a:t>$13 trillion</a:t>
            </a:r>
            <a:r>
              <a:rPr lang="en-US" dirty="0"/>
              <a:t>.</a:t>
            </a:r>
            <a:endParaRPr lang="en-IN" dirty="0"/>
          </a:p>
          <a:p>
            <a:pPr>
              <a:buFont typeface="Arial" panose="020B0604020202020204" pitchFamily="34" charset="0"/>
              <a:buChar char="•"/>
            </a:pPr>
            <a:endParaRPr lang="en-IN" dirty="0"/>
          </a:p>
        </p:txBody>
      </p:sp>
      <p:sp>
        <p:nvSpPr>
          <p:cNvPr id="4" name="Content Placeholder 3">
            <a:extLst>
              <a:ext uri="{FF2B5EF4-FFF2-40B4-BE49-F238E27FC236}">
                <a16:creationId xmlns:a16="http://schemas.microsoft.com/office/drawing/2014/main" id="{0B697B44-7999-4B08-B7EA-2C2A5D4AB1E4}"/>
              </a:ext>
            </a:extLst>
          </p:cNvPr>
          <p:cNvSpPr>
            <a:spLocks noGrp="1"/>
          </p:cNvSpPr>
          <p:nvPr>
            <p:ph sz="quarter" idx="10"/>
          </p:nvPr>
        </p:nvSpPr>
        <p:spPr/>
        <p:txBody>
          <a:bodyPr/>
          <a:lstStyle/>
          <a:p>
            <a:r>
              <a:rPr lang="en-IN" dirty="0"/>
              <a:t>International bond market…</a:t>
            </a:r>
          </a:p>
        </p:txBody>
      </p:sp>
      <p:sp>
        <p:nvSpPr>
          <p:cNvPr id="2" name="Date Placeholder 1">
            <a:extLst>
              <a:ext uri="{FF2B5EF4-FFF2-40B4-BE49-F238E27FC236}">
                <a16:creationId xmlns:a16="http://schemas.microsoft.com/office/drawing/2014/main" id="{3C07344F-E277-42EB-B2BC-EC055654EA23}"/>
              </a:ext>
            </a:extLst>
          </p:cNvPr>
          <p:cNvSpPr>
            <a:spLocks noGrp="1"/>
          </p:cNvSpPr>
          <p:nvPr>
            <p:ph type="dt" sz="half" idx="2"/>
          </p:nvPr>
        </p:nvSpPr>
        <p:spPr/>
        <p:txBody>
          <a:bodyPr/>
          <a:lstStyle/>
          <a:p>
            <a:fld id="{881A98AD-4956-456D-B4B5-6E8091612E86}" type="datetime1">
              <a:rPr lang="en-US" smtClean="0"/>
              <a:t>03-Aug-24</a:t>
            </a:fld>
            <a:endParaRPr lang="en-US" dirty="0"/>
          </a:p>
        </p:txBody>
      </p:sp>
      <p:sp>
        <p:nvSpPr>
          <p:cNvPr id="6" name="Slide Number Placeholder 5">
            <a:extLst>
              <a:ext uri="{FF2B5EF4-FFF2-40B4-BE49-F238E27FC236}">
                <a16:creationId xmlns:a16="http://schemas.microsoft.com/office/drawing/2014/main" id="{46DC1742-C8D1-44AD-88FC-2EB5AB851272}"/>
              </a:ext>
            </a:extLst>
          </p:cNvPr>
          <p:cNvSpPr>
            <a:spLocks noGrp="1"/>
          </p:cNvSpPr>
          <p:nvPr>
            <p:ph type="sldNum" sz="quarter" idx="4"/>
          </p:nvPr>
        </p:nvSpPr>
        <p:spPr/>
        <p:txBody>
          <a:bodyPr/>
          <a:lstStyle/>
          <a:p>
            <a:fld id="{BC8D7E44-7D4F-4942-A8C9-2DF6BF8399E8}" type="slidenum">
              <a:rPr lang="en-US" smtClean="0"/>
              <a:pPr/>
              <a:t>13</a:t>
            </a:fld>
            <a:endParaRPr lang="en-US"/>
          </a:p>
        </p:txBody>
      </p:sp>
    </p:spTree>
    <p:extLst>
      <p:ext uri="{BB962C8B-B14F-4D97-AF65-F5344CB8AC3E}">
        <p14:creationId xmlns:p14="http://schemas.microsoft.com/office/powerpoint/2010/main" val="1048311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308CC-9CC9-4C7E-8E4D-E34F236C4112}"/>
              </a:ext>
            </a:extLst>
          </p:cNvPr>
          <p:cNvSpPr>
            <a:spLocks noGrp="1"/>
          </p:cNvSpPr>
          <p:nvPr>
            <p:ph idx="1"/>
          </p:nvPr>
        </p:nvSpPr>
        <p:spPr>
          <a:xfrm>
            <a:off x="304800" y="1493837"/>
            <a:ext cx="8229600" cy="4983163"/>
          </a:xfrm>
        </p:spPr>
        <p:txBody>
          <a:bodyPr>
            <a:normAutofit fontScale="77500" lnSpcReduction="20000"/>
          </a:bodyPr>
          <a:lstStyle/>
          <a:p>
            <a:pPr marL="0" indent="0"/>
            <a:r>
              <a:rPr lang="en-IN" sz="2600" b="1" u="sng" dirty="0"/>
              <a:t>Eurocurrencies</a:t>
            </a:r>
          </a:p>
          <a:p>
            <a:pPr marL="0" indent="0"/>
            <a:endParaRPr lang="en-IN" b="1" u="sng" dirty="0"/>
          </a:p>
          <a:p>
            <a:pPr>
              <a:buFont typeface="Arial" panose="020B0604020202020204" pitchFamily="34" charset="0"/>
              <a:buChar char="•"/>
            </a:pPr>
            <a:r>
              <a:rPr lang="en-US" dirty="0"/>
              <a:t>Eurocurrency is </a:t>
            </a:r>
            <a:r>
              <a:rPr lang="en-US" b="1" dirty="0"/>
              <a:t>currency held as deposit outside its home market</a:t>
            </a:r>
            <a:r>
              <a:rPr lang="en-US" dirty="0"/>
              <a:t>, i.e., held in banks located outside of the country which issues the currency. For example, U.S. dollars deposited in foreign banks outside the United States or in foreign branches of U.S. banks. Eurocurrency is an important part of the global financial system.</a:t>
            </a:r>
          </a:p>
          <a:p>
            <a:pPr>
              <a:buFont typeface="Arial" panose="020B0604020202020204" pitchFamily="34" charset="0"/>
              <a:buChar char="•"/>
            </a:pPr>
            <a:r>
              <a:rPr lang="en-US" dirty="0"/>
              <a:t>The dollars held outside the United States are referred to as </a:t>
            </a:r>
            <a:r>
              <a:rPr lang="en-US" b="1" dirty="0"/>
              <a:t>Eurodollars</a:t>
            </a:r>
            <a:r>
              <a:rPr lang="en-US" dirty="0"/>
              <a:t>. A deposit denominated in Japanese yen held in a Swiss bank is a </a:t>
            </a:r>
            <a:r>
              <a:rPr lang="en-US" b="1" dirty="0"/>
              <a:t>Euroyen</a:t>
            </a:r>
            <a:r>
              <a:rPr lang="en-US" dirty="0"/>
              <a:t> deposit.</a:t>
            </a:r>
          </a:p>
          <a:p>
            <a:pPr>
              <a:buFont typeface="Arial" panose="020B0604020202020204" pitchFamily="34" charset="0"/>
              <a:buChar char="•"/>
            </a:pPr>
            <a:r>
              <a:rPr lang="en-US" dirty="0"/>
              <a:t>Because these short-term deposits earn interest, they are like short-term Eurobonds (Money market).</a:t>
            </a:r>
          </a:p>
          <a:p>
            <a:pPr>
              <a:buFont typeface="Arial" panose="020B0604020202020204" pitchFamily="34" charset="0"/>
              <a:buChar char="•"/>
            </a:pPr>
            <a:r>
              <a:rPr lang="en-US" dirty="0"/>
              <a:t>In the Eurocurrency market, interest rates paid on deposits are typically higher than on the domestic market.</a:t>
            </a:r>
          </a:p>
          <a:p>
            <a:pPr>
              <a:buFont typeface="Arial" panose="020B0604020202020204" pitchFamily="34" charset="0"/>
              <a:buChar char="•"/>
            </a:pPr>
            <a:r>
              <a:rPr lang="en-US" dirty="0"/>
              <a:t>Eurocurrency is used for short-to-medium term financing by banks, multinational corporations, mutual funds, and hedge funds due to lower regulations.</a:t>
            </a:r>
          </a:p>
          <a:p>
            <a:pPr>
              <a:buFont typeface="Arial" panose="020B0604020202020204" pitchFamily="34" charset="0"/>
              <a:buChar char="•"/>
            </a:pPr>
            <a:r>
              <a:rPr lang="en-US" dirty="0"/>
              <a:t>On the downside eurocurrency markets are facing higher risks (No insurance of deposits, no govt. protection).</a:t>
            </a:r>
          </a:p>
          <a:p>
            <a:pPr marL="0" indent="0"/>
            <a:endParaRPr lang="en-US" dirty="0"/>
          </a:p>
          <a:p>
            <a:pPr>
              <a:buFont typeface="Arial" panose="020B0604020202020204" pitchFamily="34" charset="0"/>
              <a:buChar char="•"/>
            </a:pPr>
            <a:endParaRPr lang="en-IN" dirty="0"/>
          </a:p>
        </p:txBody>
      </p:sp>
      <p:sp>
        <p:nvSpPr>
          <p:cNvPr id="4" name="Content Placeholder 3">
            <a:extLst>
              <a:ext uri="{FF2B5EF4-FFF2-40B4-BE49-F238E27FC236}">
                <a16:creationId xmlns:a16="http://schemas.microsoft.com/office/drawing/2014/main" id="{0B697B44-7999-4B08-B7EA-2C2A5D4AB1E4}"/>
              </a:ext>
            </a:extLst>
          </p:cNvPr>
          <p:cNvSpPr>
            <a:spLocks noGrp="1"/>
          </p:cNvSpPr>
          <p:nvPr>
            <p:ph sz="quarter" idx="10"/>
          </p:nvPr>
        </p:nvSpPr>
        <p:spPr/>
        <p:txBody>
          <a:bodyPr/>
          <a:lstStyle/>
          <a:p>
            <a:r>
              <a:rPr lang="en-IN" dirty="0"/>
              <a:t>International bond market…</a:t>
            </a:r>
          </a:p>
        </p:txBody>
      </p:sp>
      <p:sp>
        <p:nvSpPr>
          <p:cNvPr id="2" name="Date Placeholder 1">
            <a:extLst>
              <a:ext uri="{FF2B5EF4-FFF2-40B4-BE49-F238E27FC236}">
                <a16:creationId xmlns:a16="http://schemas.microsoft.com/office/drawing/2014/main" id="{3C07344F-E277-42EB-B2BC-EC055654EA23}"/>
              </a:ext>
            </a:extLst>
          </p:cNvPr>
          <p:cNvSpPr>
            <a:spLocks noGrp="1"/>
          </p:cNvSpPr>
          <p:nvPr>
            <p:ph type="dt" sz="half" idx="2"/>
          </p:nvPr>
        </p:nvSpPr>
        <p:spPr/>
        <p:txBody>
          <a:bodyPr/>
          <a:lstStyle/>
          <a:p>
            <a:fld id="{881A98AD-4956-456D-B4B5-6E8091612E86}" type="datetime1">
              <a:rPr lang="en-US" smtClean="0"/>
              <a:t>03-Aug-24</a:t>
            </a:fld>
            <a:endParaRPr lang="en-US" dirty="0"/>
          </a:p>
        </p:txBody>
      </p:sp>
      <p:sp>
        <p:nvSpPr>
          <p:cNvPr id="6" name="Slide Number Placeholder 5">
            <a:extLst>
              <a:ext uri="{FF2B5EF4-FFF2-40B4-BE49-F238E27FC236}">
                <a16:creationId xmlns:a16="http://schemas.microsoft.com/office/drawing/2014/main" id="{46DC1742-C8D1-44AD-88FC-2EB5AB851272}"/>
              </a:ext>
            </a:extLst>
          </p:cNvPr>
          <p:cNvSpPr>
            <a:spLocks noGrp="1"/>
          </p:cNvSpPr>
          <p:nvPr>
            <p:ph type="sldNum" sz="quarter" idx="4"/>
          </p:nvPr>
        </p:nvSpPr>
        <p:spPr/>
        <p:txBody>
          <a:bodyPr/>
          <a:lstStyle/>
          <a:p>
            <a:fld id="{BC8D7E44-7D4F-4942-A8C9-2DF6BF8399E8}" type="slidenum">
              <a:rPr lang="en-US" smtClean="0"/>
              <a:pPr/>
              <a:t>14</a:t>
            </a:fld>
            <a:endParaRPr lang="en-US"/>
          </a:p>
        </p:txBody>
      </p:sp>
    </p:spTree>
    <p:extLst>
      <p:ext uri="{BB962C8B-B14F-4D97-AF65-F5344CB8AC3E}">
        <p14:creationId xmlns:p14="http://schemas.microsoft.com/office/powerpoint/2010/main" val="2236895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308CC-9CC9-4C7E-8E4D-E34F236C4112}"/>
              </a:ext>
            </a:extLst>
          </p:cNvPr>
          <p:cNvSpPr>
            <a:spLocks noGrp="1"/>
          </p:cNvSpPr>
          <p:nvPr>
            <p:ph idx="1"/>
          </p:nvPr>
        </p:nvSpPr>
        <p:spPr>
          <a:xfrm>
            <a:off x="304800" y="1447800"/>
            <a:ext cx="8610600" cy="5257799"/>
          </a:xfrm>
        </p:spPr>
        <p:txBody>
          <a:bodyPr>
            <a:normAutofit fontScale="92500" lnSpcReduction="20000"/>
          </a:bodyPr>
          <a:lstStyle/>
          <a:p>
            <a:pPr>
              <a:buFont typeface="Arial" panose="020B0604020202020204" pitchFamily="34" charset="0"/>
              <a:buChar char="•"/>
            </a:pPr>
            <a:r>
              <a:rPr lang="en-IN" b="1" dirty="0"/>
              <a:t>Market efficiency </a:t>
            </a:r>
            <a:r>
              <a:rPr lang="en-IN" dirty="0"/>
              <a:t>and </a:t>
            </a:r>
            <a:r>
              <a:rPr lang="en-IN" b="1" dirty="0"/>
              <a:t>behavioural finance </a:t>
            </a:r>
            <a:r>
              <a:rPr lang="en-IN" dirty="0"/>
              <a:t>concepts</a:t>
            </a:r>
          </a:p>
          <a:p>
            <a:pPr>
              <a:buFont typeface="Arial" panose="020B0604020202020204" pitchFamily="34" charset="0"/>
              <a:buChar char="•"/>
            </a:pPr>
            <a:r>
              <a:rPr lang="en-IN" b="1" dirty="0"/>
              <a:t>Nifty (50 stocks) and Sensex (30 stocks) </a:t>
            </a:r>
            <a:r>
              <a:rPr lang="en-IN" dirty="0"/>
              <a:t>(India)</a:t>
            </a:r>
          </a:p>
          <a:p>
            <a:pPr>
              <a:buFont typeface="Arial" panose="020B0604020202020204" pitchFamily="34" charset="0"/>
              <a:buChar char="•"/>
            </a:pPr>
            <a:r>
              <a:rPr lang="en-IN" b="1" dirty="0"/>
              <a:t>Dow Jones </a:t>
            </a:r>
            <a:r>
              <a:rPr lang="en-IN" dirty="0"/>
              <a:t>Industrial Average (DJIA): 30 largest companies in USA</a:t>
            </a:r>
          </a:p>
          <a:p>
            <a:pPr>
              <a:buFont typeface="Arial" panose="020B0604020202020204" pitchFamily="34" charset="0"/>
              <a:buChar char="•"/>
            </a:pPr>
            <a:r>
              <a:rPr lang="en-IN" b="1" dirty="0"/>
              <a:t>S&amp;P 500</a:t>
            </a:r>
            <a:r>
              <a:rPr lang="en-IN" dirty="0"/>
              <a:t>: 500 largest companies in USA</a:t>
            </a:r>
          </a:p>
          <a:p>
            <a:pPr>
              <a:buFont typeface="Arial" panose="020B0604020202020204" pitchFamily="34" charset="0"/>
              <a:buChar char="•"/>
            </a:pPr>
            <a:r>
              <a:rPr lang="en-IN" b="1" dirty="0"/>
              <a:t>NASDAQ 100</a:t>
            </a:r>
            <a:r>
              <a:rPr lang="en-IN" dirty="0"/>
              <a:t>: 1</a:t>
            </a:r>
            <a:r>
              <a:rPr lang="en-US" dirty="0"/>
              <a:t>00 largest non-financial companies listed on the Nasdaq stock exchange USA (Most are </a:t>
            </a:r>
            <a:r>
              <a:rPr lang="en-US" b="1" dirty="0"/>
              <a:t>technology stocks</a:t>
            </a:r>
            <a:r>
              <a:rPr lang="en-US" dirty="0"/>
              <a:t>)</a:t>
            </a:r>
            <a:r>
              <a:rPr lang="en-IN" dirty="0"/>
              <a:t>.</a:t>
            </a:r>
          </a:p>
          <a:p>
            <a:pPr>
              <a:buFont typeface="Arial" panose="020B0604020202020204" pitchFamily="34" charset="0"/>
              <a:buChar char="•"/>
            </a:pPr>
            <a:r>
              <a:rPr lang="en-IN" b="1" dirty="0"/>
              <a:t>FTSE 100</a:t>
            </a:r>
            <a:r>
              <a:rPr lang="en-IN" dirty="0"/>
              <a:t>: </a:t>
            </a:r>
            <a:r>
              <a:rPr lang="en-US" dirty="0"/>
              <a:t>United Kingdom's best-known stock market index (London stock exchange)</a:t>
            </a:r>
          </a:p>
          <a:p>
            <a:pPr>
              <a:buFont typeface="Arial" panose="020B0604020202020204" pitchFamily="34" charset="0"/>
              <a:buChar char="•"/>
            </a:pPr>
            <a:r>
              <a:rPr lang="en-US" b="1" dirty="0"/>
              <a:t>DAX</a:t>
            </a:r>
            <a:r>
              <a:rPr lang="en-US" dirty="0"/>
              <a:t>: 40 major German blue-chip companies trading on the Frankfurt Stock Exchange (Germany).</a:t>
            </a:r>
          </a:p>
          <a:p>
            <a:pPr>
              <a:buFont typeface="Arial" panose="020B0604020202020204" pitchFamily="34" charset="0"/>
              <a:buChar char="•"/>
            </a:pPr>
            <a:r>
              <a:rPr lang="en-US" b="1" dirty="0"/>
              <a:t>CAC 40</a:t>
            </a:r>
            <a:r>
              <a:rPr lang="en-US" dirty="0"/>
              <a:t>: French stock market index made of 40 largest French stocks</a:t>
            </a:r>
          </a:p>
          <a:p>
            <a:pPr>
              <a:buFont typeface="Arial" panose="020B0604020202020204" pitchFamily="34" charset="0"/>
              <a:buChar char="•"/>
            </a:pPr>
            <a:r>
              <a:rPr lang="en-US" b="1" dirty="0"/>
              <a:t>Hangseng</a:t>
            </a:r>
            <a:r>
              <a:rPr lang="en-US" dirty="0"/>
              <a:t>: Stock market index in Hong Kong (82 stocks).</a:t>
            </a:r>
          </a:p>
          <a:p>
            <a:pPr>
              <a:buFont typeface="Arial" panose="020B0604020202020204" pitchFamily="34" charset="0"/>
              <a:buChar char="•"/>
            </a:pPr>
            <a:r>
              <a:rPr lang="en-US" b="1" dirty="0"/>
              <a:t>Nikkei</a:t>
            </a:r>
            <a:r>
              <a:rPr lang="en-US" dirty="0"/>
              <a:t>: Stock market index for the Tokyo Stock Exchange (225 stocks) in Japan.</a:t>
            </a:r>
            <a:endParaRPr lang="en-IN" dirty="0"/>
          </a:p>
          <a:p>
            <a:pPr>
              <a:buFont typeface="Arial" panose="020B0604020202020204" pitchFamily="34" charset="0"/>
              <a:buChar char="•"/>
            </a:pPr>
            <a:endParaRPr lang="en-IN" dirty="0"/>
          </a:p>
        </p:txBody>
      </p:sp>
      <p:sp>
        <p:nvSpPr>
          <p:cNvPr id="4" name="Content Placeholder 3">
            <a:extLst>
              <a:ext uri="{FF2B5EF4-FFF2-40B4-BE49-F238E27FC236}">
                <a16:creationId xmlns:a16="http://schemas.microsoft.com/office/drawing/2014/main" id="{0B697B44-7999-4B08-B7EA-2C2A5D4AB1E4}"/>
              </a:ext>
            </a:extLst>
          </p:cNvPr>
          <p:cNvSpPr>
            <a:spLocks noGrp="1"/>
          </p:cNvSpPr>
          <p:nvPr>
            <p:ph sz="quarter" idx="10"/>
          </p:nvPr>
        </p:nvSpPr>
        <p:spPr/>
        <p:txBody>
          <a:bodyPr/>
          <a:lstStyle/>
          <a:p>
            <a:r>
              <a:rPr lang="en-IN" dirty="0"/>
              <a:t>International Stock Market (Benchmark Indices)</a:t>
            </a:r>
          </a:p>
        </p:txBody>
      </p:sp>
      <p:sp>
        <p:nvSpPr>
          <p:cNvPr id="2" name="Date Placeholder 1">
            <a:extLst>
              <a:ext uri="{FF2B5EF4-FFF2-40B4-BE49-F238E27FC236}">
                <a16:creationId xmlns:a16="http://schemas.microsoft.com/office/drawing/2014/main" id="{3C07344F-E277-42EB-B2BC-EC055654EA23}"/>
              </a:ext>
            </a:extLst>
          </p:cNvPr>
          <p:cNvSpPr>
            <a:spLocks noGrp="1"/>
          </p:cNvSpPr>
          <p:nvPr>
            <p:ph type="dt" sz="half" idx="2"/>
          </p:nvPr>
        </p:nvSpPr>
        <p:spPr/>
        <p:txBody>
          <a:bodyPr/>
          <a:lstStyle/>
          <a:p>
            <a:fld id="{881A98AD-4956-456D-B4B5-6E8091612E86}" type="datetime1">
              <a:rPr lang="en-US" smtClean="0"/>
              <a:t>03-Aug-24</a:t>
            </a:fld>
            <a:endParaRPr lang="en-US" dirty="0"/>
          </a:p>
        </p:txBody>
      </p:sp>
      <p:sp>
        <p:nvSpPr>
          <p:cNvPr id="6" name="Slide Number Placeholder 5">
            <a:extLst>
              <a:ext uri="{FF2B5EF4-FFF2-40B4-BE49-F238E27FC236}">
                <a16:creationId xmlns:a16="http://schemas.microsoft.com/office/drawing/2014/main" id="{46DC1742-C8D1-44AD-88FC-2EB5AB851272}"/>
              </a:ext>
            </a:extLst>
          </p:cNvPr>
          <p:cNvSpPr>
            <a:spLocks noGrp="1"/>
          </p:cNvSpPr>
          <p:nvPr>
            <p:ph type="sldNum" sz="quarter" idx="4"/>
          </p:nvPr>
        </p:nvSpPr>
        <p:spPr/>
        <p:txBody>
          <a:bodyPr/>
          <a:lstStyle/>
          <a:p>
            <a:fld id="{BC8D7E44-7D4F-4942-A8C9-2DF6BF8399E8}" type="slidenum">
              <a:rPr lang="en-US" smtClean="0"/>
              <a:pPr/>
              <a:t>15</a:t>
            </a:fld>
            <a:endParaRPr lang="en-US"/>
          </a:p>
        </p:txBody>
      </p:sp>
    </p:spTree>
    <p:extLst>
      <p:ext uri="{BB962C8B-B14F-4D97-AF65-F5344CB8AC3E}">
        <p14:creationId xmlns:p14="http://schemas.microsoft.com/office/powerpoint/2010/main" val="1070113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308CC-9CC9-4C7E-8E4D-E34F236C4112}"/>
              </a:ext>
            </a:extLst>
          </p:cNvPr>
          <p:cNvSpPr>
            <a:spLocks noGrp="1"/>
          </p:cNvSpPr>
          <p:nvPr>
            <p:ph idx="1"/>
          </p:nvPr>
        </p:nvSpPr>
        <p:spPr>
          <a:xfrm>
            <a:off x="304800" y="1493837"/>
            <a:ext cx="8610600" cy="4983163"/>
          </a:xfrm>
        </p:spPr>
        <p:txBody>
          <a:bodyPr>
            <a:normAutofit/>
          </a:bodyPr>
          <a:lstStyle/>
          <a:p>
            <a:pPr>
              <a:buFont typeface="Arial" panose="020B0604020202020204" pitchFamily="34" charset="0"/>
              <a:buChar char="•"/>
            </a:pPr>
            <a:r>
              <a:rPr lang="en-IN" sz="4400" dirty="0"/>
              <a:t>Time Value of Money</a:t>
            </a:r>
          </a:p>
          <a:p>
            <a:pPr>
              <a:buFont typeface="Arial" panose="020B0604020202020204" pitchFamily="34" charset="0"/>
              <a:buChar char="•"/>
            </a:pPr>
            <a:r>
              <a:rPr lang="en-IN" sz="4400" dirty="0"/>
              <a:t>Discounting</a:t>
            </a:r>
          </a:p>
          <a:p>
            <a:pPr>
              <a:buFont typeface="Arial" panose="020B0604020202020204" pitchFamily="34" charset="0"/>
              <a:buChar char="•"/>
            </a:pPr>
            <a:r>
              <a:rPr lang="en-IN" sz="4400" dirty="0"/>
              <a:t>Compounding</a:t>
            </a:r>
          </a:p>
          <a:p>
            <a:pPr>
              <a:buFont typeface="Arial" panose="020B0604020202020204" pitchFamily="34" charset="0"/>
              <a:buChar char="•"/>
            </a:pPr>
            <a:r>
              <a:rPr lang="en-IN" sz="4400" dirty="0"/>
              <a:t>Annuity, Annuity Due</a:t>
            </a:r>
          </a:p>
          <a:p>
            <a:pPr>
              <a:buFont typeface="Arial" panose="020B0604020202020204" pitchFamily="34" charset="0"/>
              <a:buChar char="•"/>
            </a:pPr>
            <a:r>
              <a:rPr lang="en-IN" sz="4400" dirty="0"/>
              <a:t>Perpetuity</a:t>
            </a:r>
          </a:p>
          <a:p>
            <a:pPr>
              <a:buFont typeface="Arial" panose="020B0604020202020204" pitchFamily="34" charset="0"/>
              <a:buChar char="•"/>
            </a:pPr>
            <a:endParaRPr lang="en-IN" sz="4400" dirty="0"/>
          </a:p>
        </p:txBody>
      </p:sp>
      <p:sp>
        <p:nvSpPr>
          <p:cNvPr id="4" name="Content Placeholder 3">
            <a:extLst>
              <a:ext uri="{FF2B5EF4-FFF2-40B4-BE49-F238E27FC236}">
                <a16:creationId xmlns:a16="http://schemas.microsoft.com/office/drawing/2014/main" id="{0B697B44-7999-4B08-B7EA-2C2A5D4AB1E4}"/>
              </a:ext>
            </a:extLst>
          </p:cNvPr>
          <p:cNvSpPr>
            <a:spLocks noGrp="1"/>
          </p:cNvSpPr>
          <p:nvPr>
            <p:ph sz="quarter" idx="10"/>
          </p:nvPr>
        </p:nvSpPr>
        <p:spPr/>
        <p:txBody>
          <a:bodyPr/>
          <a:lstStyle/>
          <a:p>
            <a:r>
              <a:rPr lang="en-IN" dirty="0"/>
              <a:t>Next class</a:t>
            </a:r>
          </a:p>
        </p:txBody>
      </p:sp>
      <p:sp>
        <p:nvSpPr>
          <p:cNvPr id="2" name="Date Placeholder 1">
            <a:extLst>
              <a:ext uri="{FF2B5EF4-FFF2-40B4-BE49-F238E27FC236}">
                <a16:creationId xmlns:a16="http://schemas.microsoft.com/office/drawing/2014/main" id="{3C07344F-E277-42EB-B2BC-EC055654EA23}"/>
              </a:ext>
            </a:extLst>
          </p:cNvPr>
          <p:cNvSpPr>
            <a:spLocks noGrp="1"/>
          </p:cNvSpPr>
          <p:nvPr>
            <p:ph type="dt" sz="half" idx="2"/>
          </p:nvPr>
        </p:nvSpPr>
        <p:spPr/>
        <p:txBody>
          <a:bodyPr/>
          <a:lstStyle/>
          <a:p>
            <a:fld id="{881A98AD-4956-456D-B4B5-6E8091612E86}" type="datetime1">
              <a:rPr lang="en-US" smtClean="0"/>
              <a:t>03-Aug-24</a:t>
            </a:fld>
            <a:endParaRPr lang="en-US" dirty="0"/>
          </a:p>
        </p:txBody>
      </p:sp>
      <p:sp>
        <p:nvSpPr>
          <p:cNvPr id="6" name="Slide Number Placeholder 5">
            <a:extLst>
              <a:ext uri="{FF2B5EF4-FFF2-40B4-BE49-F238E27FC236}">
                <a16:creationId xmlns:a16="http://schemas.microsoft.com/office/drawing/2014/main" id="{46DC1742-C8D1-44AD-88FC-2EB5AB851272}"/>
              </a:ext>
            </a:extLst>
          </p:cNvPr>
          <p:cNvSpPr>
            <a:spLocks noGrp="1"/>
          </p:cNvSpPr>
          <p:nvPr>
            <p:ph type="sldNum" sz="quarter" idx="4"/>
          </p:nvPr>
        </p:nvSpPr>
        <p:spPr/>
        <p:txBody>
          <a:bodyPr/>
          <a:lstStyle/>
          <a:p>
            <a:fld id="{BC8D7E44-7D4F-4942-A8C9-2DF6BF8399E8}" type="slidenum">
              <a:rPr lang="en-US" smtClean="0"/>
              <a:pPr/>
              <a:t>16</a:t>
            </a:fld>
            <a:endParaRPr lang="en-US"/>
          </a:p>
        </p:txBody>
      </p:sp>
    </p:spTree>
    <p:extLst>
      <p:ext uri="{BB962C8B-B14F-4D97-AF65-F5344CB8AC3E}">
        <p14:creationId xmlns:p14="http://schemas.microsoft.com/office/powerpoint/2010/main" val="585563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178CA95A-6BEA-587B-F360-BDA11491110A}"/>
              </a:ext>
            </a:extLst>
          </p:cNvPr>
          <p:cNvSpPr>
            <a:spLocks noGrp="1"/>
          </p:cNvSpPr>
          <p:nvPr>
            <p:ph sz="quarter" idx="10"/>
          </p:nvPr>
        </p:nvSpPr>
        <p:spPr/>
        <p:txBody>
          <a:bodyPr/>
          <a:lstStyle/>
          <a:p>
            <a:r>
              <a:rPr lang="en-US" dirty="0"/>
              <a:t>Thank You!</a:t>
            </a:r>
          </a:p>
          <a:p>
            <a:endParaRPr lang="en-US" dirty="0"/>
          </a:p>
          <a:p>
            <a:endParaRPr lang="en-IN" dirty="0"/>
          </a:p>
        </p:txBody>
      </p:sp>
      <p:sp>
        <p:nvSpPr>
          <p:cNvPr id="4" name="Date Placeholder 3">
            <a:extLst>
              <a:ext uri="{FF2B5EF4-FFF2-40B4-BE49-F238E27FC236}">
                <a16:creationId xmlns:a16="http://schemas.microsoft.com/office/drawing/2014/main" id="{427C2B16-709E-E543-4897-B860C0A46EC0}"/>
              </a:ext>
            </a:extLst>
          </p:cNvPr>
          <p:cNvSpPr>
            <a:spLocks noGrp="1"/>
          </p:cNvSpPr>
          <p:nvPr>
            <p:ph type="dt" sz="half" idx="4294967295"/>
          </p:nvPr>
        </p:nvSpPr>
        <p:spPr>
          <a:xfrm>
            <a:off x="0" y="6596063"/>
            <a:ext cx="2133600" cy="261937"/>
          </a:xfrm>
        </p:spPr>
        <p:txBody>
          <a:bodyPr/>
          <a:lstStyle/>
          <a:p>
            <a:fld id="{AA51CD4A-ACA3-40E1-B37E-D41A396BC798}" type="datetime1">
              <a:rPr lang="en-US" smtClean="0"/>
              <a:t>03-Aug-24</a:t>
            </a:fld>
            <a:endParaRPr lang="en-US" dirty="0"/>
          </a:p>
        </p:txBody>
      </p:sp>
      <p:sp>
        <p:nvSpPr>
          <p:cNvPr id="6" name="Slide Number Placeholder 5">
            <a:extLst>
              <a:ext uri="{FF2B5EF4-FFF2-40B4-BE49-F238E27FC236}">
                <a16:creationId xmlns:a16="http://schemas.microsoft.com/office/drawing/2014/main" id="{A157D059-01EA-3629-E221-2A19F2B9BEAE}"/>
              </a:ext>
            </a:extLst>
          </p:cNvPr>
          <p:cNvSpPr>
            <a:spLocks noGrp="1"/>
          </p:cNvSpPr>
          <p:nvPr>
            <p:ph type="sldNum" sz="quarter" idx="4294967295"/>
          </p:nvPr>
        </p:nvSpPr>
        <p:spPr>
          <a:xfrm>
            <a:off x="8128000" y="6596063"/>
            <a:ext cx="1016000" cy="261937"/>
          </a:xfrm>
        </p:spPr>
        <p:txBody>
          <a:bodyPr/>
          <a:lstStyle/>
          <a:p>
            <a:fld id="{BC8D7E44-7D4F-4942-A8C9-2DF6BF8399E8}" type="slidenum">
              <a:rPr lang="en-US" smtClean="0"/>
              <a:pPr/>
              <a:t>17</a:t>
            </a:fld>
            <a:endParaRPr lang="en-US"/>
          </a:p>
        </p:txBody>
      </p:sp>
    </p:spTree>
    <p:extLst>
      <p:ext uri="{BB962C8B-B14F-4D97-AF65-F5344CB8AC3E}">
        <p14:creationId xmlns:p14="http://schemas.microsoft.com/office/powerpoint/2010/main" val="1728035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308CC-9CC9-4C7E-8E4D-E34F236C4112}"/>
              </a:ext>
            </a:extLst>
          </p:cNvPr>
          <p:cNvSpPr>
            <a:spLocks noGrp="1"/>
          </p:cNvSpPr>
          <p:nvPr>
            <p:ph idx="1"/>
          </p:nvPr>
        </p:nvSpPr>
        <p:spPr>
          <a:xfrm>
            <a:off x="304800" y="1493837"/>
            <a:ext cx="8229600" cy="4983163"/>
          </a:xfrm>
        </p:spPr>
        <p:txBody>
          <a:bodyPr>
            <a:normAutofit/>
          </a:bodyPr>
          <a:lstStyle/>
          <a:p>
            <a:pPr>
              <a:buFont typeface="Arial" panose="020B0604020202020204" pitchFamily="34" charset="0"/>
              <a:buChar char="•"/>
            </a:pPr>
            <a:r>
              <a:rPr lang="en-IN" sz="2800" dirty="0"/>
              <a:t>Mention the books in new outline</a:t>
            </a:r>
          </a:p>
          <a:p>
            <a:pPr>
              <a:buFont typeface="Arial" panose="020B0604020202020204" pitchFamily="34" charset="0"/>
              <a:buChar char="•"/>
            </a:pPr>
            <a:endParaRPr lang="en-IN" sz="2800" dirty="0"/>
          </a:p>
          <a:p>
            <a:pPr>
              <a:buFont typeface="Arial" panose="020B0604020202020204" pitchFamily="34" charset="0"/>
              <a:buChar char="•"/>
            </a:pPr>
            <a:r>
              <a:rPr lang="en-US" sz="2800" dirty="0"/>
              <a:t>Recap of session 1 PPT</a:t>
            </a:r>
          </a:p>
          <a:p>
            <a:pPr>
              <a:buFont typeface="Arial" panose="020B0604020202020204" pitchFamily="34" charset="0"/>
              <a:buChar char="•"/>
            </a:pPr>
            <a:r>
              <a:rPr lang="en-US" sz="2800" dirty="0"/>
              <a:t>Overview of Financial intermediaries and institutions</a:t>
            </a:r>
          </a:p>
          <a:p>
            <a:pPr>
              <a:buFont typeface="Arial" panose="020B0604020202020204" pitchFamily="34" charset="0"/>
              <a:buChar char="•"/>
            </a:pPr>
            <a:r>
              <a:rPr lang="en-US" sz="2800" dirty="0"/>
              <a:t>Overview of Financial products</a:t>
            </a:r>
          </a:p>
        </p:txBody>
      </p:sp>
      <p:sp>
        <p:nvSpPr>
          <p:cNvPr id="4" name="Content Placeholder 3">
            <a:extLst>
              <a:ext uri="{FF2B5EF4-FFF2-40B4-BE49-F238E27FC236}">
                <a16:creationId xmlns:a16="http://schemas.microsoft.com/office/drawing/2014/main" id="{0B697B44-7999-4B08-B7EA-2C2A5D4AB1E4}"/>
              </a:ext>
            </a:extLst>
          </p:cNvPr>
          <p:cNvSpPr>
            <a:spLocks noGrp="1"/>
          </p:cNvSpPr>
          <p:nvPr>
            <p:ph sz="quarter" idx="10"/>
          </p:nvPr>
        </p:nvSpPr>
        <p:spPr/>
        <p:txBody>
          <a:bodyPr/>
          <a:lstStyle/>
          <a:p>
            <a:r>
              <a:rPr lang="en-US" dirty="0"/>
              <a:t>Agenda</a:t>
            </a:r>
            <a:endParaRPr lang="en-IN" dirty="0"/>
          </a:p>
        </p:txBody>
      </p:sp>
      <p:sp>
        <p:nvSpPr>
          <p:cNvPr id="2" name="Date Placeholder 1">
            <a:extLst>
              <a:ext uri="{FF2B5EF4-FFF2-40B4-BE49-F238E27FC236}">
                <a16:creationId xmlns:a16="http://schemas.microsoft.com/office/drawing/2014/main" id="{3C07344F-E277-42EB-B2BC-EC055654EA23}"/>
              </a:ext>
            </a:extLst>
          </p:cNvPr>
          <p:cNvSpPr>
            <a:spLocks noGrp="1"/>
          </p:cNvSpPr>
          <p:nvPr>
            <p:ph type="dt" sz="half" idx="2"/>
          </p:nvPr>
        </p:nvSpPr>
        <p:spPr/>
        <p:txBody>
          <a:bodyPr/>
          <a:lstStyle/>
          <a:p>
            <a:fld id="{15B30CB4-37E4-4A96-A0F6-4F83322468E2}" type="datetime1">
              <a:rPr lang="en-US" smtClean="0"/>
              <a:t>03-Aug-24</a:t>
            </a:fld>
            <a:endParaRPr lang="en-US" dirty="0"/>
          </a:p>
        </p:txBody>
      </p:sp>
      <p:sp>
        <p:nvSpPr>
          <p:cNvPr id="6" name="Slide Number Placeholder 5">
            <a:extLst>
              <a:ext uri="{FF2B5EF4-FFF2-40B4-BE49-F238E27FC236}">
                <a16:creationId xmlns:a16="http://schemas.microsoft.com/office/drawing/2014/main" id="{46DC1742-C8D1-44AD-88FC-2EB5AB851272}"/>
              </a:ext>
            </a:extLst>
          </p:cNvPr>
          <p:cNvSpPr>
            <a:spLocks noGrp="1"/>
          </p:cNvSpPr>
          <p:nvPr>
            <p:ph type="sldNum" sz="quarter" idx="4"/>
          </p:nvPr>
        </p:nvSpPr>
        <p:spPr/>
        <p:txBody>
          <a:bodyPr/>
          <a:lstStyle/>
          <a:p>
            <a:fld id="{BC8D7E44-7D4F-4942-A8C9-2DF6BF8399E8}" type="slidenum">
              <a:rPr lang="en-US" smtClean="0"/>
              <a:pPr/>
              <a:t>2</a:t>
            </a:fld>
            <a:endParaRPr lang="en-US"/>
          </a:p>
        </p:txBody>
      </p:sp>
    </p:spTree>
    <p:extLst>
      <p:ext uri="{BB962C8B-B14F-4D97-AF65-F5344CB8AC3E}">
        <p14:creationId xmlns:p14="http://schemas.microsoft.com/office/powerpoint/2010/main" val="1726396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308CC-9CC9-4C7E-8E4D-E34F236C4112}"/>
              </a:ext>
            </a:extLst>
          </p:cNvPr>
          <p:cNvSpPr>
            <a:spLocks noGrp="1"/>
          </p:cNvSpPr>
          <p:nvPr>
            <p:ph idx="1"/>
          </p:nvPr>
        </p:nvSpPr>
        <p:spPr>
          <a:xfrm>
            <a:off x="304800" y="1493837"/>
            <a:ext cx="8229600" cy="4983163"/>
          </a:xfrm>
        </p:spPr>
        <p:txBody>
          <a:bodyPr>
            <a:normAutofit/>
          </a:bodyPr>
          <a:lstStyle/>
          <a:p>
            <a:pPr>
              <a:buFont typeface="Arial" panose="020B0604020202020204" pitchFamily="34" charset="0"/>
              <a:buChar char="•"/>
            </a:pPr>
            <a:r>
              <a:rPr lang="en-US" b="1" dirty="0"/>
              <a:t>Financial markets </a:t>
            </a:r>
            <a:r>
              <a:rPr lang="en-US" dirty="0"/>
              <a:t>(Stock market, bond market) are the places where short- and long-term source of finance are traded. </a:t>
            </a:r>
            <a:r>
              <a:rPr lang="en-US" b="1" dirty="0"/>
              <a:t>Investors can invest, and individuals/ corporates/ governments can procure funds</a:t>
            </a:r>
            <a:r>
              <a:rPr lang="en-US" dirty="0"/>
              <a:t>.</a:t>
            </a:r>
          </a:p>
          <a:p>
            <a:pPr>
              <a:buFont typeface="Arial" panose="020B0604020202020204" pitchFamily="34" charset="0"/>
              <a:buChar char="•"/>
            </a:pPr>
            <a:r>
              <a:rPr lang="en-US" b="1" dirty="0"/>
              <a:t>Financial institutions and intermediaries </a:t>
            </a:r>
            <a:r>
              <a:rPr lang="en-US" dirty="0"/>
              <a:t>help in channelizing funds from surplus units to deficit units </a:t>
            </a:r>
            <a:r>
              <a:rPr lang="en-US" b="1" dirty="0"/>
              <a:t>by creating various debt/equity instruments of direct and indirect investing</a:t>
            </a:r>
            <a:r>
              <a:rPr lang="en-US" dirty="0"/>
              <a:t>.</a:t>
            </a:r>
          </a:p>
          <a:p>
            <a:pPr>
              <a:buFont typeface="Arial" panose="020B0604020202020204" pitchFamily="34" charset="0"/>
              <a:buChar char="•"/>
            </a:pPr>
            <a:r>
              <a:rPr lang="en-US" dirty="0"/>
              <a:t>Financial markets and institutions are responsible for:</a:t>
            </a:r>
          </a:p>
          <a:p>
            <a:pPr lvl="1">
              <a:buFont typeface="Arial" panose="020B0604020202020204" pitchFamily="34" charset="0"/>
              <a:buChar char="•"/>
            </a:pPr>
            <a:r>
              <a:rPr lang="en-US" sz="1800" dirty="0"/>
              <a:t>Business growth, employment creation, and consumption</a:t>
            </a:r>
          </a:p>
          <a:p>
            <a:pPr lvl="1">
              <a:buFont typeface="Arial" panose="020B0604020202020204" pitchFamily="34" charset="0"/>
              <a:buChar char="•"/>
            </a:pPr>
            <a:r>
              <a:rPr lang="en-US" sz="1800" dirty="0"/>
              <a:t>Production of good and services</a:t>
            </a:r>
          </a:p>
          <a:p>
            <a:pPr lvl="1">
              <a:buFont typeface="Arial" panose="020B0604020202020204" pitchFamily="34" charset="0"/>
              <a:buChar char="•"/>
            </a:pPr>
            <a:r>
              <a:rPr lang="en-US" sz="1800" dirty="0"/>
              <a:t>Capital formation and growth of economy</a:t>
            </a:r>
          </a:p>
          <a:p>
            <a:pPr lvl="1">
              <a:buFont typeface="Arial" panose="020B0604020202020204" pitchFamily="34" charset="0"/>
              <a:buChar char="•"/>
            </a:pPr>
            <a:r>
              <a:rPr lang="en-US" sz="1800" dirty="0"/>
              <a:t>Wealth creation in economy, and much more</a:t>
            </a:r>
          </a:p>
        </p:txBody>
      </p:sp>
      <p:sp>
        <p:nvSpPr>
          <p:cNvPr id="4" name="Content Placeholder 3">
            <a:extLst>
              <a:ext uri="{FF2B5EF4-FFF2-40B4-BE49-F238E27FC236}">
                <a16:creationId xmlns:a16="http://schemas.microsoft.com/office/drawing/2014/main" id="{0B697B44-7999-4B08-B7EA-2C2A5D4AB1E4}"/>
              </a:ext>
            </a:extLst>
          </p:cNvPr>
          <p:cNvSpPr>
            <a:spLocks noGrp="1"/>
          </p:cNvSpPr>
          <p:nvPr>
            <p:ph sz="quarter" idx="10"/>
          </p:nvPr>
        </p:nvSpPr>
        <p:spPr/>
        <p:txBody>
          <a:bodyPr/>
          <a:lstStyle/>
          <a:p>
            <a:r>
              <a:rPr lang="en-IN" dirty="0"/>
              <a:t>Why study Financial Markets and Institutions?</a:t>
            </a:r>
          </a:p>
        </p:txBody>
      </p:sp>
      <p:sp>
        <p:nvSpPr>
          <p:cNvPr id="2" name="Date Placeholder 1">
            <a:extLst>
              <a:ext uri="{FF2B5EF4-FFF2-40B4-BE49-F238E27FC236}">
                <a16:creationId xmlns:a16="http://schemas.microsoft.com/office/drawing/2014/main" id="{3C07344F-E277-42EB-B2BC-EC055654EA23}"/>
              </a:ext>
            </a:extLst>
          </p:cNvPr>
          <p:cNvSpPr>
            <a:spLocks noGrp="1"/>
          </p:cNvSpPr>
          <p:nvPr>
            <p:ph type="dt" sz="half" idx="2"/>
          </p:nvPr>
        </p:nvSpPr>
        <p:spPr/>
        <p:txBody>
          <a:bodyPr/>
          <a:lstStyle/>
          <a:p>
            <a:fld id="{15B30CB4-37E4-4A96-A0F6-4F83322468E2}" type="datetime1">
              <a:rPr lang="en-US" smtClean="0"/>
              <a:t>03-Aug-24</a:t>
            </a:fld>
            <a:endParaRPr lang="en-US" dirty="0"/>
          </a:p>
        </p:txBody>
      </p:sp>
      <p:sp>
        <p:nvSpPr>
          <p:cNvPr id="6" name="Slide Number Placeholder 5">
            <a:extLst>
              <a:ext uri="{FF2B5EF4-FFF2-40B4-BE49-F238E27FC236}">
                <a16:creationId xmlns:a16="http://schemas.microsoft.com/office/drawing/2014/main" id="{46DC1742-C8D1-44AD-88FC-2EB5AB851272}"/>
              </a:ext>
            </a:extLst>
          </p:cNvPr>
          <p:cNvSpPr>
            <a:spLocks noGrp="1"/>
          </p:cNvSpPr>
          <p:nvPr>
            <p:ph type="sldNum" sz="quarter" idx="4"/>
          </p:nvPr>
        </p:nvSpPr>
        <p:spPr/>
        <p:txBody>
          <a:bodyPr/>
          <a:lstStyle/>
          <a:p>
            <a:fld id="{BC8D7E44-7D4F-4942-A8C9-2DF6BF8399E8}" type="slidenum">
              <a:rPr lang="en-US" smtClean="0"/>
              <a:pPr/>
              <a:t>3</a:t>
            </a:fld>
            <a:endParaRPr lang="en-US"/>
          </a:p>
        </p:txBody>
      </p:sp>
    </p:spTree>
    <p:extLst>
      <p:ext uri="{BB962C8B-B14F-4D97-AF65-F5344CB8AC3E}">
        <p14:creationId xmlns:p14="http://schemas.microsoft.com/office/powerpoint/2010/main" val="552536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308CC-9CC9-4C7E-8E4D-E34F236C4112}"/>
              </a:ext>
            </a:extLst>
          </p:cNvPr>
          <p:cNvSpPr>
            <a:spLocks noGrp="1"/>
          </p:cNvSpPr>
          <p:nvPr>
            <p:ph idx="1"/>
          </p:nvPr>
        </p:nvSpPr>
        <p:spPr>
          <a:xfrm>
            <a:off x="304800" y="1493837"/>
            <a:ext cx="8610600" cy="4983163"/>
          </a:xfrm>
        </p:spPr>
        <p:txBody>
          <a:bodyPr>
            <a:normAutofit fontScale="92500" lnSpcReduction="10000"/>
          </a:bodyPr>
          <a:lstStyle/>
          <a:p>
            <a:pPr>
              <a:buFont typeface="Arial" panose="020B0604020202020204" pitchFamily="34" charset="0"/>
              <a:buChar char="•"/>
            </a:pPr>
            <a:r>
              <a:rPr lang="en-US" b="1" dirty="0"/>
              <a:t>Financial institutions</a:t>
            </a:r>
            <a:r>
              <a:rPr lang="en-US" dirty="0"/>
              <a:t>: banks, finance companies (NBFCs), insurance companies (life and general both), mutual funds, investment banks, pension funds, investment advisory firms, brokers, wealth managers, among others. (All are </a:t>
            </a:r>
            <a:r>
              <a:rPr lang="en-US" b="1" dirty="0"/>
              <a:t>highly regulated </a:t>
            </a:r>
            <a:r>
              <a:rPr lang="en-US" dirty="0"/>
              <a:t>by government)</a:t>
            </a:r>
          </a:p>
          <a:p>
            <a:pPr>
              <a:buFont typeface="Arial" panose="020B0604020202020204" pitchFamily="34" charset="0"/>
              <a:buChar char="•"/>
            </a:pPr>
            <a:r>
              <a:rPr lang="en-US" b="1" dirty="0"/>
              <a:t>The prominent financial institution in financial system is central bank </a:t>
            </a:r>
            <a:r>
              <a:rPr lang="en-US" dirty="0"/>
              <a:t>(RBI in India, Fed in US), which controls the interest rates and money supply in economy using </a:t>
            </a:r>
            <a:r>
              <a:rPr lang="en-US" b="1" dirty="0"/>
              <a:t>monetary policy (policy rates). </a:t>
            </a:r>
            <a:r>
              <a:rPr lang="en-US" dirty="0"/>
              <a:t>Monetary policy have a </a:t>
            </a:r>
            <a:r>
              <a:rPr lang="en-US" b="1" dirty="0"/>
              <a:t>major impact on interest, inflation, business cycles, job market, which ultimately impacts the financial markets and institutions</a:t>
            </a:r>
            <a:r>
              <a:rPr lang="en-US" dirty="0"/>
              <a:t>.</a:t>
            </a:r>
          </a:p>
          <a:p>
            <a:pPr>
              <a:buFont typeface="Arial" panose="020B0604020202020204" pitchFamily="34" charset="0"/>
              <a:buChar char="•"/>
            </a:pPr>
            <a:r>
              <a:rPr lang="en-US" dirty="0"/>
              <a:t>If not regulated, </a:t>
            </a:r>
            <a:r>
              <a:rPr lang="en-US" b="1" dirty="0"/>
              <a:t>financial crisis may occur, and investors may lose credibility in the financial system</a:t>
            </a:r>
            <a:r>
              <a:rPr lang="en-US" dirty="0"/>
              <a:t>. For example, 2008 financial crisis led to demise of Bear Stearns and Lehman Brothers (top investment banks in USA).</a:t>
            </a:r>
          </a:p>
          <a:p>
            <a:pPr>
              <a:buFont typeface="Arial" panose="020B0604020202020204" pitchFamily="34" charset="0"/>
              <a:buChar char="•"/>
            </a:pPr>
            <a:endParaRPr lang="en-US" dirty="0"/>
          </a:p>
        </p:txBody>
      </p:sp>
      <p:sp>
        <p:nvSpPr>
          <p:cNvPr id="4" name="Content Placeholder 3">
            <a:extLst>
              <a:ext uri="{FF2B5EF4-FFF2-40B4-BE49-F238E27FC236}">
                <a16:creationId xmlns:a16="http://schemas.microsoft.com/office/drawing/2014/main" id="{0B697B44-7999-4B08-B7EA-2C2A5D4AB1E4}"/>
              </a:ext>
            </a:extLst>
          </p:cNvPr>
          <p:cNvSpPr>
            <a:spLocks noGrp="1"/>
          </p:cNvSpPr>
          <p:nvPr>
            <p:ph sz="quarter" idx="10"/>
          </p:nvPr>
        </p:nvSpPr>
        <p:spPr/>
        <p:txBody>
          <a:bodyPr/>
          <a:lstStyle/>
          <a:p>
            <a:r>
              <a:rPr lang="en-IN" dirty="0"/>
              <a:t>Financial Institutions</a:t>
            </a:r>
          </a:p>
        </p:txBody>
      </p:sp>
      <p:sp>
        <p:nvSpPr>
          <p:cNvPr id="2" name="Date Placeholder 1">
            <a:extLst>
              <a:ext uri="{FF2B5EF4-FFF2-40B4-BE49-F238E27FC236}">
                <a16:creationId xmlns:a16="http://schemas.microsoft.com/office/drawing/2014/main" id="{3C07344F-E277-42EB-B2BC-EC055654EA23}"/>
              </a:ext>
            </a:extLst>
          </p:cNvPr>
          <p:cNvSpPr>
            <a:spLocks noGrp="1"/>
          </p:cNvSpPr>
          <p:nvPr>
            <p:ph type="dt" sz="half" idx="2"/>
          </p:nvPr>
        </p:nvSpPr>
        <p:spPr/>
        <p:txBody>
          <a:bodyPr/>
          <a:lstStyle/>
          <a:p>
            <a:fld id="{15B30CB4-37E4-4A96-A0F6-4F83322468E2}" type="datetime1">
              <a:rPr lang="en-US" smtClean="0"/>
              <a:t>03-Aug-24</a:t>
            </a:fld>
            <a:endParaRPr lang="en-US" dirty="0"/>
          </a:p>
        </p:txBody>
      </p:sp>
      <p:sp>
        <p:nvSpPr>
          <p:cNvPr id="6" name="Slide Number Placeholder 5">
            <a:extLst>
              <a:ext uri="{FF2B5EF4-FFF2-40B4-BE49-F238E27FC236}">
                <a16:creationId xmlns:a16="http://schemas.microsoft.com/office/drawing/2014/main" id="{46DC1742-C8D1-44AD-88FC-2EB5AB851272}"/>
              </a:ext>
            </a:extLst>
          </p:cNvPr>
          <p:cNvSpPr>
            <a:spLocks noGrp="1"/>
          </p:cNvSpPr>
          <p:nvPr>
            <p:ph type="sldNum" sz="quarter" idx="4"/>
          </p:nvPr>
        </p:nvSpPr>
        <p:spPr/>
        <p:txBody>
          <a:bodyPr/>
          <a:lstStyle/>
          <a:p>
            <a:fld id="{BC8D7E44-7D4F-4942-A8C9-2DF6BF8399E8}" type="slidenum">
              <a:rPr lang="en-US" smtClean="0"/>
              <a:pPr/>
              <a:t>4</a:t>
            </a:fld>
            <a:endParaRPr lang="en-US"/>
          </a:p>
        </p:txBody>
      </p:sp>
    </p:spTree>
    <p:extLst>
      <p:ext uri="{BB962C8B-B14F-4D97-AF65-F5344CB8AC3E}">
        <p14:creationId xmlns:p14="http://schemas.microsoft.com/office/powerpoint/2010/main" val="2439409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346D22C-0E32-AB46-57B1-C14C2E6E4322}"/>
              </a:ext>
            </a:extLst>
          </p:cNvPr>
          <p:cNvPicPr>
            <a:picLocks noGrp="1" noChangeAspect="1"/>
          </p:cNvPicPr>
          <p:nvPr>
            <p:ph idx="1"/>
          </p:nvPr>
        </p:nvPicPr>
        <p:blipFill>
          <a:blip r:embed="rId2"/>
          <a:stretch>
            <a:fillRect/>
          </a:stretch>
        </p:blipFill>
        <p:spPr>
          <a:xfrm>
            <a:off x="457200" y="136374"/>
            <a:ext cx="6088273" cy="6442810"/>
          </a:xfrm>
        </p:spPr>
      </p:pic>
      <p:sp>
        <p:nvSpPr>
          <p:cNvPr id="2" name="Date Placeholder 1">
            <a:extLst>
              <a:ext uri="{FF2B5EF4-FFF2-40B4-BE49-F238E27FC236}">
                <a16:creationId xmlns:a16="http://schemas.microsoft.com/office/drawing/2014/main" id="{3C07344F-E277-42EB-B2BC-EC055654EA23}"/>
              </a:ext>
            </a:extLst>
          </p:cNvPr>
          <p:cNvSpPr>
            <a:spLocks noGrp="1"/>
          </p:cNvSpPr>
          <p:nvPr>
            <p:ph type="dt" sz="half" idx="2"/>
          </p:nvPr>
        </p:nvSpPr>
        <p:spPr/>
        <p:txBody>
          <a:bodyPr/>
          <a:lstStyle/>
          <a:p>
            <a:fld id="{15B30CB4-37E4-4A96-A0F6-4F83322468E2}" type="datetime1">
              <a:rPr lang="en-US" smtClean="0"/>
              <a:t>03-Aug-24</a:t>
            </a:fld>
            <a:endParaRPr lang="en-US" dirty="0"/>
          </a:p>
        </p:txBody>
      </p:sp>
      <p:sp>
        <p:nvSpPr>
          <p:cNvPr id="6" name="Slide Number Placeholder 5">
            <a:extLst>
              <a:ext uri="{FF2B5EF4-FFF2-40B4-BE49-F238E27FC236}">
                <a16:creationId xmlns:a16="http://schemas.microsoft.com/office/drawing/2014/main" id="{46DC1742-C8D1-44AD-88FC-2EB5AB851272}"/>
              </a:ext>
            </a:extLst>
          </p:cNvPr>
          <p:cNvSpPr>
            <a:spLocks noGrp="1"/>
          </p:cNvSpPr>
          <p:nvPr>
            <p:ph type="sldNum" sz="quarter" idx="4"/>
          </p:nvPr>
        </p:nvSpPr>
        <p:spPr/>
        <p:txBody>
          <a:bodyPr/>
          <a:lstStyle/>
          <a:p>
            <a:fld id="{BC8D7E44-7D4F-4942-A8C9-2DF6BF8399E8}" type="slidenum">
              <a:rPr lang="en-US" smtClean="0"/>
              <a:pPr/>
              <a:t>5</a:t>
            </a:fld>
            <a:endParaRPr lang="en-US"/>
          </a:p>
        </p:txBody>
      </p:sp>
    </p:spTree>
    <p:extLst>
      <p:ext uri="{BB962C8B-B14F-4D97-AF65-F5344CB8AC3E}">
        <p14:creationId xmlns:p14="http://schemas.microsoft.com/office/powerpoint/2010/main" val="2579534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308CC-9CC9-4C7E-8E4D-E34F236C4112}"/>
              </a:ext>
            </a:extLst>
          </p:cNvPr>
          <p:cNvSpPr>
            <a:spLocks noGrp="1"/>
          </p:cNvSpPr>
          <p:nvPr>
            <p:ph idx="1"/>
          </p:nvPr>
        </p:nvSpPr>
        <p:spPr>
          <a:xfrm>
            <a:off x="304800" y="1493837"/>
            <a:ext cx="8229600" cy="4983163"/>
          </a:xfrm>
        </p:spPr>
        <p:txBody>
          <a:bodyPr>
            <a:normAutofit fontScale="92500"/>
          </a:bodyPr>
          <a:lstStyle/>
          <a:p>
            <a:pPr>
              <a:buFont typeface="Arial" panose="020B0604020202020204" pitchFamily="34" charset="0"/>
              <a:buChar char="•"/>
            </a:pPr>
            <a:r>
              <a:rPr lang="en-US" b="1" dirty="0"/>
              <a:t>International financial system: </a:t>
            </a:r>
            <a:r>
              <a:rPr lang="en-US" dirty="0"/>
              <a:t>The financially integrated economies across the world has huge impact on domestic economies. Understanding forex market, trade sanctions, role of international bodies (IMF, World bank), etc. play a huge role in financial system of any economy.</a:t>
            </a:r>
          </a:p>
          <a:p>
            <a:pPr>
              <a:buFont typeface="Arial" panose="020B0604020202020204" pitchFamily="34" charset="0"/>
              <a:buChar char="•"/>
            </a:pPr>
            <a:r>
              <a:rPr lang="en-US" b="1" dirty="0"/>
              <a:t>Financial innovation</a:t>
            </a:r>
            <a:r>
              <a:rPr lang="en-US" dirty="0"/>
              <a:t>: ATM, UPI, Cardless withdrawal, internet banking, NEFT, RTGS, ASBA, peer-to-peer lending, ETFs (equity, debt, gold, silver), mortgage-based securities (MBS), CDS, </a:t>
            </a:r>
            <a:r>
              <a:rPr lang="en-US" b="1" dirty="0"/>
              <a:t>ADR, GDR</a:t>
            </a:r>
            <a:r>
              <a:rPr lang="en-US" dirty="0"/>
              <a:t>, among others.</a:t>
            </a:r>
          </a:p>
          <a:p>
            <a:pPr>
              <a:buFont typeface="Arial" panose="020B0604020202020204" pitchFamily="34" charset="0"/>
              <a:buChar char="•"/>
            </a:pPr>
            <a:r>
              <a:rPr lang="en-US" b="1" dirty="0"/>
              <a:t>Risks in financial institutions</a:t>
            </a:r>
            <a:r>
              <a:rPr lang="en-US" dirty="0"/>
              <a:t>: Fluctuating interest rates in bond market (</a:t>
            </a:r>
            <a:r>
              <a:rPr lang="en-US" dirty="0">
                <a:hlinkClick r:id="rId2"/>
              </a:rPr>
              <a:t>Silicon Valley Bank</a:t>
            </a:r>
            <a:r>
              <a:rPr lang="en-US" dirty="0"/>
              <a:t>), </a:t>
            </a:r>
            <a:r>
              <a:rPr lang="en-US" dirty="0">
                <a:hlinkClick r:id="rId3"/>
              </a:rPr>
              <a:t>stock market crashes</a:t>
            </a:r>
            <a:r>
              <a:rPr lang="en-US" dirty="0"/>
              <a:t>, </a:t>
            </a:r>
            <a:r>
              <a:rPr lang="en-US" dirty="0">
                <a:hlinkClick r:id="rId4"/>
              </a:rPr>
              <a:t>crisis due to speculation in forex market</a:t>
            </a:r>
            <a:r>
              <a:rPr lang="en-US" dirty="0"/>
              <a:t>, failure of financial institutes in crises. Hence, managing risk is crucial in financial institutions.</a:t>
            </a:r>
          </a:p>
        </p:txBody>
      </p:sp>
      <p:sp>
        <p:nvSpPr>
          <p:cNvPr id="4" name="Content Placeholder 3">
            <a:extLst>
              <a:ext uri="{FF2B5EF4-FFF2-40B4-BE49-F238E27FC236}">
                <a16:creationId xmlns:a16="http://schemas.microsoft.com/office/drawing/2014/main" id="{0B697B44-7999-4B08-B7EA-2C2A5D4AB1E4}"/>
              </a:ext>
            </a:extLst>
          </p:cNvPr>
          <p:cNvSpPr>
            <a:spLocks noGrp="1"/>
          </p:cNvSpPr>
          <p:nvPr>
            <p:ph sz="quarter" idx="10"/>
          </p:nvPr>
        </p:nvSpPr>
        <p:spPr/>
        <p:txBody>
          <a:bodyPr/>
          <a:lstStyle/>
          <a:p>
            <a:r>
              <a:rPr lang="en-IN" dirty="0"/>
              <a:t>Financial Institutions…</a:t>
            </a:r>
          </a:p>
        </p:txBody>
      </p:sp>
      <p:sp>
        <p:nvSpPr>
          <p:cNvPr id="2" name="Date Placeholder 1">
            <a:extLst>
              <a:ext uri="{FF2B5EF4-FFF2-40B4-BE49-F238E27FC236}">
                <a16:creationId xmlns:a16="http://schemas.microsoft.com/office/drawing/2014/main" id="{3C07344F-E277-42EB-B2BC-EC055654EA23}"/>
              </a:ext>
            </a:extLst>
          </p:cNvPr>
          <p:cNvSpPr>
            <a:spLocks noGrp="1"/>
          </p:cNvSpPr>
          <p:nvPr>
            <p:ph type="dt" sz="half" idx="2"/>
          </p:nvPr>
        </p:nvSpPr>
        <p:spPr/>
        <p:txBody>
          <a:bodyPr/>
          <a:lstStyle/>
          <a:p>
            <a:fld id="{15B30CB4-37E4-4A96-A0F6-4F83322468E2}" type="datetime1">
              <a:rPr lang="en-US" smtClean="0"/>
              <a:t>03-Aug-24</a:t>
            </a:fld>
            <a:endParaRPr lang="en-US" dirty="0"/>
          </a:p>
        </p:txBody>
      </p:sp>
      <p:sp>
        <p:nvSpPr>
          <p:cNvPr id="6" name="Slide Number Placeholder 5">
            <a:extLst>
              <a:ext uri="{FF2B5EF4-FFF2-40B4-BE49-F238E27FC236}">
                <a16:creationId xmlns:a16="http://schemas.microsoft.com/office/drawing/2014/main" id="{46DC1742-C8D1-44AD-88FC-2EB5AB851272}"/>
              </a:ext>
            </a:extLst>
          </p:cNvPr>
          <p:cNvSpPr>
            <a:spLocks noGrp="1"/>
          </p:cNvSpPr>
          <p:nvPr>
            <p:ph type="sldNum" sz="quarter" idx="4"/>
          </p:nvPr>
        </p:nvSpPr>
        <p:spPr/>
        <p:txBody>
          <a:bodyPr/>
          <a:lstStyle/>
          <a:p>
            <a:fld id="{BC8D7E44-7D4F-4942-A8C9-2DF6BF8399E8}" type="slidenum">
              <a:rPr lang="en-US" smtClean="0"/>
              <a:pPr/>
              <a:t>6</a:t>
            </a:fld>
            <a:endParaRPr lang="en-US"/>
          </a:p>
        </p:txBody>
      </p:sp>
    </p:spTree>
    <p:extLst>
      <p:ext uri="{BB962C8B-B14F-4D97-AF65-F5344CB8AC3E}">
        <p14:creationId xmlns:p14="http://schemas.microsoft.com/office/powerpoint/2010/main" val="207602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308CC-9CC9-4C7E-8E4D-E34F236C4112}"/>
              </a:ext>
            </a:extLst>
          </p:cNvPr>
          <p:cNvSpPr>
            <a:spLocks noGrp="1"/>
          </p:cNvSpPr>
          <p:nvPr>
            <p:ph idx="1"/>
          </p:nvPr>
        </p:nvSpPr>
        <p:spPr>
          <a:xfrm>
            <a:off x="304800" y="1493837"/>
            <a:ext cx="8229600" cy="4983163"/>
          </a:xfrm>
        </p:spPr>
        <p:txBody>
          <a:bodyPr>
            <a:normAutofit/>
          </a:bodyPr>
          <a:lstStyle/>
          <a:p>
            <a:pPr>
              <a:buFont typeface="Arial" panose="020B0604020202020204" pitchFamily="34" charset="0"/>
              <a:buChar char="•"/>
            </a:pPr>
            <a:r>
              <a:rPr lang="en-US" dirty="0"/>
              <a:t>Financial institutions are the </a:t>
            </a:r>
            <a:r>
              <a:rPr lang="en-US" b="1" dirty="0"/>
              <a:t>largest employer (with higher salaries) in the economy</a:t>
            </a:r>
            <a:r>
              <a:rPr lang="en-US" dirty="0"/>
              <a:t>. Hence, understanding them becomes crucial.</a:t>
            </a:r>
          </a:p>
          <a:p>
            <a:pPr>
              <a:buFont typeface="Arial" panose="020B0604020202020204" pitchFamily="34" charset="0"/>
              <a:buChar char="•"/>
            </a:pPr>
            <a:r>
              <a:rPr lang="en-US" dirty="0"/>
              <a:t>Understanding them is important because </a:t>
            </a:r>
            <a:r>
              <a:rPr lang="en-US" b="1" dirty="0"/>
              <a:t>you invest </a:t>
            </a:r>
            <a:r>
              <a:rPr lang="en-US" dirty="0"/>
              <a:t>your hard-earned savings using their financial instruments.</a:t>
            </a:r>
          </a:p>
          <a:p>
            <a:pPr>
              <a:buFont typeface="Arial" panose="020B0604020202020204" pitchFamily="34" charset="0"/>
              <a:buChar char="•"/>
            </a:pPr>
            <a:r>
              <a:rPr lang="en-US" b="1" dirty="0"/>
              <a:t>Understand problems of financial institutions </a:t>
            </a:r>
            <a:r>
              <a:rPr lang="en-US" dirty="0"/>
              <a:t>which you may face as a manager. Like: Development of a new financial product, risk management, etc.</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Content Placeholder 3">
            <a:extLst>
              <a:ext uri="{FF2B5EF4-FFF2-40B4-BE49-F238E27FC236}">
                <a16:creationId xmlns:a16="http://schemas.microsoft.com/office/drawing/2014/main" id="{0B697B44-7999-4B08-B7EA-2C2A5D4AB1E4}"/>
              </a:ext>
            </a:extLst>
          </p:cNvPr>
          <p:cNvSpPr>
            <a:spLocks noGrp="1"/>
          </p:cNvSpPr>
          <p:nvPr>
            <p:ph sz="quarter" idx="10"/>
          </p:nvPr>
        </p:nvSpPr>
        <p:spPr/>
        <p:txBody>
          <a:bodyPr/>
          <a:lstStyle/>
          <a:p>
            <a:r>
              <a:rPr lang="en-IN" dirty="0"/>
              <a:t>Managerial reasons to learn about </a:t>
            </a:r>
            <a:r>
              <a:rPr lang="en-US" dirty="0"/>
              <a:t>Financial institutions </a:t>
            </a:r>
            <a:endParaRPr lang="en-IN" dirty="0"/>
          </a:p>
        </p:txBody>
      </p:sp>
      <p:sp>
        <p:nvSpPr>
          <p:cNvPr id="2" name="Date Placeholder 1">
            <a:extLst>
              <a:ext uri="{FF2B5EF4-FFF2-40B4-BE49-F238E27FC236}">
                <a16:creationId xmlns:a16="http://schemas.microsoft.com/office/drawing/2014/main" id="{3C07344F-E277-42EB-B2BC-EC055654EA23}"/>
              </a:ext>
            </a:extLst>
          </p:cNvPr>
          <p:cNvSpPr>
            <a:spLocks noGrp="1"/>
          </p:cNvSpPr>
          <p:nvPr>
            <p:ph type="dt" sz="half" idx="2"/>
          </p:nvPr>
        </p:nvSpPr>
        <p:spPr/>
        <p:txBody>
          <a:bodyPr/>
          <a:lstStyle/>
          <a:p>
            <a:fld id="{15B30CB4-37E4-4A96-A0F6-4F83322468E2}" type="datetime1">
              <a:rPr lang="en-US" smtClean="0"/>
              <a:t>03-Aug-24</a:t>
            </a:fld>
            <a:endParaRPr lang="en-US" dirty="0"/>
          </a:p>
        </p:txBody>
      </p:sp>
      <p:sp>
        <p:nvSpPr>
          <p:cNvPr id="6" name="Slide Number Placeholder 5">
            <a:extLst>
              <a:ext uri="{FF2B5EF4-FFF2-40B4-BE49-F238E27FC236}">
                <a16:creationId xmlns:a16="http://schemas.microsoft.com/office/drawing/2014/main" id="{46DC1742-C8D1-44AD-88FC-2EB5AB851272}"/>
              </a:ext>
            </a:extLst>
          </p:cNvPr>
          <p:cNvSpPr>
            <a:spLocks noGrp="1"/>
          </p:cNvSpPr>
          <p:nvPr>
            <p:ph type="sldNum" sz="quarter" idx="4"/>
          </p:nvPr>
        </p:nvSpPr>
        <p:spPr/>
        <p:txBody>
          <a:bodyPr/>
          <a:lstStyle/>
          <a:p>
            <a:fld id="{BC8D7E44-7D4F-4942-A8C9-2DF6BF8399E8}" type="slidenum">
              <a:rPr lang="en-US" smtClean="0"/>
              <a:pPr/>
              <a:t>7</a:t>
            </a:fld>
            <a:endParaRPr lang="en-US"/>
          </a:p>
        </p:txBody>
      </p:sp>
    </p:spTree>
    <p:extLst>
      <p:ext uri="{BB962C8B-B14F-4D97-AF65-F5344CB8AC3E}">
        <p14:creationId xmlns:p14="http://schemas.microsoft.com/office/powerpoint/2010/main" val="2563898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308CC-9CC9-4C7E-8E4D-E34F236C4112}"/>
              </a:ext>
            </a:extLst>
          </p:cNvPr>
          <p:cNvSpPr>
            <a:spLocks noGrp="1"/>
          </p:cNvSpPr>
          <p:nvPr>
            <p:ph idx="1"/>
          </p:nvPr>
        </p:nvSpPr>
        <p:spPr>
          <a:xfrm>
            <a:off x="304800" y="1493837"/>
            <a:ext cx="8229600" cy="4983163"/>
          </a:xfrm>
        </p:spPr>
        <p:txBody>
          <a:bodyPr>
            <a:normAutofit/>
          </a:bodyPr>
          <a:lstStyle/>
          <a:p>
            <a:pPr>
              <a:buFont typeface="Arial" panose="020B0604020202020204" pitchFamily="34" charset="0"/>
              <a:buChar char="•"/>
            </a:pPr>
            <a:r>
              <a:rPr lang="en-IN" b="1" dirty="0"/>
              <a:t>Type of securities</a:t>
            </a:r>
            <a:r>
              <a:rPr lang="en-IN" dirty="0"/>
              <a:t>: Debt v/s Equity Market</a:t>
            </a:r>
          </a:p>
          <a:p>
            <a:pPr>
              <a:buFont typeface="Arial" panose="020B0604020202020204" pitchFamily="34" charset="0"/>
              <a:buChar char="•"/>
            </a:pPr>
            <a:endParaRPr lang="en-IN" dirty="0"/>
          </a:p>
          <a:p>
            <a:pPr>
              <a:buFont typeface="Arial" panose="020B0604020202020204" pitchFamily="34" charset="0"/>
              <a:buChar char="•"/>
            </a:pPr>
            <a:r>
              <a:rPr lang="en-IN" b="1" dirty="0"/>
              <a:t>Maturity</a:t>
            </a:r>
            <a:r>
              <a:rPr lang="en-IN" dirty="0"/>
              <a:t>: Money market v/s Capital market</a:t>
            </a:r>
          </a:p>
          <a:p>
            <a:pPr>
              <a:buFont typeface="Arial" panose="020B0604020202020204" pitchFamily="34" charset="0"/>
              <a:buChar char="•"/>
            </a:pPr>
            <a:endParaRPr lang="en-IN" dirty="0"/>
          </a:p>
          <a:p>
            <a:pPr>
              <a:buFont typeface="Arial" panose="020B0604020202020204" pitchFamily="34" charset="0"/>
              <a:buChar char="•"/>
            </a:pPr>
            <a:r>
              <a:rPr lang="en-IN" b="1" dirty="0"/>
              <a:t>Based on issue time</a:t>
            </a:r>
            <a:r>
              <a:rPr lang="en-IN" dirty="0"/>
              <a:t>: Primary v/s secondary</a:t>
            </a:r>
          </a:p>
          <a:p>
            <a:pPr>
              <a:buFont typeface="Arial" panose="020B0604020202020204" pitchFamily="34" charset="0"/>
              <a:buChar char="•"/>
            </a:pPr>
            <a:endParaRPr lang="en-IN" dirty="0"/>
          </a:p>
          <a:p>
            <a:pPr>
              <a:buFont typeface="Arial" panose="020B0604020202020204" pitchFamily="34" charset="0"/>
              <a:buChar char="•"/>
            </a:pPr>
            <a:r>
              <a:rPr lang="en-IN" b="1" dirty="0"/>
              <a:t>Cash Market v/s Derivatives Market </a:t>
            </a:r>
            <a:r>
              <a:rPr lang="en-IN" sz="2400" dirty="0"/>
              <a:t>(Futures, forwards, options, and swaps)</a:t>
            </a:r>
          </a:p>
          <a:p>
            <a:pPr>
              <a:buFont typeface="Arial" panose="020B0604020202020204" pitchFamily="34" charset="0"/>
              <a:buChar char="•"/>
            </a:pPr>
            <a:r>
              <a:rPr lang="en-IN" b="1" dirty="0"/>
              <a:t>Organisational structure </a:t>
            </a:r>
            <a:r>
              <a:rPr lang="en-IN" dirty="0"/>
              <a:t>and regulation: Regulated exchange v/s unregulated/less regulated over the counter market</a:t>
            </a:r>
            <a:endParaRPr lang="en-IN" sz="2400" dirty="0"/>
          </a:p>
          <a:p>
            <a:pPr>
              <a:buFont typeface="Arial" panose="020B0604020202020204" pitchFamily="34" charset="0"/>
              <a:buChar char="•"/>
            </a:pPr>
            <a:endParaRPr lang="en-IN" dirty="0"/>
          </a:p>
          <a:p>
            <a:pPr>
              <a:buFont typeface="Arial" panose="020B0604020202020204" pitchFamily="34" charset="0"/>
              <a:buChar char="•"/>
            </a:pPr>
            <a:endParaRPr lang="en-IN" dirty="0"/>
          </a:p>
        </p:txBody>
      </p:sp>
      <p:sp>
        <p:nvSpPr>
          <p:cNvPr id="4" name="Content Placeholder 3">
            <a:extLst>
              <a:ext uri="{FF2B5EF4-FFF2-40B4-BE49-F238E27FC236}">
                <a16:creationId xmlns:a16="http://schemas.microsoft.com/office/drawing/2014/main" id="{0B697B44-7999-4B08-B7EA-2C2A5D4AB1E4}"/>
              </a:ext>
            </a:extLst>
          </p:cNvPr>
          <p:cNvSpPr>
            <a:spLocks noGrp="1"/>
          </p:cNvSpPr>
          <p:nvPr>
            <p:ph sz="quarter" idx="10"/>
          </p:nvPr>
        </p:nvSpPr>
        <p:spPr/>
        <p:txBody>
          <a:bodyPr/>
          <a:lstStyle/>
          <a:p>
            <a:r>
              <a:rPr lang="en-IN" dirty="0"/>
              <a:t>Financial Markets: Classifications</a:t>
            </a:r>
          </a:p>
        </p:txBody>
      </p:sp>
      <p:sp>
        <p:nvSpPr>
          <p:cNvPr id="2" name="Date Placeholder 1">
            <a:extLst>
              <a:ext uri="{FF2B5EF4-FFF2-40B4-BE49-F238E27FC236}">
                <a16:creationId xmlns:a16="http://schemas.microsoft.com/office/drawing/2014/main" id="{3C07344F-E277-42EB-B2BC-EC055654EA23}"/>
              </a:ext>
            </a:extLst>
          </p:cNvPr>
          <p:cNvSpPr>
            <a:spLocks noGrp="1"/>
          </p:cNvSpPr>
          <p:nvPr>
            <p:ph type="dt" sz="half" idx="2"/>
          </p:nvPr>
        </p:nvSpPr>
        <p:spPr/>
        <p:txBody>
          <a:bodyPr/>
          <a:lstStyle/>
          <a:p>
            <a:fld id="{881A98AD-4956-456D-B4B5-6E8091612E86}" type="datetime1">
              <a:rPr lang="en-US" smtClean="0"/>
              <a:t>03-Aug-24</a:t>
            </a:fld>
            <a:endParaRPr lang="en-US" dirty="0"/>
          </a:p>
        </p:txBody>
      </p:sp>
      <p:sp>
        <p:nvSpPr>
          <p:cNvPr id="6" name="Slide Number Placeholder 5">
            <a:extLst>
              <a:ext uri="{FF2B5EF4-FFF2-40B4-BE49-F238E27FC236}">
                <a16:creationId xmlns:a16="http://schemas.microsoft.com/office/drawing/2014/main" id="{46DC1742-C8D1-44AD-88FC-2EB5AB851272}"/>
              </a:ext>
            </a:extLst>
          </p:cNvPr>
          <p:cNvSpPr>
            <a:spLocks noGrp="1"/>
          </p:cNvSpPr>
          <p:nvPr>
            <p:ph type="sldNum" sz="quarter" idx="4"/>
          </p:nvPr>
        </p:nvSpPr>
        <p:spPr/>
        <p:txBody>
          <a:bodyPr/>
          <a:lstStyle/>
          <a:p>
            <a:fld id="{BC8D7E44-7D4F-4942-A8C9-2DF6BF8399E8}" type="slidenum">
              <a:rPr lang="en-US" smtClean="0"/>
              <a:pPr/>
              <a:t>8</a:t>
            </a:fld>
            <a:endParaRPr lang="en-US"/>
          </a:p>
        </p:txBody>
      </p:sp>
    </p:spTree>
    <p:extLst>
      <p:ext uri="{BB962C8B-B14F-4D97-AF65-F5344CB8AC3E}">
        <p14:creationId xmlns:p14="http://schemas.microsoft.com/office/powerpoint/2010/main" val="1515885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FFB2EC8-6AF8-0782-80F5-8F50D2FB3EDB}"/>
              </a:ext>
            </a:extLst>
          </p:cNvPr>
          <p:cNvPicPr>
            <a:picLocks noGrp="1" noChangeAspect="1"/>
          </p:cNvPicPr>
          <p:nvPr>
            <p:ph idx="1"/>
          </p:nvPr>
        </p:nvPicPr>
        <p:blipFill>
          <a:blip r:embed="rId2"/>
          <a:stretch>
            <a:fillRect/>
          </a:stretch>
        </p:blipFill>
        <p:spPr>
          <a:xfrm>
            <a:off x="762001" y="1380520"/>
            <a:ext cx="6900862" cy="4914711"/>
          </a:xfrm>
        </p:spPr>
      </p:pic>
      <p:sp>
        <p:nvSpPr>
          <p:cNvPr id="4" name="Content Placeholder 3">
            <a:extLst>
              <a:ext uri="{FF2B5EF4-FFF2-40B4-BE49-F238E27FC236}">
                <a16:creationId xmlns:a16="http://schemas.microsoft.com/office/drawing/2014/main" id="{0B697B44-7999-4B08-B7EA-2C2A5D4AB1E4}"/>
              </a:ext>
            </a:extLst>
          </p:cNvPr>
          <p:cNvSpPr>
            <a:spLocks noGrp="1"/>
          </p:cNvSpPr>
          <p:nvPr>
            <p:ph sz="quarter" idx="10"/>
          </p:nvPr>
        </p:nvSpPr>
        <p:spPr/>
        <p:txBody>
          <a:bodyPr/>
          <a:lstStyle/>
          <a:p>
            <a:r>
              <a:rPr lang="en-IN" dirty="0"/>
              <a:t>Flow of funds in financial system</a:t>
            </a:r>
          </a:p>
        </p:txBody>
      </p:sp>
      <p:sp>
        <p:nvSpPr>
          <p:cNvPr id="2" name="Date Placeholder 1">
            <a:extLst>
              <a:ext uri="{FF2B5EF4-FFF2-40B4-BE49-F238E27FC236}">
                <a16:creationId xmlns:a16="http://schemas.microsoft.com/office/drawing/2014/main" id="{3C07344F-E277-42EB-B2BC-EC055654EA23}"/>
              </a:ext>
            </a:extLst>
          </p:cNvPr>
          <p:cNvSpPr>
            <a:spLocks noGrp="1"/>
          </p:cNvSpPr>
          <p:nvPr>
            <p:ph type="dt" sz="half" idx="2"/>
          </p:nvPr>
        </p:nvSpPr>
        <p:spPr/>
        <p:txBody>
          <a:bodyPr/>
          <a:lstStyle/>
          <a:p>
            <a:fld id="{15B30CB4-37E4-4A96-A0F6-4F83322468E2}" type="datetime1">
              <a:rPr lang="en-US" smtClean="0"/>
              <a:t>03-Aug-24</a:t>
            </a:fld>
            <a:endParaRPr lang="en-US" dirty="0"/>
          </a:p>
        </p:txBody>
      </p:sp>
      <p:sp>
        <p:nvSpPr>
          <p:cNvPr id="6" name="Slide Number Placeholder 5">
            <a:extLst>
              <a:ext uri="{FF2B5EF4-FFF2-40B4-BE49-F238E27FC236}">
                <a16:creationId xmlns:a16="http://schemas.microsoft.com/office/drawing/2014/main" id="{46DC1742-C8D1-44AD-88FC-2EB5AB851272}"/>
              </a:ext>
            </a:extLst>
          </p:cNvPr>
          <p:cNvSpPr>
            <a:spLocks noGrp="1"/>
          </p:cNvSpPr>
          <p:nvPr>
            <p:ph type="sldNum" sz="quarter" idx="4"/>
          </p:nvPr>
        </p:nvSpPr>
        <p:spPr/>
        <p:txBody>
          <a:bodyPr/>
          <a:lstStyle/>
          <a:p>
            <a:fld id="{BC8D7E44-7D4F-4942-A8C9-2DF6BF8399E8}" type="slidenum">
              <a:rPr lang="en-US" smtClean="0"/>
              <a:pPr/>
              <a:t>9</a:t>
            </a:fld>
            <a:endParaRPr lang="en-US"/>
          </a:p>
        </p:txBody>
      </p:sp>
    </p:spTree>
    <p:extLst>
      <p:ext uri="{BB962C8B-B14F-4D97-AF65-F5344CB8AC3E}">
        <p14:creationId xmlns:p14="http://schemas.microsoft.com/office/powerpoint/2010/main" val="114454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5AAB6E9E277804DABC86EB8C860FA82" ma:contentTypeVersion="8" ma:contentTypeDescription="Create a new document." ma:contentTypeScope="" ma:versionID="584dff0e9c9adbd15cc804d60ef9ef69">
  <xsd:schema xmlns:xsd="http://www.w3.org/2001/XMLSchema" xmlns:xs="http://www.w3.org/2001/XMLSchema" xmlns:p="http://schemas.microsoft.com/office/2006/metadata/properties" xmlns:ns2="358c27f4-605e-4a4d-a8b9-e26961c65206" targetNamespace="http://schemas.microsoft.com/office/2006/metadata/properties" ma:root="true" ma:fieldsID="717329f8c3ce53a831c3e0c2e5fef89b" ns2:_="">
    <xsd:import namespace="358c27f4-605e-4a4d-a8b9-e26961c6520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8c27f4-605e-4a4d-a8b9-e26961c652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0576B17-9E59-4A07-B0C7-BD4FB7BE8E05}"/>
</file>

<file path=customXml/itemProps2.xml><?xml version="1.0" encoding="utf-8"?>
<ds:datastoreItem xmlns:ds="http://schemas.openxmlformats.org/officeDocument/2006/customXml" ds:itemID="{DCEEFEFD-1DF8-41F0-90C2-3C4C15905423}"/>
</file>

<file path=docProps/app.xml><?xml version="1.0" encoding="utf-8"?>
<Properties xmlns="http://schemas.openxmlformats.org/officeDocument/2006/extended-properties" xmlns:vt="http://schemas.openxmlformats.org/officeDocument/2006/docPropsVTypes">
  <Template/>
  <TotalTime>25534</TotalTime>
  <Words>1485</Words>
  <Application>Microsoft Office PowerPoint</Application>
  <PresentationFormat>On-screen Show (4:3)</PresentationFormat>
  <Paragraphs>131</Paragraphs>
  <Slides>17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Global Financial Markets and Products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Sarveshwar Kumar Inani</cp:lastModifiedBy>
  <cp:revision>1394</cp:revision>
  <dcterms:created xsi:type="dcterms:W3CDTF">2011-09-14T09:42:05Z</dcterms:created>
  <dcterms:modified xsi:type="dcterms:W3CDTF">2024-08-03T07:52:56Z</dcterms:modified>
</cp:coreProperties>
</file>