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9" r:id="rId4"/>
    <p:sldId id="280" r:id="rId5"/>
    <p:sldId id="281" r:id="rId6"/>
    <p:sldId id="283" r:id="rId7"/>
    <p:sldId id="305" r:id="rId8"/>
    <p:sldId id="284" r:id="rId9"/>
    <p:sldId id="285" r:id="rId10"/>
    <p:sldId id="286" r:id="rId11"/>
    <p:sldId id="287" r:id="rId12"/>
    <p:sldId id="296" r:id="rId13"/>
    <p:sldId id="289" r:id="rId14"/>
    <p:sldId id="297" r:id="rId15"/>
    <p:sldId id="298" r:id="rId16"/>
    <p:sldId id="299" r:id="rId17"/>
    <p:sldId id="300" r:id="rId18"/>
    <p:sldId id="301" r:id="rId19"/>
    <p:sldId id="302" r:id="rId20"/>
    <p:sldId id="288" r:id="rId21"/>
    <p:sldId id="290" r:id="rId22"/>
    <p:sldId id="303" r:id="rId23"/>
    <p:sldId id="304" r:id="rId24"/>
    <p:sldId id="276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79" d="100"/>
          <a:sy n="79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10-Aug-24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0EDCF6A-3828-4ED2-AC0C-1339DA3DCAD8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077C98F-8B61-4598-8C24-02F41EC7F2B7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3A0DBB1-2568-487D-962E-CC62428F6212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FC2420-60AA-49E6-B93B-52348CEDB181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9D1002F-7F50-49B2-8800-A89BE4842247}" type="datetime1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transition spd="slow">
    <p:wipe/>
  </p:transition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349240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CC9C4E-B4B5-4451-A43F-C32F2BAA2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CF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en-IN" b="1" dirty="0"/>
              </a:p>
              <a:p>
                <a:pPr marL="0" indent="0"/>
                <a:endParaRPr lang="en-IN" dirty="0"/>
              </a:p>
              <a:p>
                <a:r>
                  <a:rPr lang="en-IN" dirty="0"/>
                  <a:t>Where</a:t>
                </a:r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	= future value of an annuity which has a duration of 	   </a:t>
                </a:r>
                <a:r>
                  <a:rPr lang="en-IN" i="1" dirty="0"/>
                  <a:t>n</a:t>
                </a:r>
                <a:r>
                  <a:rPr lang="en-IN" dirty="0"/>
                  <a:t> period</a:t>
                </a:r>
              </a:p>
              <a:p>
                <a:r>
                  <a:rPr lang="en-IN" dirty="0"/>
                  <a:t>CF 	= constant periodic cash flow</a:t>
                </a:r>
              </a:p>
              <a:p>
                <a:r>
                  <a:rPr lang="en-IN" dirty="0"/>
                  <a:t>r 	 	= interest rate per period</a:t>
                </a:r>
              </a:p>
              <a:p>
                <a:r>
                  <a:rPr lang="en-IN" dirty="0"/>
                  <a:t>n 		= duration of the annuity</a:t>
                </a:r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CC9C4E-B4B5-4451-A43F-C32F2BAA2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A2A6-C853-41EF-8F20-462EC13F93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Future Value of An Annuity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1BDD-C6AC-4139-979F-AE71108BBC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09DC96-C1C0-401B-A6AD-2F5563779EC6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51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36B602-C5A4-40B7-A3C7-0DC93C3EF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610600" cy="498316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/>
                <a:r>
                  <a:rPr lang="en-IN" b="1" dirty="0"/>
                  <a:t>Example 1: </a:t>
                </a:r>
                <a:r>
                  <a:rPr lang="en-IN" dirty="0"/>
                  <a:t>Four equal annual payments of Rs. 2000 are made into a deposit account that pays 8% interest per year. What is the future value of this annuity at the end of 4 years. </a:t>
                </a:r>
              </a:p>
              <a:p>
                <a:pPr marL="0" indent="0" algn="just"/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 2000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0.08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= Rs. 2000(4.506) = Rs.9012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r>
                  <a:rPr lang="en-IN" b="1" dirty="0"/>
                  <a:t>Example 2: </a:t>
                </a:r>
                <a:r>
                  <a:rPr lang="en-IN" dirty="0"/>
                  <a:t>You want to buy a house after 5 years when it is expected to cost Rs. 2 million. How much should you save and invest annually if your savings earn a compound return of 12%?</a:t>
                </a:r>
              </a:p>
              <a:p>
                <a:pPr marL="0" indent="0" algn="just"/>
                <a:r>
                  <a:rPr lang="en-IN" dirty="0"/>
                  <a:t>CF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Rs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. 2000000 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(1+0.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= Rs.2000000/(6.353) </a:t>
                </a:r>
              </a:p>
              <a:p>
                <a:pPr marL="0" indent="0" algn="just"/>
                <a:r>
                  <a:rPr lang="en-IN" dirty="0"/>
                  <a:t>	= Rs.314812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endParaRPr lang="en-IN" dirty="0"/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36B602-C5A4-40B7-A3C7-0DC93C3EF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610600" cy="4983163"/>
              </a:xfrm>
              <a:blipFill>
                <a:blip r:embed="rId2"/>
                <a:stretch>
                  <a:fillRect l="-1062" t="-1589" r="-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D06C-9A0B-44E6-9E90-2E743050C9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Future Value of An Annuity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E3F3-D571-462C-B74D-2AB4C73BED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D9D06-6008-4469-916D-DAA4CA116A8A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831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EBBDCA-C9E4-4406-B852-FD1F00C35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𝑭𝑽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m:rPr>
                        <m:nor/>
                      </m:rPr>
                      <a:rPr lang="en-IN" b="1" dirty="0"/>
                      <m:t> </m:t>
                    </m:r>
                  </m:oMath>
                </a14:m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pPr marL="0" indent="0"/>
                <a:r>
                  <a:rPr lang="en-IN" b="1" dirty="0"/>
                  <a:t>Example: </a:t>
                </a:r>
                <a:r>
                  <a:rPr lang="en-IN" dirty="0"/>
                  <a:t>find the present value of Rs. 1000 receivable 6 years hence if the rate of discount is 10%.</a:t>
                </a:r>
              </a:p>
              <a:p>
                <a:pPr marL="0" indent="0"/>
                <a:r>
                  <a:rPr lang="en-IN" b="1" dirty="0"/>
                  <a:t>PV = 1000/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b="1" dirty="0"/>
                  <a:t> = </a:t>
                </a:r>
                <a:r>
                  <a:rPr lang="en-IN" dirty="0"/>
                  <a:t>Rs. 1000 X 0.564 = Rs. 564</a:t>
                </a:r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EBBDCA-C9E4-4406-B852-FD1F00C35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D36-7059-4893-8237-A4C4220AA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 Single 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913-BFC8-4EDC-A522-553EB9E0A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93AC4-ACED-4581-9015-6EFF34B50E28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523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4266BC-0373-44A0-ABB5-A9C945857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𝑪𝑭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b="1" dirty="0"/>
              </a:p>
              <a:p>
                <a:r>
                  <a:rPr lang="en-IN" dirty="0"/>
                  <a:t>Where</a:t>
                </a:r>
              </a:p>
              <a:p>
                <a:r>
                  <a:rPr lang="en-IN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= Present value of a cash flow stream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= Cash flow occurring at the end of year t</a:t>
                </a:r>
              </a:p>
              <a:p>
                <a:r>
                  <a:rPr lang="en-IN" dirty="0"/>
                  <a:t>r    =  Discount rate</a:t>
                </a:r>
              </a:p>
              <a:p>
                <a:r>
                  <a:rPr lang="en-IN" dirty="0"/>
                  <a:t>n    =  Duration of the cash flow stream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4266BC-0373-44A0-ABB5-A9C945857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07E8-C48D-41EA-80DA-53C3A858DA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an Uneven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48F6-9A36-49DC-965D-32E0DDF995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549243-A135-4DE8-A01D-B6AA278D8A9F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805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796FF-391A-4515-BFA2-4E3A45C0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b="1" dirty="0"/>
              <a:t>Example: </a:t>
            </a:r>
            <a:r>
              <a:rPr lang="en-IN" dirty="0"/>
              <a:t>Calculate present value of the following cash flow stream if the discount rate is 12%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Show in excel.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EBF17C-44D4-49D2-85E4-0BB4908C0264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09600" y="2286000"/>
          <a:ext cx="7924800" cy="10001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5160">
                  <a:extLst>
                    <a:ext uri="{9D8B030D-6E8A-4147-A177-3AD203B41FA5}">
                      <a16:colId xmlns:a16="http://schemas.microsoft.com/office/drawing/2014/main" val="4080515977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41830175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749746321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7384114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891931451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1926349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66547766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0571399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15553319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Year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2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7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0715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Cash Flow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1000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2000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2000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3000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3000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4000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4000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5000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11086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4AFF-BFBA-4E72-9EEF-1182BCF859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694F08-3576-42F7-A146-FFAFE3AA2017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CDEAA-BC48-4E3E-B385-3232CA0CB0EB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Present Value of an Uneven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30923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0C2C9-9575-46FB-BA4C-FD24629B6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/>
                  <a:t>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𝒎𝑿𝒏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r>
                  <a:rPr lang="en-IN" dirty="0"/>
                  <a:t>Where</a:t>
                </a:r>
              </a:p>
              <a:p>
                <a:r>
                  <a:rPr lang="en-IN" dirty="0"/>
                  <a:t>P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  = present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 = cash flow after </a:t>
                </a:r>
                <a:r>
                  <a:rPr lang="en-IN" i="1" dirty="0"/>
                  <a:t>n </a:t>
                </a:r>
                <a:r>
                  <a:rPr lang="en-IN" dirty="0"/>
                  <a:t>years</a:t>
                </a:r>
              </a:p>
              <a:p>
                <a:r>
                  <a:rPr lang="en-IN" dirty="0"/>
                  <a:t>m    =  number of times per year discounting is done</a:t>
                </a:r>
              </a:p>
              <a:p>
                <a:r>
                  <a:rPr lang="en-IN" dirty="0"/>
                  <a:t>n     =  duration of the cash flow stream</a:t>
                </a:r>
              </a:p>
              <a:p>
                <a:r>
                  <a:rPr lang="en-IN" dirty="0"/>
                  <a:t>r     =  annual  discount rate</a:t>
                </a:r>
              </a:p>
              <a:p>
                <a:pPr algn="ctr"/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0C2C9-9575-46FB-BA4C-FD24629B6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D20F-383F-4EA6-A161-859481185A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Shorter Discounting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9D22-7C7C-4649-BA54-9F92AB1981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D53055-C958-439B-B9A5-EBE434DE180D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1217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D3A489-3F8B-45C0-ADA7-B93C00D0B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/>
                <a:r>
                  <a:rPr lang="en-IN" b="1" dirty="0"/>
                  <a:t>Example: </a:t>
                </a:r>
                <a:r>
                  <a:rPr lang="en-IN" dirty="0"/>
                  <a:t>A cash flow of Rs. 10000 to be received at the end of four years. Determine the present value of this cash flow when the discount rate is 12% and discounting is done quarterly. </a:t>
                </a:r>
              </a:p>
              <a:p>
                <a:pPr marL="0" indent="0" algn="just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/>
                  <a:t>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𝒎𝑿𝒏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pPr marL="0" indent="0" algn="just"/>
                <a:r>
                  <a:rPr lang="en-IN" dirty="0"/>
                  <a:t>= Rs. 10000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IN" b="1" dirty="0"/>
                  <a:t> =10000 /1.6047 = INR 6232 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r>
                  <a:rPr lang="en-IN" dirty="0"/>
                  <a:t>Q. A cash flow of Rs. 50000 to be received at the end of 10 years. Determine the present value of this cash flow when the discount rate is 24% and discounting is done monthly.</a:t>
                </a:r>
              </a:p>
              <a:p>
                <a:pPr marL="0" indent="0" algn="just"/>
                <a:r>
                  <a:rPr lang="en-IN" dirty="0"/>
                  <a:t>(Solution: 50000/10.7652 = INR 4644.6) 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D3A489-3F8B-45C0-ADA7-B93C00D0B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1111" b="-24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3BAE-645A-4F36-A45C-046A43B276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Shorter Discounting Period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81B-0465-40AB-B289-50B6C7584F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9CA72B-43DF-4948-80CE-1E1631339709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894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54FC7D-39A9-4E51-BAE1-15A3D3EBA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C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b="1" dirty="0"/>
              </a:p>
              <a:p>
                <a:endParaRPr lang="en-IN" b="1" dirty="0"/>
              </a:p>
              <a:p>
                <a:r>
                  <a:rPr lang="en-IN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𝑉𝐴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= present value of an annuity which has a duration of 	   </a:t>
                </a:r>
                <a:r>
                  <a:rPr lang="en-IN" i="1" dirty="0"/>
                  <a:t>n </a:t>
                </a:r>
                <a:r>
                  <a:rPr lang="en-IN" dirty="0"/>
                  <a:t>period </a:t>
                </a:r>
              </a:p>
              <a:p>
                <a:r>
                  <a:rPr lang="en-IN" dirty="0"/>
                  <a:t>CF	= constant periodic cash flow</a:t>
                </a:r>
              </a:p>
              <a:p>
                <a:r>
                  <a:rPr lang="en-IN" dirty="0"/>
                  <a:t>r 		= discount rate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54FC7D-39A9-4E51-BAE1-15A3D3EBA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48EC-F46D-4FD2-B4D2-95631CF70D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Annuity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2202-FD66-41D8-97F3-D3B4878F6D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08FC80-A215-4B75-A80F-52894D8DF139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093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9FD076-DB8F-4154-A32E-D01E51808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IN" b="1" dirty="0"/>
                  <a:t>Example: </a:t>
                </a:r>
                <a:r>
                  <a:rPr lang="en-IN" dirty="0"/>
                  <a:t>what is the present value of a 4 year annuity of Rs. 10000 discounted at 10%? (Refer to Excel)</a:t>
                </a:r>
              </a:p>
              <a:p>
                <a:pPr marL="0" indent="0"/>
                <a:endParaRPr lang="en-IN" b="1" dirty="0"/>
              </a:p>
              <a:p>
                <a:pPr marL="0" indent="0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10000 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b="1" dirty="0"/>
                  <a:t>] = INR 31698.65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9FD076-DB8F-4154-A32E-D01E51808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A540-6D2F-455B-B7AE-188DFC3329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Annuity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6E896-8982-4A74-9111-8AE53546D0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D5B3BC-2ED1-4DC4-9228-0446406AF3F8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6188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42B87-F710-4D99-AEC8-CAD5C01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perpetuity is an annuity of infinite duration (No maturity). </a:t>
            </a:r>
          </a:p>
          <a:p>
            <a:endParaRPr lang="en-IN" b="1" dirty="0"/>
          </a:p>
          <a:p>
            <a:r>
              <a:rPr lang="en-IN" b="1" dirty="0"/>
              <a:t>Present Value of a Perpetuity = CF/r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Such investments products are rare. Example, Perpetual bonds.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Still this concept is very useful in finance, such as it is used in dividend discount model of valuation.</a:t>
            </a:r>
          </a:p>
          <a:p>
            <a:endParaRPr lang="en-IN" b="1" dirty="0"/>
          </a:p>
          <a:p>
            <a:r>
              <a:rPr lang="en-IN" b="1" dirty="0"/>
              <a:t>Q.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What is the present value of a perpetuity that has $300 annual payments using an 8% discount rate? (Solution 300/0.08= $3750</a:t>
            </a:r>
            <a:endParaRPr lang="en-IN" b="1" dirty="0"/>
          </a:p>
          <a:p>
            <a:pPr algn="just"/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C6F1-AAD8-470A-9E20-83D8362247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 Perpetuity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2538-BF38-4823-9BAC-AAEE80F020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C1B5E7-F0B0-4290-810C-98F3B4700B44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89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Investing and financing decisions </a:t>
            </a:r>
            <a:r>
              <a:rPr lang="en-IN" dirty="0"/>
              <a:t>in a business create cash flows (CF) at different point in time. For example, invest in a machine/equipment today and cash flows will be generated for next 10 years. </a:t>
            </a:r>
            <a:r>
              <a:rPr lang="en-IN" b="1" dirty="0"/>
              <a:t>CF today and 10 years later are same</a:t>
            </a:r>
            <a:r>
              <a:rPr lang="en-IN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Money has </a:t>
            </a:r>
            <a:r>
              <a:rPr lang="en-IN" b="1" dirty="0"/>
              <a:t>time value</a:t>
            </a:r>
            <a:r>
              <a:rPr lang="en-IN" dirty="0"/>
              <a:t>. A rupee today is more valuable than a rupee 10 year later. </a:t>
            </a:r>
            <a:r>
              <a:rPr lang="en-IN" b="1" dirty="0"/>
              <a:t>Why??????. </a:t>
            </a:r>
            <a:r>
              <a:rPr lang="en-IN" dirty="0"/>
              <a:t>There are several reasons: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Individuals, in general, </a:t>
            </a:r>
            <a:r>
              <a:rPr lang="en-IN" sz="2000" b="1" dirty="0"/>
              <a:t>prefer current consumption </a:t>
            </a:r>
            <a:r>
              <a:rPr lang="en-IN" sz="2000" dirty="0"/>
              <a:t>to future consumption.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Capital can be employed productively to </a:t>
            </a:r>
            <a:r>
              <a:rPr lang="en-IN" sz="2000" b="1" dirty="0"/>
              <a:t>generate positive returns</a:t>
            </a:r>
            <a:r>
              <a:rPr lang="en-IN" sz="20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 an </a:t>
            </a:r>
            <a:r>
              <a:rPr lang="en-IN" sz="2000" b="1" dirty="0"/>
              <a:t>inflationary period</a:t>
            </a:r>
            <a:r>
              <a:rPr lang="en-IN" sz="2000" dirty="0"/>
              <a:t>, a rupee today represents a greater real </a:t>
            </a:r>
            <a:r>
              <a:rPr lang="en-IN" sz="2000" b="1" dirty="0"/>
              <a:t>purchasing power </a:t>
            </a:r>
            <a:r>
              <a:rPr lang="en-IN" sz="2000" dirty="0"/>
              <a:t>than a rupee a year hence.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TVM concept is very useful in valuation of any financial asset </a:t>
            </a:r>
            <a:r>
              <a:rPr lang="en-IN" dirty="0"/>
              <a:t>(Debt/Bond/Preference Shares)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Time Value of Money (TVM)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BCDA22-BB34-4561-9A67-3D45AAACA8F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0360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BBDCA-C9E4-4406-B852-FD1F00C3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IN" b="1" dirty="0"/>
              <a:t>Problem 1: </a:t>
            </a:r>
            <a:r>
              <a:rPr lang="en-IN" dirty="0"/>
              <a:t>If you invest Rs. 5000 today at a compound interest of 9  per cent, what will be its future value after 75 years? (Solution: </a:t>
            </a:r>
            <a:r>
              <a:rPr lang="en-US" dirty="0"/>
              <a:t>3,205,954.47)</a:t>
            </a:r>
            <a:endParaRPr lang="en-IN" dirty="0"/>
          </a:p>
          <a:p>
            <a:pPr marL="0" indent="0" algn="just"/>
            <a:endParaRPr lang="en-IN" dirty="0"/>
          </a:p>
          <a:p>
            <a:pPr marL="0" indent="0" algn="just"/>
            <a:r>
              <a:rPr lang="en-IN" b="1" dirty="0"/>
              <a:t>Problem 2: </a:t>
            </a:r>
            <a:r>
              <a:rPr lang="en-IN" dirty="0"/>
              <a:t>If the interest rate is 12 per cent, what are the doubling period as per the rule of 72? (6 years)</a:t>
            </a:r>
          </a:p>
          <a:p>
            <a:pPr marL="0" indent="0" algn="just"/>
            <a:endParaRPr lang="en-IN" dirty="0"/>
          </a:p>
          <a:p>
            <a:pPr marL="0" indent="0" algn="just"/>
            <a:r>
              <a:rPr lang="en-IN" b="1" dirty="0"/>
              <a:t>Problem 3: </a:t>
            </a:r>
            <a:r>
              <a:rPr lang="en-IN" dirty="0"/>
              <a:t>A borrower offers 16 per cent annual rate of interest with quarterly compounding. What is the effective rate of interest? (16.99%)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D36-7059-4893-8237-A4C4220AA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Time Value of Money : Practice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913-BFC8-4EDC-A522-553EB9E0A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C3A48E-58B4-447C-A2BD-FEC5B367AB33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86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BBDCA-C9E4-4406-B852-FD1F00C3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b="1" dirty="0"/>
              <a:t>Problem 4: </a:t>
            </a:r>
            <a:r>
              <a:rPr lang="en-IN" dirty="0"/>
              <a:t>Fifteen annual payments of Rs. 5000 are made into a deposit account that pays 14 per cent interest per year. What is the future value of this annuity at the end of 15 years. (219,212.07)</a:t>
            </a:r>
          </a:p>
          <a:p>
            <a:pPr marL="0" indent="0" algn="just"/>
            <a:endParaRPr lang="en-IN" dirty="0"/>
          </a:p>
          <a:p>
            <a:pPr marL="0" indent="0" algn="just"/>
            <a:r>
              <a:rPr lang="en-IN" b="1" dirty="0"/>
              <a:t>Problem 5: </a:t>
            </a:r>
            <a:r>
              <a:rPr lang="en-IN" dirty="0"/>
              <a:t>What is the present value of Rs. 1000000 receivable 60 years from now, if the discount rate is 10 percent? (3284.27)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D36-7059-4893-8237-A4C4220AA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1.5 Time Value of Money :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913-BFC8-4EDC-A522-553EB9E0A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3B807B-17FB-4CB8-B618-D56D6FAF99D1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0613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A3F3F5-BCFD-4971-AE31-A4E02D5A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EMI can be calculated using PVA formula:</a:t>
                </a:r>
              </a:p>
              <a:p>
                <a:endParaRPr lang="en-IN" b="1" dirty="0"/>
              </a:p>
              <a:p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C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algn="ctr"/>
                <a:endParaRPr lang="en-IN" b="1" dirty="0"/>
              </a:p>
              <a:p>
                <a:r>
                  <a:rPr lang="en-IN" b="1" dirty="0"/>
                  <a:t>CF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𝑽𝑨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A3F3F5-BCFD-4971-AE31-A4E02D5A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AA41-C173-4B62-84C5-7669CAD8A4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Equated Monthly Instalment (EMI)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F41E-36A7-4D15-816F-A76E5BF52A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03EE84-E045-4118-BBF6-F11A9995A266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70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D39409-6BF0-416C-BC48-D6485A66E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/>
                <a:r>
                  <a:rPr lang="en-IN" dirty="0"/>
                  <a:t>Shyam takes a housing loan of Rs. 1000000 carrying an interest of 1 per cent per month. The loan is to be repaid over 180 months. What is the EMI?</a:t>
                </a:r>
              </a:p>
              <a:p>
                <a:pPr marL="0" indent="0" algn="just"/>
                <a:r>
                  <a:rPr lang="en-IN" b="1" dirty="0"/>
                  <a:t>Cf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𝑽𝑨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83.321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:r>
                  <a:rPr lang="en-IN" b="1" dirty="0"/>
                  <a:t>Rs. 12001.68 </a:t>
                </a:r>
                <a:r>
                  <a:rPr lang="en-IN" dirty="0"/>
                  <a:t>(Show in Excel)</a:t>
                </a:r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D39409-6BF0-416C-BC48-D6485A66E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EMI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0DD5C6-6041-4D81-AC62-29FF2E38676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697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46F1C-D074-437E-8B0D-B35B7A9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7000" i="1" dirty="0"/>
          </a:p>
          <a:p>
            <a:pPr algn="ctr"/>
            <a:r>
              <a:rPr lang="en-IN" sz="7000" i="1" dirty="0"/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50B-7CA5-4699-8A8D-AADD3A0FC8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A10D7-AC31-4E54-ADDB-405D5857AB3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32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FC0C5A-BADC-4F86-8F46-D8251D7A3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PV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endParaRPr lang="en-IN" sz="1100" dirty="0"/>
              </a:p>
              <a:p>
                <a:r>
                  <a:rPr lang="en-IN" dirty="0"/>
                  <a:t>Where</a:t>
                </a:r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	= future value </a:t>
                </a:r>
                <a:r>
                  <a:rPr lang="en-IN" i="1" dirty="0"/>
                  <a:t>n</a:t>
                </a:r>
                <a:r>
                  <a:rPr lang="en-IN" dirty="0"/>
                  <a:t> years hence</a:t>
                </a:r>
              </a:p>
              <a:p>
                <a:r>
                  <a:rPr lang="en-IN" dirty="0"/>
                  <a:t>PV 	= cash today (present value)</a:t>
                </a:r>
              </a:p>
              <a:p>
                <a:r>
                  <a:rPr lang="en-IN" dirty="0"/>
                  <a:t>r 	 	= interest rate per year</a:t>
                </a:r>
              </a:p>
              <a:p>
                <a:r>
                  <a:rPr lang="en-IN" dirty="0"/>
                  <a:t>n 		= number of years for which compounding is done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FC0C5A-BADC-4F86-8F46-D8251D7A3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B84F-C02E-47E1-ACA9-551F1F250B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8000" cy="1143000"/>
          </a:xfrm>
        </p:spPr>
        <p:txBody>
          <a:bodyPr/>
          <a:lstStyle/>
          <a:p>
            <a:r>
              <a:rPr lang="en-IN" dirty="0"/>
              <a:t>Future Value of a Single 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0D89-D94E-43CB-B85F-07DB8CCAF3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242CB0-23B8-486B-A0F5-8F8E54FBFEBA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6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6431A9-E83B-4D82-BCA1-87A9C6395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IN" b="1" dirty="0"/>
                  <a:t>Example:</a:t>
                </a:r>
                <a:r>
                  <a:rPr lang="en-IN" dirty="0"/>
                  <a:t> If you deposit Rs. 1000, today in a bank which pays 10% interest compounded annually, how much will the deposit grow to after 8 years and 12 years?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= PV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IN" dirty="0"/>
                  <a:t> = Rs.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8 </m:t>
                        </m:r>
                      </m:sup>
                    </m:sSup>
                  </m:oMath>
                </a14:m>
                <a:r>
                  <a:rPr lang="en-IN" dirty="0"/>
                  <a:t>  = Rs. 2144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/>
                  <a:t> = Rs.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(1+0.10)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dirty="0"/>
                  <a:t>  = Rs. 3138</a:t>
                </a:r>
              </a:p>
              <a:p>
                <a:pPr marL="0" indent="0"/>
                <a:endParaRPr lang="en-IN" dirty="0"/>
              </a:p>
              <a:p>
                <a:pPr marL="0" indent="0"/>
                <a:r>
                  <a:rPr lang="en-IN" dirty="0"/>
                  <a:t>(</a:t>
                </a:r>
                <a:r>
                  <a:rPr lang="en-IN" b="1" dirty="0"/>
                  <a:t>Explain in Excel</a:t>
                </a:r>
                <a:r>
                  <a:rPr lang="en-IN" dirty="0"/>
                  <a:t>)</a:t>
                </a:r>
              </a:p>
              <a:p>
                <a:pPr marL="0" indent="0"/>
                <a:endParaRPr lang="en-IN" dirty="0"/>
              </a:p>
              <a:p>
                <a:pPr marL="0" indent="0"/>
                <a:endParaRPr lang="en-IN" dirty="0"/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6431A9-E83B-4D82-BCA1-87A9C6395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B4B2-098E-4B3E-935C-130FB2AE4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 of FV: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A01F-AB71-47D1-ACDF-6D92F71A96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C47AA3-1382-4D09-8585-699607290007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57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3CB6A-401B-4961-A31B-151AD153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IN" b="1" dirty="0"/>
              <a:t>Rule of 72 : </a:t>
            </a:r>
          </a:p>
          <a:p>
            <a:pPr marL="0" indent="0"/>
            <a:r>
              <a:rPr lang="en-IN" dirty="0"/>
              <a:t>According to this rule of thumb the doubling period is obtained by dividing 72 by the interest rate. For example, if the interest rate is 8%, the doubling period is about 9 years (72/8). It gives us an approximation, not the exact answer. For exact answer, we should always use calculator.</a:t>
            </a:r>
          </a:p>
          <a:p>
            <a:endParaRPr lang="en-IN" dirty="0"/>
          </a:p>
          <a:p>
            <a:r>
              <a:rPr lang="en-IN" dirty="0"/>
              <a:t>Q1. If interest rate is 6%, how long will it take to doble the money. (72/6=12 years)</a:t>
            </a:r>
          </a:p>
          <a:p>
            <a:r>
              <a:rPr lang="en-IN" dirty="0"/>
              <a:t>Q2. If money has doubled in 7 years in an investment scheme, what is possible rate of return? (72/7=10.3 years approx.)</a:t>
            </a:r>
          </a:p>
          <a:p>
            <a:pPr marL="0" indent="0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CB27-6AB1-4912-9C84-8799A68026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Doubling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E66C-E0F9-4D7A-A6AF-34320233D3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F5F552-6E82-4843-B898-687D4C4D5FF4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097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PV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𝒎𝑿𝒏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Where</a:t>
                </a:r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	= future value </a:t>
                </a:r>
                <a:r>
                  <a:rPr lang="en-IN" i="1" dirty="0"/>
                  <a:t>n</a:t>
                </a:r>
                <a:r>
                  <a:rPr lang="en-IN" dirty="0"/>
                  <a:t> years hence</a:t>
                </a:r>
              </a:p>
              <a:p>
                <a:r>
                  <a:rPr lang="en-IN" dirty="0"/>
                  <a:t>PV 	= cash today (present value)</a:t>
                </a:r>
              </a:p>
              <a:p>
                <a:r>
                  <a:rPr lang="en-IN" dirty="0"/>
                  <a:t>r 	 	= nominal annual rate of interest</a:t>
                </a:r>
              </a:p>
              <a:p>
                <a:r>
                  <a:rPr lang="en-IN" dirty="0"/>
                  <a:t>n 		= number of years for which compounding is done</a:t>
                </a:r>
              </a:p>
              <a:p>
                <a:r>
                  <a:rPr lang="en-IN" dirty="0"/>
                  <a:t>m		= number of times compounding is done during a 	   year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1FA2-3F9B-4917-9C4C-DA81E2B3AD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Shorter Compounding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32B-78BF-4D5D-A770-1D596FEAA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BCCA3A-BAC6-4C28-8269-8381A29CDECF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85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/>
              </a:p>
              <a:p>
                <a:pPr algn="ctr"/>
                <a:r>
                  <a:rPr lang="en-IN" b="1" dirty="0"/>
                  <a:t> </a:t>
                </a:r>
              </a:p>
              <a:p>
                <a:r>
                  <a:rPr lang="en-IN" sz="2400" dirty="0"/>
                  <a:t>Where m is number of compounding in a year. For example, assume</a:t>
                </a:r>
                <a:r>
                  <a:rPr lang="en-IN" dirty="0"/>
                  <a:t> </a:t>
                </a:r>
                <a:r>
                  <a:rPr lang="en-IN" sz="2400" baseline="0" dirty="0"/>
                  <a:t>13% annual interest rate and compute EIR, if compounding is done:</a:t>
                </a:r>
                <a:endParaRPr lang="en-IN" sz="24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1FA2-3F9B-4917-9C4C-DA81E2B3AD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Effective Interest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32B-78BF-4D5D-A770-1D596FEAA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00505A-5BAE-407C-B8B5-FF320C722A68}" type="datetime1">
              <a:rPr lang="en-US" smtClean="0"/>
              <a:t>10-Aug-24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031ED4-662D-7167-299A-C1802A8D0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5860"/>
              </p:ext>
            </p:extLst>
          </p:nvPr>
        </p:nvGraphicFramePr>
        <p:xfrm>
          <a:off x="415036" y="4191000"/>
          <a:ext cx="69001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1919">
                  <a:extLst>
                    <a:ext uri="{9D8B030D-6E8A-4147-A177-3AD203B41FA5}">
                      <a16:colId xmlns:a16="http://schemas.microsoft.com/office/drawing/2014/main" val="2778952755"/>
                    </a:ext>
                  </a:extLst>
                </a:gridCol>
                <a:gridCol w="3772299">
                  <a:extLst>
                    <a:ext uri="{9D8B030D-6E8A-4147-A177-3AD203B41FA5}">
                      <a16:colId xmlns:a16="http://schemas.microsoft.com/office/drawing/2014/main" val="2084781921"/>
                    </a:ext>
                  </a:extLst>
                </a:gridCol>
                <a:gridCol w="1005946">
                  <a:extLst>
                    <a:ext uri="{9D8B030D-6E8A-4147-A177-3AD203B41FA5}">
                      <a16:colId xmlns:a16="http://schemas.microsoft.com/office/drawing/2014/main" val="15203184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Compounding done: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Number of componding in a year (m)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EIR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3894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Half-yearly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13.42%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2030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Quarterly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13.65%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232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Monthly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13.80%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788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Weekly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13.86%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291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649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679F6E-7EFE-419C-BF55-C0CD16AFC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IN" dirty="0"/>
                  <a:t>Example: How much does a deposit of Rs. 5000 grow to at the end of 6 years, if the nominal rate of interest is 12% p.a., and the frequency of compounding is 4 times a year?</a:t>
                </a:r>
              </a:p>
              <a:p>
                <a:pPr marL="0" indent="0"/>
                <a:endParaRPr lang="en-IN" dirty="0"/>
              </a:p>
              <a:p>
                <a:pPr marL="0" indent="0"/>
                <a:r>
                  <a:rPr lang="en-IN" dirty="0"/>
                  <a:t>The amount after 6 years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5000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/>
                <a:r>
                  <a:rPr lang="en-IN" dirty="0"/>
                  <a:t>			        = Rs.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1.03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/>
                <a:r>
                  <a:rPr lang="en-IN" dirty="0"/>
                  <a:t>			        = Rs. 5000 X 2.0328 </a:t>
                </a:r>
              </a:p>
              <a:p>
                <a:pPr marL="0" indent="0"/>
                <a:r>
                  <a:rPr lang="en-IN" dirty="0"/>
                  <a:t>                                           = Rs. 10164</a:t>
                </a:r>
              </a:p>
              <a:p>
                <a:endParaRPr lang="en-IN" dirty="0"/>
              </a:p>
              <a:p>
                <a:r>
                  <a:rPr lang="en-IN" dirty="0"/>
                  <a:t>Q. How much does a deposit of Rs. 5000 grow to at the end of 6 years, if the nominal rate of interest is 12% p.a., and the frequency of compounding is 12 times a year? (Solution: 10235.5)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679F6E-7EFE-419C-BF55-C0CD16AFC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15" r="-1481" b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03FF-7E76-4B26-A031-65182F16A2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Value of Shorter Compounding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7B75-9A7D-448B-88A9-63D148077C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711F0F-60CE-4D27-8ABF-187A17FA4332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37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6EACCC-4F9B-4F95-A326-F86CABA1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 annuity is a </a:t>
            </a:r>
            <a:r>
              <a:rPr lang="en-IN" b="1" dirty="0"/>
              <a:t>series of periodic cash flows of equal amounts</a:t>
            </a:r>
            <a:r>
              <a:rPr lang="en-IN" dirty="0"/>
              <a:t>. For example, the premium payment of life insurance policy, Home Loan EMI.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cash flows occur at the end of each period the annuity is called a </a:t>
            </a:r>
            <a:r>
              <a:rPr lang="en-IN" b="1" dirty="0"/>
              <a:t>regular annuity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cash flows occur at the beginning of each period the annuity is called an </a:t>
            </a:r>
            <a:r>
              <a:rPr lang="en-IN" b="1" dirty="0"/>
              <a:t>annuity due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7C86-A1EF-4738-ABE7-EB417E3A1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Future Value of An Annuity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BCF0-97D0-48AD-9CF6-7B909F9668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BF3D4A-E85B-4DA3-AE70-140F80663C9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83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584dff0e9c9adbd15cc804d60ef9ef69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17329f8c3ce53a831c3e0c2e5fef89b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E50248-1BF8-424A-BE32-5BC763030AA9}"/>
</file>

<file path=customXml/itemProps2.xml><?xml version="1.0" encoding="utf-8"?>
<ds:datastoreItem xmlns:ds="http://schemas.openxmlformats.org/officeDocument/2006/customXml" ds:itemID="{CBBF165A-A601-4955-942F-452CCF10A3AA}"/>
</file>

<file path=customXml/itemProps3.xml><?xml version="1.0" encoding="utf-8"?>
<ds:datastoreItem xmlns:ds="http://schemas.openxmlformats.org/officeDocument/2006/customXml" ds:itemID="{188A9F70-BBC5-4BF6-AD7F-C39BF33BC6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20863</TotalTime>
  <Words>1644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Google Sans</vt:lpstr>
      <vt:lpstr>Office Theme</vt:lpstr>
      <vt:lpstr>Time Value of Money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1164</cp:revision>
  <dcterms:created xsi:type="dcterms:W3CDTF">2011-09-14T09:42:05Z</dcterms:created>
  <dcterms:modified xsi:type="dcterms:W3CDTF">2024-08-10T09:58:22Z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