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328" r:id="rId3"/>
    <p:sldId id="295" r:id="rId4"/>
    <p:sldId id="329" r:id="rId5"/>
    <p:sldId id="330" r:id="rId6"/>
    <p:sldId id="331" r:id="rId7"/>
    <p:sldId id="336" r:id="rId8"/>
    <p:sldId id="337" r:id="rId9"/>
    <p:sldId id="338" r:id="rId10"/>
    <p:sldId id="332" r:id="rId11"/>
    <p:sldId id="339" r:id="rId12"/>
    <p:sldId id="340" r:id="rId13"/>
    <p:sldId id="333" r:id="rId14"/>
    <p:sldId id="334" r:id="rId15"/>
    <p:sldId id="335" r:id="rId16"/>
    <p:sldId id="341" r:id="rId17"/>
    <p:sldId id="342" r:id="rId18"/>
    <p:sldId id="343" r:id="rId19"/>
    <p:sldId id="352" r:id="rId20"/>
    <p:sldId id="344" r:id="rId21"/>
    <p:sldId id="345" r:id="rId22"/>
    <p:sldId id="346" r:id="rId23"/>
    <p:sldId id="347" r:id="rId24"/>
    <p:sldId id="348" r:id="rId25"/>
    <p:sldId id="349" r:id="rId26"/>
    <p:sldId id="350" r:id="rId27"/>
    <p:sldId id="351" r:id="rId28"/>
    <p:sldId id="276" r:id="rId29"/>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er" initials="u" lastIdx="1" clrIdx="0"/>
  <p:cmAuthor id="1" name="vaishali" initials="v" lastIdx="1" clrIdx="1">
    <p:extLst>
      <p:ext uri="{19B8F6BF-5375-455C-9EA6-DF929625EA0E}">
        <p15:presenceInfo xmlns:p15="http://schemas.microsoft.com/office/powerpoint/2012/main" userId="vaisha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44" autoAdjust="0"/>
    <p:restoredTop sz="94660"/>
  </p:normalViewPr>
  <p:slideViewPr>
    <p:cSldViewPr>
      <p:cViewPr varScale="1">
        <p:scale>
          <a:sx n="79" d="100"/>
          <a:sy n="79" d="100"/>
        </p:scale>
        <p:origin x="123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4736E2BE-9D0E-42AE-8134-698B657F8932}" type="datetimeFigureOut">
              <a:rPr lang="en-US" smtClean="0"/>
              <a:pPr/>
              <a:t>24-Aug-24</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8E6F14DF-752C-459E-A15E-C4A63D43292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5" name="TextBox 14"/>
          <p:cNvSpPr txBox="1"/>
          <p:nvPr userDrawn="1"/>
        </p:nvSpPr>
        <p:spPr>
          <a:xfrm>
            <a:off x="152400" y="5666601"/>
            <a:ext cx="1905000" cy="461665"/>
          </a:xfrm>
          <a:prstGeom prst="rect">
            <a:avLst/>
          </a:prstGeom>
          <a:noFill/>
        </p:spPr>
        <p:txBody>
          <a:bodyPr wrap="square" rtlCol="0">
            <a:spAutoFit/>
          </a:bodyPr>
          <a:lstStyle/>
          <a:p>
            <a:pPr algn="l"/>
            <a:r>
              <a:rPr lang="en-US" sz="1200" spc="0" dirty="0">
                <a:solidFill>
                  <a:srgbClr val="FFFFFF"/>
                </a:solidFill>
                <a:latin typeface="Arial"/>
                <a:cs typeface="Arial"/>
              </a:rPr>
              <a:t>Work Integrated Learning Programmes Division</a:t>
            </a:r>
          </a:p>
        </p:txBody>
      </p:sp>
    </p:spTree>
    <p:extLst>
      <p:ext uri="{BB962C8B-B14F-4D97-AF65-F5344CB8AC3E}">
        <p14:creationId xmlns:p14="http://schemas.microsoft.com/office/powerpoint/2010/main" val="113624312"/>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6629400" y="6096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3" name="TextBox 12"/>
          <p:cNvSpPr txBox="1"/>
          <p:nvPr userDrawn="1"/>
        </p:nvSpPr>
        <p:spPr>
          <a:xfrm>
            <a:off x="6858000" y="1018401"/>
            <a:ext cx="1905000" cy="461665"/>
          </a:xfrm>
          <a:prstGeom prst="rect">
            <a:avLst/>
          </a:prstGeom>
          <a:noFill/>
        </p:spPr>
        <p:txBody>
          <a:bodyPr wrap="square" rtlCol="0">
            <a:spAutoFit/>
          </a:bodyPr>
          <a:lstStyle/>
          <a:p>
            <a:pPr algn="l"/>
            <a:r>
              <a:rPr lang="en-US" sz="1200" spc="0" dirty="0">
                <a:solidFill>
                  <a:srgbClr val="FFFFFF"/>
                </a:solidFill>
                <a:latin typeface="Arial"/>
                <a:cs typeface="Arial"/>
              </a:rPr>
              <a:t>Work Integrated Learning Programmes Division</a:t>
            </a: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IN" sz="2400" u="none" strike="noStrike" kern="1200" cap="none" spc="0" normalizeH="0" baseline="0" noProof="0" dirty="0">
                <a:ln>
                  <a:noFill/>
                </a:ln>
                <a:solidFill>
                  <a:srgbClr val="101141"/>
                </a:solidFill>
                <a:effectLst/>
                <a:uLnTx/>
                <a:uFillTx/>
                <a:latin typeface="Arial"/>
                <a:cs typeface="Arial"/>
              </a:rPr>
              <a:t>First Level</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IN" sz="2400" u="none" strike="noStrike" kern="1200" cap="none" spc="0" normalizeH="0" baseline="0" noProof="0" dirty="0">
                <a:ln>
                  <a:noFill/>
                </a:ln>
                <a:solidFill>
                  <a:srgbClr val="101141"/>
                </a:solidFill>
                <a:effectLst/>
                <a:uLnTx/>
                <a:uFillTx/>
                <a:latin typeface="Arial"/>
                <a:cs typeface="Arial"/>
              </a:rPr>
              <a:t>Frist Level</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IN" sz="2400" u="none" strike="noStrike" kern="1200" cap="none" spc="0" normalizeH="0" baseline="0" noProof="0" dirty="0">
                <a:ln>
                  <a:noFill/>
                </a:ln>
                <a:solidFill>
                  <a:srgbClr val="101141"/>
                </a:solidFill>
                <a:effectLst/>
                <a:uLnTx/>
                <a:uFillTx/>
                <a:latin typeface="Arial"/>
                <a:cs typeface="Arial"/>
              </a:rPr>
              <a:t>Frist Level</a:t>
            </a:r>
            <a:endParaRPr lang="en-US" dirty="0"/>
          </a:p>
        </p:txBody>
      </p:sp>
      <p:sp>
        <p:nvSpPr>
          <p:cNvPr id="7" name="TextBox 6"/>
          <p:cNvSpPr txBox="1"/>
          <p:nvPr userDrawn="1"/>
        </p:nvSpPr>
        <p:spPr>
          <a:xfrm>
            <a:off x="7162800" y="6596390"/>
            <a:ext cx="19812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WILPD</a:t>
            </a: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endParaRPr kumimoji="0" lang="en-GB" sz="2400" u="none" strike="noStrike" kern="1200" cap="none" spc="0" normalizeH="0" noProof="0" dirty="0">
              <a:ln>
                <a:noFill/>
              </a:ln>
              <a:solidFill>
                <a:srgbClr val="101141"/>
              </a:solidFill>
              <a:effectLst/>
              <a:uLnTx/>
              <a:uFillTx/>
              <a:latin typeface="Arial"/>
              <a:cs typeface="Arial"/>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Frist Level</a:t>
            </a:r>
            <a:endParaRPr kumimoji="0" lang="en-GB" sz="2400" u="none" strike="noStrike" kern="1200" cap="none" spc="0" normalizeH="0" noProof="0" dirty="0">
              <a:ln>
                <a:noFill/>
              </a:ln>
              <a:solidFill>
                <a:srgbClr val="101141"/>
              </a:solidFill>
              <a:effectLst/>
              <a:uLnTx/>
              <a:uFillTx/>
              <a:latin typeface="Arial"/>
              <a:cs typeface="Arial"/>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endParaRPr kumimoji="0" lang="en-GB" sz="2400" u="none" strike="noStrike" kern="1200" cap="none" spc="0" normalizeH="0" noProof="0" dirty="0">
              <a:ln>
                <a:noFill/>
              </a:ln>
              <a:solidFill>
                <a:srgbClr val="101141"/>
              </a:solidFill>
              <a:effectLst/>
              <a:uLnTx/>
              <a:uFillTx/>
              <a:latin typeface="Arial"/>
              <a:cs typeface="Arial"/>
            </a:endParaRP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endParaRPr kumimoji="0" lang="en-GB" sz="2400" u="none" strike="noStrike" kern="1200" cap="none" spc="0" normalizeH="0" noProof="0" dirty="0">
              <a:ln>
                <a:noFill/>
              </a:ln>
              <a:solidFill>
                <a:srgbClr val="101141"/>
              </a:solidFill>
              <a:effectLst/>
              <a:uLnTx/>
              <a:uFillTx/>
              <a:latin typeface="Arial"/>
              <a:cs typeface="Arial"/>
            </a:endParaRP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4" name="TextBox 33"/>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WILPD</a:t>
            </a:r>
          </a:p>
        </p:txBody>
      </p:sp>
      <p:sp>
        <p:nvSpPr>
          <p:cNvPr id="15" name="Date Placeholder 3"/>
          <p:cNvSpPr>
            <a:spLocks noGrp="1"/>
          </p:cNvSpPr>
          <p:nvPr>
            <p:ph type="dt" sz="half" idx="11"/>
          </p:nvPr>
        </p:nvSpPr>
        <p:spPr>
          <a:xfrm>
            <a:off x="304800" y="6596390"/>
            <a:ext cx="2133600" cy="261610"/>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BA2F3BDB-FBAE-4507-B628-E54233A27A93}" type="datetime1">
              <a:rPr lang="en-US" smtClean="0"/>
              <a:t>24-Aug-24</a:t>
            </a:fld>
            <a:endParaRPr lang="en-US" dirty="0"/>
          </a:p>
        </p:txBody>
      </p:sp>
      <p:sp>
        <p:nvSpPr>
          <p:cNvPr id="18" name="Slide Number Placeholder 5"/>
          <p:cNvSpPr>
            <a:spLocks noGrp="1"/>
          </p:cNvSpPr>
          <p:nvPr>
            <p:ph type="sldNum" sz="quarter" idx="4"/>
          </p:nvPr>
        </p:nvSpPr>
        <p:spPr>
          <a:xfrm>
            <a:off x="6756933" y="6596390"/>
            <a:ext cx="1015467" cy="261610"/>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7" name="TextBox 1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WILPD</a:t>
            </a:r>
          </a:p>
        </p:txBody>
      </p:sp>
      <p:sp>
        <p:nvSpPr>
          <p:cNvPr id="16" name="Date Placeholder 3"/>
          <p:cNvSpPr>
            <a:spLocks noGrp="1"/>
          </p:cNvSpPr>
          <p:nvPr>
            <p:ph type="dt" sz="half" idx="11"/>
          </p:nvPr>
        </p:nvSpPr>
        <p:spPr>
          <a:xfrm>
            <a:off x="304800" y="6596390"/>
            <a:ext cx="2133600" cy="261610"/>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29FA9097-5A24-46C1-B610-155318A136B3}" type="datetime1">
              <a:rPr lang="en-US" smtClean="0"/>
              <a:t>24-Aug-24</a:t>
            </a:fld>
            <a:endParaRPr lang="en-US" dirty="0"/>
          </a:p>
        </p:txBody>
      </p:sp>
      <p:sp>
        <p:nvSpPr>
          <p:cNvPr id="19" name="Slide Number Placeholder 5"/>
          <p:cNvSpPr>
            <a:spLocks noGrp="1"/>
          </p:cNvSpPr>
          <p:nvPr>
            <p:ph type="sldNum" sz="quarter" idx="4"/>
          </p:nvPr>
        </p:nvSpPr>
        <p:spPr>
          <a:xfrm>
            <a:off x="6756933" y="6596390"/>
            <a:ext cx="1015467" cy="261610"/>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1" name="TextBox 30"/>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WILPD</a:t>
            </a:r>
          </a:p>
        </p:txBody>
      </p:sp>
      <p:sp>
        <p:nvSpPr>
          <p:cNvPr id="14" name="Date Placeholder 3"/>
          <p:cNvSpPr>
            <a:spLocks noGrp="1"/>
          </p:cNvSpPr>
          <p:nvPr>
            <p:ph type="dt" sz="half" idx="2"/>
          </p:nvPr>
        </p:nvSpPr>
        <p:spPr>
          <a:xfrm>
            <a:off x="304800" y="6596390"/>
            <a:ext cx="2133600" cy="261610"/>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8C9D91EA-323F-41F1-B664-C80687D05F0F}" type="datetime1">
              <a:rPr lang="en-US" smtClean="0"/>
              <a:t>24-Aug-24</a:t>
            </a:fld>
            <a:endParaRPr lang="en-US" dirty="0"/>
          </a:p>
        </p:txBody>
      </p:sp>
      <p:sp>
        <p:nvSpPr>
          <p:cNvPr id="16" name="Slide Number Placeholder 5"/>
          <p:cNvSpPr>
            <a:spLocks noGrp="1"/>
          </p:cNvSpPr>
          <p:nvPr>
            <p:ph type="sldNum" sz="quarter" idx="4"/>
          </p:nvPr>
        </p:nvSpPr>
        <p:spPr>
          <a:xfrm>
            <a:off x="6756933" y="6596390"/>
            <a:ext cx="1015467" cy="261610"/>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AB810573-3524-4CFE-8A3A-2A799DC139E0}" type="datetime1">
              <a:rPr lang="en-US" smtClean="0"/>
              <a:t>24-Aug-24</a:t>
            </a:fld>
            <a:endParaRPr lang="en-US"/>
          </a:p>
        </p:txBody>
      </p:sp>
      <p:sp>
        <p:nvSpPr>
          <p:cNvPr id="5" name="Footer Placeholder 4"/>
          <p:cNvSpPr>
            <a:spLocks noGrp="1"/>
          </p:cNvSpPr>
          <p:nvPr>
            <p:ph type="ftr" sz="quarter" idx="3"/>
          </p:nvPr>
        </p:nvSpPr>
        <p:spPr>
          <a:xfrm>
            <a:off x="2209800" y="6356350"/>
            <a:ext cx="46482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a:t>Dr. Vaishali Pagaria</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2" r:id="rId4"/>
    <p:sldLayoutId id="2147483657" r:id="rId5"/>
    <p:sldLayoutId id="2147483658" r:id="rId6"/>
  </p:sldLayoutIdLst>
  <p:transition spd="slow">
    <p:wipe/>
  </p:transition>
  <p:hf hdr="0" ft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rbidocs.rbi.org.in/rdocs/PressRelease/PDFs/PR941209102F0F7E14357B97B47FB51967351.PDF"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2514600" y="5562600"/>
            <a:ext cx="6019800" cy="533400"/>
          </a:xfrm>
        </p:spPr>
        <p:txBody>
          <a:bodyPr/>
          <a:lstStyle/>
          <a:p>
            <a:r>
              <a:rPr lang="en-IN" b="1" dirty="0" err="1"/>
              <a:t>Dr.</a:t>
            </a:r>
            <a:r>
              <a:rPr lang="en-IN" b="1" dirty="0"/>
              <a:t> Sarveshwar Kumar Inani</a:t>
            </a:r>
          </a:p>
          <a:p>
            <a:endParaRPr lang="en-IN" dirty="0"/>
          </a:p>
          <a:p>
            <a:r>
              <a:rPr lang="en-IN" dirty="0"/>
              <a:t>sarveshwarinani@wilp.bits-pilani.ac.in</a:t>
            </a:r>
          </a:p>
          <a:p>
            <a:endParaRPr lang="en-IN" dirty="0"/>
          </a:p>
        </p:txBody>
      </p:sp>
      <p:sp>
        <p:nvSpPr>
          <p:cNvPr id="3" name="Title 2"/>
          <p:cNvSpPr>
            <a:spLocks noGrp="1"/>
          </p:cNvSpPr>
          <p:nvPr>
            <p:ph type="title"/>
          </p:nvPr>
        </p:nvSpPr>
        <p:spPr/>
        <p:txBody>
          <a:bodyPr/>
          <a:lstStyle/>
          <a:p>
            <a:r>
              <a:rPr lang="en-IN" dirty="0"/>
              <a:t>Money Markets</a:t>
            </a:r>
          </a:p>
        </p:txBody>
      </p:sp>
    </p:spTree>
    <p:extLst>
      <p:ext uri="{BB962C8B-B14F-4D97-AF65-F5344CB8AC3E}">
        <p14:creationId xmlns:p14="http://schemas.microsoft.com/office/powerpoint/2010/main" val="66297632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a:xfrm>
            <a:off x="304800" y="1493837"/>
            <a:ext cx="8534400" cy="4830763"/>
          </a:xfrm>
        </p:spPr>
        <p:txBody>
          <a:bodyPr>
            <a:normAutofit lnSpcReduction="10000"/>
          </a:bodyPr>
          <a:lstStyle/>
          <a:p>
            <a:pPr algn="just">
              <a:buFont typeface="Arial" panose="020B0604020202020204" pitchFamily="34" charset="0"/>
              <a:buChar char="•"/>
            </a:pPr>
            <a:r>
              <a:rPr lang="en-US" dirty="0"/>
              <a:t>Commercial paper is a short-term debt instrument issued only by </a:t>
            </a:r>
            <a:r>
              <a:rPr lang="en-US" b="1" dirty="0"/>
              <a:t>well-known, creditworthy firms</a:t>
            </a:r>
            <a:r>
              <a:rPr lang="en-US" dirty="0"/>
              <a:t>; it is typically </a:t>
            </a:r>
            <a:r>
              <a:rPr lang="en-US" b="1" dirty="0"/>
              <a:t>unsecured</a:t>
            </a:r>
            <a:r>
              <a:rPr lang="en-US" dirty="0"/>
              <a:t>.</a:t>
            </a:r>
          </a:p>
          <a:p>
            <a:pPr algn="just">
              <a:buFont typeface="Arial" panose="020B0604020202020204" pitchFamily="34" charset="0"/>
              <a:buChar char="•"/>
            </a:pPr>
            <a:r>
              <a:rPr lang="en-US" dirty="0"/>
              <a:t>To provide </a:t>
            </a:r>
            <a:r>
              <a:rPr lang="en-US" b="1" dirty="0"/>
              <a:t>liquidity for working capital management</a:t>
            </a:r>
            <a:r>
              <a:rPr lang="en-US" dirty="0"/>
              <a:t>.</a:t>
            </a:r>
          </a:p>
          <a:p>
            <a:pPr algn="just">
              <a:buFont typeface="Arial" panose="020B0604020202020204" pitchFamily="34" charset="0"/>
              <a:buChar char="•"/>
            </a:pPr>
            <a:r>
              <a:rPr lang="en-US" dirty="0"/>
              <a:t>An alternative to short-term bank loans (Cheaper as well).</a:t>
            </a:r>
          </a:p>
          <a:p>
            <a:pPr algn="just">
              <a:buFont typeface="Arial" panose="020B0604020202020204" pitchFamily="34" charset="0"/>
              <a:buChar char="•"/>
            </a:pPr>
            <a:r>
              <a:rPr lang="en-US" dirty="0"/>
              <a:t>Financial institutions such as finance companies and bank holding companies are major issuers of commercial paper.</a:t>
            </a:r>
          </a:p>
          <a:p>
            <a:pPr algn="just">
              <a:buFont typeface="Arial" panose="020B0604020202020204" pitchFamily="34" charset="0"/>
              <a:buChar char="•"/>
            </a:pPr>
            <a:r>
              <a:rPr lang="en-US" dirty="0"/>
              <a:t>Could be issued via private placement, or dealers. In most cases, </a:t>
            </a:r>
            <a:r>
              <a:rPr lang="en-US" b="1" dirty="0"/>
              <a:t>investors hold commercial paper until maturity</a:t>
            </a:r>
            <a:r>
              <a:rPr lang="en-US" dirty="0"/>
              <a:t>.</a:t>
            </a:r>
          </a:p>
          <a:p>
            <a:pPr algn="just">
              <a:buFont typeface="Arial" panose="020B0604020202020204" pitchFamily="34" charset="0"/>
              <a:buChar char="•"/>
            </a:pPr>
            <a:r>
              <a:rPr lang="en-US" dirty="0"/>
              <a:t>The </a:t>
            </a:r>
            <a:r>
              <a:rPr lang="en-US" b="1" dirty="0"/>
              <a:t>minimum denomination </a:t>
            </a:r>
            <a:r>
              <a:rPr lang="en-US" dirty="0"/>
              <a:t>of commercial paper is usually $100,000, and typical denominations are in multiples of $1 million.</a:t>
            </a:r>
          </a:p>
          <a:p>
            <a:pPr algn="just">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IN" dirty="0"/>
              <a:t>Commercial Paper</a:t>
            </a:r>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24-Aug-24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10</a:t>
            </a:fld>
            <a:endParaRPr lang="en-US"/>
          </a:p>
        </p:txBody>
      </p:sp>
    </p:spTree>
    <p:extLst>
      <p:ext uri="{BB962C8B-B14F-4D97-AF65-F5344CB8AC3E}">
        <p14:creationId xmlns:p14="http://schemas.microsoft.com/office/powerpoint/2010/main" val="409901130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a:xfrm>
            <a:off x="304800" y="1493837"/>
            <a:ext cx="8534400" cy="4830763"/>
          </a:xfrm>
        </p:spPr>
        <p:txBody>
          <a:bodyPr>
            <a:normAutofit/>
          </a:bodyPr>
          <a:lstStyle/>
          <a:p>
            <a:pPr algn="just">
              <a:buFont typeface="Arial" panose="020B0604020202020204" pitchFamily="34" charset="0"/>
              <a:buChar char="•"/>
            </a:pPr>
            <a:r>
              <a:rPr lang="en-IN" dirty="0"/>
              <a:t>Retail investors cannot invest directly due to high investments. They can buy MMMFs.</a:t>
            </a:r>
          </a:p>
          <a:p>
            <a:pPr algn="just">
              <a:buFont typeface="Arial" panose="020B0604020202020204" pitchFamily="34" charset="0"/>
              <a:buChar char="•"/>
            </a:pPr>
            <a:r>
              <a:rPr lang="en-IN" b="1" dirty="0"/>
              <a:t>Credit Risk</a:t>
            </a:r>
            <a:r>
              <a:rPr lang="en-IN" dirty="0"/>
              <a:t>: Yes, hence more return than T-bills. </a:t>
            </a:r>
            <a:r>
              <a:rPr lang="en-US" dirty="0"/>
              <a:t>Some investors rely heavily on credit ratings (by Moody’s, Fitch) to assess the credit risk of commercial paper.</a:t>
            </a:r>
          </a:p>
          <a:p>
            <a:pPr algn="just">
              <a:buFont typeface="Arial" panose="020B0604020202020204" pitchFamily="34" charset="0"/>
              <a:buChar char="•"/>
            </a:pPr>
            <a:r>
              <a:rPr lang="en-US" dirty="0"/>
              <a:t>Some commercial paper (called </a:t>
            </a:r>
            <a:r>
              <a:rPr lang="en-US" b="1" dirty="0"/>
              <a:t>junk commercial paper</a:t>
            </a:r>
            <a:r>
              <a:rPr lang="en-US" dirty="0"/>
              <a:t>) is rated low or not rated at all.</a:t>
            </a:r>
          </a:p>
          <a:p>
            <a:pPr algn="just">
              <a:buFont typeface="Arial" panose="020B0604020202020204" pitchFamily="34" charset="0"/>
              <a:buChar char="•"/>
            </a:pPr>
            <a:r>
              <a:rPr lang="en-US" dirty="0"/>
              <a:t>Some commercial paper is </a:t>
            </a:r>
            <a:r>
              <a:rPr lang="en-US" b="1" dirty="0"/>
              <a:t>backed by assets </a:t>
            </a:r>
            <a:r>
              <a:rPr lang="en-US" dirty="0"/>
              <a:t>of the issuer.</a:t>
            </a:r>
          </a:p>
          <a:p>
            <a:pPr algn="just">
              <a:buFont typeface="Arial" panose="020B0604020202020204" pitchFamily="34" charset="0"/>
              <a:buChar char="•"/>
            </a:pPr>
            <a:r>
              <a:rPr lang="en-US" b="1" dirty="0"/>
              <a:t>Yield Computation</a:t>
            </a:r>
            <a:r>
              <a:rPr lang="en-US" dirty="0"/>
              <a:t>: The yield received by a commercial paper investor can be determined in a manner similar to the T-bill yield, although a </a:t>
            </a:r>
            <a:r>
              <a:rPr lang="en-US" b="1" dirty="0"/>
              <a:t>360-day</a:t>
            </a:r>
            <a:r>
              <a:rPr lang="en-US" dirty="0"/>
              <a:t> year is normally used.</a:t>
            </a:r>
            <a:endParaRPr lang="en-IN" dirty="0"/>
          </a:p>
          <a:p>
            <a:pPr algn="just">
              <a:buFont typeface="Arial" panose="020B0604020202020204" pitchFamily="34" charset="0"/>
              <a:buChar char="•"/>
            </a:pPr>
            <a:endParaRPr lang="en-IN" dirty="0"/>
          </a:p>
          <a:p>
            <a:pPr algn="just">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IN" dirty="0"/>
              <a:t>Commercial Paper…</a:t>
            </a:r>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24-Aug-24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11</a:t>
            </a:fld>
            <a:endParaRPr lang="en-US"/>
          </a:p>
        </p:txBody>
      </p:sp>
    </p:spTree>
    <p:extLst>
      <p:ext uri="{BB962C8B-B14F-4D97-AF65-F5344CB8AC3E}">
        <p14:creationId xmlns:p14="http://schemas.microsoft.com/office/powerpoint/2010/main" val="71270735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a:xfrm>
                <a:off x="304800" y="1493837"/>
                <a:ext cx="8534400" cy="4830763"/>
              </a:xfrm>
            </p:spPr>
            <p:txBody>
              <a:bodyPr>
                <a:normAutofit/>
              </a:bodyPr>
              <a:lstStyle/>
              <a:p>
                <a:pPr algn="just">
                  <a:buFont typeface="Arial" panose="020B0604020202020204" pitchFamily="34" charset="0"/>
                  <a:buChar char="•"/>
                </a:pPr>
                <a:r>
                  <a:rPr lang="en-US" dirty="0"/>
                  <a:t>If an investor purchases 30-day commercial paper with a par value of $1,000,000 for a price of $996,000, and holds the commercial paper until maturity, the annualized yield is:</a:t>
                </a:r>
              </a:p>
              <a:p>
                <a:pPr marL="0" indent="0" algn="just"/>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1000000−996000</m:t>
                          </m:r>
                        </m:num>
                        <m:den>
                          <m:r>
                            <a:rPr lang="en-US" b="0" i="1" smtClean="0">
                              <a:latin typeface="Cambria Math" panose="02040503050406030204" pitchFamily="18" charset="0"/>
                            </a:rPr>
                            <m:t>996000</m:t>
                          </m:r>
                        </m:den>
                      </m:f>
                      <m:r>
                        <a:rPr lang="en-US" i="1" smtClean="0">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360</m:t>
                          </m:r>
                        </m:num>
                        <m:den>
                          <m:r>
                            <a:rPr lang="en-US" b="0" i="1" smtClean="0">
                              <a:latin typeface="Cambria Math" panose="02040503050406030204" pitchFamily="18" charset="0"/>
                            </a:rPr>
                            <m:t>30</m:t>
                          </m:r>
                        </m:den>
                      </m:f>
                      <m:r>
                        <a:rPr lang="en-US" b="0" i="1" smtClean="0">
                          <a:latin typeface="Cambria Math" panose="02040503050406030204" pitchFamily="18" charset="0"/>
                        </a:rPr>
                        <m:t>=4.82%</m:t>
                      </m:r>
                    </m:oMath>
                  </m:oMathPara>
                </a14:m>
                <a:endParaRPr lang="en-IN" dirty="0"/>
              </a:p>
              <a:p>
                <a:pPr algn="just">
                  <a:buFont typeface="Arial" panose="020B0604020202020204" pitchFamily="34" charset="0"/>
                  <a:buChar char="•"/>
                </a:pPr>
                <a:endParaRPr lang="en-IN" dirty="0"/>
              </a:p>
              <a:p>
                <a:pPr algn="just">
                  <a:buFont typeface="Arial" panose="020B0604020202020204" pitchFamily="34" charset="0"/>
                  <a:buChar char="•"/>
                </a:pPr>
                <a:r>
                  <a:rPr lang="en-IN" b="1" dirty="0"/>
                  <a:t>Practice: </a:t>
                </a:r>
                <a:r>
                  <a:rPr lang="en-US" dirty="0"/>
                  <a:t>If an investor purchases 45-day commercial paper with a par value of $1,000,000 for a price of $992,000, and holds the commercial paper until maturity, the annualized yield is:</a:t>
                </a:r>
              </a:p>
              <a:p>
                <a:pPr marL="0" indent="0" algn="just"/>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1000000−992000</m:t>
                          </m:r>
                        </m:num>
                        <m:den>
                          <m:r>
                            <a:rPr lang="en-US" b="0" i="1" smtClean="0">
                              <a:latin typeface="Cambria Math" panose="02040503050406030204" pitchFamily="18" charset="0"/>
                            </a:rPr>
                            <m:t>992000</m:t>
                          </m:r>
                        </m:den>
                      </m:f>
                      <m:r>
                        <a:rPr lang="en-US" i="1" smtClean="0">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360</m:t>
                          </m:r>
                        </m:num>
                        <m:den>
                          <m:r>
                            <a:rPr lang="en-US" b="0" i="1" smtClean="0">
                              <a:latin typeface="Cambria Math" panose="02040503050406030204" pitchFamily="18" charset="0"/>
                            </a:rPr>
                            <m:t>45</m:t>
                          </m:r>
                        </m:den>
                      </m:f>
                      <m:r>
                        <a:rPr lang="en-US" b="0" i="1" smtClean="0">
                          <a:latin typeface="Cambria Math" panose="02040503050406030204" pitchFamily="18" charset="0"/>
                        </a:rPr>
                        <m:t>=6.45%</m:t>
                      </m:r>
                    </m:oMath>
                  </m:oMathPara>
                </a14:m>
                <a:endParaRPr lang="en-IN" dirty="0"/>
              </a:p>
              <a:p>
                <a:pPr algn="just">
                  <a:buFont typeface="Arial" panose="020B0604020202020204" pitchFamily="34" charset="0"/>
                  <a:buChar char="•"/>
                </a:pPr>
                <a:endParaRPr lang="en-IN" dirty="0"/>
              </a:p>
              <a:p>
                <a:pPr algn="just">
                  <a:buFont typeface="Arial" panose="020B0604020202020204" pitchFamily="34" charset="0"/>
                  <a:buChar char="•"/>
                </a:pPr>
                <a:endParaRPr lang="en-IN" dirty="0"/>
              </a:p>
              <a:p>
                <a:pPr algn="just">
                  <a:buFont typeface="Arial" panose="020B0604020202020204" pitchFamily="34" charset="0"/>
                  <a:buChar char="•"/>
                </a:pPr>
                <a:endParaRPr lang="en-IN" dirty="0"/>
              </a:p>
              <a:p>
                <a:pPr algn="just">
                  <a:buFont typeface="Arial" panose="020B0604020202020204" pitchFamily="34" charset="0"/>
                  <a:buChar char="•"/>
                </a:pPr>
                <a:endParaRPr lang="en-US" dirty="0"/>
              </a:p>
              <a:p>
                <a:pPr algn="just">
                  <a:buFont typeface="Arial" panose="020B0604020202020204" pitchFamily="34" charset="0"/>
                  <a:buChar char="•"/>
                </a:pPr>
                <a:endParaRPr lang="en-IN" dirty="0"/>
              </a:p>
            </p:txBody>
          </p:sp>
        </mc:Choice>
        <mc:Fallback xmlns="">
          <p:sp>
            <p:nvSpPr>
              <p:cNvPr id="2" name="Content Placeholder 1">
                <a:extLst>
                  <a:ext uri="{FF2B5EF4-FFF2-40B4-BE49-F238E27FC236}">
                    <a16:creationId xmlns:a16="http://schemas.microsoft.com/office/drawing/2014/main" id="{4A31AF16-111F-43EE-BE09-4C453EEE6C81}"/>
                  </a:ext>
                </a:extLst>
              </p:cNvPr>
              <p:cNvSpPr>
                <a:spLocks noGrp="1" noRot="1" noChangeAspect="1" noMove="1" noResize="1" noEditPoints="1" noAdjustHandles="1" noChangeArrowheads="1" noChangeShapeType="1" noTextEdit="1"/>
              </p:cNvSpPr>
              <p:nvPr>
                <p:ph idx="1"/>
              </p:nvPr>
            </p:nvSpPr>
            <p:spPr>
              <a:xfrm>
                <a:off x="304800" y="1493837"/>
                <a:ext cx="8534400" cy="4830763"/>
              </a:xfrm>
              <a:blipFill>
                <a:blip r:embed="rId2"/>
                <a:stretch>
                  <a:fillRect l="-929" t="-883" r="-1071"/>
                </a:stretch>
              </a:blipFill>
            </p:spPr>
            <p:txBody>
              <a:bodyPr/>
              <a:lstStyle/>
              <a:p>
                <a:r>
                  <a:rPr lang="en-GB">
                    <a:noFill/>
                  </a:rPr>
                  <a:t> </a:t>
                </a:r>
              </a:p>
            </p:txBody>
          </p:sp>
        </mc:Fallback>
      </mc:AlternateContent>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IN" dirty="0"/>
              <a:t>Yield: Commercial Paper</a:t>
            </a:r>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24-Aug-24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12</a:t>
            </a:fld>
            <a:endParaRPr lang="en-US"/>
          </a:p>
        </p:txBody>
      </p:sp>
    </p:spTree>
    <p:extLst>
      <p:ext uri="{BB962C8B-B14F-4D97-AF65-F5344CB8AC3E}">
        <p14:creationId xmlns:p14="http://schemas.microsoft.com/office/powerpoint/2010/main" val="17352263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a:xfrm>
            <a:off x="304800" y="1493837"/>
            <a:ext cx="8534400" cy="4830763"/>
          </a:xfrm>
        </p:spPr>
        <p:txBody>
          <a:bodyPr>
            <a:normAutofit/>
          </a:bodyPr>
          <a:lstStyle/>
          <a:p>
            <a:pPr algn="just">
              <a:buFont typeface="Arial" panose="020B0604020202020204" pitchFamily="34" charset="0"/>
              <a:buChar char="•"/>
            </a:pPr>
            <a:r>
              <a:rPr lang="en-US" dirty="0"/>
              <a:t>Negotiable certificates of deposit (NCDs) are certificates issued by large commercial banks and other depository institutions as a short-term source of funds. </a:t>
            </a:r>
          </a:p>
          <a:p>
            <a:pPr algn="just">
              <a:buFont typeface="Arial" panose="020B0604020202020204" pitchFamily="34" charset="0"/>
              <a:buChar char="•"/>
            </a:pPr>
            <a:r>
              <a:rPr lang="en-US" dirty="0"/>
              <a:t>The </a:t>
            </a:r>
            <a:r>
              <a:rPr lang="en-US" b="1" dirty="0"/>
              <a:t>minimum denomination is $100,000</a:t>
            </a:r>
            <a:r>
              <a:rPr lang="en-US" dirty="0"/>
              <a:t>, although a $1 million denomination is more common.</a:t>
            </a:r>
          </a:p>
          <a:p>
            <a:pPr algn="just">
              <a:buFont typeface="Arial" panose="020B0604020202020204" pitchFamily="34" charset="0"/>
              <a:buChar char="•"/>
            </a:pPr>
            <a:r>
              <a:rPr lang="en-US" dirty="0"/>
              <a:t>NCDs are </a:t>
            </a:r>
            <a:r>
              <a:rPr lang="en-US" b="1" dirty="0"/>
              <a:t>similar to regular certificates of deposit </a:t>
            </a:r>
            <a:r>
              <a:rPr lang="en-US" dirty="0"/>
              <a:t>(CDs), but they have a large face value and are negotiable.</a:t>
            </a:r>
          </a:p>
          <a:p>
            <a:pPr algn="just">
              <a:buFont typeface="Arial" panose="020B0604020202020204" pitchFamily="34" charset="0"/>
              <a:buChar char="•"/>
            </a:pPr>
            <a:r>
              <a:rPr lang="en-US" dirty="0"/>
              <a:t>It is a fixed deposit receipt that </a:t>
            </a:r>
            <a:r>
              <a:rPr lang="en-US" b="1" dirty="0"/>
              <a:t>can be sold to a third party on the secondary market</a:t>
            </a:r>
            <a:r>
              <a:rPr lang="en-US" dirty="0"/>
              <a:t> (via brokers).</a:t>
            </a:r>
          </a:p>
          <a:p>
            <a:pPr algn="just">
              <a:buFont typeface="Arial" panose="020B0604020202020204" pitchFamily="34" charset="0"/>
              <a:buChar char="•"/>
            </a:pPr>
            <a:r>
              <a:rPr lang="en-IN" dirty="0"/>
              <a:t>Retail investors cannot invest directly due to high investments. They can buy MMMFs.</a:t>
            </a:r>
          </a:p>
          <a:p>
            <a:pPr algn="just">
              <a:buFont typeface="Arial" panose="020B0604020202020204" pitchFamily="34" charset="0"/>
              <a:buChar char="•"/>
            </a:pPr>
            <a:endParaRPr lang="en-US" dirty="0"/>
          </a:p>
          <a:p>
            <a:pPr algn="just">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IN" dirty="0"/>
              <a:t>Negotiable Certificates of Deposit (NCD)</a:t>
            </a:r>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24-Aug-24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13</a:t>
            </a:fld>
            <a:endParaRPr lang="en-US"/>
          </a:p>
        </p:txBody>
      </p:sp>
    </p:spTree>
    <p:extLst>
      <p:ext uri="{BB962C8B-B14F-4D97-AF65-F5344CB8AC3E}">
        <p14:creationId xmlns:p14="http://schemas.microsoft.com/office/powerpoint/2010/main" val="131477237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a:xfrm>
            <a:off x="304800" y="1493837"/>
            <a:ext cx="8534400" cy="4830763"/>
          </a:xfrm>
        </p:spPr>
        <p:txBody>
          <a:bodyPr>
            <a:normAutofit/>
          </a:bodyPr>
          <a:lstStyle/>
          <a:p>
            <a:pPr algn="just">
              <a:buFont typeface="Arial" panose="020B0604020202020204" pitchFamily="34" charset="0"/>
              <a:buChar char="•"/>
            </a:pPr>
            <a:r>
              <a:rPr lang="en-US" b="1" dirty="0"/>
              <a:t>Maturities</a:t>
            </a:r>
            <a:r>
              <a:rPr lang="en-US" dirty="0"/>
              <a:t> on NCDs typically range from two weeks to one year.</a:t>
            </a:r>
          </a:p>
          <a:p>
            <a:pPr algn="just">
              <a:buFont typeface="Arial" panose="020B0604020202020204" pitchFamily="34" charset="0"/>
              <a:buChar char="•"/>
            </a:pPr>
            <a:r>
              <a:rPr lang="en-US" dirty="0"/>
              <a:t>Some issuers place their NCDs directly; others use a third party institution that specializes in placing NCDs. Another alternative is to sell NCDs to securities dealers, which in turn resell them.</a:t>
            </a:r>
          </a:p>
          <a:p>
            <a:pPr algn="just">
              <a:buFont typeface="Arial" panose="020B0604020202020204" pitchFamily="34" charset="0"/>
              <a:buChar char="•"/>
            </a:pPr>
            <a:r>
              <a:rPr lang="en-US" b="1" dirty="0"/>
              <a:t>NCDs must offer a slightly higher yield than T-bills </a:t>
            </a:r>
            <a:r>
              <a:rPr lang="en-US" dirty="0"/>
              <a:t>with the same maturity to compensate for their lower liquidity and safety levels.</a:t>
            </a:r>
            <a:endParaRPr lang="en-IN" dirty="0"/>
          </a:p>
        </p:txBody>
      </p:sp>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IN" dirty="0"/>
              <a:t>NCDs</a:t>
            </a:r>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24-Aug-24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14</a:t>
            </a:fld>
            <a:endParaRPr lang="en-US"/>
          </a:p>
        </p:txBody>
      </p:sp>
    </p:spTree>
    <p:extLst>
      <p:ext uri="{BB962C8B-B14F-4D97-AF65-F5344CB8AC3E}">
        <p14:creationId xmlns:p14="http://schemas.microsoft.com/office/powerpoint/2010/main" val="3291829804"/>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a:xfrm>
                <a:off x="304800" y="1493837"/>
                <a:ext cx="8534400" cy="4830763"/>
              </a:xfrm>
            </p:spPr>
            <p:txBody>
              <a:bodyPr>
                <a:normAutofit/>
              </a:bodyPr>
              <a:lstStyle/>
              <a:p>
                <a:pPr algn="just">
                  <a:buFont typeface="Arial" panose="020B0604020202020204" pitchFamily="34" charset="0"/>
                  <a:buChar char="•"/>
                </a:pPr>
                <a:r>
                  <a:rPr lang="en-US" dirty="0"/>
                  <a:t>An investor purchased an NCD a year ago in the secondary market for $990,000. He redeems it today upon maturity and receives $1,000,000. He also receives interest of $40,000. His annualized yield on this investment is:</a:t>
                </a:r>
              </a:p>
              <a:p>
                <a:pPr marL="0" indent="0" algn="just"/>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1000000−990000+40000</m:t>
                          </m:r>
                        </m:num>
                        <m:den>
                          <m:r>
                            <a:rPr lang="en-US" b="0" i="1" smtClean="0">
                              <a:latin typeface="Cambria Math" panose="02040503050406030204" pitchFamily="18" charset="0"/>
                            </a:rPr>
                            <m:t>990000</m:t>
                          </m:r>
                        </m:den>
                      </m:f>
                      <m:r>
                        <a:rPr lang="en-US" b="0" i="1" smtClean="0">
                          <a:latin typeface="Cambria Math" panose="02040503050406030204" pitchFamily="18" charset="0"/>
                        </a:rPr>
                        <m:t>=5.05%</m:t>
                      </m:r>
                    </m:oMath>
                  </m:oMathPara>
                </a14:m>
                <a:endParaRPr lang="en-IN" dirty="0"/>
              </a:p>
              <a:p>
                <a:pPr algn="just">
                  <a:buFont typeface="Arial" panose="020B0604020202020204" pitchFamily="34" charset="0"/>
                  <a:buChar char="•"/>
                </a:pPr>
                <a:r>
                  <a:rPr lang="en-US" dirty="0"/>
                  <a:t>Interest: Interest is usually paid either twice a year or at maturity, or the instrument is purchased at a discount to its face value. Interest rates are negotiable and depend on money market conditions.</a:t>
                </a:r>
                <a:endParaRPr lang="en-IN" dirty="0"/>
              </a:p>
              <a:p>
                <a:pPr algn="just">
                  <a:buFont typeface="Arial" panose="020B0604020202020204" pitchFamily="34" charset="0"/>
                  <a:buChar char="•"/>
                </a:pPr>
                <a:endParaRPr lang="en-IN" dirty="0"/>
              </a:p>
            </p:txBody>
          </p:sp>
        </mc:Choice>
        <mc:Fallback xmlns="">
          <p:sp>
            <p:nvSpPr>
              <p:cNvPr id="2" name="Content Placeholder 1">
                <a:extLst>
                  <a:ext uri="{FF2B5EF4-FFF2-40B4-BE49-F238E27FC236}">
                    <a16:creationId xmlns:a16="http://schemas.microsoft.com/office/drawing/2014/main" id="{4A31AF16-111F-43EE-BE09-4C453EEE6C81}"/>
                  </a:ext>
                </a:extLst>
              </p:cNvPr>
              <p:cNvSpPr>
                <a:spLocks noGrp="1" noRot="1" noChangeAspect="1" noMove="1" noResize="1" noEditPoints="1" noAdjustHandles="1" noChangeArrowheads="1" noChangeShapeType="1" noTextEdit="1"/>
              </p:cNvSpPr>
              <p:nvPr>
                <p:ph idx="1"/>
              </p:nvPr>
            </p:nvSpPr>
            <p:spPr>
              <a:xfrm>
                <a:off x="304800" y="1493837"/>
                <a:ext cx="8534400" cy="4830763"/>
              </a:xfrm>
              <a:blipFill>
                <a:blip r:embed="rId2"/>
                <a:stretch>
                  <a:fillRect l="-929" t="-883" r="-1071"/>
                </a:stretch>
              </a:blipFill>
            </p:spPr>
            <p:txBody>
              <a:bodyPr/>
              <a:lstStyle/>
              <a:p>
                <a:r>
                  <a:rPr lang="en-GB">
                    <a:noFill/>
                  </a:rPr>
                  <a:t> </a:t>
                </a:r>
              </a:p>
            </p:txBody>
          </p:sp>
        </mc:Fallback>
      </mc:AlternateContent>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IN" dirty="0"/>
              <a:t>NCDs: Yield</a:t>
            </a:r>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24-Aug-24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15</a:t>
            </a:fld>
            <a:endParaRPr lang="en-US"/>
          </a:p>
        </p:txBody>
      </p:sp>
    </p:spTree>
    <p:extLst>
      <p:ext uri="{BB962C8B-B14F-4D97-AF65-F5344CB8AC3E}">
        <p14:creationId xmlns:p14="http://schemas.microsoft.com/office/powerpoint/2010/main" val="77001935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a:xfrm>
            <a:off x="304800" y="1493837"/>
            <a:ext cx="8534400" cy="4830763"/>
          </a:xfrm>
        </p:spPr>
        <p:txBody>
          <a:bodyPr>
            <a:normAutofit fontScale="92500" lnSpcReduction="20000"/>
          </a:bodyPr>
          <a:lstStyle/>
          <a:p>
            <a:pPr algn="just">
              <a:buFont typeface="Arial" panose="020B0604020202020204" pitchFamily="34" charset="0"/>
              <a:buChar char="•"/>
            </a:pPr>
            <a:r>
              <a:rPr lang="en-US" dirty="0"/>
              <a:t>With a </a:t>
            </a:r>
            <a:r>
              <a:rPr lang="en-US" b="1" dirty="0"/>
              <a:t>repurchase agreement (or repo), one party sells securities to another with an agreement to repurchase the securities at a specified date and price</a:t>
            </a:r>
            <a:r>
              <a:rPr lang="en-US" dirty="0"/>
              <a:t>. </a:t>
            </a:r>
          </a:p>
          <a:p>
            <a:pPr algn="just">
              <a:buFont typeface="Arial" panose="020B0604020202020204" pitchFamily="34" charset="0"/>
              <a:buChar char="•"/>
            </a:pPr>
            <a:r>
              <a:rPr lang="en-US" dirty="0"/>
              <a:t>In essence, the repo transaction represents a </a:t>
            </a:r>
            <a:r>
              <a:rPr lang="en-US" b="1" dirty="0"/>
              <a:t>loan backed by the securities</a:t>
            </a:r>
            <a:r>
              <a:rPr lang="en-US" dirty="0"/>
              <a:t>. If the borrower defaults on the loan, the lender has claim to the securities.</a:t>
            </a:r>
          </a:p>
          <a:p>
            <a:pPr algn="just">
              <a:buFont typeface="Arial" panose="020B0604020202020204" pitchFamily="34" charset="0"/>
              <a:buChar char="•"/>
            </a:pPr>
            <a:r>
              <a:rPr lang="en-US" dirty="0"/>
              <a:t>Most repo transactions </a:t>
            </a:r>
            <a:r>
              <a:rPr lang="en-US" b="1" dirty="0"/>
              <a:t>use government securities</a:t>
            </a:r>
            <a:r>
              <a:rPr lang="en-US" dirty="0"/>
              <a:t>, although some involve other securities such as commercial paper or NCDs. </a:t>
            </a:r>
          </a:p>
          <a:p>
            <a:pPr algn="just">
              <a:buFont typeface="Arial" panose="020B0604020202020204" pitchFamily="34" charset="0"/>
              <a:buChar char="•"/>
            </a:pPr>
            <a:r>
              <a:rPr lang="en-US" dirty="0"/>
              <a:t>A reverse repo refers to the purchase of securities by one party from another with an agreement to sell them. </a:t>
            </a:r>
          </a:p>
          <a:p>
            <a:pPr algn="just">
              <a:buFont typeface="Arial" panose="020B0604020202020204" pitchFamily="34" charset="0"/>
              <a:buChar char="•"/>
            </a:pPr>
            <a:r>
              <a:rPr lang="en-US" dirty="0"/>
              <a:t>Thus, a </a:t>
            </a:r>
            <a:r>
              <a:rPr lang="en-US" b="1" dirty="0"/>
              <a:t>repo and a reverse repo refer to the same transaction but from different perspectives</a:t>
            </a:r>
            <a:r>
              <a:rPr lang="en-US" dirty="0"/>
              <a:t>. These two terms are sometimes used interchangeably, so a transaction described as a repo may be a reverse repo.</a:t>
            </a:r>
            <a:endParaRPr lang="en-IN" dirty="0"/>
          </a:p>
        </p:txBody>
      </p:sp>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IN" dirty="0"/>
              <a:t>Repurchase Agreements (Repo)</a:t>
            </a:r>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24-Aug-24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16</a:t>
            </a:fld>
            <a:endParaRPr lang="en-US"/>
          </a:p>
        </p:txBody>
      </p:sp>
    </p:spTree>
    <p:extLst>
      <p:ext uri="{BB962C8B-B14F-4D97-AF65-F5344CB8AC3E}">
        <p14:creationId xmlns:p14="http://schemas.microsoft.com/office/powerpoint/2010/main" val="4072451000"/>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a:xfrm>
                <a:off x="304800" y="1493837"/>
                <a:ext cx="8534400" cy="4830763"/>
              </a:xfrm>
            </p:spPr>
            <p:txBody>
              <a:bodyPr>
                <a:normAutofit lnSpcReduction="10000"/>
              </a:bodyPr>
              <a:lstStyle/>
              <a:p>
                <a:pPr algn="just">
                  <a:buFont typeface="Arial" panose="020B0604020202020204" pitchFamily="34" charset="0"/>
                  <a:buChar char="•"/>
                </a:pPr>
                <a:r>
                  <a:rPr lang="en-US" dirty="0"/>
                  <a:t>Financial institutions, such as banks and savings institutions, and nonfinancial institutions are common borrowers and investors in repos, whereas money market funds are common investors in these agreements.</a:t>
                </a:r>
              </a:p>
              <a:p>
                <a:pPr algn="just">
                  <a:buFont typeface="Arial" panose="020B0604020202020204" pitchFamily="34" charset="0"/>
                  <a:buChar char="•"/>
                </a:pPr>
                <a:r>
                  <a:rPr lang="en-US" dirty="0"/>
                  <a:t>The most common maturities are from 1 to 15 days and for 1, 3, and 6 months. </a:t>
                </a:r>
                <a:r>
                  <a:rPr lang="en-US" b="1" dirty="0"/>
                  <a:t>A secondary market for repos does not exist.</a:t>
                </a:r>
              </a:p>
              <a:p>
                <a:pPr algn="just">
                  <a:buFont typeface="Arial" panose="020B0604020202020204" pitchFamily="34" charset="0"/>
                  <a:buChar char="•"/>
                </a:pPr>
                <a:r>
                  <a:rPr lang="en-US" dirty="0"/>
                  <a:t>Yield: An investor initially purchased securities at a price of $9,920,000 while agreeing to sell them back at a price of$10,000,000 at the end of a 90-day period. The yield (or repo rate) on this reverse repurchase agreement is:</a:t>
                </a:r>
              </a:p>
              <a:p>
                <a:pPr algn="just">
                  <a:buFont typeface="Arial" panose="020B0604020202020204" pitchFamily="34" charset="0"/>
                  <a:buChar char="•"/>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10,000,000−9,920,000</m:t>
                        </m:r>
                      </m:num>
                      <m:den>
                        <m:r>
                          <a:rPr lang="en-US" i="1">
                            <a:latin typeface="Cambria Math" panose="02040503050406030204" pitchFamily="18" charset="0"/>
                          </a:rPr>
                          <m:t>9,920,000</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b="1" i="1">
                            <a:latin typeface="Cambria Math" panose="02040503050406030204" pitchFamily="18" charset="0"/>
                          </a:rPr>
                          <m:t>𝟑𝟔𝟎</m:t>
                        </m:r>
                      </m:num>
                      <m:den>
                        <m:r>
                          <a:rPr lang="en-US" b="0" i="1" smtClean="0">
                            <a:latin typeface="Cambria Math" panose="02040503050406030204" pitchFamily="18" charset="0"/>
                          </a:rPr>
                          <m:t>9</m:t>
                        </m:r>
                        <m:r>
                          <a:rPr lang="en-US" i="1">
                            <a:latin typeface="Cambria Math" panose="02040503050406030204" pitchFamily="18" charset="0"/>
                          </a:rPr>
                          <m:t>0</m:t>
                        </m:r>
                      </m:den>
                    </m:f>
                    <m:r>
                      <a:rPr lang="en-US" b="0" i="1" smtClean="0">
                        <a:latin typeface="Cambria Math" panose="02040503050406030204" pitchFamily="18" charset="0"/>
                      </a:rPr>
                      <m:t>=3.23%</m:t>
                    </m:r>
                  </m:oMath>
                </a14:m>
                <a:endParaRPr lang="en-IN" dirty="0"/>
              </a:p>
              <a:p>
                <a:pPr algn="just">
                  <a:buFont typeface="Arial" panose="020B0604020202020204" pitchFamily="34" charset="0"/>
                  <a:buChar char="•"/>
                </a:pPr>
                <a:endParaRPr lang="en-US" dirty="0"/>
              </a:p>
              <a:p>
                <a:pPr algn="just">
                  <a:buFont typeface="Arial" panose="020B0604020202020204" pitchFamily="34" charset="0"/>
                  <a:buChar char="•"/>
                </a:pPr>
                <a:endParaRPr lang="en-IN" dirty="0"/>
              </a:p>
            </p:txBody>
          </p:sp>
        </mc:Choice>
        <mc:Fallback xmlns="">
          <p:sp>
            <p:nvSpPr>
              <p:cNvPr id="2" name="Content Placeholder 1">
                <a:extLst>
                  <a:ext uri="{FF2B5EF4-FFF2-40B4-BE49-F238E27FC236}">
                    <a16:creationId xmlns:a16="http://schemas.microsoft.com/office/drawing/2014/main" id="{4A31AF16-111F-43EE-BE09-4C453EEE6C81}"/>
                  </a:ext>
                </a:extLst>
              </p:cNvPr>
              <p:cNvSpPr>
                <a:spLocks noGrp="1" noRot="1" noChangeAspect="1" noMove="1" noResize="1" noEditPoints="1" noAdjustHandles="1" noChangeArrowheads="1" noChangeShapeType="1" noTextEdit="1"/>
              </p:cNvSpPr>
              <p:nvPr>
                <p:ph idx="1"/>
              </p:nvPr>
            </p:nvSpPr>
            <p:spPr>
              <a:xfrm>
                <a:off x="304800" y="1493837"/>
                <a:ext cx="8534400" cy="4830763"/>
              </a:xfrm>
              <a:blipFill>
                <a:blip r:embed="rId2"/>
                <a:stretch>
                  <a:fillRect l="-929" t="-1639" r="-1071"/>
                </a:stretch>
              </a:blipFill>
            </p:spPr>
            <p:txBody>
              <a:bodyPr/>
              <a:lstStyle/>
              <a:p>
                <a:r>
                  <a:rPr lang="en-GB">
                    <a:noFill/>
                  </a:rPr>
                  <a:t> </a:t>
                </a:r>
              </a:p>
            </p:txBody>
          </p:sp>
        </mc:Fallback>
      </mc:AlternateContent>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IN" dirty="0"/>
              <a:t>Repurchase Agreements (Repo)…</a:t>
            </a:r>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24-Aug-24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17</a:t>
            </a:fld>
            <a:endParaRPr lang="en-US"/>
          </a:p>
        </p:txBody>
      </p:sp>
    </p:spTree>
    <p:extLst>
      <p:ext uri="{BB962C8B-B14F-4D97-AF65-F5344CB8AC3E}">
        <p14:creationId xmlns:p14="http://schemas.microsoft.com/office/powerpoint/2010/main" val="3643509718"/>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a:xfrm>
            <a:off x="304800" y="1371600"/>
            <a:ext cx="8534400" cy="4953001"/>
          </a:xfrm>
        </p:spPr>
        <p:txBody>
          <a:bodyPr>
            <a:normAutofit fontScale="92500"/>
          </a:bodyPr>
          <a:lstStyle/>
          <a:p>
            <a:pPr algn="just">
              <a:buFont typeface="Arial" panose="020B0604020202020204" pitchFamily="34" charset="0"/>
              <a:buChar char="•"/>
            </a:pPr>
            <a:r>
              <a:rPr lang="en-US" dirty="0"/>
              <a:t>The federal funds rate refers to the interest rate that banks charge other institutions for lending excess cash to them from their </a:t>
            </a:r>
            <a:r>
              <a:rPr lang="en-US" b="1" dirty="0"/>
              <a:t>reserve balances </a:t>
            </a:r>
            <a:r>
              <a:rPr lang="en-US" dirty="0"/>
              <a:t>on an </a:t>
            </a:r>
            <a:r>
              <a:rPr lang="en-US" b="1" dirty="0"/>
              <a:t>overnight basis (unsecured)</a:t>
            </a:r>
            <a:r>
              <a:rPr lang="en-US" dirty="0"/>
              <a:t>. Extra cash (</a:t>
            </a:r>
            <a:r>
              <a:rPr lang="en-US" dirty="0" err="1"/>
              <a:t>wrt</a:t>
            </a:r>
            <a:r>
              <a:rPr lang="en-US" dirty="0"/>
              <a:t> to reserve requirements) loaned to other banks.</a:t>
            </a:r>
          </a:p>
          <a:p>
            <a:pPr algn="just">
              <a:buFont typeface="Arial" panose="020B0604020202020204" pitchFamily="34" charset="0"/>
              <a:buChar char="•"/>
            </a:pPr>
            <a:r>
              <a:rPr lang="en-US" dirty="0"/>
              <a:t>A lender in the federal funds market is subject to </a:t>
            </a:r>
            <a:r>
              <a:rPr lang="en-US" b="1" dirty="0"/>
              <a:t>credit risk</a:t>
            </a:r>
            <a:r>
              <a:rPr lang="en-US" dirty="0"/>
              <a:t>, since it is possible that the financial institution borrowing the funds could default on the loan.</a:t>
            </a:r>
          </a:p>
          <a:p>
            <a:pPr algn="just">
              <a:buFont typeface="Arial" panose="020B0604020202020204" pitchFamily="34" charset="0"/>
              <a:buChar char="•"/>
            </a:pPr>
            <a:r>
              <a:rPr lang="en-US" dirty="0"/>
              <a:t>This rate is influenced by the supply of and demand for funds in the federal funds market. </a:t>
            </a:r>
            <a:r>
              <a:rPr lang="en-US" b="1" dirty="0"/>
              <a:t>Commercial banks are the most active participants in the federal funds market (for reserve requirements)</a:t>
            </a:r>
            <a:r>
              <a:rPr lang="en-US" dirty="0"/>
              <a:t>.</a:t>
            </a:r>
          </a:p>
          <a:p>
            <a:pPr algn="just">
              <a:buFont typeface="Arial" panose="020B0604020202020204" pitchFamily="34" charset="0"/>
              <a:buChar char="•"/>
            </a:pPr>
            <a:r>
              <a:rPr lang="en-US" dirty="0"/>
              <a:t>This is the rate at which commercial banks borrow and lend their excess reserves to each other (or federal reserve) overnight.</a:t>
            </a:r>
          </a:p>
        </p:txBody>
      </p:sp>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IN" dirty="0"/>
              <a:t>Federal Funds Market</a:t>
            </a:r>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24-Aug-24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18</a:t>
            </a:fld>
            <a:endParaRPr lang="en-US"/>
          </a:p>
        </p:txBody>
      </p:sp>
    </p:spTree>
    <p:extLst>
      <p:ext uri="{BB962C8B-B14F-4D97-AF65-F5344CB8AC3E}">
        <p14:creationId xmlns:p14="http://schemas.microsoft.com/office/powerpoint/2010/main" val="294051135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a:xfrm>
            <a:off x="304800" y="1371600"/>
            <a:ext cx="8534400" cy="4953001"/>
          </a:xfrm>
        </p:spPr>
        <p:txBody>
          <a:bodyPr>
            <a:normAutofit/>
          </a:bodyPr>
          <a:lstStyle/>
          <a:p>
            <a:pPr algn="just">
              <a:buFont typeface="Arial" panose="020B0604020202020204" pitchFamily="34" charset="0"/>
              <a:buChar char="•"/>
            </a:pPr>
            <a:r>
              <a:rPr lang="en-US" dirty="0"/>
              <a:t>The federal funds rate is normally </a:t>
            </a:r>
            <a:r>
              <a:rPr lang="en-US" b="1" dirty="0"/>
              <a:t>slightly higher than the T-bill rate </a:t>
            </a:r>
            <a:r>
              <a:rPr lang="en-US" dirty="0"/>
              <a:t>at any given time.</a:t>
            </a:r>
          </a:p>
          <a:p>
            <a:pPr algn="just">
              <a:buFont typeface="Arial" panose="020B0604020202020204" pitchFamily="34" charset="0"/>
              <a:buChar char="•"/>
            </a:pPr>
            <a:r>
              <a:rPr lang="en-US" dirty="0"/>
              <a:t>Most loan transactions are for $5 million or more and usually have a </a:t>
            </a:r>
            <a:r>
              <a:rPr lang="en-US" b="1" dirty="0"/>
              <a:t>maturity of one to seven days</a:t>
            </a:r>
            <a:r>
              <a:rPr lang="en-US" dirty="0"/>
              <a:t>.</a:t>
            </a:r>
          </a:p>
          <a:p>
            <a:pPr algn="just">
              <a:buFont typeface="Arial" panose="020B0604020202020204" pitchFamily="34" charset="0"/>
              <a:buChar char="•"/>
            </a:pPr>
            <a:r>
              <a:rPr lang="en-US" b="1" dirty="0"/>
              <a:t>The stock market is also very sensitive </a:t>
            </a:r>
            <a:r>
              <a:rPr lang="en-US" dirty="0"/>
              <a:t>to changes in the federal funds rate. When the Fed cuts rates, for instance, stock markets typically spike higher (low-cost funds, less cost of capital for firms).</a:t>
            </a:r>
          </a:p>
          <a:p>
            <a:pPr algn="just">
              <a:buFont typeface="Arial" panose="020B0604020202020204" pitchFamily="34" charset="0"/>
              <a:buChar char="•"/>
            </a:pPr>
            <a:r>
              <a:rPr lang="en-US" dirty="0"/>
              <a:t>The transactions are negotiated through a </a:t>
            </a:r>
            <a:r>
              <a:rPr lang="en-US" b="1" dirty="0"/>
              <a:t>telecommunications network </a:t>
            </a:r>
            <a:r>
              <a:rPr lang="en-US" dirty="0"/>
              <a:t>that links federal funds brokers with participating institutions.</a:t>
            </a:r>
            <a:endParaRPr lang="en-IN" dirty="0"/>
          </a:p>
        </p:txBody>
      </p:sp>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IN" dirty="0"/>
              <a:t>Federal Funds</a:t>
            </a:r>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24-Aug-24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19</a:t>
            </a:fld>
            <a:endParaRPr lang="en-US"/>
          </a:p>
        </p:txBody>
      </p:sp>
    </p:spTree>
    <p:extLst>
      <p:ext uri="{BB962C8B-B14F-4D97-AF65-F5344CB8AC3E}">
        <p14:creationId xmlns:p14="http://schemas.microsoft.com/office/powerpoint/2010/main" val="34106403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p:txBody>
          <a:bodyPr>
            <a:normAutofit/>
          </a:bodyPr>
          <a:lstStyle/>
          <a:p>
            <a:pPr algn="just">
              <a:buFont typeface="Arial" panose="020B0604020202020204" pitchFamily="34" charset="0"/>
              <a:buChar char="•"/>
            </a:pPr>
            <a:r>
              <a:rPr lang="en-IN" dirty="0"/>
              <a:t>Money Market Securities</a:t>
            </a:r>
          </a:p>
          <a:p>
            <a:pPr algn="just">
              <a:buFont typeface="Arial" panose="020B0604020202020204" pitchFamily="34" charset="0"/>
              <a:buChar char="•"/>
            </a:pPr>
            <a:r>
              <a:rPr lang="en-US" dirty="0"/>
              <a:t>Treasury bills (T-bills)</a:t>
            </a:r>
          </a:p>
          <a:p>
            <a:pPr algn="just">
              <a:buFont typeface="Arial" panose="020B0604020202020204" pitchFamily="34" charset="0"/>
              <a:buChar char="•"/>
            </a:pPr>
            <a:r>
              <a:rPr lang="en-US" dirty="0"/>
              <a:t>Commercial paper</a:t>
            </a:r>
          </a:p>
          <a:p>
            <a:pPr algn="just">
              <a:buFont typeface="Arial" panose="020B0604020202020204" pitchFamily="34" charset="0"/>
              <a:buChar char="•"/>
            </a:pPr>
            <a:r>
              <a:rPr lang="en-US" dirty="0"/>
              <a:t>Negotiable certificates of deposit (NCDs)</a:t>
            </a:r>
          </a:p>
          <a:p>
            <a:pPr algn="just">
              <a:buFont typeface="Arial" panose="020B0604020202020204" pitchFamily="34" charset="0"/>
              <a:buChar char="•"/>
            </a:pPr>
            <a:r>
              <a:rPr lang="en-US" dirty="0"/>
              <a:t>Repurchase agreements</a:t>
            </a:r>
          </a:p>
          <a:p>
            <a:pPr algn="just">
              <a:buFont typeface="Arial" panose="020B0604020202020204" pitchFamily="34" charset="0"/>
              <a:buChar char="•"/>
            </a:pPr>
            <a:r>
              <a:rPr lang="en-IN" dirty="0"/>
              <a:t>Globalization of Money Markets</a:t>
            </a:r>
            <a:endParaRPr lang="en-US" dirty="0"/>
          </a:p>
          <a:p>
            <a:pPr algn="just">
              <a:buFont typeface="Arial" panose="020B0604020202020204" pitchFamily="34" charset="0"/>
              <a:buChar char="•"/>
            </a:pPr>
            <a:r>
              <a:rPr lang="en-IN" dirty="0"/>
              <a:t>Eurodollar Securities</a:t>
            </a:r>
          </a:p>
        </p:txBody>
      </p:sp>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IN" dirty="0"/>
              <a:t>Agenda:</a:t>
            </a:r>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24-Aug-24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2</a:t>
            </a:fld>
            <a:endParaRPr lang="en-US"/>
          </a:p>
        </p:txBody>
      </p:sp>
    </p:spTree>
    <p:extLst>
      <p:ext uri="{BB962C8B-B14F-4D97-AF65-F5344CB8AC3E}">
        <p14:creationId xmlns:p14="http://schemas.microsoft.com/office/powerpoint/2010/main" val="2855597316"/>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F6ED211-F822-BA4D-A3CC-A2FDFB61ADF0}"/>
              </a:ext>
            </a:extLst>
          </p:cNvPr>
          <p:cNvPicPr>
            <a:picLocks noGrp="1" noChangeAspect="1"/>
          </p:cNvPicPr>
          <p:nvPr>
            <p:ph idx="1"/>
          </p:nvPr>
        </p:nvPicPr>
        <p:blipFill>
          <a:blip r:embed="rId2"/>
          <a:stretch>
            <a:fillRect/>
          </a:stretch>
        </p:blipFill>
        <p:spPr>
          <a:xfrm>
            <a:off x="43975" y="1514078"/>
            <a:ext cx="8919371" cy="3829844"/>
          </a:xfrm>
        </p:spPr>
      </p:pic>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US" dirty="0"/>
              <a:t>Institutional Use of Money Markets</a:t>
            </a:r>
            <a:endParaRPr lang="en-IN" dirty="0"/>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24-Aug-24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20</a:t>
            </a:fld>
            <a:endParaRPr lang="en-US"/>
          </a:p>
        </p:txBody>
      </p:sp>
      <p:sp>
        <p:nvSpPr>
          <p:cNvPr id="8" name="TextBox 7">
            <a:extLst>
              <a:ext uri="{FF2B5EF4-FFF2-40B4-BE49-F238E27FC236}">
                <a16:creationId xmlns:a16="http://schemas.microsoft.com/office/drawing/2014/main" id="{3D1F8F0C-F35E-DA7A-1C17-A8A89B6C4977}"/>
              </a:ext>
            </a:extLst>
          </p:cNvPr>
          <p:cNvSpPr txBox="1"/>
          <p:nvPr/>
        </p:nvSpPr>
        <p:spPr>
          <a:xfrm>
            <a:off x="73472" y="5600824"/>
            <a:ext cx="3886200" cy="369332"/>
          </a:xfrm>
          <a:prstGeom prst="rect">
            <a:avLst/>
          </a:prstGeom>
          <a:noFill/>
        </p:spPr>
        <p:txBody>
          <a:bodyPr wrap="square" rtlCol="0">
            <a:spAutoFit/>
          </a:bodyPr>
          <a:lstStyle/>
          <a:p>
            <a:r>
              <a:rPr lang="en-GB" dirty="0"/>
              <a:t>Source: Book by Jeff Madura</a:t>
            </a:r>
          </a:p>
        </p:txBody>
      </p:sp>
    </p:spTree>
    <p:extLst>
      <p:ext uri="{BB962C8B-B14F-4D97-AF65-F5344CB8AC3E}">
        <p14:creationId xmlns:p14="http://schemas.microsoft.com/office/powerpoint/2010/main" val="4254164942"/>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a:xfrm>
            <a:off x="304800" y="1493837"/>
            <a:ext cx="8534400" cy="4830763"/>
          </a:xfrm>
        </p:spPr>
        <p:txBody>
          <a:bodyPr>
            <a:normAutofit/>
          </a:bodyPr>
          <a:lstStyle/>
          <a:p>
            <a:pPr algn="just">
              <a:buFont typeface="Arial" panose="020B0604020202020204" pitchFamily="34" charset="0"/>
              <a:buChar char="•"/>
            </a:pPr>
            <a:r>
              <a:rPr lang="en-US" dirty="0"/>
              <a:t>Firms need funds for imports or short-term needs (</a:t>
            </a:r>
            <a:r>
              <a:rPr lang="en-US" b="1" dirty="0"/>
              <a:t>in different currencies</a:t>
            </a:r>
            <a:r>
              <a:rPr lang="en-US" dirty="0"/>
              <a:t>).</a:t>
            </a:r>
          </a:p>
          <a:p>
            <a:pPr algn="just">
              <a:buFont typeface="Arial" panose="020B0604020202020204" pitchFamily="34" charset="0"/>
              <a:buChar char="•"/>
            </a:pPr>
            <a:r>
              <a:rPr lang="en-US" b="1" dirty="0"/>
              <a:t>International banks facilitate the international money markets </a:t>
            </a:r>
            <a:r>
              <a:rPr lang="en-US" dirty="0"/>
              <a:t>by accepting deposits and providing loans in a wide variety of currencies.</a:t>
            </a:r>
          </a:p>
          <a:p>
            <a:pPr algn="just">
              <a:buFont typeface="Arial" panose="020B0604020202020204" pitchFamily="34" charset="0"/>
              <a:buChar char="•"/>
            </a:pPr>
            <a:r>
              <a:rPr lang="en-US" b="1" dirty="0"/>
              <a:t>International markets are well integrated </a:t>
            </a:r>
            <a:r>
              <a:rPr lang="en-US" dirty="0"/>
              <a:t>due to liberalization and globalization.</a:t>
            </a:r>
          </a:p>
          <a:p>
            <a:pPr algn="just">
              <a:buFont typeface="Arial" panose="020B0604020202020204" pitchFamily="34" charset="0"/>
              <a:buChar char="•"/>
            </a:pPr>
            <a:r>
              <a:rPr lang="en-US" dirty="0"/>
              <a:t>While money market interest rates vary among countries, they tend to move in the same direction over time.</a:t>
            </a:r>
          </a:p>
          <a:p>
            <a:pPr algn="just">
              <a:buFont typeface="Arial" panose="020B0604020202020204" pitchFamily="34" charset="0"/>
              <a:buChar char="•"/>
            </a:pPr>
            <a:r>
              <a:rPr lang="en-US" dirty="0"/>
              <a:t>The interest rates of several European countries are the same as a result of the conversion of their currencies to the euro.</a:t>
            </a:r>
            <a:endParaRPr lang="en-IN" dirty="0"/>
          </a:p>
        </p:txBody>
      </p:sp>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IN" dirty="0"/>
              <a:t>Globalization of Money Markets</a:t>
            </a:r>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24-Aug-24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21</a:t>
            </a:fld>
            <a:endParaRPr lang="en-US"/>
          </a:p>
        </p:txBody>
      </p:sp>
    </p:spTree>
    <p:extLst>
      <p:ext uri="{BB962C8B-B14F-4D97-AF65-F5344CB8AC3E}">
        <p14:creationId xmlns:p14="http://schemas.microsoft.com/office/powerpoint/2010/main" val="3521295860"/>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a:xfrm>
            <a:off x="304800" y="1493837"/>
            <a:ext cx="8534400" cy="4830763"/>
          </a:xfrm>
        </p:spPr>
        <p:txBody>
          <a:bodyPr>
            <a:normAutofit lnSpcReduction="10000"/>
          </a:bodyPr>
          <a:lstStyle/>
          <a:p>
            <a:pPr algn="just">
              <a:buFont typeface="Arial" panose="020B0604020202020204" pitchFamily="34" charset="0"/>
              <a:buChar char="•"/>
            </a:pPr>
            <a:r>
              <a:rPr lang="en-US" dirty="0"/>
              <a:t>An international interbank market facilitates the </a:t>
            </a:r>
            <a:r>
              <a:rPr lang="en-US" b="1" dirty="0"/>
              <a:t>transfer of funds from banks with excess funds to those with deficient funds</a:t>
            </a:r>
            <a:r>
              <a:rPr lang="en-US" dirty="0"/>
              <a:t>. It operates on a worldwide basis and conducts transactions in a </a:t>
            </a:r>
            <a:r>
              <a:rPr lang="en-US" b="1" dirty="0"/>
              <a:t>wide variety of currencies</a:t>
            </a:r>
            <a:r>
              <a:rPr lang="en-US" dirty="0"/>
              <a:t>.</a:t>
            </a:r>
          </a:p>
          <a:p>
            <a:pPr algn="just">
              <a:buFont typeface="Arial" panose="020B0604020202020204" pitchFamily="34" charset="0"/>
              <a:buChar char="•"/>
            </a:pPr>
            <a:r>
              <a:rPr lang="en-US" dirty="0"/>
              <a:t>The rate charged for a loan from one bank to another in the international interbank market is the London Interbank Offer Rate (</a:t>
            </a:r>
            <a:r>
              <a:rPr lang="en-US" b="1" dirty="0"/>
              <a:t>LIBOR</a:t>
            </a:r>
            <a:r>
              <a:rPr lang="en-US" dirty="0"/>
              <a:t>), which is </a:t>
            </a:r>
            <a:r>
              <a:rPr lang="en-US" b="1" dirty="0"/>
              <a:t>similar to the federal funds rate in the United States</a:t>
            </a:r>
            <a:r>
              <a:rPr lang="en-US" dirty="0"/>
              <a:t>. The term LIBOR is still frequently used, even though many international interbank transactions do not pass through London.</a:t>
            </a:r>
          </a:p>
          <a:p>
            <a:pPr algn="just">
              <a:buFont typeface="Arial" panose="020B0604020202020204" pitchFamily="34" charset="0"/>
              <a:buChar char="•"/>
            </a:pPr>
            <a:r>
              <a:rPr lang="en-US" dirty="0"/>
              <a:t>The LIBOR is the average of the reported rates by different banks at a given point in time.</a:t>
            </a:r>
          </a:p>
          <a:p>
            <a:pPr algn="just">
              <a:buFont typeface="Arial" panose="020B0604020202020204" pitchFamily="34" charset="0"/>
              <a:buChar char="•"/>
            </a:pPr>
            <a:r>
              <a:rPr lang="en-US" dirty="0"/>
              <a:t>LIBOR is affected by demand and supply in that currency.</a:t>
            </a:r>
          </a:p>
          <a:p>
            <a:pPr algn="just">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IN" dirty="0"/>
              <a:t>International Interbank Market</a:t>
            </a:r>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24-Aug-24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22</a:t>
            </a:fld>
            <a:endParaRPr lang="en-US"/>
          </a:p>
        </p:txBody>
      </p:sp>
    </p:spTree>
    <p:extLst>
      <p:ext uri="{BB962C8B-B14F-4D97-AF65-F5344CB8AC3E}">
        <p14:creationId xmlns:p14="http://schemas.microsoft.com/office/powerpoint/2010/main" val="1127572882"/>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a:xfrm>
            <a:off x="304800" y="1493837"/>
            <a:ext cx="8534400" cy="4830763"/>
          </a:xfrm>
        </p:spPr>
        <p:txBody>
          <a:bodyPr>
            <a:normAutofit fontScale="92500" lnSpcReduction="10000"/>
          </a:bodyPr>
          <a:lstStyle/>
          <a:p>
            <a:pPr algn="just">
              <a:buFont typeface="Arial" panose="020B0604020202020204" pitchFamily="34" charset="0"/>
              <a:buChar char="•"/>
            </a:pPr>
            <a:r>
              <a:rPr lang="en-US" b="1" dirty="0"/>
              <a:t>U.S. dollar deposits </a:t>
            </a:r>
            <a:r>
              <a:rPr lang="en-US" dirty="0"/>
              <a:t>in non-U.S. banks have grown. These dollar deposits in Europe (or any country) are referred to as Eurodollars. Several types of money market securities utilize Eurodollars.</a:t>
            </a:r>
          </a:p>
          <a:p>
            <a:pPr algn="just">
              <a:buFont typeface="Arial" panose="020B0604020202020204" pitchFamily="34" charset="0"/>
              <a:buChar char="•"/>
            </a:pPr>
            <a:r>
              <a:rPr lang="en-US" b="1" dirty="0"/>
              <a:t>Eurodollar certificates of deposit </a:t>
            </a:r>
            <a:r>
              <a:rPr lang="en-US" dirty="0"/>
              <a:t>are large, dollar-denominated deposits (such as $1 million) accepted by banks in Europe. Only governments and large corporations participate in this market as loan transactions in Eurodollars typically amount to $1 million or more per transaction.</a:t>
            </a:r>
          </a:p>
          <a:p>
            <a:pPr algn="just">
              <a:buFont typeface="Arial" panose="020B0604020202020204" pitchFamily="34" charset="0"/>
              <a:buChar char="•"/>
            </a:pPr>
            <a:r>
              <a:rPr lang="en-US" b="1" dirty="0" err="1"/>
              <a:t>Euronotes</a:t>
            </a:r>
            <a:r>
              <a:rPr lang="en-US" dirty="0"/>
              <a:t> are short-term securities issued in bearer form with common maturities of one, three, and six months.</a:t>
            </a:r>
          </a:p>
          <a:p>
            <a:pPr algn="just">
              <a:buFont typeface="Arial" panose="020B0604020202020204" pitchFamily="34" charset="0"/>
              <a:buChar char="•"/>
            </a:pPr>
            <a:r>
              <a:rPr lang="en-US" b="1" dirty="0"/>
              <a:t>Euro-Commercial Paper</a:t>
            </a:r>
            <a:r>
              <a:rPr lang="en-US" dirty="0"/>
              <a:t>: The Euro-CP rate is typically between 50 and100 basis points (a basis point is one hundredth of 1 percent) above LIBOR. Maturities can be tailored to satisfy investors.  </a:t>
            </a:r>
          </a:p>
          <a:p>
            <a:pPr algn="just">
              <a:buFont typeface="Arial" panose="020B0604020202020204" pitchFamily="34" charset="0"/>
              <a:buChar char="•"/>
            </a:pPr>
            <a:endParaRPr lang="en-US" dirty="0"/>
          </a:p>
          <a:p>
            <a:pPr algn="just">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IN" dirty="0"/>
              <a:t>Eurodollar Securities</a:t>
            </a:r>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24-Aug-24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23</a:t>
            </a:fld>
            <a:endParaRPr lang="en-US"/>
          </a:p>
        </p:txBody>
      </p:sp>
    </p:spTree>
    <p:extLst>
      <p:ext uri="{BB962C8B-B14F-4D97-AF65-F5344CB8AC3E}">
        <p14:creationId xmlns:p14="http://schemas.microsoft.com/office/powerpoint/2010/main" val="2131221856"/>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a:xfrm>
                <a:off x="152400" y="1493837"/>
                <a:ext cx="8686800" cy="5102553"/>
              </a:xfrm>
            </p:spPr>
            <p:txBody>
              <a:bodyPr>
                <a:normAutofit/>
              </a:bodyPr>
              <a:lstStyle/>
              <a:p>
                <a:pPr>
                  <a:buFont typeface="Arial" panose="020B0604020202020204" pitchFamily="34" charset="0"/>
                  <a:buChar char="•"/>
                </a:pPr>
                <a:r>
                  <a:rPr lang="en-US" dirty="0"/>
                  <a:t>Measured by the effective yield (that is, the yield adjusted for the exchange rate): incorporates two things, yield earned plus exchange rate effect. </a:t>
                </a:r>
              </a:p>
              <a:p>
                <a:pPr>
                  <a:buFont typeface="Arial" panose="020B0604020202020204" pitchFamily="34" charset="0"/>
                  <a:buChar char="•"/>
                </a:pPr>
                <a:r>
                  <a:rPr lang="en-US" dirty="0"/>
                  <a:t>Yield in foreign currency (</a:t>
                </a:r>
                <a:r>
                  <a:rPr lang="en-US" dirty="0" err="1"/>
                  <a:t>Yf</a:t>
                </a:r>
                <a:r>
                  <a:rPr lang="en-US" dirty="0"/>
                  <a:t>) = </a:t>
                </a:r>
                <a14:m>
                  <m:oMath xmlns:m="http://schemas.openxmlformats.org/officeDocument/2006/math">
                    <m:f>
                      <m:fPr>
                        <m:ctrlPr>
                          <a:rPr lang="en-IN" i="1" smtClean="0">
                            <a:latin typeface="Cambria Math" panose="02040503050406030204" pitchFamily="18" charset="0"/>
                          </a:rPr>
                        </m:ctrlPr>
                      </m:fPr>
                      <m:num>
                        <m:r>
                          <a:rPr lang="en-US" b="0" i="1" smtClean="0">
                            <a:latin typeface="Cambria Math" panose="02040503050406030204" pitchFamily="18" charset="0"/>
                          </a:rPr>
                          <m:t>𝑆𝑒𝑙𝑙𝑖𝑛𝑔</m:t>
                        </m:r>
                        <m:r>
                          <a:rPr lang="en-US" b="0" i="1" smtClean="0">
                            <a:latin typeface="Cambria Math" panose="02040503050406030204" pitchFamily="18" charset="0"/>
                          </a:rPr>
                          <m:t> </m:t>
                        </m:r>
                        <m:r>
                          <a:rPr lang="en-US" b="0" i="1" smtClean="0">
                            <a:latin typeface="Cambria Math" panose="02040503050406030204" pitchFamily="18" charset="0"/>
                          </a:rPr>
                          <m:t>𝑃𝑟𝑖𝑐𝑒</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𝑓𝑜𝑟𝑒𝑖𝑔𝑛</m:t>
                        </m:r>
                        <m:r>
                          <a:rPr lang="en-US" b="0" i="1" smtClean="0">
                            <a:latin typeface="Cambria Math" panose="02040503050406030204" pitchFamily="18" charset="0"/>
                          </a:rPr>
                          <m:t> </m:t>
                        </m:r>
                        <m:r>
                          <a:rPr lang="en-US" b="0" i="1" smtClean="0">
                            <a:latin typeface="Cambria Math" panose="02040503050406030204" pitchFamily="18" charset="0"/>
                          </a:rPr>
                          <m:t>𝑐𝑢𝑟𝑟𝑒𝑛𝑐𝑦</m:t>
                        </m:r>
                        <m:r>
                          <a:rPr lang="en-US" b="0" i="1" smtClean="0">
                            <a:latin typeface="Cambria Math" panose="02040503050406030204" pitchFamily="18" charset="0"/>
                          </a:rPr>
                          <m:t>−</m:t>
                        </m:r>
                        <m:r>
                          <a:rPr lang="en-US" b="0" i="1" smtClean="0">
                            <a:latin typeface="Cambria Math" panose="02040503050406030204" pitchFamily="18" charset="0"/>
                          </a:rPr>
                          <m:t>𝑃𝑢𝑟𝑐h𝑎𝑔𝑒</m:t>
                        </m:r>
                        <m:r>
                          <a:rPr lang="en-US" b="0" i="1" smtClean="0">
                            <a:latin typeface="Cambria Math" panose="02040503050406030204" pitchFamily="18" charset="0"/>
                          </a:rPr>
                          <m:t> </m:t>
                        </m:r>
                        <m:r>
                          <a:rPr lang="en-US" b="0" i="1" smtClean="0">
                            <a:latin typeface="Cambria Math" panose="02040503050406030204" pitchFamily="18" charset="0"/>
                          </a:rPr>
                          <m:t>𝑝𝑟𝑖𝑐𝑒</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𝑓𝑜𝑟𝑒𝑖𝑔𝑛</m:t>
                        </m:r>
                        <m:r>
                          <a:rPr lang="en-US" b="0" i="1" smtClean="0">
                            <a:latin typeface="Cambria Math" panose="02040503050406030204" pitchFamily="18" charset="0"/>
                          </a:rPr>
                          <m:t> </m:t>
                        </m:r>
                        <m:r>
                          <a:rPr lang="en-US" b="0" i="1" smtClean="0">
                            <a:latin typeface="Cambria Math" panose="02040503050406030204" pitchFamily="18" charset="0"/>
                          </a:rPr>
                          <m:t>𝑐𝑢𝑟𝑟𝑒𝑛𝑐𝑦</m:t>
                        </m:r>
                      </m:num>
                      <m:den>
                        <m:r>
                          <a:rPr lang="en-US" i="1">
                            <a:latin typeface="Cambria Math" panose="02040503050406030204" pitchFamily="18" charset="0"/>
                          </a:rPr>
                          <m:t>𝑃𝑢𝑟𝑐h𝑎𝑔𝑒</m:t>
                        </m:r>
                        <m:r>
                          <a:rPr lang="en-US" i="1">
                            <a:latin typeface="Cambria Math" panose="02040503050406030204" pitchFamily="18" charset="0"/>
                          </a:rPr>
                          <m:t> </m:t>
                        </m:r>
                        <m:r>
                          <a:rPr lang="en-US" i="1">
                            <a:latin typeface="Cambria Math" panose="02040503050406030204" pitchFamily="18" charset="0"/>
                          </a:rPr>
                          <m:t>𝑝𝑟𝑖𝑐𝑒</m:t>
                        </m:r>
                        <m:r>
                          <a:rPr lang="en-US" i="1">
                            <a:latin typeface="Cambria Math" panose="02040503050406030204" pitchFamily="18" charset="0"/>
                          </a:rPr>
                          <m:t> </m:t>
                        </m:r>
                        <m:r>
                          <a:rPr lang="en-US" i="1">
                            <a:latin typeface="Cambria Math" panose="02040503050406030204" pitchFamily="18" charset="0"/>
                          </a:rPr>
                          <m:t>𝑖𝑛</m:t>
                        </m:r>
                        <m:r>
                          <a:rPr lang="en-US" i="1">
                            <a:latin typeface="Cambria Math" panose="02040503050406030204" pitchFamily="18" charset="0"/>
                          </a:rPr>
                          <m:t> </m:t>
                        </m:r>
                        <m:r>
                          <a:rPr lang="en-US" i="1">
                            <a:latin typeface="Cambria Math" panose="02040503050406030204" pitchFamily="18" charset="0"/>
                          </a:rPr>
                          <m:t>𝑓𝑜𝑟𝑒𝑖𝑔𝑛</m:t>
                        </m:r>
                        <m:r>
                          <a:rPr lang="en-US" i="1">
                            <a:latin typeface="Cambria Math" panose="02040503050406030204" pitchFamily="18" charset="0"/>
                          </a:rPr>
                          <m:t> </m:t>
                        </m:r>
                        <m:r>
                          <a:rPr lang="en-US" i="1">
                            <a:latin typeface="Cambria Math" panose="02040503050406030204" pitchFamily="18" charset="0"/>
                          </a:rPr>
                          <m:t>𝑐𝑢𝑟𝑟𝑒𝑛𝑐𝑦</m:t>
                        </m:r>
                      </m:den>
                    </m:f>
                  </m:oMath>
                </a14:m>
                <a:endParaRPr lang="en-IN" dirty="0"/>
              </a:p>
              <a:p>
                <a:pPr algn="just">
                  <a:buFont typeface="Arial" panose="020B0604020202020204" pitchFamily="34" charset="0"/>
                  <a:buChar char="•"/>
                </a:pPr>
                <a:r>
                  <a:rPr lang="en-US" dirty="0"/>
                  <a:t>The exchange rate effect (denoted as % change Spot price) measures the percentage change in the spot exchange rate during the transaction. Use direct quote to understand better (Direct quotation is where the cost of one unit of foreign currency USD is given in units of local currency INR)</a:t>
                </a:r>
              </a:p>
              <a:p>
                <a:pPr algn="just">
                  <a:buFont typeface="Arial" panose="020B0604020202020204" pitchFamily="34" charset="0"/>
                  <a:buChar char="•"/>
                </a:pPr>
                <a:r>
                  <a:rPr lang="en-US" dirty="0"/>
                  <a:t>Effective yield=</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𝑌𝑓</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𝐶h𝑎𝑛𝑛𝑔𝑒</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𝑆𝑝𝑜𝑡</m:t>
                        </m:r>
                        <m:r>
                          <a:rPr lang="en-US" b="0" i="1" smtClean="0">
                            <a:latin typeface="Cambria Math" panose="02040503050406030204" pitchFamily="18" charset="0"/>
                          </a:rPr>
                          <m:t> </m:t>
                        </m:r>
                        <m:r>
                          <a:rPr lang="en-US" b="0" i="1" smtClean="0">
                            <a:latin typeface="Cambria Math" panose="02040503050406030204" pitchFamily="18" charset="0"/>
                          </a:rPr>
                          <m:t>𝑟𝑎𝑡𝑒</m:t>
                        </m:r>
                      </m:e>
                    </m:d>
                    <m:r>
                      <a:rPr lang="en-US" b="0" i="1" smtClean="0">
                        <a:latin typeface="Cambria Math" panose="02040503050406030204" pitchFamily="18" charset="0"/>
                      </a:rPr>
                      <m:t>−1</m:t>
                    </m:r>
                  </m:oMath>
                </a14:m>
                <a:endParaRPr lang="en-IN" dirty="0"/>
              </a:p>
            </p:txBody>
          </p:sp>
        </mc:Choice>
        <mc:Fallback>
          <p:sp>
            <p:nvSpPr>
              <p:cNvPr id="2" name="Content Placeholder 1">
                <a:extLst>
                  <a:ext uri="{FF2B5EF4-FFF2-40B4-BE49-F238E27FC236}">
                    <a16:creationId xmlns:a16="http://schemas.microsoft.com/office/drawing/2014/main" id="{4A31AF16-111F-43EE-BE09-4C453EEE6C81}"/>
                  </a:ext>
                </a:extLst>
              </p:cNvPr>
              <p:cNvSpPr>
                <a:spLocks noGrp="1" noRot="1" noChangeAspect="1" noMove="1" noResize="1" noEditPoints="1" noAdjustHandles="1" noChangeArrowheads="1" noChangeShapeType="1" noTextEdit="1"/>
              </p:cNvSpPr>
              <p:nvPr>
                <p:ph idx="1"/>
              </p:nvPr>
            </p:nvSpPr>
            <p:spPr>
              <a:xfrm>
                <a:off x="152400" y="1493837"/>
                <a:ext cx="8686800" cy="5102553"/>
              </a:xfrm>
              <a:blipFill>
                <a:blip r:embed="rId2"/>
                <a:stretch>
                  <a:fillRect l="-912" t="-836" r="-1544"/>
                </a:stretch>
              </a:blipFill>
            </p:spPr>
            <p:txBody>
              <a:bodyPr/>
              <a:lstStyle/>
              <a:p>
                <a:r>
                  <a:rPr lang="en-GB">
                    <a:noFill/>
                  </a:rPr>
                  <a:t> </a:t>
                </a:r>
              </a:p>
            </p:txBody>
          </p:sp>
        </mc:Fallback>
      </mc:AlternateContent>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US" dirty="0"/>
              <a:t>Performance of Foreign Money Market Securities</a:t>
            </a:r>
            <a:endParaRPr lang="en-IN" dirty="0"/>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24-Aug-24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24</a:t>
            </a:fld>
            <a:endParaRPr lang="en-US"/>
          </a:p>
        </p:txBody>
      </p:sp>
    </p:spTree>
    <p:extLst>
      <p:ext uri="{BB962C8B-B14F-4D97-AF65-F5344CB8AC3E}">
        <p14:creationId xmlns:p14="http://schemas.microsoft.com/office/powerpoint/2010/main" val="1764792999"/>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a:xfrm>
                <a:off x="304800" y="1493837"/>
                <a:ext cx="8534400" cy="4830763"/>
              </a:xfrm>
            </p:spPr>
            <p:txBody>
              <a:bodyPr>
                <a:normAutofit/>
              </a:bodyPr>
              <a:lstStyle/>
              <a:p>
                <a:pPr algn="just">
                  <a:buFont typeface="Arial" panose="020B0604020202020204" pitchFamily="34" charset="0"/>
                  <a:buChar char="•"/>
                </a:pPr>
                <a:r>
                  <a:rPr lang="en-US" dirty="0"/>
                  <a:t>A U.S. investor obtains Mexican pesos when the peso is worth $0.12 (direct quote) and invests in a one-year money market security that provides a yield (in pesos) of 9 percent. At the end of one year, the investor converts the proceeds from the investment back to dollars at the prevailing spot rate of $0.1296 per peso. In this example, the peso increased in value by 8 percent. The effective yield earned by the investor is:</a:t>
                </a:r>
              </a:p>
              <a:p>
                <a:pPr algn="just">
                  <a:buFont typeface="Arial" panose="020B0604020202020204" pitchFamily="34" charset="0"/>
                  <a:buChar char="•"/>
                </a:pPr>
                <a:r>
                  <a:rPr lang="en-IN" dirty="0"/>
                  <a:t>Yield in foreign currency (</a:t>
                </a:r>
                <a:r>
                  <a:rPr lang="en-IN" dirty="0" err="1"/>
                  <a:t>Yf</a:t>
                </a:r>
                <a:r>
                  <a:rPr lang="en-IN" dirty="0"/>
                  <a:t>)= 9%</a:t>
                </a:r>
                <a:endParaRPr lang="en-US" dirty="0"/>
              </a:p>
              <a:p>
                <a:pPr algn="just">
                  <a:buFont typeface="Arial" panose="020B0604020202020204" pitchFamily="34" charset="0"/>
                  <a:buChar char="•"/>
                </a:pPr>
                <a:r>
                  <a:rPr lang="en-US" dirty="0"/>
                  <a:t>Effective yield=</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𝑌𝑓</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𝐶h𝑎𝑛𝑛𝑔𝑒</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𝑆</m:t>
                        </m:r>
                      </m:e>
                    </m:d>
                    <m:r>
                      <a:rPr lang="en-US" b="0" i="1" smtClean="0">
                        <a:latin typeface="Cambria Math" panose="02040503050406030204" pitchFamily="18" charset="0"/>
                      </a:rPr>
                      <m:t>−1</m:t>
                    </m:r>
                  </m:oMath>
                </a14:m>
                <a:endParaRPr lang="en-IN" dirty="0"/>
              </a:p>
              <a:p>
                <a:pPr algn="just">
                  <a:buFont typeface="Arial" panose="020B0604020202020204" pitchFamily="34" charset="0"/>
                  <a:buChar char="•"/>
                </a:pPr>
                <a:r>
                  <a:rPr lang="en-IN" dirty="0"/>
                  <a:t>=1.09*1.08-1=17.72%</a:t>
                </a:r>
              </a:p>
              <a:p>
                <a:pPr algn="just">
                  <a:buFont typeface="Arial" panose="020B0604020202020204" pitchFamily="34" charset="0"/>
                  <a:buChar char="•"/>
                </a:pPr>
                <a:endParaRPr lang="en-IN" dirty="0"/>
              </a:p>
              <a:p>
                <a:pPr algn="just">
                  <a:buFont typeface="Arial" panose="020B0604020202020204" pitchFamily="34" charset="0"/>
                  <a:buChar char="•"/>
                </a:pPr>
                <a:endParaRPr lang="en-US" dirty="0"/>
              </a:p>
              <a:p>
                <a:pPr algn="just">
                  <a:buFont typeface="Arial" panose="020B0604020202020204" pitchFamily="34" charset="0"/>
                  <a:buChar char="•"/>
                </a:pPr>
                <a:endParaRPr lang="en-IN" dirty="0"/>
              </a:p>
            </p:txBody>
          </p:sp>
        </mc:Choice>
        <mc:Fallback xmlns="">
          <p:sp>
            <p:nvSpPr>
              <p:cNvPr id="2" name="Content Placeholder 1">
                <a:extLst>
                  <a:ext uri="{FF2B5EF4-FFF2-40B4-BE49-F238E27FC236}">
                    <a16:creationId xmlns:a16="http://schemas.microsoft.com/office/drawing/2014/main" id="{4A31AF16-111F-43EE-BE09-4C453EEE6C81}"/>
                  </a:ext>
                </a:extLst>
              </p:cNvPr>
              <p:cNvSpPr>
                <a:spLocks noGrp="1" noRot="1" noChangeAspect="1" noMove="1" noResize="1" noEditPoints="1" noAdjustHandles="1" noChangeArrowheads="1" noChangeShapeType="1" noTextEdit="1"/>
              </p:cNvSpPr>
              <p:nvPr>
                <p:ph idx="1"/>
              </p:nvPr>
            </p:nvSpPr>
            <p:spPr>
              <a:xfrm>
                <a:off x="304800" y="1493837"/>
                <a:ext cx="8534400" cy="4830763"/>
              </a:xfrm>
              <a:blipFill>
                <a:blip r:embed="rId2"/>
                <a:stretch>
                  <a:fillRect l="-929" t="-883" r="-1071"/>
                </a:stretch>
              </a:blipFill>
            </p:spPr>
            <p:txBody>
              <a:bodyPr/>
              <a:lstStyle/>
              <a:p>
                <a:r>
                  <a:rPr lang="en-GB">
                    <a:noFill/>
                  </a:rPr>
                  <a:t> </a:t>
                </a:r>
              </a:p>
            </p:txBody>
          </p:sp>
        </mc:Fallback>
      </mc:AlternateContent>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a:xfrm>
            <a:off x="304800" y="214942"/>
            <a:ext cx="6324600" cy="1143000"/>
          </a:xfrm>
        </p:spPr>
        <p:txBody>
          <a:bodyPr/>
          <a:lstStyle/>
          <a:p>
            <a:r>
              <a:rPr lang="en-US" dirty="0"/>
              <a:t>Performance of Foreign Money Market Securities</a:t>
            </a:r>
            <a:endParaRPr lang="en-IN" dirty="0"/>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24-Aug-24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25</a:t>
            </a:fld>
            <a:endParaRPr lang="en-US"/>
          </a:p>
        </p:txBody>
      </p:sp>
    </p:spTree>
    <p:extLst>
      <p:ext uri="{BB962C8B-B14F-4D97-AF65-F5344CB8AC3E}">
        <p14:creationId xmlns:p14="http://schemas.microsoft.com/office/powerpoint/2010/main" val="3777996746"/>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a:xfrm>
                <a:off x="304800" y="1493837"/>
                <a:ext cx="8534400" cy="4830763"/>
              </a:xfrm>
            </p:spPr>
            <p:txBody>
              <a:bodyPr>
                <a:normAutofit/>
              </a:bodyPr>
              <a:lstStyle/>
              <a:p>
                <a:pPr algn="just">
                  <a:buFont typeface="Arial" panose="020B0604020202020204" pitchFamily="34" charset="0"/>
                  <a:buChar char="•"/>
                </a:pPr>
                <a:r>
                  <a:rPr lang="en-US" dirty="0"/>
                  <a:t>An Indian investor obtains AED of UAE when the AED is worth INR 20 (direct quote) and invests in a one-year money market security that provides a yield (in AED) of 8 percent. At the end of one year, the investor converts the proceeds from the investment back to INR at the prevailing spot rate of INR 22 per AED. In this example, the AED increased in value by 10 percent.</a:t>
                </a:r>
              </a:p>
              <a:p>
                <a:pPr algn="just">
                  <a:buFont typeface="Arial" panose="020B0604020202020204" pitchFamily="34" charset="0"/>
                  <a:buChar char="•"/>
                </a:pPr>
                <a:r>
                  <a:rPr lang="en-IN" dirty="0"/>
                  <a:t>Yield in foreign currency (</a:t>
                </a:r>
                <a:r>
                  <a:rPr lang="en-IN" dirty="0" err="1"/>
                  <a:t>Yf</a:t>
                </a:r>
                <a:r>
                  <a:rPr lang="en-IN" dirty="0"/>
                  <a:t>)= 8%</a:t>
                </a:r>
              </a:p>
              <a:p>
                <a:pPr algn="just">
                  <a:buFont typeface="Arial" panose="020B0604020202020204" pitchFamily="34" charset="0"/>
                  <a:buChar char="•"/>
                </a:pPr>
                <a:r>
                  <a:rPr lang="en-US" dirty="0"/>
                  <a:t>The effective yield earned by the investor is:</a:t>
                </a:r>
              </a:p>
              <a:p>
                <a:pPr algn="just">
                  <a:buFont typeface="Arial" panose="020B0604020202020204" pitchFamily="34" charset="0"/>
                  <a:buChar char="•"/>
                </a:pPr>
                <a:r>
                  <a:rPr lang="en-US" dirty="0"/>
                  <a:t>Effective yield=</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𝑌𝑓</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𝐶h𝑎𝑛𝑛𝑔𝑒</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𝑆</m:t>
                        </m:r>
                      </m:e>
                    </m:d>
                    <m:r>
                      <a:rPr lang="en-US" b="0" i="1" smtClean="0">
                        <a:latin typeface="Cambria Math" panose="02040503050406030204" pitchFamily="18" charset="0"/>
                      </a:rPr>
                      <m:t>−1</m:t>
                    </m:r>
                  </m:oMath>
                </a14:m>
                <a:endParaRPr lang="en-IN" dirty="0"/>
              </a:p>
              <a:p>
                <a:pPr algn="just">
                  <a:buFont typeface="Arial" panose="020B0604020202020204" pitchFamily="34" charset="0"/>
                  <a:buChar char="•"/>
                </a:pPr>
                <a:r>
                  <a:rPr lang="en-IN" b="1" dirty="0"/>
                  <a:t>=1.08*1.10-1=18.8%</a:t>
                </a:r>
              </a:p>
              <a:p>
                <a:pPr algn="just">
                  <a:buFont typeface="Arial" panose="020B0604020202020204" pitchFamily="34" charset="0"/>
                  <a:buChar char="•"/>
                </a:pPr>
                <a:endParaRPr lang="en-IN" dirty="0"/>
              </a:p>
            </p:txBody>
          </p:sp>
        </mc:Choice>
        <mc:Fallback xmlns="">
          <p:sp>
            <p:nvSpPr>
              <p:cNvPr id="2" name="Content Placeholder 1">
                <a:extLst>
                  <a:ext uri="{FF2B5EF4-FFF2-40B4-BE49-F238E27FC236}">
                    <a16:creationId xmlns:a16="http://schemas.microsoft.com/office/drawing/2014/main" id="{4A31AF16-111F-43EE-BE09-4C453EEE6C81}"/>
                  </a:ext>
                </a:extLst>
              </p:cNvPr>
              <p:cNvSpPr>
                <a:spLocks noGrp="1" noRot="1" noChangeAspect="1" noMove="1" noResize="1" noEditPoints="1" noAdjustHandles="1" noChangeArrowheads="1" noChangeShapeType="1" noTextEdit="1"/>
              </p:cNvSpPr>
              <p:nvPr>
                <p:ph idx="1"/>
              </p:nvPr>
            </p:nvSpPr>
            <p:spPr>
              <a:xfrm>
                <a:off x="304800" y="1493837"/>
                <a:ext cx="8534400" cy="4830763"/>
              </a:xfrm>
              <a:blipFill>
                <a:blip r:embed="rId2"/>
                <a:stretch>
                  <a:fillRect l="-929" t="-883" r="-1071"/>
                </a:stretch>
              </a:blipFill>
            </p:spPr>
            <p:txBody>
              <a:bodyPr/>
              <a:lstStyle/>
              <a:p>
                <a:r>
                  <a:rPr lang="en-GB">
                    <a:noFill/>
                  </a:rPr>
                  <a:t> </a:t>
                </a:r>
              </a:p>
            </p:txBody>
          </p:sp>
        </mc:Fallback>
      </mc:AlternateContent>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IN" dirty="0"/>
              <a:t>Practice: When AED Appreciates</a:t>
            </a:r>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24-Aug-24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26</a:t>
            </a:fld>
            <a:endParaRPr lang="en-US"/>
          </a:p>
        </p:txBody>
      </p:sp>
    </p:spTree>
    <p:extLst>
      <p:ext uri="{BB962C8B-B14F-4D97-AF65-F5344CB8AC3E}">
        <p14:creationId xmlns:p14="http://schemas.microsoft.com/office/powerpoint/2010/main" val="2179286904"/>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a:xfrm>
                <a:off x="304800" y="1493837"/>
                <a:ext cx="8534400" cy="4830763"/>
              </a:xfrm>
            </p:spPr>
            <p:txBody>
              <a:bodyPr>
                <a:normAutofit/>
              </a:bodyPr>
              <a:lstStyle/>
              <a:p>
                <a:pPr algn="just">
                  <a:buFont typeface="Arial" panose="020B0604020202020204" pitchFamily="34" charset="0"/>
                  <a:buChar char="•"/>
                </a:pPr>
                <a:r>
                  <a:rPr lang="en-US" dirty="0"/>
                  <a:t>An Indian investor obtains AED of UAE when the AED is worth INR 22 (direct quote) and invests in a one-year money market security that provides a yield (in AED) of 8 percent. At the end of one year, the investor converts the proceeds from the investment back to INR at the prevailing spot rate of INR 20 per AED. In this example, the AED decreased in value by 9.09 percent (2/22*100).</a:t>
                </a:r>
              </a:p>
              <a:p>
                <a:pPr algn="just">
                  <a:buFont typeface="Arial" panose="020B0604020202020204" pitchFamily="34" charset="0"/>
                  <a:buChar char="•"/>
                </a:pPr>
                <a:r>
                  <a:rPr lang="en-IN" dirty="0"/>
                  <a:t>Yield in foreign currency (</a:t>
                </a:r>
                <a:r>
                  <a:rPr lang="en-IN" dirty="0" err="1"/>
                  <a:t>Yf</a:t>
                </a:r>
                <a:r>
                  <a:rPr lang="en-IN" dirty="0"/>
                  <a:t>)= 8%</a:t>
                </a:r>
              </a:p>
              <a:p>
                <a:pPr algn="just">
                  <a:buFont typeface="Arial" panose="020B0604020202020204" pitchFamily="34" charset="0"/>
                  <a:buChar char="•"/>
                </a:pPr>
                <a:r>
                  <a:rPr lang="en-US" dirty="0"/>
                  <a:t>The effective yield earned by the investor is:</a:t>
                </a:r>
              </a:p>
              <a:p>
                <a:pPr algn="just">
                  <a:buFont typeface="Arial" panose="020B0604020202020204" pitchFamily="34" charset="0"/>
                  <a:buChar char="•"/>
                </a:pPr>
                <a:r>
                  <a:rPr lang="en-US" dirty="0"/>
                  <a:t>Effective yield=</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𝑌𝑓</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𝐶h𝑎𝑛𝑛𝑔𝑒</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𝑆</m:t>
                        </m:r>
                      </m:e>
                    </m:d>
                    <m:r>
                      <a:rPr lang="en-US" b="0" i="1" smtClean="0">
                        <a:latin typeface="Cambria Math" panose="02040503050406030204" pitchFamily="18" charset="0"/>
                      </a:rPr>
                      <m:t>−1</m:t>
                    </m:r>
                  </m:oMath>
                </a14:m>
                <a:endParaRPr lang="en-IN" dirty="0"/>
              </a:p>
              <a:p>
                <a:pPr algn="just">
                  <a:buFont typeface="Arial" panose="020B0604020202020204" pitchFamily="34" charset="0"/>
                  <a:buChar char="•"/>
                </a:pPr>
                <a:r>
                  <a:rPr lang="en-IN" b="1" dirty="0"/>
                  <a:t>=1.08*0.9091-1=Negative 1.81%</a:t>
                </a:r>
              </a:p>
              <a:p>
                <a:pPr algn="just">
                  <a:buFont typeface="Arial" panose="020B0604020202020204" pitchFamily="34" charset="0"/>
                  <a:buChar char="•"/>
                </a:pPr>
                <a:endParaRPr lang="en-IN" dirty="0"/>
              </a:p>
            </p:txBody>
          </p:sp>
        </mc:Choice>
        <mc:Fallback xmlns="">
          <p:sp>
            <p:nvSpPr>
              <p:cNvPr id="2" name="Content Placeholder 1">
                <a:extLst>
                  <a:ext uri="{FF2B5EF4-FFF2-40B4-BE49-F238E27FC236}">
                    <a16:creationId xmlns:a16="http://schemas.microsoft.com/office/drawing/2014/main" id="{4A31AF16-111F-43EE-BE09-4C453EEE6C81}"/>
                  </a:ext>
                </a:extLst>
              </p:cNvPr>
              <p:cNvSpPr>
                <a:spLocks noGrp="1" noRot="1" noChangeAspect="1" noMove="1" noResize="1" noEditPoints="1" noAdjustHandles="1" noChangeArrowheads="1" noChangeShapeType="1" noTextEdit="1"/>
              </p:cNvSpPr>
              <p:nvPr>
                <p:ph idx="1"/>
              </p:nvPr>
            </p:nvSpPr>
            <p:spPr>
              <a:xfrm>
                <a:off x="304800" y="1493837"/>
                <a:ext cx="8534400" cy="4830763"/>
              </a:xfrm>
              <a:blipFill>
                <a:blip r:embed="rId2"/>
                <a:stretch>
                  <a:fillRect l="-929" t="-883" r="-1071"/>
                </a:stretch>
              </a:blipFill>
            </p:spPr>
            <p:txBody>
              <a:bodyPr/>
              <a:lstStyle/>
              <a:p>
                <a:r>
                  <a:rPr lang="en-GB">
                    <a:noFill/>
                  </a:rPr>
                  <a:t> </a:t>
                </a:r>
              </a:p>
            </p:txBody>
          </p:sp>
        </mc:Fallback>
      </mc:AlternateContent>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a:xfrm>
            <a:off x="304800" y="214942"/>
            <a:ext cx="6324600" cy="1143000"/>
          </a:xfrm>
        </p:spPr>
        <p:txBody>
          <a:bodyPr/>
          <a:lstStyle/>
          <a:p>
            <a:r>
              <a:rPr lang="en-IN" dirty="0"/>
              <a:t>Practice: When AED Depreciates</a:t>
            </a:r>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24-Aug-24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27</a:t>
            </a:fld>
            <a:endParaRPr lang="en-US"/>
          </a:p>
        </p:txBody>
      </p:sp>
    </p:spTree>
    <p:extLst>
      <p:ext uri="{BB962C8B-B14F-4D97-AF65-F5344CB8AC3E}">
        <p14:creationId xmlns:p14="http://schemas.microsoft.com/office/powerpoint/2010/main" val="3226129175"/>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846F1C-D074-437E-8B0D-B35B7A910126}"/>
              </a:ext>
            </a:extLst>
          </p:cNvPr>
          <p:cNvSpPr>
            <a:spLocks noGrp="1"/>
          </p:cNvSpPr>
          <p:nvPr>
            <p:ph idx="1"/>
          </p:nvPr>
        </p:nvSpPr>
        <p:spPr/>
        <p:txBody>
          <a:bodyPr>
            <a:normAutofit/>
          </a:bodyPr>
          <a:lstStyle/>
          <a:p>
            <a:pPr algn="ctr"/>
            <a:endParaRPr lang="en-IN" sz="7000" i="1" dirty="0"/>
          </a:p>
          <a:p>
            <a:pPr algn="ctr"/>
            <a:r>
              <a:rPr lang="en-IN" sz="7000" i="1" dirty="0"/>
              <a:t>THANK YOU!!!</a:t>
            </a:r>
          </a:p>
        </p:txBody>
      </p:sp>
      <p:sp>
        <p:nvSpPr>
          <p:cNvPr id="4" name="Date Placeholder 3">
            <a:extLst>
              <a:ext uri="{FF2B5EF4-FFF2-40B4-BE49-F238E27FC236}">
                <a16:creationId xmlns:a16="http://schemas.microsoft.com/office/drawing/2014/main" id="{C4EBE50B-7CA5-4699-8A8D-AADD3A0FC803}"/>
              </a:ext>
            </a:extLst>
          </p:cNvPr>
          <p:cNvSpPr>
            <a:spLocks noGrp="1"/>
          </p:cNvSpPr>
          <p:nvPr>
            <p:ph type="dt" sz="half" idx="4294967295"/>
          </p:nvPr>
        </p:nvSpPr>
        <p:spPr>
          <a:xfrm>
            <a:off x="304800" y="6596390"/>
            <a:ext cx="2133600" cy="261610"/>
          </a:xfrm>
        </p:spPr>
        <p:txBody>
          <a:bodyPr/>
          <a:lstStyle/>
          <a:p>
            <a:fld id="{6F01FDB1-4902-4640-A936-6C3752EC7705}" type="datetime1">
              <a:rPr lang="en-US" smtClean="0"/>
              <a:t>24-Aug-24</a:t>
            </a:fld>
            <a:endParaRPr lang="en-US" dirty="0"/>
          </a:p>
        </p:txBody>
      </p:sp>
      <p:sp>
        <p:nvSpPr>
          <p:cNvPr id="5" name="Slide Number Placeholder 4">
            <a:extLst>
              <a:ext uri="{FF2B5EF4-FFF2-40B4-BE49-F238E27FC236}">
                <a16:creationId xmlns:a16="http://schemas.microsoft.com/office/drawing/2014/main" id="{DCE7AF33-253C-4D06-9315-05552ADDBE08}"/>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28</a:t>
            </a:fld>
            <a:endParaRPr lang="en-US"/>
          </a:p>
        </p:txBody>
      </p:sp>
    </p:spTree>
    <p:extLst>
      <p:ext uri="{BB962C8B-B14F-4D97-AF65-F5344CB8AC3E}">
        <p14:creationId xmlns:p14="http://schemas.microsoft.com/office/powerpoint/2010/main" val="236496327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a:xfrm>
            <a:off x="304800" y="1493837"/>
            <a:ext cx="8534400" cy="4830763"/>
          </a:xfrm>
        </p:spPr>
        <p:txBody>
          <a:bodyPr>
            <a:normAutofit lnSpcReduction="10000"/>
          </a:bodyPr>
          <a:lstStyle/>
          <a:p>
            <a:pPr algn="just">
              <a:buFont typeface="Arial" panose="020B0604020202020204" pitchFamily="34" charset="0"/>
              <a:buChar char="•"/>
            </a:pPr>
            <a:r>
              <a:rPr lang="en-IN" dirty="0"/>
              <a:t>Money market securities are </a:t>
            </a:r>
            <a:r>
              <a:rPr lang="en-IN" b="1" dirty="0"/>
              <a:t>debt securities with a maturity of one year or less</a:t>
            </a:r>
            <a:r>
              <a:rPr lang="en-IN" dirty="0"/>
              <a:t>.</a:t>
            </a:r>
          </a:p>
          <a:p>
            <a:pPr algn="just">
              <a:buFont typeface="Arial" panose="020B0604020202020204" pitchFamily="34" charset="0"/>
              <a:buChar char="•"/>
            </a:pPr>
            <a:r>
              <a:rPr lang="en-IN" dirty="0"/>
              <a:t>Issued by the </a:t>
            </a:r>
            <a:r>
              <a:rPr lang="en-IN" b="1" dirty="0"/>
              <a:t>US Treasury, Corporations, and financial intermediaries for short-term financing</a:t>
            </a:r>
            <a:r>
              <a:rPr lang="en-IN" dirty="0"/>
              <a:t>.</a:t>
            </a:r>
          </a:p>
          <a:p>
            <a:pPr algn="just">
              <a:buFont typeface="Arial" panose="020B0604020202020204" pitchFamily="34" charset="0"/>
              <a:buChar char="•"/>
            </a:pPr>
            <a:r>
              <a:rPr lang="en-US" dirty="0"/>
              <a:t>The Treasury and some corporations commonly pay off their debt from maturing money market securities with the proceeds from issuing new money market securities (</a:t>
            </a:r>
            <a:r>
              <a:rPr lang="en-US" b="1" dirty="0"/>
              <a:t>Rolling basis</a:t>
            </a:r>
            <a:r>
              <a:rPr lang="en-US" dirty="0"/>
              <a:t>).</a:t>
            </a:r>
          </a:p>
          <a:p>
            <a:pPr algn="just">
              <a:buFont typeface="Arial" panose="020B0604020202020204" pitchFamily="34" charset="0"/>
              <a:buChar char="•"/>
            </a:pPr>
            <a:r>
              <a:rPr lang="en-US" b="1" dirty="0"/>
              <a:t>Investors: </a:t>
            </a:r>
            <a:r>
              <a:rPr lang="en-US" dirty="0"/>
              <a:t>Individuals via money market mutual funds, corporates, financial institutes, govt. departments.</a:t>
            </a:r>
            <a:endParaRPr lang="en-IN" dirty="0"/>
          </a:p>
          <a:p>
            <a:pPr algn="just">
              <a:buFont typeface="Arial" panose="020B0604020202020204" pitchFamily="34" charset="0"/>
              <a:buChar char="•"/>
            </a:pPr>
            <a:r>
              <a:rPr lang="en-US" dirty="0"/>
              <a:t>Most money market securities are </a:t>
            </a:r>
            <a:r>
              <a:rPr lang="en-US" b="1" dirty="0"/>
              <a:t>issued in very large denominations</a:t>
            </a:r>
            <a:r>
              <a:rPr lang="en-US" dirty="0"/>
              <a:t> ($ 1 million), Hence, direct investing is not possible by retail investors.</a:t>
            </a:r>
            <a:endParaRPr lang="en-IN" dirty="0"/>
          </a:p>
          <a:p>
            <a:pPr algn="just">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IN" dirty="0"/>
              <a:t>Money Market Securities</a:t>
            </a:r>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24-Aug-24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3</a:t>
            </a:fld>
            <a:endParaRPr lang="en-US"/>
          </a:p>
        </p:txBody>
      </p:sp>
    </p:spTree>
    <p:extLst>
      <p:ext uri="{BB962C8B-B14F-4D97-AF65-F5344CB8AC3E}">
        <p14:creationId xmlns:p14="http://schemas.microsoft.com/office/powerpoint/2010/main" val="307446937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a:xfrm>
            <a:off x="304800" y="1493837"/>
            <a:ext cx="8534400" cy="4830763"/>
          </a:xfrm>
        </p:spPr>
        <p:txBody>
          <a:bodyPr>
            <a:normAutofit/>
          </a:bodyPr>
          <a:lstStyle/>
          <a:p>
            <a:pPr algn="just">
              <a:buFont typeface="Arial" panose="020B0604020202020204" pitchFamily="34" charset="0"/>
              <a:buChar char="•"/>
            </a:pPr>
            <a:r>
              <a:rPr lang="en-US" sz="3200" dirty="0"/>
              <a:t>Treasury bills (T-bills)</a:t>
            </a:r>
          </a:p>
          <a:p>
            <a:pPr algn="just">
              <a:buFont typeface="Arial" panose="020B0604020202020204" pitchFamily="34" charset="0"/>
              <a:buChar char="•"/>
            </a:pPr>
            <a:r>
              <a:rPr lang="en-US" sz="3200" dirty="0"/>
              <a:t>Commercial paper</a:t>
            </a:r>
          </a:p>
          <a:p>
            <a:pPr algn="just">
              <a:buFont typeface="Arial" panose="020B0604020202020204" pitchFamily="34" charset="0"/>
              <a:buChar char="•"/>
            </a:pPr>
            <a:r>
              <a:rPr lang="en-US" sz="3200" dirty="0"/>
              <a:t>Negotiable certificates of deposit</a:t>
            </a:r>
          </a:p>
          <a:p>
            <a:pPr algn="just">
              <a:buFont typeface="Arial" panose="020B0604020202020204" pitchFamily="34" charset="0"/>
              <a:buChar char="•"/>
            </a:pPr>
            <a:r>
              <a:rPr lang="en-US" sz="3200" dirty="0"/>
              <a:t>Repurchase agreements</a:t>
            </a:r>
          </a:p>
          <a:p>
            <a:pPr algn="just">
              <a:buFont typeface="Arial" panose="020B0604020202020204" pitchFamily="34" charset="0"/>
              <a:buChar char="•"/>
            </a:pPr>
            <a:r>
              <a:rPr lang="en-IN" sz="3200" dirty="0"/>
              <a:t>Federal funds</a:t>
            </a:r>
          </a:p>
        </p:txBody>
      </p:sp>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a:xfrm>
            <a:off x="304800" y="152400"/>
            <a:ext cx="6172200" cy="1143000"/>
          </a:xfrm>
        </p:spPr>
        <p:txBody>
          <a:bodyPr/>
          <a:lstStyle/>
          <a:p>
            <a:r>
              <a:rPr lang="en-IN" dirty="0"/>
              <a:t>Popular money</a:t>
            </a:r>
          </a:p>
          <a:p>
            <a:r>
              <a:rPr lang="en-IN" dirty="0"/>
              <a:t>market securities</a:t>
            </a:r>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24-Aug-24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4</a:t>
            </a:fld>
            <a:endParaRPr lang="en-US"/>
          </a:p>
        </p:txBody>
      </p:sp>
    </p:spTree>
    <p:extLst>
      <p:ext uri="{BB962C8B-B14F-4D97-AF65-F5344CB8AC3E}">
        <p14:creationId xmlns:p14="http://schemas.microsoft.com/office/powerpoint/2010/main" val="424783335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a:xfrm>
            <a:off x="304800" y="1493837"/>
            <a:ext cx="8534400" cy="4830763"/>
          </a:xfrm>
        </p:spPr>
        <p:txBody>
          <a:bodyPr>
            <a:normAutofit/>
          </a:bodyPr>
          <a:lstStyle/>
          <a:p>
            <a:pPr algn="just">
              <a:buFont typeface="Arial" panose="020B0604020202020204" pitchFamily="34" charset="0"/>
              <a:buChar char="•"/>
            </a:pPr>
            <a:r>
              <a:rPr lang="en-IN" dirty="0"/>
              <a:t>Issued by </a:t>
            </a:r>
            <a:r>
              <a:rPr lang="en-IN" b="1" dirty="0"/>
              <a:t>US Treasury </a:t>
            </a:r>
            <a:r>
              <a:rPr lang="en-IN" dirty="0"/>
              <a:t>when US govt. needs to borrow.</a:t>
            </a:r>
          </a:p>
          <a:p>
            <a:pPr algn="just">
              <a:buFont typeface="Arial" panose="020B0604020202020204" pitchFamily="34" charset="0"/>
              <a:buChar char="•"/>
            </a:pPr>
            <a:r>
              <a:rPr lang="en-IN" dirty="0"/>
              <a:t>Released on </a:t>
            </a:r>
            <a:r>
              <a:rPr lang="en-IN" b="1" dirty="0"/>
              <a:t>weekly basis </a:t>
            </a:r>
            <a:r>
              <a:rPr lang="en-IN" dirty="0"/>
              <a:t>for different maturities (4-week, 13-week, and 26-week) via </a:t>
            </a:r>
            <a:r>
              <a:rPr lang="en-IN" b="1" dirty="0"/>
              <a:t>auction method online</a:t>
            </a:r>
            <a:r>
              <a:rPr lang="en-IN" dirty="0"/>
              <a:t>.</a:t>
            </a:r>
          </a:p>
          <a:p>
            <a:pPr algn="just">
              <a:buFont typeface="Arial" panose="020B0604020202020204" pitchFamily="34" charset="0"/>
              <a:buChar char="•"/>
            </a:pPr>
            <a:r>
              <a:rPr lang="en-US" dirty="0"/>
              <a:t>It also issues T-bills with a 1-year maturity on a monthly basis.</a:t>
            </a:r>
          </a:p>
          <a:p>
            <a:pPr algn="just">
              <a:buFont typeface="Arial" panose="020B0604020202020204" pitchFamily="34" charset="0"/>
              <a:buChar char="•"/>
            </a:pPr>
            <a:r>
              <a:rPr lang="en-US" b="1" dirty="0"/>
              <a:t>Investors: </a:t>
            </a:r>
            <a:r>
              <a:rPr lang="en-US" dirty="0"/>
              <a:t>Banks, financial institutions, money market mutual funds, Corporations.</a:t>
            </a:r>
          </a:p>
          <a:p>
            <a:pPr algn="just">
              <a:buFont typeface="Arial" panose="020B0604020202020204" pitchFamily="34" charset="0"/>
              <a:buChar char="•"/>
            </a:pPr>
            <a:r>
              <a:rPr lang="en-US" b="1" dirty="0"/>
              <a:t>Credit Risk</a:t>
            </a:r>
            <a:r>
              <a:rPr lang="en-US" dirty="0"/>
              <a:t>: Nil as issued by federal govt.</a:t>
            </a:r>
          </a:p>
          <a:p>
            <a:pPr algn="just">
              <a:buFont typeface="Arial" panose="020B0604020202020204" pitchFamily="34" charset="0"/>
              <a:buChar char="•"/>
            </a:pPr>
            <a:r>
              <a:rPr lang="en-US" dirty="0"/>
              <a:t>Liquidity is high due short-term maturity and strong secondary market.</a:t>
            </a:r>
          </a:p>
          <a:p>
            <a:pPr algn="just">
              <a:buFont typeface="Arial" panose="020B0604020202020204" pitchFamily="34" charset="0"/>
              <a:buChar char="•"/>
            </a:pPr>
            <a:endParaRPr lang="en-US" dirty="0"/>
          </a:p>
          <a:p>
            <a:pPr algn="just">
              <a:buFont typeface="Arial" panose="020B0604020202020204" pitchFamily="34" charset="0"/>
              <a:buChar char="•"/>
            </a:pPr>
            <a:endParaRPr lang="en-IN" dirty="0"/>
          </a:p>
          <a:p>
            <a:pPr algn="just">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IN" dirty="0"/>
              <a:t>Treasury Bills (T-bills)</a:t>
            </a:r>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24-Aug-24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5</a:t>
            </a:fld>
            <a:endParaRPr lang="en-US"/>
          </a:p>
        </p:txBody>
      </p:sp>
    </p:spTree>
    <p:extLst>
      <p:ext uri="{BB962C8B-B14F-4D97-AF65-F5344CB8AC3E}">
        <p14:creationId xmlns:p14="http://schemas.microsoft.com/office/powerpoint/2010/main" val="127606744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a:xfrm>
            <a:off x="304800" y="1493837"/>
            <a:ext cx="8534400" cy="4830763"/>
          </a:xfrm>
        </p:spPr>
        <p:txBody>
          <a:bodyPr>
            <a:normAutofit/>
          </a:bodyPr>
          <a:lstStyle/>
          <a:p>
            <a:pPr algn="just">
              <a:buFont typeface="Arial" panose="020B0604020202020204" pitchFamily="34" charset="0"/>
              <a:buChar char="•"/>
            </a:pPr>
            <a:r>
              <a:rPr lang="en-US" dirty="0"/>
              <a:t>The par value (the amount received by investors at maturity) of T-bills is $1,000 and multiples of $1,000. Because T-bills </a:t>
            </a:r>
            <a:r>
              <a:rPr lang="en-US" b="1" dirty="0"/>
              <a:t>do not pay interest</a:t>
            </a:r>
            <a:r>
              <a:rPr lang="en-US" dirty="0"/>
              <a:t>, they are </a:t>
            </a:r>
            <a:r>
              <a:rPr lang="en-US" b="1" dirty="0"/>
              <a:t>sold at a discount from par value</a:t>
            </a:r>
            <a:r>
              <a:rPr lang="en-US" dirty="0"/>
              <a:t>, and the gain to the investor holding a T-bill until maturity is </a:t>
            </a:r>
            <a:r>
              <a:rPr lang="en-US" b="1" dirty="0"/>
              <a:t>the difference between par value and the price paid</a:t>
            </a:r>
            <a:r>
              <a:rPr lang="en-US" dirty="0"/>
              <a:t>.</a:t>
            </a:r>
          </a:p>
          <a:p>
            <a:pPr algn="just">
              <a:buFont typeface="Arial" panose="020B0604020202020204" pitchFamily="34" charset="0"/>
              <a:buChar char="•"/>
            </a:pPr>
            <a:r>
              <a:rPr lang="en-US" b="1" dirty="0"/>
              <a:t>Compute Fair value</a:t>
            </a:r>
            <a:r>
              <a:rPr lang="en-US" dirty="0"/>
              <a:t>: If investors require a 4 percent annualized return on a one-year T-bill with a $10,000 par value, the price that they are willing to pay (fair value) is: </a:t>
            </a:r>
            <a:r>
              <a:rPr lang="en-US" b="1" dirty="0"/>
              <a:t>10000/1.04=9615.38</a:t>
            </a:r>
            <a:r>
              <a:rPr lang="en-US" dirty="0"/>
              <a:t>.</a:t>
            </a:r>
          </a:p>
          <a:p>
            <a:pPr algn="just">
              <a:buFont typeface="Arial" panose="020B0604020202020204" pitchFamily="34" charset="0"/>
              <a:buChar char="•"/>
            </a:pPr>
            <a:endParaRPr lang="en-US" dirty="0"/>
          </a:p>
          <a:p>
            <a:pPr algn="just">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IN" dirty="0"/>
              <a:t>Pricing: Treasury Bills (T-bills)</a:t>
            </a:r>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24-Aug-24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6</a:t>
            </a:fld>
            <a:endParaRPr lang="en-US"/>
          </a:p>
        </p:txBody>
      </p:sp>
    </p:spTree>
    <p:extLst>
      <p:ext uri="{BB962C8B-B14F-4D97-AF65-F5344CB8AC3E}">
        <p14:creationId xmlns:p14="http://schemas.microsoft.com/office/powerpoint/2010/main" val="33687757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a:xfrm>
            <a:off x="304800" y="1493837"/>
            <a:ext cx="8534400" cy="4830763"/>
          </a:xfrm>
        </p:spPr>
        <p:txBody>
          <a:bodyPr>
            <a:normAutofit/>
          </a:bodyPr>
          <a:lstStyle/>
          <a:p>
            <a:pPr algn="just">
              <a:buFont typeface="Arial" panose="020B0604020202020204" pitchFamily="34" charset="0"/>
              <a:buChar char="•"/>
            </a:pPr>
            <a:r>
              <a:rPr lang="en-US" dirty="0"/>
              <a:t>To price a </a:t>
            </a:r>
            <a:r>
              <a:rPr lang="en-US" b="1" dirty="0"/>
              <a:t>T-bill with a maturity shorter than one year</a:t>
            </a:r>
            <a:r>
              <a:rPr lang="en-US" dirty="0"/>
              <a:t>, the annualized return can be reduced by the fraction of the year in which funds will be invested.</a:t>
            </a:r>
          </a:p>
          <a:p>
            <a:pPr algn="just">
              <a:buFont typeface="Arial" panose="020B0604020202020204" pitchFamily="34" charset="0"/>
              <a:buChar char="•"/>
            </a:pPr>
            <a:endParaRPr lang="en-US" dirty="0"/>
          </a:p>
          <a:p>
            <a:pPr algn="just">
              <a:buFont typeface="Arial" panose="020B0604020202020204" pitchFamily="34" charset="0"/>
              <a:buChar char="•"/>
            </a:pPr>
            <a:r>
              <a:rPr lang="en-US" dirty="0"/>
              <a:t>Example: If investors require a 4 percent annualized return on a </a:t>
            </a:r>
            <a:r>
              <a:rPr lang="en-US" b="1" dirty="0"/>
              <a:t>six-month T-bill</a:t>
            </a:r>
            <a:r>
              <a:rPr lang="en-US" dirty="0"/>
              <a:t>, this reflects a 2 percent unannualized return over six months. The price that they will be willing to pay for a T-bill with a par value of $10,000 is therefore: </a:t>
            </a:r>
            <a:r>
              <a:rPr lang="en-US" b="1" dirty="0"/>
              <a:t>10000/1.02=9803.92</a:t>
            </a:r>
          </a:p>
          <a:p>
            <a:pPr algn="just">
              <a:buFont typeface="Arial" panose="020B0604020202020204" pitchFamily="34" charset="0"/>
              <a:buChar char="•"/>
            </a:pPr>
            <a:endParaRPr lang="en-US" dirty="0"/>
          </a:p>
          <a:p>
            <a:pPr algn="just">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IN" dirty="0"/>
              <a:t>Pricing: Treasury Bills (T-bills)</a:t>
            </a:r>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24-Aug-24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7</a:t>
            </a:fld>
            <a:endParaRPr lang="en-US"/>
          </a:p>
        </p:txBody>
      </p:sp>
    </p:spTree>
    <p:extLst>
      <p:ext uri="{BB962C8B-B14F-4D97-AF65-F5344CB8AC3E}">
        <p14:creationId xmlns:p14="http://schemas.microsoft.com/office/powerpoint/2010/main" val="304101895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a:xfrm>
                <a:off x="304800" y="1295400"/>
                <a:ext cx="8534400" cy="5300989"/>
              </a:xfrm>
            </p:spPr>
            <p:txBody>
              <a:bodyPr>
                <a:normAutofit fontScale="92500"/>
              </a:bodyPr>
              <a:lstStyle/>
              <a:p>
                <a:pPr algn="just">
                  <a:buFont typeface="Arial" panose="020B0604020202020204" pitchFamily="34" charset="0"/>
                  <a:buChar char="•"/>
                </a:pPr>
                <a:r>
                  <a:rPr lang="en-US" b="1" dirty="0"/>
                  <a:t>T-bills do not offer coupon payments and are sold at a discount from par value</a:t>
                </a:r>
                <a:r>
                  <a:rPr lang="en-US" dirty="0"/>
                  <a:t>, their yield is influenced by the difference between the selling price and the purchase price.</a:t>
                </a:r>
              </a:p>
              <a:p>
                <a:pPr algn="just">
                  <a:buFont typeface="Arial" panose="020B0604020202020204" pitchFamily="34" charset="0"/>
                  <a:buChar char="•"/>
                </a:pPr>
                <a:r>
                  <a:rPr lang="en-US" dirty="0"/>
                  <a:t>Annualized Yield from T-bill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𝑆𝑒𝑙𝑙</m:t>
                        </m:r>
                        <m:r>
                          <a:rPr lang="en-US" b="0" i="1" smtClean="0">
                            <a:latin typeface="Cambria Math" panose="02040503050406030204" pitchFamily="18" charset="0"/>
                          </a:rPr>
                          <m:t> </m:t>
                        </m:r>
                        <m:r>
                          <a:rPr lang="en-US" b="0" i="1" smtClean="0">
                            <a:latin typeface="Cambria Math" panose="02040503050406030204" pitchFamily="18" charset="0"/>
                          </a:rPr>
                          <m:t>𝑝𝑟𝑖𝑐𝑒</m:t>
                        </m:r>
                        <m:r>
                          <a:rPr lang="en-US" b="0" i="1" smtClean="0">
                            <a:latin typeface="Cambria Math" panose="02040503050406030204" pitchFamily="18" charset="0"/>
                          </a:rPr>
                          <m:t>−</m:t>
                        </m:r>
                        <m:r>
                          <a:rPr lang="en-US" b="0" i="1" smtClean="0">
                            <a:latin typeface="Cambria Math" panose="02040503050406030204" pitchFamily="18" charset="0"/>
                          </a:rPr>
                          <m:t>𝑝𝑢𝑟𝑐h𝑎𝑠𝑒</m:t>
                        </m:r>
                        <m:r>
                          <a:rPr lang="en-US" b="0" i="1" smtClean="0">
                            <a:latin typeface="Cambria Math" panose="02040503050406030204" pitchFamily="18" charset="0"/>
                          </a:rPr>
                          <m:t> </m:t>
                        </m:r>
                        <m:r>
                          <a:rPr lang="en-US" b="0" i="1" smtClean="0">
                            <a:latin typeface="Cambria Math" panose="02040503050406030204" pitchFamily="18" charset="0"/>
                          </a:rPr>
                          <m:t>𝑝𝑟𝑖𝑐𝑒</m:t>
                        </m:r>
                      </m:num>
                      <m:den>
                        <m:r>
                          <a:rPr lang="en-US" b="0" i="1" smtClean="0">
                            <a:latin typeface="Cambria Math" panose="02040503050406030204" pitchFamily="18" charset="0"/>
                          </a:rPr>
                          <m:t>𝑃𝑢𝑟𝑐h𝑎𝑠𝑒</m:t>
                        </m:r>
                        <m:r>
                          <a:rPr lang="en-US" b="0" i="1" smtClean="0">
                            <a:latin typeface="Cambria Math" panose="02040503050406030204" pitchFamily="18" charset="0"/>
                          </a:rPr>
                          <m:t> </m:t>
                        </m:r>
                        <m:r>
                          <a:rPr lang="en-US" b="0" i="1" smtClean="0">
                            <a:latin typeface="Cambria Math" panose="02040503050406030204" pitchFamily="18" charset="0"/>
                          </a:rPr>
                          <m:t>𝑃𝑟𝑖𝑐𝑒</m:t>
                        </m:r>
                      </m:den>
                    </m:f>
                    <m:r>
                      <a:rPr lang="en-US" i="1" smtClean="0">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365</m:t>
                        </m:r>
                      </m:num>
                      <m:den>
                        <m:r>
                          <a:rPr lang="en-US" b="0" i="1" smtClean="0">
                            <a:latin typeface="Cambria Math" panose="02040503050406030204" pitchFamily="18" charset="0"/>
                          </a:rPr>
                          <m:t>𝑛</m:t>
                        </m:r>
                      </m:den>
                    </m:f>
                  </m:oMath>
                </a14:m>
                <a:endParaRPr lang="en-US" dirty="0"/>
              </a:p>
              <a:p>
                <a:pPr marL="0" indent="0" algn="just"/>
                <a:r>
                  <a:rPr lang="en-IN" dirty="0"/>
                  <a:t>Here, n stands for </a:t>
                </a:r>
                <a:r>
                  <a:rPr lang="en-US" dirty="0"/>
                  <a:t>number of days of the investment (holding period)</a:t>
                </a:r>
              </a:p>
              <a:p>
                <a:pPr algn="just">
                  <a:buFont typeface="Arial" panose="020B0604020202020204" pitchFamily="34" charset="0"/>
                  <a:buChar char="•"/>
                </a:pPr>
                <a:r>
                  <a:rPr lang="en-US" dirty="0"/>
                  <a:t>Example: An investor purchases a T-bill with a 6-month (182-day) maturity and a $10,000 par value for $9,800. If this T-bill is held until maturity, its yield is: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10000−9800</m:t>
                        </m:r>
                      </m:num>
                      <m:den>
                        <m:r>
                          <a:rPr lang="en-US" b="0" i="1" smtClean="0">
                            <a:latin typeface="Cambria Math" panose="02040503050406030204" pitchFamily="18" charset="0"/>
                          </a:rPr>
                          <m:t>9800</m:t>
                        </m:r>
                      </m:den>
                    </m:f>
                    <m:r>
                      <a:rPr lang="en-US" i="1" smtClean="0">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365</m:t>
                        </m:r>
                      </m:num>
                      <m:den>
                        <m:r>
                          <a:rPr lang="en-US" b="0" i="1" smtClean="0">
                            <a:latin typeface="Cambria Math" panose="02040503050406030204" pitchFamily="18" charset="0"/>
                          </a:rPr>
                          <m:t>182</m:t>
                        </m:r>
                      </m:den>
                    </m:f>
                    <m:r>
                      <a:rPr lang="en-US" b="0" i="1" smtClean="0">
                        <a:latin typeface="Cambria Math" panose="02040503050406030204" pitchFamily="18" charset="0"/>
                      </a:rPr>
                      <m:t>=4.09%</m:t>
                    </m:r>
                  </m:oMath>
                </a14:m>
                <a:endParaRPr lang="en-IN" dirty="0"/>
              </a:p>
              <a:p>
                <a:pPr algn="just">
                  <a:buFont typeface="Arial" panose="020B0604020202020204" pitchFamily="34" charset="0"/>
                  <a:buChar char="•"/>
                </a:pPr>
                <a:r>
                  <a:rPr lang="en-IN" dirty="0"/>
                  <a:t>What if the investor sells it at 9950 after holding for 120 days only. The yield: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9950−9800</m:t>
                        </m:r>
                      </m:num>
                      <m:den>
                        <m:r>
                          <a:rPr lang="en-US" b="0" i="1" smtClean="0">
                            <a:latin typeface="Cambria Math" panose="02040503050406030204" pitchFamily="18" charset="0"/>
                          </a:rPr>
                          <m:t>9800</m:t>
                        </m:r>
                      </m:den>
                    </m:f>
                    <m:r>
                      <a:rPr lang="en-US" i="1" smtClean="0">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365</m:t>
                        </m:r>
                      </m:num>
                      <m:den>
                        <m:r>
                          <a:rPr lang="en-US" b="0" i="1" smtClean="0">
                            <a:latin typeface="Cambria Math" panose="02040503050406030204" pitchFamily="18" charset="0"/>
                          </a:rPr>
                          <m:t>120</m:t>
                        </m:r>
                      </m:den>
                    </m:f>
                    <m:r>
                      <a:rPr lang="en-US" b="0" i="1" smtClean="0">
                        <a:latin typeface="Cambria Math" panose="02040503050406030204" pitchFamily="18" charset="0"/>
                      </a:rPr>
                      <m:t>=4.65%</m:t>
                    </m:r>
                  </m:oMath>
                </a14:m>
                <a:endParaRPr lang="en-IN" dirty="0"/>
              </a:p>
              <a:p>
                <a:pPr algn="just">
                  <a:buFont typeface="Arial" panose="020B0604020202020204" pitchFamily="34" charset="0"/>
                  <a:buChar char="•"/>
                </a:pPr>
                <a:r>
                  <a:rPr lang="en-IN" dirty="0"/>
                  <a:t>Compute YTM for all Indian T-Bills from recent auction. </a:t>
                </a:r>
                <a:r>
                  <a:rPr lang="en-IN" dirty="0">
                    <a:hlinkClick r:id="rId2"/>
                  </a:rPr>
                  <a:t>Data</a:t>
                </a:r>
                <a:endParaRPr lang="en-IN" dirty="0"/>
              </a:p>
              <a:p>
                <a:pPr algn="just">
                  <a:buFont typeface="Arial" panose="020B0604020202020204" pitchFamily="34" charset="0"/>
                  <a:buChar char="•"/>
                </a:pPr>
                <a:endParaRPr lang="en-IN" dirty="0"/>
              </a:p>
            </p:txBody>
          </p:sp>
        </mc:Choice>
        <mc:Fallback xmlns="">
          <p:sp>
            <p:nvSpPr>
              <p:cNvPr id="2" name="Content Placeholder 1">
                <a:extLst>
                  <a:ext uri="{FF2B5EF4-FFF2-40B4-BE49-F238E27FC236}">
                    <a16:creationId xmlns:a16="http://schemas.microsoft.com/office/drawing/2014/main" id="{4A31AF16-111F-43EE-BE09-4C453EEE6C81}"/>
                  </a:ext>
                </a:extLst>
              </p:cNvPr>
              <p:cNvSpPr>
                <a:spLocks noGrp="1" noRot="1" noChangeAspect="1" noMove="1" noResize="1" noEditPoints="1" noAdjustHandles="1" noChangeArrowheads="1" noChangeShapeType="1" noTextEdit="1"/>
              </p:cNvSpPr>
              <p:nvPr>
                <p:ph idx="1"/>
              </p:nvPr>
            </p:nvSpPr>
            <p:spPr>
              <a:xfrm>
                <a:off x="304800" y="1295400"/>
                <a:ext cx="8534400" cy="5300989"/>
              </a:xfrm>
              <a:blipFill>
                <a:blip r:embed="rId3"/>
                <a:stretch>
                  <a:fillRect l="-929" t="-690" r="-929"/>
                </a:stretch>
              </a:blipFill>
            </p:spPr>
            <p:txBody>
              <a:bodyPr/>
              <a:lstStyle/>
              <a:p>
                <a:r>
                  <a:rPr lang="en-GB">
                    <a:noFill/>
                  </a:rPr>
                  <a:t> </a:t>
                </a:r>
              </a:p>
            </p:txBody>
          </p:sp>
        </mc:Fallback>
      </mc:AlternateContent>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IN" dirty="0"/>
              <a:t>Yield: Treasury Bills (T-bills)</a:t>
            </a:r>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24-Aug-24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8</a:t>
            </a:fld>
            <a:endParaRPr lang="en-US"/>
          </a:p>
        </p:txBody>
      </p:sp>
    </p:spTree>
    <p:extLst>
      <p:ext uri="{BB962C8B-B14F-4D97-AF65-F5344CB8AC3E}">
        <p14:creationId xmlns:p14="http://schemas.microsoft.com/office/powerpoint/2010/main" val="57586904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a:xfrm>
                <a:off x="304800" y="1295400"/>
                <a:ext cx="8534400" cy="5181599"/>
              </a:xfrm>
            </p:spPr>
            <p:txBody>
              <a:bodyPr>
                <a:normAutofit fontScale="92500" lnSpcReduction="10000"/>
              </a:bodyPr>
              <a:lstStyle/>
              <a:p>
                <a:pPr algn="just">
                  <a:buFont typeface="Arial" panose="020B0604020202020204" pitchFamily="34" charset="0"/>
                  <a:buChar char="•"/>
                </a:pPr>
                <a:r>
                  <a:rPr lang="en-US" dirty="0"/>
                  <a:t>Some business periodicals quote the </a:t>
                </a:r>
                <a:r>
                  <a:rPr lang="en-US" b="1" dirty="0"/>
                  <a:t>T-bill discount along with the T-bill yield</a:t>
                </a:r>
                <a:r>
                  <a:rPr lang="en-US" dirty="0"/>
                  <a:t>. The T-bill discount represents the percentage discount of the purchase price from par value for </a:t>
                </a:r>
                <a:r>
                  <a:rPr lang="en-US" b="1" dirty="0"/>
                  <a:t>newly issued T-bills</a:t>
                </a:r>
                <a:r>
                  <a:rPr lang="en-US" dirty="0"/>
                  <a:t>, and is computed as follows:</a:t>
                </a:r>
              </a:p>
              <a:p>
                <a:pPr marL="0" indent="0" algn="just"/>
                <a:r>
                  <a:rPr lang="en-US" dirty="0"/>
                  <a:t>T-bill Discount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𝑃𝑎𝑟</m:t>
                        </m:r>
                        <m:r>
                          <a:rPr lang="en-US" b="0" i="1" smtClean="0">
                            <a:latin typeface="Cambria Math" panose="02040503050406030204" pitchFamily="18" charset="0"/>
                          </a:rPr>
                          <m:t> </m:t>
                        </m:r>
                        <m:r>
                          <a:rPr lang="en-US" b="0" i="1" smtClean="0">
                            <a:latin typeface="Cambria Math" panose="02040503050406030204" pitchFamily="18" charset="0"/>
                          </a:rPr>
                          <m:t>𝑉𝑎𝑙𝑢𝑒</m:t>
                        </m:r>
                        <m:r>
                          <a:rPr lang="en-US" b="0" i="1" smtClean="0">
                            <a:latin typeface="Cambria Math" panose="02040503050406030204" pitchFamily="18" charset="0"/>
                          </a:rPr>
                          <m:t>−</m:t>
                        </m:r>
                        <m:r>
                          <a:rPr lang="en-US" b="0" i="1" smtClean="0">
                            <a:latin typeface="Cambria Math" panose="02040503050406030204" pitchFamily="18" charset="0"/>
                          </a:rPr>
                          <m:t>𝑝𝑢𝑟𝑐h𝑎𝑠𝑒</m:t>
                        </m:r>
                        <m:r>
                          <a:rPr lang="en-US" b="0" i="1" smtClean="0">
                            <a:latin typeface="Cambria Math" panose="02040503050406030204" pitchFamily="18" charset="0"/>
                          </a:rPr>
                          <m:t> </m:t>
                        </m:r>
                        <m:r>
                          <a:rPr lang="en-US" b="0" i="1" smtClean="0">
                            <a:latin typeface="Cambria Math" panose="02040503050406030204" pitchFamily="18" charset="0"/>
                          </a:rPr>
                          <m:t>𝑝𝑟𝑖𝑐𝑒</m:t>
                        </m:r>
                      </m:num>
                      <m:den>
                        <m:r>
                          <a:rPr lang="en-US" b="0" i="1" smtClean="0">
                            <a:latin typeface="Cambria Math" panose="02040503050406030204" pitchFamily="18" charset="0"/>
                          </a:rPr>
                          <m:t>𝑃𝑎𝑟</m:t>
                        </m:r>
                        <m:r>
                          <a:rPr lang="en-US" b="0" i="1" smtClean="0">
                            <a:latin typeface="Cambria Math" panose="02040503050406030204" pitchFamily="18" charset="0"/>
                          </a:rPr>
                          <m:t> </m:t>
                        </m:r>
                        <m:r>
                          <a:rPr lang="en-US" b="0" i="1" smtClean="0">
                            <a:latin typeface="Cambria Math" panose="02040503050406030204" pitchFamily="18" charset="0"/>
                          </a:rPr>
                          <m:t>𝑉𝑎𝑙𝑢𝑒</m:t>
                        </m:r>
                      </m:den>
                    </m:f>
                    <m:r>
                      <a:rPr lang="en-US" i="1" smtClean="0">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360</m:t>
                        </m:r>
                      </m:num>
                      <m:den>
                        <m:r>
                          <a:rPr lang="en-US" b="0" i="1" smtClean="0">
                            <a:latin typeface="Cambria Math" panose="02040503050406030204" pitchFamily="18" charset="0"/>
                          </a:rPr>
                          <m:t>𝑛</m:t>
                        </m:r>
                      </m:den>
                    </m:f>
                  </m:oMath>
                </a14:m>
                <a:endParaRPr lang="en-US" dirty="0"/>
              </a:p>
              <a:p>
                <a:pPr algn="just">
                  <a:buFont typeface="Arial" panose="020B0604020202020204" pitchFamily="34" charset="0"/>
                  <a:buChar char="•"/>
                </a:pPr>
                <a:r>
                  <a:rPr lang="en-US" dirty="0"/>
                  <a:t>Note that the discount formula uses a </a:t>
                </a:r>
                <a:r>
                  <a:rPr lang="en-US" b="1" dirty="0"/>
                  <a:t>360-day year</a:t>
                </a:r>
                <a:r>
                  <a:rPr lang="en-US" dirty="0"/>
                  <a:t> versus the 365-day year used in the yield calculation</a:t>
                </a:r>
              </a:p>
              <a:p>
                <a:pPr algn="just">
                  <a:buFont typeface="Arial" panose="020B0604020202020204" pitchFamily="34" charset="0"/>
                  <a:buChar char="•"/>
                </a:pPr>
                <a:r>
                  <a:rPr lang="en-US" dirty="0"/>
                  <a:t>If a newly issued 6-month (182-day) T-bill with a par value of $10,000 is purchased for $9,800, the T-bill discount is: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10000−9800</m:t>
                        </m:r>
                      </m:num>
                      <m:den>
                        <m:r>
                          <a:rPr lang="en-US" b="0" i="1" smtClean="0">
                            <a:latin typeface="Cambria Math" panose="02040503050406030204" pitchFamily="18" charset="0"/>
                          </a:rPr>
                          <m:t>10000</m:t>
                        </m:r>
                      </m:den>
                    </m:f>
                    <m:r>
                      <a:rPr lang="en-US" i="1" smtClean="0">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360</m:t>
                        </m:r>
                      </m:num>
                      <m:den>
                        <m:r>
                          <a:rPr lang="en-US" b="0" i="1" smtClean="0">
                            <a:latin typeface="Cambria Math" panose="02040503050406030204" pitchFamily="18" charset="0"/>
                          </a:rPr>
                          <m:t>182</m:t>
                        </m:r>
                      </m:den>
                    </m:f>
                    <m:r>
                      <a:rPr lang="en-US" b="0" i="1" smtClean="0">
                        <a:latin typeface="Cambria Math" panose="02040503050406030204" pitchFamily="18" charset="0"/>
                      </a:rPr>
                      <m:t>=3.95%</m:t>
                    </m:r>
                  </m:oMath>
                </a14:m>
                <a:endParaRPr lang="en-IN" dirty="0"/>
              </a:p>
              <a:p>
                <a:pPr algn="just">
                  <a:buFont typeface="Arial" panose="020B0604020202020204" pitchFamily="34" charset="0"/>
                  <a:buChar char="•"/>
                </a:pPr>
                <a:r>
                  <a:rPr lang="en-US" b="1" dirty="0"/>
                  <a:t>T-bill yield will always be higher than the discount</a:t>
                </a:r>
                <a:r>
                  <a:rPr lang="en-US" dirty="0"/>
                  <a:t> because the purchase price is the denominator of the yield equation, whereas the par value is the denominator of the T-bill discount equation as </a:t>
                </a:r>
                <a:r>
                  <a:rPr lang="en-US" b="1" dirty="0"/>
                  <a:t>Par value&gt;purchase price</a:t>
                </a:r>
                <a:r>
                  <a:rPr lang="en-US" dirty="0"/>
                  <a:t>.</a:t>
                </a:r>
                <a:endParaRPr lang="en-IN" dirty="0"/>
              </a:p>
            </p:txBody>
          </p:sp>
        </mc:Choice>
        <mc:Fallback>
          <p:sp>
            <p:nvSpPr>
              <p:cNvPr id="2" name="Content Placeholder 1">
                <a:extLst>
                  <a:ext uri="{FF2B5EF4-FFF2-40B4-BE49-F238E27FC236}">
                    <a16:creationId xmlns:a16="http://schemas.microsoft.com/office/drawing/2014/main" id="{4A31AF16-111F-43EE-BE09-4C453EEE6C81}"/>
                  </a:ext>
                </a:extLst>
              </p:cNvPr>
              <p:cNvSpPr>
                <a:spLocks noGrp="1" noRot="1" noChangeAspect="1" noMove="1" noResize="1" noEditPoints="1" noAdjustHandles="1" noChangeArrowheads="1" noChangeShapeType="1" noTextEdit="1"/>
              </p:cNvSpPr>
              <p:nvPr>
                <p:ph idx="1"/>
              </p:nvPr>
            </p:nvSpPr>
            <p:spPr>
              <a:xfrm>
                <a:off x="304800" y="1295400"/>
                <a:ext cx="8534400" cy="5181599"/>
              </a:xfrm>
              <a:blipFill>
                <a:blip r:embed="rId2"/>
                <a:stretch>
                  <a:fillRect l="-929" t="-1413" r="-929"/>
                </a:stretch>
              </a:blipFill>
            </p:spPr>
            <p:txBody>
              <a:bodyPr/>
              <a:lstStyle/>
              <a:p>
                <a:r>
                  <a:rPr lang="en-GB">
                    <a:noFill/>
                  </a:rPr>
                  <a:t> </a:t>
                </a:r>
              </a:p>
            </p:txBody>
          </p:sp>
        </mc:Fallback>
      </mc:AlternateContent>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IN" dirty="0"/>
              <a:t>Discount: Treasury Bills (T-bills)</a:t>
            </a:r>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24-Aug-24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9</a:t>
            </a:fld>
            <a:endParaRPr lang="en-US"/>
          </a:p>
        </p:txBody>
      </p:sp>
    </p:spTree>
    <p:extLst>
      <p:ext uri="{BB962C8B-B14F-4D97-AF65-F5344CB8AC3E}">
        <p14:creationId xmlns:p14="http://schemas.microsoft.com/office/powerpoint/2010/main" val="1507112912"/>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5AAB6E9E277804DABC86EB8C860FA82" ma:contentTypeVersion="8" ma:contentTypeDescription="Create a new document." ma:contentTypeScope="" ma:versionID="584dff0e9c9adbd15cc804d60ef9ef69">
  <xsd:schema xmlns:xsd="http://www.w3.org/2001/XMLSchema" xmlns:xs="http://www.w3.org/2001/XMLSchema" xmlns:p="http://schemas.microsoft.com/office/2006/metadata/properties" xmlns:ns2="358c27f4-605e-4a4d-a8b9-e26961c65206" targetNamespace="http://schemas.microsoft.com/office/2006/metadata/properties" ma:root="true" ma:fieldsID="717329f8c3ce53a831c3e0c2e5fef89b" ns2:_="">
    <xsd:import namespace="358c27f4-605e-4a4d-a8b9-e26961c6520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8c27f4-605e-4a4d-a8b9-e26961c652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2539D5E-BCB9-4696-882B-73188AD290ED}"/>
</file>

<file path=customXml/itemProps2.xml><?xml version="1.0" encoding="utf-8"?>
<ds:datastoreItem xmlns:ds="http://schemas.openxmlformats.org/officeDocument/2006/customXml" ds:itemID="{D0B05F12-93B1-4CB7-B179-9F36BD5C1F63}"/>
</file>

<file path=customXml/itemProps3.xml><?xml version="1.0" encoding="utf-8"?>
<ds:datastoreItem xmlns:ds="http://schemas.openxmlformats.org/officeDocument/2006/customXml" ds:itemID="{90F5E695-46B8-4ECD-AA12-C186AB39F10F}"/>
</file>

<file path=docProps/app.xml><?xml version="1.0" encoding="utf-8"?>
<Properties xmlns="http://schemas.openxmlformats.org/officeDocument/2006/extended-properties" xmlns:vt="http://schemas.openxmlformats.org/officeDocument/2006/docPropsVTypes">
  <Template/>
  <TotalTime>23330</TotalTime>
  <Words>2671</Words>
  <Application>Microsoft Office PowerPoint</Application>
  <PresentationFormat>On-screen Show (4:3)</PresentationFormat>
  <Paragraphs>207</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Cambria Math</vt:lpstr>
      <vt:lpstr>Office Theme</vt:lpstr>
      <vt:lpstr>Money Markets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Sarveshwar Kumar Inani</cp:lastModifiedBy>
  <cp:revision>1304</cp:revision>
  <dcterms:created xsi:type="dcterms:W3CDTF">2011-09-14T09:42:05Z</dcterms:created>
  <dcterms:modified xsi:type="dcterms:W3CDTF">2024-08-24T07:32:23Z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0x010100B5AAB6E9E277804DABC86EB8C860FA82</vt:lpwstr>
  </property>
</Properties>
</file>