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0"/>
  </p:notesMasterIdLst>
  <p:sldIdLst>
    <p:sldId id="260" r:id="rId5"/>
    <p:sldId id="257" r:id="rId6"/>
    <p:sldId id="264" r:id="rId7"/>
    <p:sldId id="312" r:id="rId8"/>
    <p:sldId id="313" r:id="rId9"/>
    <p:sldId id="314" r:id="rId10"/>
    <p:sldId id="315" r:id="rId11"/>
    <p:sldId id="294" r:id="rId12"/>
    <p:sldId id="283" r:id="rId13"/>
    <p:sldId id="303" r:id="rId14"/>
    <p:sldId id="276" r:id="rId15"/>
    <p:sldId id="305" r:id="rId16"/>
    <p:sldId id="297" r:id="rId17"/>
    <p:sldId id="298" r:id="rId18"/>
    <p:sldId id="304" r:id="rId19"/>
    <p:sldId id="277" r:id="rId20"/>
    <p:sldId id="302" r:id="rId21"/>
    <p:sldId id="296" r:id="rId22"/>
    <p:sldId id="299" r:id="rId23"/>
    <p:sldId id="301" r:id="rId24"/>
    <p:sldId id="300" r:id="rId25"/>
    <p:sldId id="306" r:id="rId26"/>
    <p:sldId id="278" r:id="rId27"/>
    <p:sldId id="307" r:id="rId28"/>
    <p:sldId id="279" r:id="rId29"/>
    <p:sldId id="316" r:id="rId30"/>
    <p:sldId id="308" r:id="rId31"/>
    <p:sldId id="280" r:id="rId32"/>
    <p:sldId id="293" r:id="rId33"/>
    <p:sldId id="289" r:id="rId34"/>
    <p:sldId id="288" r:id="rId35"/>
    <p:sldId id="292" r:id="rId36"/>
    <p:sldId id="317" r:id="rId37"/>
    <p:sldId id="350" r:id="rId38"/>
    <p:sldId id="348" r:id="rId39"/>
    <p:sldId id="349" r:id="rId40"/>
    <p:sldId id="352" r:id="rId41"/>
    <p:sldId id="351" r:id="rId42"/>
    <p:sldId id="295" r:id="rId43"/>
    <p:sldId id="309" r:id="rId44"/>
    <p:sldId id="284" r:id="rId45"/>
    <p:sldId id="310" r:id="rId46"/>
    <p:sldId id="285" r:id="rId47"/>
    <p:sldId id="347" r:id="rId48"/>
    <p:sldId id="290"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5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00FFFF"/>
    <a:srgbClr val="FFFFFF"/>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F3A1B0-390E-4242-AA21-6E3D7BB54197}" v="5" dt="2024-11-01T23:08:37.9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44" autoAdjust="0"/>
    <p:restoredTop sz="94606"/>
  </p:normalViewPr>
  <p:slideViewPr>
    <p:cSldViewPr>
      <p:cViewPr varScale="1">
        <p:scale>
          <a:sx n="132" d="100"/>
          <a:sy n="132" d="100"/>
        </p:scale>
        <p:origin x="1856" y="176"/>
      </p:cViewPr>
      <p:guideLst>
        <p:guide orient="horz" pos="2160"/>
        <p:guide pos="25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 Subramanian" userId="69d48d7eb9362804" providerId="LiveId" clId="{5BF3A1B0-390E-4242-AA21-6E3D7BB54197}"/>
    <pc:docChg chg="addSld delSld modSld">
      <pc:chgData name="Siva Subramanian" userId="69d48d7eb9362804" providerId="LiveId" clId="{5BF3A1B0-390E-4242-AA21-6E3D7BB54197}" dt="2024-11-01T23:10:51.889" v="78" actId="20577"/>
      <pc:docMkLst>
        <pc:docMk/>
      </pc:docMkLst>
      <pc:sldChg chg="modSp mod">
        <pc:chgData name="Siva Subramanian" userId="69d48d7eb9362804" providerId="LiveId" clId="{5BF3A1B0-390E-4242-AA21-6E3D7BB54197}" dt="2024-11-01T22:59:05.787" v="21" actId="20577"/>
        <pc:sldMkLst>
          <pc:docMk/>
          <pc:sldMk cId="0" sldId="257"/>
        </pc:sldMkLst>
        <pc:spChg chg="mod">
          <ac:chgData name="Siva Subramanian" userId="69d48d7eb9362804" providerId="LiveId" clId="{5BF3A1B0-390E-4242-AA21-6E3D7BB54197}" dt="2024-11-01T22:59:05.787" v="21" actId="20577"/>
          <ac:spMkLst>
            <pc:docMk/>
            <pc:sldMk cId="0" sldId="257"/>
            <ac:spMk id="2" creationId="{E196B0A3-E605-4920-BAEA-26C34C3321B8}"/>
          </ac:spMkLst>
        </pc:spChg>
      </pc:sldChg>
      <pc:sldChg chg="modSp mod">
        <pc:chgData name="Siva Subramanian" userId="69d48d7eb9362804" providerId="LiveId" clId="{5BF3A1B0-390E-4242-AA21-6E3D7BB54197}" dt="2024-11-01T23:10:51.889" v="78" actId="20577"/>
        <pc:sldMkLst>
          <pc:docMk/>
          <pc:sldMk cId="2310433819" sldId="264"/>
        </pc:sldMkLst>
        <pc:spChg chg="mod">
          <ac:chgData name="Siva Subramanian" userId="69d48d7eb9362804" providerId="LiveId" clId="{5BF3A1B0-390E-4242-AA21-6E3D7BB54197}" dt="2024-11-01T23:05:33.201" v="58" actId="20577"/>
          <ac:spMkLst>
            <pc:docMk/>
            <pc:sldMk cId="2310433819" sldId="264"/>
            <ac:spMk id="3" creationId="{04449C8E-3A25-48F4-B13A-38759C7BCCAE}"/>
          </ac:spMkLst>
        </pc:spChg>
        <pc:spChg chg="mod">
          <ac:chgData name="Siva Subramanian" userId="69d48d7eb9362804" providerId="LiveId" clId="{5BF3A1B0-390E-4242-AA21-6E3D7BB54197}" dt="2024-11-01T23:00:12.459" v="32" actId="20577"/>
          <ac:spMkLst>
            <pc:docMk/>
            <pc:sldMk cId="2310433819" sldId="264"/>
            <ac:spMk id="10" creationId="{8F132325-9E7C-D6BC-8A5F-D5F83F0F6BCB}"/>
          </ac:spMkLst>
        </pc:spChg>
        <pc:graphicFrameChg chg="mod modGraphic">
          <ac:chgData name="Siva Subramanian" userId="69d48d7eb9362804" providerId="LiveId" clId="{5BF3A1B0-390E-4242-AA21-6E3D7BB54197}" dt="2024-11-01T23:10:51.889" v="78" actId="20577"/>
          <ac:graphicFrameMkLst>
            <pc:docMk/>
            <pc:sldMk cId="2310433819" sldId="264"/>
            <ac:graphicFrameMk id="2" creationId="{65AA5F01-47F3-C634-C299-1B8BFCF7DE80}"/>
          </ac:graphicFrameMkLst>
        </pc:graphicFrameChg>
      </pc:sldChg>
      <pc:sldChg chg="del">
        <pc:chgData name="Siva Subramanian" userId="69d48d7eb9362804" providerId="LiveId" clId="{5BF3A1B0-390E-4242-AA21-6E3D7BB54197}" dt="2024-11-01T23:00:44.772" v="33" actId="2696"/>
        <pc:sldMkLst>
          <pc:docMk/>
          <pc:sldMk cId="656402638" sldId="286"/>
        </pc:sldMkLst>
      </pc:sldChg>
      <pc:sldChg chg="add">
        <pc:chgData name="Siva Subramanian" userId="69d48d7eb9362804" providerId="LiveId" clId="{5BF3A1B0-390E-4242-AA21-6E3D7BB54197}" dt="2024-11-01T23:08:07.080" v="59"/>
        <pc:sldMkLst>
          <pc:docMk/>
          <pc:sldMk cId="2897983922" sldId="295"/>
        </pc:sldMkLst>
      </pc:sldChg>
      <pc:sldChg chg="add">
        <pc:chgData name="Siva Subramanian" userId="69d48d7eb9362804" providerId="LiveId" clId="{5BF3A1B0-390E-4242-AA21-6E3D7BB54197}" dt="2024-11-01T23:04:21.849" v="34"/>
        <pc:sldMkLst>
          <pc:docMk/>
          <pc:sldMk cId="851553466" sldId="348"/>
        </pc:sldMkLst>
      </pc:sldChg>
      <pc:sldChg chg="add">
        <pc:chgData name="Siva Subramanian" userId="69d48d7eb9362804" providerId="LiveId" clId="{5BF3A1B0-390E-4242-AA21-6E3D7BB54197}" dt="2024-11-01T23:04:21.849" v="34"/>
        <pc:sldMkLst>
          <pc:docMk/>
          <pc:sldMk cId="1121357072" sldId="349"/>
        </pc:sldMkLst>
      </pc:sldChg>
      <pc:sldChg chg="modSp add mod">
        <pc:chgData name="Siva Subramanian" userId="69d48d7eb9362804" providerId="LiveId" clId="{5BF3A1B0-390E-4242-AA21-6E3D7BB54197}" dt="2024-11-01T23:04:39.078" v="55" actId="20577"/>
        <pc:sldMkLst>
          <pc:docMk/>
          <pc:sldMk cId="3255758312" sldId="350"/>
        </pc:sldMkLst>
        <pc:spChg chg="mod">
          <ac:chgData name="Siva Subramanian" userId="69d48d7eb9362804" providerId="LiveId" clId="{5BF3A1B0-390E-4242-AA21-6E3D7BB54197}" dt="2024-11-01T23:04:39.078" v="55" actId="20577"/>
          <ac:spMkLst>
            <pc:docMk/>
            <pc:sldMk cId="3255758312" sldId="350"/>
            <ac:spMk id="5" creationId="{D11F7C05-2CFD-553F-7AB1-26EE3C8A07AF}"/>
          </ac:spMkLst>
        </pc:spChg>
      </pc:sldChg>
      <pc:sldChg chg="add">
        <pc:chgData name="Siva Subramanian" userId="69d48d7eb9362804" providerId="LiveId" clId="{5BF3A1B0-390E-4242-AA21-6E3D7BB54197}" dt="2024-11-01T23:08:07.080" v="59"/>
        <pc:sldMkLst>
          <pc:docMk/>
          <pc:sldMk cId="1714429353" sldId="351"/>
        </pc:sldMkLst>
      </pc:sldChg>
      <pc:sldChg chg="modSp add mod">
        <pc:chgData name="Siva Subramanian" userId="69d48d7eb9362804" providerId="LiveId" clId="{5BF3A1B0-390E-4242-AA21-6E3D7BB54197}" dt="2024-11-01T23:09:52.784" v="65" actId="207"/>
        <pc:sldMkLst>
          <pc:docMk/>
          <pc:sldMk cId="1097160631" sldId="352"/>
        </pc:sldMkLst>
        <pc:spChg chg="mod">
          <ac:chgData name="Siva Subramanian" userId="69d48d7eb9362804" providerId="LiveId" clId="{5BF3A1B0-390E-4242-AA21-6E3D7BB54197}" dt="2024-11-01T23:09:14.132" v="61" actId="20577"/>
          <ac:spMkLst>
            <pc:docMk/>
            <pc:sldMk cId="1097160631" sldId="352"/>
            <ac:spMk id="3" creationId="{04449C8E-3A25-48F4-B13A-38759C7BCCAE}"/>
          </ac:spMkLst>
        </pc:spChg>
        <pc:spChg chg="mod">
          <ac:chgData name="Siva Subramanian" userId="69d48d7eb9362804" providerId="LiveId" clId="{5BF3A1B0-390E-4242-AA21-6E3D7BB54197}" dt="2024-11-01T23:09:52.784" v="65" actId="207"/>
          <ac:spMkLst>
            <pc:docMk/>
            <pc:sldMk cId="1097160631" sldId="352"/>
            <ac:spMk id="12" creationId="{A8D58EE3-832E-20CE-BA48-3FE5C43B9CDF}"/>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5EF124-BEE9-4BC6-8B49-F9EBDE5D1DE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D46F71F-010C-424D-9A2D-5F7B04F80877}">
      <dgm:prSet/>
      <dgm:spPr/>
      <dgm:t>
        <a:bodyPr/>
        <a:lstStyle/>
        <a:p>
          <a:r>
            <a:rPr lang="en-US" b="0" dirty="0"/>
            <a:t>The Central Bank is designated authority for Issuing FIAT currency also known as sovereign printed currency.</a:t>
          </a:r>
          <a:endParaRPr lang="en-US" dirty="0"/>
        </a:p>
      </dgm:t>
    </dgm:pt>
    <dgm:pt modelId="{FEE56FAB-5DB4-4EBA-AF84-256D83614D0B}" type="parTrans" cxnId="{F16BF1AA-4DA6-4C2E-A1FD-A8BBAFC9AB39}">
      <dgm:prSet/>
      <dgm:spPr/>
      <dgm:t>
        <a:bodyPr/>
        <a:lstStyle/>
        <a:p>
          <a:endParaRPr lang="en-US"/>
        </a:p>
      </dgm:t>
    </dgm:pt>
    <dgm:pt modelId="{7FA72D71-53B1-41A1-B268-9A331FC8C6A1}" type="sibTrans" cxnId="{F16BF1AA-4DA6-4C2E-A1FD-A8BBAFC9AB39}">
      <dgm:prSet/>
      <dgm:spPr/>
      <dgm:t>
        <a:bodyPr/>
        <a:lstStyle/>
        <a:p>
          <a:endParaRPr lang="en-US"/>
        </a:p>
      </dgm:t>
    </dgm:pt>
    <dgm:pt modelId="{2D962272-0FAB-4FAF-82AC-A6FF01FDFCEE}">
      <dgm:prSet/>
      <dgm:spPr/>
      <dgm:t>
        <a:bodyPr/>
        <a:lstStyle/>
        <a:p>
          <a:r>
            <a:rPr lang="en-US" b="0" dirty="0"/>
            <a:t>In modern times the digital token of currency (Digital money) is issued to the Banks.</a:t>
          </a:r>
          <a:endParaRPr lang="en-US" dirty="0"/>
        </a:p>
      </dgm:t>
    </dgm:pt>
    <dgm:pt modelId="{D0001DEA-B8BF-497A-A205-8C585D1C531A}" type="parTrans" cxnId="{E07AF10D-AA9F-420F-A2A1-DEC92D130F40}">
      <dgm:prSet/>
      <dgm:spPr/>
      <dgm:t>
        <a:bodyPr/>
        <a:lstStyle/>
        <a:p>
          <a:endParaRPr lang="en-US"/>
        </a:p>
      </dgm:t>
    </dgm:pt>
    <dgm:pt modelId="{DAF0F975-B91A-497C-8A10-901D3F1EC986}" type="sibTrans" cxnId="{E07AF10D-AA9F-420F-A2A1-DEC92D130F40}">
      <dgm:prSet/>
      <dgm:spPr/>
      <dgm:t>
        <a:bodyPr/>
        <a:lstStyle/>
        <a:p>
          <a:endParaRPr lang="en-US"/>
        </a:p>
      </dgm:t>
    </dgm:pt>
    <dgm:pt modelId="{E907CED4-18DA-4EF0-A10B-56886009D29B}">
      <dgm:prSet/>
      <dgm:spPr/>
      <dgm:t>
        <a:bodyPr/>
        <a:lstStyle/>
        <a:p>
          <a:r>
            <a:rPr lang="en-US" b="0"/>
            <a:t>The central bank works in a wholesale model, the currency is not directly transferred to end customer, customer needs to have an account in Central bank affiliated retail or corporate bank.</a:t>
          </a:r>
          <a:endParaRPr lang="en-US"/>
        </a:p>
      </dgm:t>
    </dgm:pt>
    <dgm:pt modelId="{406F5322-AD38-4DD3-BEE7-5AA4422D165F}" type="parTrans" cxnId="{E9A7D871-BBC3-416A-B500-92685B1A449B}">
      <dgm:prSet/>
      <dgm:spPr/>
      <dgm:t>
        <a:bodyPr/>
        <a:lstStyle/>
        <a:p>
          <a:endParaRPr lang="en-US"/>
        </a:p>
      </dgm:t>
    </dgm:pt>
    <dgm:pt modelId="{3A67AD41-DC14-4CC1-9419-081CBBF72075}" type="sibTrans" cxnId="{E9A7D871-BBC3-416A-B500-92685B1A449B}">
      <dgm:prSet/>
      <dgm:spPr/>
      <dgm:t>
        <a:bodyPr/>
        <a:lstStyle/>
        <a:p>
          <a:endParaRPr lang="en-US"/>
        </a:p>
      </dgm:t>
    </dgm:pt>
    <dgm:pt modelId="{92A7CFE5-1E1E-410E-9883-E0C77D55E548}" type="pres">
      <dgm:prSet presAssocID="{845EF124-BEE9-4BC6-8B49-F9EBDE5D1DE4}" presName="root" presStyleCnt="0">
        <dgm:presLayoutVars>
          <dgm:dir/>
          <dgm:resizeHandles val="exact"/>
        </dgm:presLayoutVars>
      </dgm:prSet>
      <dgm:spPr/>
    </dgm:pt>
    <dgm:pt modelId="{2EE07465-E2F5-4390-AF70-4D4C89C6BF38}" type="pres">
      <dgm:prSet presAssocID="{BD46F71F-010C-424D-9A2D-5F7B04F80877}" presName="compNode" presStyleCnt="0"/>
      <dgm:spPr/>
    </dgm:pt>
    <dgm:pt modelId="{1069FC88-953E-4A5B-B803-C0A8700B255A}" type="pres">
      <dgm:prSet presAssocID="{BD46F71F-010C-424D-9A2D-5F7B04F80877}" presName="bgRect" presStyleLbl="bgShp" presStyleIdx="0" presStyleCnt="3"/>
      <dgm:spPr>
        <a:solidFill>
          <a:schemeClr val="tx2">
            <a:lumMod val="20000"/>
            <a:lumOff val="80000"/>
          </a:schemeClr>
        </a:solidFill>
      </dgm:spPr>
    </dgm:pt>
    <dgm:pt modelId="{70C7F966-CEBC-49BF-9743-BD853C0DC7A8}" type="pres">
      <dgm:prSet presAssocID="{BD46F71F-010C-424D-9A2D-5F7B04F8087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0F020882-B5E5-46E8-B009-135686B8FC53}" type="pres">
      <dgm:prSet presAssocID="{BD46F71F-010C-424D-9A2D-5F7B04F80877}" presName="spaceRect" presStyleCnt="0"/>
      <dgm:spPr/>
    </dgm:pt>
    <dgm:pt modelId="{20E2C655-F727-4DE2-B576-9E304B125FC2}" type="pres">
      <dgm:prSet presAssocID="{BD46F71F-010C-424D-9A2D-5F7B04F80877}" presName="parTx" presStyleLbl="revTx" presStyleIdx="0" presStyleCnt="3">
        <dgm:presLayoutVars>
          <dgm:chMax val="0"/>
          <dgm:chPref val="0"/>
        </dgm:presLayoutVars>
      </dgm:prSet>
      <dgm:spPr/>
    </dgm:pt>
    <dgm:pt modelId="{E4581E64-56DA-4F46-BFFB-57C28DDC2C22}" type="pres">
      <dgm:prSet presAssocID="{7FA72D71-53B1-41A1-B268-9A331FC8C6A1}" presName="sibTrans" presStyleCnt="0"/>
      <dgm:spPr/>
    </dgm:pt>
    <dgm:pt modelId="{AAE5DB05-0161-4E30-A011-ED7A95B13C4D}" type="pres">
      <dgm:prSet presAssocID="{2D962272-0FAB-4FAF-82AC-A6FF01FDFCEE}" presName="compNode" presStyleCnt="0"/>
      <dgm:spPr/>
    </dgm:pt>
    <dgm:pt modelId="{A6DC5512-93F9-479C-AF98-B102B46A6339}" type="pres">
      <dgm:prSet presAssocID="{2D962272-0FAB-4FAF-82AC-A6FF01FDFCEE}" presName="bgRect" presStyleLbl="bgShp" presStyleIdx="1" presStyleCnt="3"/>
      <dgm:spPr>
        <a:solidFill>
          <a:schemeClr val="tx2">
            <a:lumMod val="20000"/>
            <a:lumOff val="80000"/>
          </a:schemeClr>
        </a:solidFill>
      </dgm:spPr>
    </dgm:pt>
    <dgm:pt modelId="{052ADE77-B639-4009-8171-0CC0E052B718}" type="pres">
      <dgm:prSet presAssocID="{2D962272-0FAB-4FAF-82AC-A6FF01FDFCE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llet"/>
        </a:ext>
      </dgm:extLst>
    </dgm:pt>
    <dgm:pt modelId="{DE0C3F28-C7B6-4E87-BF20-253DA18A8DF5}" type="pres">
      <dgm:prSet presAssocID="{2D962272-0FAB-4FAF-82AC-A6FF01FDFCEE}" presName="spaceRect" presStyleCnt="0"/>
      <dgm:spPr/>
    </dgm:pt>
    <dgm:pt modelId="{0CAB2077-9AD6-44FA-A3FD-18856A966DC0}" type="pres">
      <dgm:prSet presAssocID="{2D962272-0FAB-4FAF-82AC-A6FF01FDFCEE}" presName="parTx" presStyleLbl="revTx" presStyleIdx="1" presStyleCnt="3">
        <dgm:presLayoutVars>
          <dgm:chMax val="0"/>
          <dgm:chPref val="0"/>
        </dgm:presLayoutVars>
      </dgm:prSet>
      <dgm:spPr/>
    </dgm:pt>
    <dgm:pt modelId="{F62AC13A-FD57-47E5-9FBD-F88D397656DF}" type="pres">
      <dgm:prSet presAssocID="{DAF0F975-B91A-497C-8A10-901D3F1EC986}" presName="sibTrans" presStyleCnt="0"/>
      <dgm:spPr/>
    </dgm:pt>
    <dgm:pt modelId="{F3DB803E-1716-4985-AA20-30F16A0FED21}" type="pres">
      <dgm:prSet presAssocID="{E907CED4-18DA-4EF0-A10B-56886009D29B}" presName="compNode" presStyleCnt="0"/>
      <dgm:spPr/>
    </dgm:pt>
    <dgm:pt modelId="{C79CB1A0-55C5-46ED-BF35-47D245A1B326}" type="pres">
      <dgm:prSet presAssocID="{E907CED4-18DA-4EF0-A10B-56886009D29B}" presName="bgRect" presStyleLbl="bgShp" presStyleIdx="2" presStyleCnt="3"/>
      <dgm:spPr>
        <a:solidFill>
          <a:schemeClr val="tx2">
            <a:lumMod val="20000"/>
            <a:lumOff val="80000"/>
          </a:schemeClr>
        </a:solidFill>
      </dgm:spPr>
    </dgm:pt>
    <dgm:pt modelId="{979699D2-8F06-459B-BBE8-A6190F9D6F46}" type="pres">
      <dgm:prSet presAssocID="{E907CED4-18DA-4EF0-A10B-56886009D29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urt"/>
        </a:ext>
      </dgm:extLst>
    </dgm:pt>
    <dgm:pt modelId="{6E3C43A7-5C1A-45E2-AE63-7871257C4715}" type="pres">
      <dgm:prSet presAssocID="{E907CED4-18DA-4EF0-A10B-56886009D29B}" presName="spaceRect" presStyleCnt="0"/>
      <dgm:spPr/>
    </dgm:pt>
    <dgm:pt modelId="{C4F49138-4024-48AA-98C9-9F8DFD8724A6}" type="pres">
      <dgm:prSet presAssocID="{E907CED4-18DA-4EF0-A10B-56886009D29B}" presName="parTx" presStyleLbl="revTx" presStyleIdx="2" presStyleCnt="3">
        <dgm:presLayoutVars>
          <dgm:chMax val="0"/>
          <dgm:chPref val="0"/>
        </dgm:presLayoutVars>
      </dgm:prSet>
      <dgm:spPr/>
    </dgm:pt>
  </dgm:ptLst>
  <dgm:cxnLst>
    <dgm:cxn modelId="{E07AF10D-AA9F-420F-A2A1-DEC92D130F40}" srcId="{845EF124-BEE9-4BC6-8B49-F9EBDE5D1DE4}" destId="{2D962272-0FAB-4FAF-82AC-A6FF01FDFCEE}" srcOrd="1" destOrd="0" parTransId="{D0001DEA-B8BF-497A-A205-8C585D1C531A}" sibTransId="{DAF0F975-B91A-497C-8A10-901D3F1EC986}"/>
    <dgm:cxn modelId="{E9A7D871-BBC3-416A-B500-92685B1A449B}" srcId="{845EF124-BEE9-4BC6-8B49-F9EBDE5D1DE4}" destId="{E907CED4-18DA-4EF0-A10B-56886009D29B}" srcOrd="2" destOrd="0" parTransId="{406F5322-AD38-4DD3-BEE7-5AA4422D165F}" sibTransId="{3A67AD41-DC14-4CC1-9419-081CBBF72075}"/>
    <dgm:cxn modelId="{F16BF1AA-4DA6-4C2E-A1FD-A8BBAFC9AB39}" srcId="{845EF124-BEE9-4BC6-8B49-F9EBDE5D1DE4}" destId="{BD46F71F-010C-424D-9A2D-5F7B04F80877}" srcOrd="0" destOrd="0" parTransId="{FEE56FAB-5DB4-4EBA-AF84-256D83614D0B}" sibTransId="{7FA72D71-53B1-41A1-B268-9A331FC8C6A1}"/>
    <dgm:cxn modelId="{28CC0DAD-06FA-4ADE-86DA-E33E5744D049}" type="presOf" srcId="{845EF124-BEE9-4BC6-8B49-F9EBDE5D1DE4}" destId="{92A7CFE5-1E1E-410E-9883-E0C77D55E548}" srcOrd="0" destOrd="0" presId="urn:microsoft.com/office/officeart/2018/2/layout/IconVerticalSolidList"/>
    <dgm:cxn modelId="{14D1D1B1-A4A0-4A69-B04B-0EAA1D3DA3F5}" type="presOf" srcId="{BD46F71F-010C-424D-9A2D-5F7B04F80877}" destId="{20E2C655-F727-4DE2-B576-9E304B125FC2}" srcOrd="0" destOrd="0" presId="urn:microsoft.com/office/officeart/2018/2/layout/IconVerticalSolidList"/>
    <dgm:cxn modelId="{0FD28FCE-AB8C-47BE-9823-0E6371BE3D15}" type="presOf" srcId="{2D962272-0FAB-4FAF-82AC-A6FF01FDFCEE}" destId="{0CAB2077-9AD6-44FA-A3FD-18856A966DC0}" srcOrd="0" destOrd="0" presId="urn:microsoft.com/office/officeart/2018/2/layout/IconVerticalSolidList"/>
    <dgm:cxn modelId="{CB6D2CE2-779F-41DB-9300-7696858CB422}" type="presOf" srcId="{E907CED4-18DA-4EF0-A10B-56886009D29B}" destId="{C4F49138-4024-48AA-98C9-9F8DFD8724A6}" srcOrd="0" destOrd="0" presId="urn:microsoft.com/office/officeart/2018/2/layout/IconVerticalSolidList"/>
    <dgm:cxn modelId="{C5EECCF9-A769-4519-990B-7575D40A563D}" type="presParOf" srcId="{92A7CFE5-1E1E-410E-9883-E0C77D55E548}" destId="{2EE07465-E2F5-4390-AF70-4D4C89C6BF38}" srcOrd="0" destOrd="0" presId="urn:microsoft.com/office/officeart/2018/2/layout/IconVerticalSolidList"/>
    <dgm:cxn modelId="{D4195185-59BD-47A8-889E-A0BF1A10DE31}" type="presParOf" srcId="{2EE07465-E2F5-4390-AF70-4D4C89C6BF38}" destId="{1069FC88-953E-4A5B-B803-C0A8700B255A}" srcOrd="0" destOrd="0" presId="urn:microsoft.com/office/officeart/2018/2/layout/IconVerticalSolidList"/>
    <dgm:cxn modelId="{31076F46-8C0E-44A6-8AF8-D8D2369EDF87}" type="presParOf" srcId="{2EE07465-E2F5-4390-AF70-4D4C89C6BF38}" destId="{70C7F966-CEBC-49BF-9743-BD853C0DC7A8}" srcOrd="1" destOrd="0" presId="urn:microsoft.com/office/officeart/2018/2/layout/IconVerticalSolidList"/>
    <dgm:cxn modelId="{6F5B5094-6AD8-48CA-A051-9201860730E7}" type="presParOf" srcId="{2EE07465-E2F5-4390-AF70-4D4C89C6BF38}" destId="{0F020882-B5E5-46E8-B009-135686B8FC53}" srcOrd="2" destOrd="0" presId="urn:microsoft.com/office/officeart/2018/2/layout/IconVerticalSolidList"/>
    <dgm:cxn modelId="{CB9D36BE-DA09-4EAF-833C-18AB5C1F9E51}" type="presParOf" srcId="{2EE07465-E2F5-4390-AF70-4D4C89C6BF38}" destId="{20E2C655-F727-4DE2-B576-9E304B125FC2}" srcOrd="3" destOrd="0" presId="urn:microsoft.com/office/officeart/2018/2/layout/IconVerticalSolidList"/>
    <dgm:cxn modelId="{81400B5F-8DCC-45A6-962F-465BC9F683A2}" type="presParOf" srcId="{92A7CFE5-1E1E-410E-9883-E0C77D55E548}" destId="{E4581E64-56DA-4F46-BFFB-57C28DDC2C22}" srcOrd="1" destOrd="0" presId="urn:microsoft.com/office/officeart/2018/2/layout/IconVerticalSolidList"/>
    <dgm:cxn modelId="{CCA217CB-32D3-49A8-9D6B-EADC0D515946}" type="presParOf" srcId="{92A7CFE5-1E1E-410E-9883-E0C77D55E548}" destId="{AAE5DB05-0161-4E30-A011-ED7A95B13C4D}" srcOrd="2" destOrd="0" presId="urn:microsoft.com/office/officeart/2018/2/layout/IconVerticalSolidList"/>
    <dgm:cxn modelId="{E6771E7E-043E-4113-AB33-505A8D3C8CAC}" type="presParOf" srcId="{AAE5DB05-0161-4E30-A011-ED7A95B13C4D}" destId="{A6DC5512-93F9-479C-AF98-B102B46A6339}" srcOrd="0" destOrd="0" presId="urn:microsoft.com/office/officeart/2018/2/layout/IconVerticalSolidList"/>
    <dgm:cxn modelId="{14D33F90-79AC-4F45-805C-A69699E5B5AC}" type="presParOf" srcId="{AAE5DB05-0161-4E30-A011-ED7A95B13C4D}" destId="{052ADE77-B639-4009-8171-0CC0E052B718}" srcOrd="1" destOrd="0" presId="urn:microsoft.com/office/officeart/2018/2/layout/IconVerticalSolidList"/>
    <dgm:cxn modelId="{E222B115-EF05-463E-9E9C-F93EC7C7B37B}" type="presParOf" srcId="{AAE5DB05-0161-4E30-A011-ED7A95B13C4D}" destId="{DE0C3F28-C7B6-4E87-BF20-253DA18A8DF5}" srcOrd="2" destOrd="0" presId="urn:microsoft.com/office/officeart/2018/2/layout/IconVerticalSolidList"/>
    <dgm:cxn modelId="{FF15285B-904A-4B76-B400-2B2741E8F83A}" type="presParOf" srcId="{AAE5DB05-0161-4E30-A011-ED7A95B13C4D}" destId="{0CAB2077-9AD6-44FA-A3FD-18856A966DC0}" srcOrd="3" destOrd="0" presId="urn:microsoft.com/office/officeart/2018/2/layout/IconVerticalSolidList"/>
    <dgm:cxn modelId="{3C7C3834-9DDC-401E-9C52-6E349E7C84FB}" type="presParOf" srcId="{92A7CFE5-1E1E-410E-9883-E0C77D55E548}" destId="{F62AC13A-FD57-47E5-9FBD-F88D397656DF}" srcOrd="3" destOrd="0" presId="urn:microsoft.com/office/officeart/2018/2/layout/IconVerticalSolidList"/>
    <dgm:cxn modelId="{1B484963-A6B0-45EB-92D6-7208E7D14DAF}" type="presParOf" srcId="{92A7CFE5-1E1E-410E-9883-E0C77D55E548}" destId="{F3DB803E-1716-4985-AA20-30F16A0FED21}" srcOrd="4" destOrd="0" presId="urn:microsoft.com/office/officeart/2018/2/layout/IconVerticalSolidList"/>
    <dgm:cxn modelId="{0FE4BD07-0DD3-4B76-BF7E-DEA6C56BBCC7}" type="presParOf" srcId="{F3DB803E-1716-4985-AA20-30F16A0FED21}" destId="{C79CB1A0-55C5-46ED-BF35-47D245A1B326}" srcOrd="0" destOrd="0" presId="urn:microsoft.com/office/officeart/2018/2/layout/IconVerticalSolidList"/>
    <dgm:cxn modelId="{6B0DD797-188E-4417-9BEA-0B4949DF1BF1}" type="presParOf" srcId="{F3DB803E-1716-4985-AA20-30F16A0FED21}" destId="{979699D2-8F06-459B-BBE8-A6190F9D6F46}" srcOrd="1" destOrd="0" presId="urn:microsoft.com/office/officeart/2018/2/layout/IconVerticalSolidList"/>
    <dgm:cxn modelId="{57C0A599-B0EB-4428-9D66-E4B1D969C0AF}" type="presParOf" srcId="{F3DB803E-1716-4985-AA20-30F16A0FED21}" destId="{6E3C43A7-5C1A-45E2-AE63-7871257C4715}" srcOrd="2" destOrd="0" presId="urn:microsoft.com/office/officeart/2018/2/layout/IconVerticalSolidList"/>
    <dgm:cxn modelId="{C5D87B85-14F3-4C56-BFCB-89CC6BDCE6A6}" type="presParOf" srcId="{F3DB803E-1716-4985-AA20-30F16A0FED21}" destId="{C4F49138-4024-48AA-98C9-9F8DFD8724A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5EBE19-78AA-4D3A-B5AD-A38B9EAE7E18}" type="doc">
      <dgm:prSet loTypeId="urn:microsoft.com/office/officeart/2005/8/layout/process1" loCatId="process" qsTypeId="urn:microsoft.com/office/officeart/2005/8/quickstyle/simple1" qsCatId="simple" csTypeId="urn:microsoft.com/office/officeart/2005/8/colors/colorful1" csCatId="colorful" phldr="1"/>
      <dgm:spPr/>
    </dgm:pt>
    <dgm:pt modelId="{0D68866A-418D-4B47-BB31-39BE6652778C}">
      <dgm:prSet phldrT="[Text]"/>
      <dgm:spPr/>
      <dgm:t>
        <a:bodyPr/>
        <a:lstStyle/>
        <a:p>
          <a:r>
            <a:rPr lang="en-US" dirty="0"/>
            <a:t>Loan Origination</a:t>
          </a:r>
        </a:p>
      </dgm:t>
    </dgm:pt>
    <dgm:pt modelId="{139ABDE5-065D-4DA9-88D6-D76BA4FA8424}" type="parTrans" cxnId="{37EF0BAE-D037-4E33-8F3F-FADADCCDD185}">
      <dgm:prSet/>
      <dgm:spPr/>
      <dgm:t>
        <a:bodyPr/>
        <a:lstStyle/>
        <a:p>
          <a:endParaRPr lang="en-US"/>
        </a:p>
      </dgm:t>
    </dgm:pt>
    <dgm:pt modelId="{538ECF7B-F529-4744-B7E0-308CC3817A69}" type="sibTrans" cxnId="{37EF0BAE-D037-4E33-8F3F-FADADCCDD185}">
      <dgm:prSet/>
      <dgm:spPr/>
      <dgm:t>
        <a:bodyPr/>
        <a:lstStyle/>
        <a:p>
          <a:endParaRPr lang="en-US"/>
        </a:p>
      </dgm:t>
    </dgm:pt>
    <dgm:pt modelId="{984E03ED-7BD1-46A6-98FD-5EAD99876853}">
      <dgm:prSet phldrT="[Text]"/>
      <dgm:spPr/>
      <dgm:t>
        <a:bodyPr/>
        <a:lstStyle/>
        <a:p>
          <a:r>
            <a:rPr lang="en-US" dirty="0"/>
            <a:t>Loan Processing</a:t>
          </a:r>
        </a:p>
      </dgm:t>
    </dgm:pt>
    <dgm:pt modelId="{C6676AF4-672D-4D04-A3D1-C09AA52ABDEF}" type="parTrans" cxnId="{40F43C67-42B9-4C2E-9B35-1075E91A62D8}">
      <dgm:prSet/>
      <dgm:spPr/>
      <dgm:t>
        <a:bodyPr/>
        <a:lstStyle/>
        <a:p>
          <a:endParaRPr lang="en-US"/>
        </a:p>
      </dgm:t>
    </dgm:pt>
    <dgm:pt modelId="{BE9B6469-3C55-495C-97A6-7AA229DA0163}" type="sibTrans" cxnId="{40F43C67-42B9-4C2E-9B35-1075E91A62D8}">
      <dgm:prSet/>
      <dgm:spPr/>
      <dgm:t>
        <a:bodyPr/>
        <a:lstStyle/>
        <a:p>
          <a:endParaRPr lang="en-US"/>
        </a:p>
      </dgm:t>
    </dgm:pt>
    <dgm:pt modelId="{B9EDAFFC-FE97-4A65-83AD-661FFE340A7F}">
      <dgm:prSet phldrT="[Text]"/>
      <dgm:spPr/>
      <dgm:t>
        <a:bodyPr/>
        <a:lstStyle/>
        <a:p>
          <a:r>
            <a:rPr lang="en-US" dirty="0"/>
            <a:t>Loan Agreement</a:t>
          </a:r>
        </a:p>
      </dgm:t>
    </dgm:pt>
    <dgm:pt modelId="{E0DCF1AE-643A-4D71-A85A-F7F817B050B0}" type="parTrans" cxnId="{7DF761CD-1A9A-4D8F-A79F-78B247636BED}">
      <dgm:prSet/>
      <dgm:spPr/>
      <dgm:t>
        <a:bodyPr/>
        <a:lstStyle/>
        <a:p>
          <a:endParaRPr lang="en-US"/>
        </a:p>
      </dgm:t>
    </dgm:pt>
    <dgm:pt modelId="{77737409-554D-471D-BFAD-64457A1B7771}" type="sibTrans" cxnId="{7DF761CD-1A9A-4D8F-A79F-78B247636BED}">
      <dgm:prSet/>
      <dgm:spPr/>
      <dgm:t>
        <a:bodyPr/>
        <a:lstStyle/>
        <a:p>
          <a:endParaRPr lang="en-US"/>
        </a:p>
      </dgm:t>
    </dgm:pt>
    <dgm:pt modelId="{408D0010-93FF-434E-B94E-11793D869CCE}">
      <dgm:prSet phldrT="[Text]"/>
      <dgm:spPr/>
      <dgm:t>
        <a:bodyPr/>
        <a:lstStyle/>
        <a:p>
          <a:r>
            <a:rPr lang="en-US" dirty="0"/>
            <a:t>KYC</a:t>
          </a:r>
        </a:p>
      </dgm:t>
    </dgm:pt>
    <dgm:pt modelId="{DE68E72D-86C1-4021-BED3-205ADD7B3028}" type="parTrans" cxnId="{551115E3-FE7D-4CCE-B9C2-EC89A4185E3E}">
      <dgm:prSet/>
      <dgm:spPr/>
      <dgm:t>
        <a:bodyPr/>
        <a:lstStyle/>
        <a:p>
          <a:endParaRPr lang="en-US"/>
        </a:p>
      </dgm:t>
    </dgm:pt>
    <dgm:pt modelId="{1AD1BEC4-457D-40CC-B839-C51555A43143}" type="sibTrans" cxnId="{551115E3-FE7D-4CCE-B9C2-EC89A4185E3E}">
      <dgm:prSet/>
      <dgm:spPr/>
      <dgm:t>
        <a:bodyPr/>
        <a:lstStyle/>
        <a:p>
          <a:endParaRPr lang="en-US"/>
        </a:p>
      </dgm:t>
    </dgm:pt>
    <dgm:pt modelId="{869F8CEB-038D-4339-B7FE-9C1967F2C59C}">
      <dgm:prSet phldrT="[Text]"/>
      <dgm:spPr/>
      <dgm:t>
        <a:bodyPr/>
        <a:lstStyle/>
        <a:p>
          <a:r>
            <a:rPr lang="en-US" dirty="0"/>
            <a:t>Credit Check and decision</a:t>
          </a:r>
        </a:p>
      </dgm:t>
    </dgm:pt>
    <dgm:pt modelId="{3EF03030-B439-4387-BCAC-2DC6573C70B9}" type="parTrans" cxnId="{F3AC4545-E4DC-4C9A-9B75-C378F27D69F8}">
      <dgm:prSet/>
      <dgm:spPr/>
      <dgm:t>
        <a:bodyPr/>
        <a:lstStyle/>
        <a:p>
          <a:endParaRPr lang="en-US"/>
        </a:p>
      </dgm:t>
    </dgm:pt>
    <dgm:pt modelId="{E2FF5F1E-0DBE-4880-A88D-FACD6BE5C359}" type="sibTrans" cxnId="{F3AC4545-E4DC-4C9A-9B75-C378F27D69F8}">
      <dgm:prSet/>
      <dgm:spPr/>
      <dgm:t>
        <a:bodyPr/>
        <a:lstStyle/>
        <a:p>
          <a:endParaRPr lang="en-US"/>
        </a:p>
      </dgm:t>
    </dgm:pt>
    <dgm:pt modelId="{D3A81995-203B-434B-9607-455A952C8AF3}">
      <dgm:prSet phldrT="[Text]"/>
      <dgm:spPr/>
      <dgm:t>
        <a:bodyPr/>
        <a:lstStyle/>
        <a:p>
          <a:r>
            <a:rPr lang="en-US" dirty="0"/>
            <a:t>Disbursement</a:t>
          </a:r>
        </a:p>
      </dgm:t>
    </dgm:pt>
    <dgm:pt modelId="{8A381D19-C45E-466D-B9D4-5772A4DCA0E5}" type="parTrans" cxnId="{782A8CD7-DA40-43B8-A5C8-D06F14D5D104}">
      <dgm:prSet/>
      <dgm:spPr/>
      <dgm:t>
        <a:bodyPr/>
        <a:lstStyle/>
        <a:p>
          <a:endParaRPr lang="en-US"/>
        </a:p>
      </dgm:t>
    </dgm:pt>
    <dgm:pt modelId="{DD720C54-47F8-43E9-B72D-AB2D235476D7}" type="sibTrans" cxnId="{782A8CD7-DA40-43B8-A5C8-D06F14D5D104}">
      <dgm:prSet/>
      <dgm:spPr/>
      <dgm:t>
        <a:bodyPr/>
        <a:lstStyle/>
        <a:p>
          <a:endParaRPr lang="en-US"/>
        </a:p>
      </dgm:t>
    </dgm:pt>
    <dgm:pt modelId="{28BA5525-4E97-45CB-814B-D029EDC71FD6}">
      <dgm:prSet phldrT="[Text]"/>
      <dgm:spPr/>
      <dgm:t>
        <a:bodyPr/>
        <a:lstStyle/>
        <a:p>
          <a:r>
            <a:rPr lang="en-US" dirty="0"/>
            <a:t>Recovery / Loan servicing</a:t>
          </a:r>
        </a:p>
      </dgm:t>
    </dgm:pt>
    <dgm:pt modelId="{1A6BD6F5-7400-437E-A7DD-1514FCFB5EB6}" type="parTrans" cxnId="{A04D3C13-BE74-46EC-B2BB-312C632C88D9}">
      <dgm:prSet/>
      <dgm:spPr/>
      <dgm:t>
        <a:bodyPr/>
        <a:lstStyle/>
        <a:p>
          <a:endParaRPr lang="en-US"/>
        </a:p>
      </dgm:t>
    </dgm:pt>
    <dgm:pt modelId="{17DCAFC0-3CD3-43FC-A16F-ACD7B50C247C}" type="sibTrans" cxnId="{A04D3C13-BE74-46EC-B2BB-312C632C88D9}">
      <dgm:prSet/>
      <dgm:spPr/>
      <dgm:t>
        <a:bodyPr/>
        <a:lstStyle/>
        <a:p>
          <a:endParaRPr lang="en-US"/>
        </a:p>
      </dgm:t>
    </dgm:pt>
    <dgm:pt modelId="{8D171B1B-F52C-4905-BB2D-F02B6C6E55A4}" type="pres">
      <dgm:prSet presAssocID="{B85EBE19-78AA-4D3A-B5AD-A38B9EAE7E18}" presName="Name0" presStyleCnt="0">
        <dgm:presLayoutVars>
          <dgm:dir/>
          <dgm:resizeHandles val="exact"/>
        </dgm:presLayoutVars>
      </dgm:prSet>
      <dgm:spPr/>
    </dgm:pt>
    <dgm:pt modelId="{830758B5-23E7-4CD6-AF17-3F6D13231F62}" type="pres">
      <dgm:prSet presAssocID="{0D68866A-418D-4B47-BB31-39BE6652778C}" presName="node" presStyleLbl="node1" presStyleIdx="0" presStyleCnt="5">
        <dgm:presLayoutVars>
          <dgm:bulletEnabled val="1"/>
        </dgm:presLayoutVars>
      </dgm:prSet>
      <dgm:spPr/>
    </dgm:pt>
    <dgm:pt modelId="{90D18B4F-A7F0-46BE-AC8A-1D1868F5828F}" type="pres">
      <dgm:prSet presAssocID="{538ECF7B-F529-4744-B7E0-308CC3817A69}" presName="sibTrans" presStyleLbl="sibTrans2D1" presStyleIdx="0" presStyleCnt="4"/>
      <dgm:spPr/>
    </dgm:pt>
    <dgm:pt modelId="{1555DEF6-302F-46C9-97D5-607C92FA0DAF}" type="pres">
      <dgm:prSet presAssocID="{538ECF7B-F529-4744-B7E0-308CC3817A69}" presName="connectorText" presStyleLbl="sibTrans2D1" presStyleIdx="0" presStyleCnt="4"/>
      <dgm:spPr/>
    </dgm:pt>
    <dgm:pt modelId="{1DA67E70-B2EB-46BB-8C6D-49A94B3D953B}" type="pres">
      <dgm:prSet presAssocID="{984E03ED-7BD1-46A6-98FD-5EAD99876853}" presName="node" presStyleLbl="node1" presStyleIdx="1" presStyleCnt="5">
        <dgm:presLayoutVars>
          <dgm:bulletEnabled val="1"/>
        </dgm:presLayoutVars>
      </dgm:prSet>
      <dgm:spPr/>
    </dgm:pt>
    <dgm:pt modelId="{E18F46F2-13B6-4516-9E52-04E28CA6F3A1}" type="pres">
      <dgm:prSet presAssocID="{BE9B6469-3C55-495C-97A6-7AA229DA0163}" presName="sibTrans" presStyleLbl="sibTrans2D1" presStyleIdx="1" presStyleCnt="4"/>
      <dgm:spPr/>
    </dgm:pt>
    <dgm:pt modelId="{C16DE1E5-7753-40D1-90BE-AB024A06D918}" type="pres">
      <dgm:prSet presAssocID="{BE9B6469-3C55-495C-97A6-7AA229DA0163}" presName="connectorText" presStyleLbl="sibTrans2D1" presStyleIdx="1" presStyleCnt="4"/>
      <dgm:spPr/>
    </dgm:pt>
    <dgm:pt modelId="{DDDADF60-9180-4C73-B6A6-CB3F58FD1926}" type="pres">
      <dgm:prSet presAssocID="{B9EDAFFC-FE97-4A65-83AD-661FFE340A7F}" presName="node" presStyleLbl="node1" presStyleIdx="2" presStyleCnt="5">
        <dgm:presLayoutVars>
          <dgm:bulletEnabled val="1"/>
        </dgm:presLayoutVars>
      </dgm:prSet>
      <dgm:spPr/>
    </dgm:pt>
    <dgm:pt modelId="{00EB224D-3529-42F6-8316-9852425F44AA}" type="pres">
      <dgm:prSet presAssocID="{77737409-554D-471D-BFAD-64457A1B7771}" presName="sibTrans" presStyleLbl="sibTrans2D1" presStyleIdx="2" presStyleCnt="4"/>
      <dgm:spPr/>
    </dgm:pt>
    <dgm:pt modelId="{766CA79D-E964-4FF3-B466-BAFC026E8B19}" type="pres">
      <dgm:prSet presAssocID="{77737409-554D-471D-BFAD-64457A1B7771}" presName="connectorText" presStyleLbl="sibTrans2D1" presStyleIdx="2" presStyleCnt="4"/>
      <dgm:spPr/>
    </dgm:pt>
    <dgm:pt modelId="{04B48F06-3618-4214-B9BD-690F7E1DC326}" type="pres">
      <dgm:prSet presAssocID="{D3A81995-203B-434B-9607-455A952C8AF3}" presName="node" presStyleLbl="node1" presStyleIdx="3" presStyleCnt="5">
        <dgm:presLayoutVars>
          <dgm:bulletEnabled val="1"/>
        </dgm:presLayoutVars>
      </dgm:prSet>
      <dgm:spPr/>
    </dgm:pt>
    <dgm:pt modelId="{A9B3306D-9AD6-484B-AB0A-D8E86E3B2C03}" type="pres">
      <dgm:prSet presAssocID="{DD720C54-47F8-43E9-B72D-AB2D235476D7}" presName="sibTrans" presStyleLbl="sibTrans2D1" presStyleIdx="3" presStyleCnt="4"/>
      <dgm:spPr/>
    </dgm:pt>
    <dgm:pt modelId="{7E77A7EF-1A3C-4DDB-88A5-C9C5E61F0229}" type="pres">
      <dgm:prSet presAssocID="{DD720C54-47F8-43E9-B72D-AB2D235476D7}" presName="connectorText" presStyleLbl="sibTrans2D1" presStyleIdx="3" presStyleCnt="4"/>
      <dgm:spPr/>
    </dgm:pt>
    <dgm:pt modelId="{8B7128BB-7590-47D2-8F61-23C6583CCD78}" type="pres">
      <dgm:prSet presAssocID="{28BA5525-4E97-45CB-814B-D029EDC71FD6}" presName="node" presStyleLbl="node1" presStyleIdx="4" presStyleCnt="5">
        <dgm:presLayoutVars>
          <dgm:bulletEnabled val="1"/>
        </dgm:presLayoutVars>
      </dgm:prSet>
      <dgm:spPr/>
    </dgm:pt>
  </dgm:ptLst>
  <dgm:cxnLst>
    <dgm:cxn modelId="{A04D3C13-BE74-46EC-B2BB-312C632C88D9}" srcId="{B85EBE19-78AA-4D3A-B5AD-A38B9EAE7E18}" destId="{28BA5525-4E97-45CB-814B-D029EDC71FD6}" srcOrd="4" destOrd="0" parTransId="{1A6BD6F5-7400-437E-A7DD-1514FCFB5EB6}" sibTransId="{17DCAFC0-3CD3-43FC-A16F-ACD7B50C247C}"/>
    <dgm:cxn modelId="{C087B430-78C7-43CA-87B5-33EBD1344075}" type="presOf" srcId="{0D68866A-418D-4B47-BB31-39BE6652778C}" destId="{830758B5-23E7-4CD6-AF17-3F6D13231F62}" srcOrd="0" destOrd="0" presId="urn:microsoft.com/office/officeart/2005/8/layout/process1"/>
    <dgm:cxn modelId="{D9F4E843-694F-4995-9F30-9763C6EB268D}" type="presOf" srcId="{538ECF7B-F529-4744-B7E0-308CC3817A69}" destId="{90D18B4F-A7F0-46BE-AC8A-1D1868F5828F}" srcOrd="0" destOrd="0" presId="urn:microsoft.com/office/officeart/2005/8/layout/process1"/>
    <dgm:cxn modelId="{F3AC4545-E4DC-4C9A-9B75-C378F27D69F8}" srcId="{984E03ED-7BD1-46A6-98FD-5EAD99876853}" destId="{869F8CEB-038D-4339-B7FE-9C1967F2C59C}" srcOrd="1" destOrd="0" parTransId="{3EF03030-B439-4387-BCAC-2DC6573C70B9}" sibTransId="{E2FF5F1E-0DBE-4880-A88D-FACD6BE5C359}"/>
    <dgm:cxn modelId="{201BD747-F920-4078-AC01-55A57AD9BDE7}" type="presOf" srcId="{984E03ED-7BD1-46A6-98FD-5EAD99876853}" destId="{1DA67E70-B2EB-46BB-8C6D-49A94B3D953B}" srcOrd="0" destOrd="0" presId="urn:microsoft.com/office/officeart/2005/8/layout/process1"/>
    <dgm:cxn modelId="{078AAD4E-5221-4019-95D5-8535E7807F26}" type="presOf" srcId="{408D0010-93FF-434E-B94E-11793D869CCE}" destId="{1DA67E70-B2EB-46BB-8C6D-49A94B3D953B}" srcOrd="0" destOrd="1" presId="urn:microsoft.com/office/officeart/2005/8/layout/process1"/>
    <dgm:cxn modelId="{A6D4B750-32B2-40CA-82C0-0E8C546125AB}" type="presOf" srcId="{DD720C54-47F8-43E9-B72D-AB2D235476D7}" destId="{A9B3306D-9AD6-484B-AB0A-D8E86E3B2C03}" srcOrd="0" destOrd="0" presId="urn:microsoft.com/office/officeart/2005/8/layout/process1"/>
    <dgm:cxn modelId="{1612BE65-7B68-4D83-BF19-F0A89839D286}" type="presOf" srcId="{B85EBE19-78AA-4D3A-B5AD-A38B9EAE7E18}" destId="{8D171B1B-F52C-4905-BB2D-F02B6C6E55A4}" srcOrd="0" destOrd="0" presId="urn:microsoft.com/office/officeart/2005/8/layout/process1"/>
    <dgm:cxn modelId="{40F43C67-42B9-4C2E-9B35-1075E91A62D8}" srcId="{B85EBE19-78AA-4D3A-B5AD-A38B9EAE7E18}" destId="{984E03ED-7BD1-46A6-98FD-5EAD99876853}" srcOrd="1" destOrd="0" parTransId="{C6676AF4-672D-4D04-A3D1-C09AA52ABDEF}" sibTransId="{BE9B6469-3C55-495C-97A6-7AA229DA0163}"/>
    <dgm:cxn modelId="{18B86181-794F-463F-B89F-760DA7050B44}" type="presOf" srcId="{538ECF7B-F529-4744-B7E0-308CC3817A69}" destId="{1555DEF6-302F-46C9-97D5-607C92FA0DAF}" srcOrd="1" destOrd="0" presId="urn:microsoft.com/office/officeart/2005/8/layout/process1"/>
    <dgm:cxn modelId="{A0B60F9F-D44F-4D59-8F59-CE184CA207E4}" type="presOf" srcId="{77737409-554D-471D-BFAD-64457A1B7771}" destId="{00EB224D-3529-42F6-8316-9852425F44AA}" srcOrd="0" destOrd="0" presId="urn:microsoft.com/office/officeart/2005/8/layout/process1"/>
    <dgm:cxn modelId="{37EF0BAE-D037-4E33-8F3F-FADADCCDD185}" srcId="{B85EBE19-78AA-4D3A-B5AD-A38B9EAE7E18}" destId="{0D68866A-418D-4B47-BB31-39BE6652778C}" srcOrd="0" destOrd="0" parTransId="{139ABDE5-065D-4DA9-88D6-D76BA4FA8424}" sibTransId="{538ECF7B-F529-4744-B7E0-308CC3817A69}"/>
    <dgm:cxn modelId="{297B28B3-E162-43BC-AA86-501B747608F0}" type="presOf" srcId="{B9EDAFFC-FE97-4A65-83AD-661FFE340A7F}" destId="{DDDADF60-9180-4C73-B6A6-CB3F58FD1926}" srcOrd="0" destOrd="0" presId="urn:microsoft.com/office/officeart/2005/8/layout/process1"/>
    <dgm:cxn modelId="{760D8EBE-23A8-48D3-BF61-B0229B019DA4}" type="presOf" srcId="{DD720C54-47F8-43E9-B72D-AB2D235476D7}" destId="{7E77A7EF-1A3C-4DDB-88A5-C9C5E61F0229}" srcOrd="1" destOrd="0" presId="urn:microsoft.com/office/officeart/2005/8/layout/process1"/>
    <dgm:cxn modelId="{99B71AC5-DBAE-4DC0-A8F3-220F47E52409}" type="presOf" srcId="{BE9B6469-3C55-495C-97A6-7AA229DA0163}" destId="{E18F46F2-13B6-4516-9E52-04E28CA6F3A1}" srcOrd="0" destOrd="0" presId="urn:microsoft.com/office/officeart/2005/8/layout/process1"/>
    <dgm:cxn modelId="{9ACDAEC6-13C4-48D7-BC62-19860EB7314F}" type="presOf" srcId="{869F8CEB-038D-4339-B7FE-9C1967F2C59C}" destId="{1DA67E70-B2EB-46BB-8C6D-49A94B3D953B}" srcOrd="0" destOrd="2" presId="urn:microsoft.com/office/officeart/2005/8/layout/process1"/>
    <dgm:cxn modelId="{7DF761CD-1A9A-4D8F-A79F-78B247636BED}" srcId="{B85EBE19-78AA-4D3A-B5AD-A38B9EAE7E18}" destId="{B9EDAFFC-FE97-4A65-83AD-661FFE340A7F}" srcOrd="2" destOrd="0" parTransId="{E0DCF1AE-643A-4D71-A85A-F7F817B050B0}" sibTransId="{77737409-554D-471D-BFAD-64457A1B7771}"/>
    <dgm:cxn modelId="{782A8CD7-DA40-43B8-A5C8-D06F14D5D104}" srcId="{B85EBE19-78AA-4D3A-B5AD-A38B9EAE7E18}" destId="{D3A81995-203B-434B-9607-455A952C8AF3}" srcOrd="3" destOrd="0" parTransId="{8A381D19-C45E-466D-B9D4-5772A4DCA0E5}" sibTransId="{DD720C54-47F8-43E9-B72D-AB2D235476D7}"/>
    <dgm:cxn modelId="{BF4E82DA-5301-44E6-AA1B-35B76E3AA58D}" type="presOf" srcId="{28BA5525-4E97-45CB-814B-D029EDC71FD6}" destId="{8B7128BB-7590-47D2-8F61-23C6583CCD78}" srcOrd="0" destOrd="0" presId="urn:microsoft.com/office/officeart/2005/8/layout/process1"/>
    <dgm:cxn modelId="{8EBBBDDA-8294-4E4B-B228-FCCAF1F721AC}" type="presOf" srcId="{77737409-554D-471D-BFAD-64457A1B7771}" destId="{766CA79D-E964-4FF3-B466-BAFC026E8B19}" srcOrd="1" destOrd="0" presId="urn:microsoft.com/office/officeart/2005/8/layout/process1"/>
    <dgm:cxn modelId="{2CB503E2-D8F1-4504-9AB1-D9B4AF92ED1E}" type="presOf" srcId="{BE9B6469-3C55-495C-97A6-7AA229DA0163}" destId="{C16DE1E5-7753-40D1-90BE-AB024A06D918}" srcOrd="1" destOrd="0" presId="urn:microsoft.com/office/officeart/2005/8/layout/process1"/>
    <dgm:cxn modelId="{551115E3-FE7D-4CCE-B9C2-EC89A4185E3E}" srcId="{984E03ED-7BD1-46A6-98FD-5EAD99876853}" destId="{408D0010-93FF-434E-B94E-11793D869CCE}" srcOrd="0" destOrd="0" parTransId="{DE68E72D-86C1-4021-BED3-205ADD7B3028}" sibTransId="{1AD1BEC4-457D-40CC-B839-C51555A43143}"/>
    <dgm:cxn modelId="{555038E3-B523-4F1C-8CA6-FC01A5270C50}" type="presOf" srcId="{D3A81995-203B-434B-9607-455A952C8AF3}" destId="{04B48F06-3618-4214-B9BD-690F7E1DC326}" srcOrd="0" destOrd="0" presId="urn:microsoft.com/office/officeart/2005/8/layout/process1"/>
    <dgm:cxn modelId="{F597E7D0-590C-455E-BBA4-4035B61D6187}" type="presParOf" srcId="{8D171B1B-F52C-4905-BB2D-F02B6C6E55A4}" destId="{830758B5-23E7-4CD6-AF17-3F6D13231F62}" srcOrd="0" destOrd="0" presId="urn:microsoft.com/office/officeart/2005/8/layout/process1"/>
    <dgm:cxn modelId="{CCD2EB5A-E8DA-4E6B-BDC1-0BEF345D1E63}" type="presParOf" srcId="{8D171B1B-F52C-4905-BB2D-F02B6C6E55A4}" destId="{90D18B4F-A7F0-46BE-AC8A-1D1868F5828F}" srcOrd="1" destOrd="0" presId="urn:microsoft.com/office/officeart/2005/8/layout/process1"/>
    <dgm:cxn modelId="{2D496B14-6829-405A-A6D9-A9A7E8C8A688}" type="presParOf" srcId="{90D18B4F-A7F0-46BE-AC8A-1D1868F5828F}" destId="{1555DEF6-302F-46C9-97D5-607C92FA0DAF}" srcOrd="0" destOrd="0" presId="urn:microsoft.com/office/officeart/2005/8/layout/process1"/>
    <dgm:cxn modelId="{3032F835-4C64-4E05-B649-17A40C7D9DF3}" type="presParOf" srcId="{8D171B1B-F52C-4905-BB2D-F02B6C6E55A4}" destId="{1DA67E70-B2EB-46BB-8C6D-49A94B3D953B}" srcOrd="2" destOrd="0" presId="urn:microsoft.com/office/officeart/2005/8/layout/process1"/>
    <dgm:cxn modelId="{0A949B7F-BA8D-4712-ADAB-B44364D4404C}" type="presParOf" srcId="{8D171B1B-F52C-4905-BB2D-F02B6C6E55A4}" destId="{E18F46F2-13B6-4516-9E52-04E28CA6F3A1}" srcOrd="3" destOrd="0" presId="urn:microsoft.com/office/officeart/2005/8/layout/process1"/>
    <dgm:cxn modelId="{9D95F474-2034-4117-BECD-48CD370747B9}" type="presParOf" srcId="{E18F46F2-13B6-4516-9E52-04E28CA6F3A1}" destId="{C16DE1E5-7753-40D1-90BE-AB024A06D918}" srcOrd="0" destOrd="0" presId="urn:microsoft.com/office/officeart/2005/8/layout/process1"/>
    <dgm:cxn modelId="{47EC511E-5717-4001-8BB9-E15716D26E84}" type="presParOf" srcId="{8D171B1B-F52C-4905-BB2D-F02B6C6E55A4}" destId="{DDDADF60-9180-4C73-B6A6-CB3F58FD1926}" srcOrd="4" destOrd="0" presId="urn:microsoft.com/office/officeart/2005/8/layout/process1"/>
    <dgm:cxn modelId="{3DD59110-740F-4607-B66C-663DC7B25EC6}" type="presParOf" srcId="{8D171B1B-F52C-4905-BB2D-F02B6C6E55A4}" destId="{00EB224D-3529-42F6-8316-9852425F44AA}" srcOrd="5" destOrd="0" presId="urn:microsoft.com/office/officeart/2005/8/layout/process1"/>
    <dgm:cxn modelId="{B8A37328-2E62-47B0-B02F-51363A1856F3}" type="presParOf" srcId="{00EB224D-3529-42F6-8316-9852425F44AA}" destId="{766CA79D-E964-4FF3-B466-BAFC026E8B19}" srcOrd="0" destOrd="0" presId="urn:microsoft.com/office/officeart/2005/8/layout/process1"/>
    <dgm:cxn modelId="{61F9CCF2-7A30-4A35-99C0-0C56508E2BDE}" type="presParOf" srcId="{8D171B1B-F52C-4905-BB2D-F02B6C6E55A4}" destId="{04B48F06-3618-4214-B9BD-690F7E1DC326}" srcOrd="6" destOrd="0" presId="urn:microsoft.com/office/officeart/2005/8/layout/process1"/>
    <dgm:cxn modelId="{AB37DE76-CE05-4538-A099-ADBF2906DA28}" type="presParOf" srcId="{8D171B1B-F52C-4905-BB2D-F02B6C6E55A4}" destId="{A9B3306D-9AD6-484B-AB0A-D8E86E3B2C03}" srcOrd="7" destOrd="0" presId="urn:microsoft.com/office/officeart/2005/8/layout/process1"/>
    <dgm:cxn modelId="{318F981C-7CFC-4906-9F34-16F028D14E4A}" type="presParOf" srcId="{A9B3306D-9AD6-484B-AB0A-D8E86E3B2C03}" destId="{7E77A7EF-1A3C-4DDB-88A5-C9C5E61F0229}" srcOrd="0" destOrd="0" presId="urn:microsoft.com/office/officeart/2005/8/layout/process1"/>
    <dgm:cxn modelId="{AAC03D66-B573-48E9-9FEB-A03AF5E13576}" type="presParOf" srcId="{8D171B1B-F52C-4905-BB2D-F02B6C6E55A4}" destId="{8B7128BB-7590-47D2-8F61-23C6583CCD78}"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5EBE19-78AA-4D3A-B5AD-A38B9EAE7E18}" type="doc">
      <dgm:prSet loTypeId="urn:microsoft.com/office/officeart/2005/8/layout/process1" loCatId="process" qsTypeId="urn:microsoft.com/office/officeart/2005/8/quickstyle/simple1" qsCatId="simple" csTypeId="urn:microsoft.com/office/officeart/2005/8/colors/accent1_2" csCatId="accent1" phldr="1"/>
      <dgm:spPr/>
    </dgm:pt>
    <dgm:pt modelId="{0D68866A-418D-4B47-BB31-39BE6652778C}">
      <dgm:prSet phldrT="[Text]"/>
      <dgm:spPr/>
      <dgm:t>
        <a:bodyPr/>
        <a:lstStyle/>
        <a:p>
          <a:r>
            <a:rPr lang="en-US" dirty="0"/>
            <a:t>Loan Origination</a:t>
          </a:r>
        </a:p>
      </dgm:t>
    </dgm:pt>
    <dgm:pt modelId="{139ABDE5-065D-4DA9-88D6-D76BA4FA8424}" type="parTrans" cxnId="{37EF0BAE-D037-4E33-8F3F-FADADCCDD185}">
      <dgm:prSet/>
      <dgm:spPr/>
      <dgm:t>
        <a:bodyPr/>
        <a:lstStyle/>
        <a:p>
          <a:endParaRPr lang="en-US"/>
        </a:p>
      </dgm:t>
    </dgm:pt>
    <dgm:pt modelId="{538ECF7B-F529-4744-B7E0-308CC3817A69}" type="sibTrans" cxnId="{37EF0BAE-D037-4E33-8F3F-FADADCCDD185}">
      <dgm:prSet/>
      <dgm:spPr/>
      <dgm:t>
        <a:bodyPr/>
        <a:lstStyle/>
        <a:p>
          <a:endParaRPr lang="en-US"/>
        </a:p>
      </dgm:t>
    </dgm:pt>
    <dgm:pt modelId="{984E03ED-7BD1-46A6-98FD-5EAD99876853}">
      <dgm:prSet phldrT="[Text]"/>
      <dgm:spPr/>
      <dgm:t>
        <a:bodyPr/>
        <a:lstStyle/>
        <a:p>
          <a:r>
            <a:rPr lang="en-US" dirty="0"/>
            <a:t>Loan Processing</a:t>
          </a:r>
        </a:p>
      </dgm:t>
    </dgm:pt>
    <dgm:pt modelId="{C6676AF4-672D-4D04-A3D1-C09AA52ABDEF}" type="parTrans" cxnId="{40F43C67-42B9-4C2E-9B35-1075E91A62D8}">
      <dgm:prSet/>
      <dgm:spPr/>
      <dgm:t>
        <a:bodyPr/>
        <a:lstStyle/>
        <a:p>
          <a:endParaRPr lang="en-US"/>
        </a:p>
      </dgm:t>
    </dgm:pt>
    <dgm:pt modelId="{BE9B6469-3C55-495C-97A6-7AA229DA0163}" type="sibTrans" cxnId="{40F43C67-42B9-4C2E-9B35-1075E91A62D8}">
      <dgm:prSet/>
      <dgm:spPr/>
      <dgm:t>
        <a:bodyPr/>
        <a:lstStyle/>
        <a:p>
          <a:endParaRPr lang="en-US"/>
        </a:p>
      </dgm:t>
    </dgm:pt>
    <dgm:pt modelId="{B9EDAFFC-FE97-4A65-83AD-661FFE340A7F}">
      <dgm:prSet phldrT="[Text]"/>
      <dgm:spPr/>
      <dgm:t>
        <a:bodyPr/>
        <a:lstStyle/>
        <a:p>
          <a:r>
            <a:rPr lang="en-US" dirty="0"/>
            <a:t>Loan Agreement</a:t>
          </a:r>
        </a:p>
      </dgm:t>
    </dgm:pt>
    <dgm:pt modelId="{E0DCF1AE-643A-4D71-A85A-F7F817B050B0}" type="parTrans" cxnId="{7DF761CD-1A9A-4D8F-A79F-78B247636BED}">
      <dgm:prSet/>
      <dgm:spPr/>
      <dgm:t>
        <a:bodyPr/>
        <a:lstStyle/>
        <a:p>
          <a:endParaRPr lang="en-US"/>
        </a:p>
      </dgm:t>
    </dgm:pt>
    <dgm:pt modelId="{77737409-554D-471D-BFAD-64457A1B7771}" type="sibTrans" cxnId="{7DF761CD-1A9A-4D8F-A79F-78B247636BED}">
      <dgm:prSet/>
      <dgm:spPr/>
      <dgm:t>
        <a:bodyPr/>
        <a:lstStyle/>
        <a:p>
          <a:endParaRPr lang="en-US"/>
        </a:p>
      </dgm:t>
    </dgm:pt>
    <dgm:pt modelId="{408D0010-93FF-434E-B94E-11793D869CCE}">
      <dgm:prSet phldrT="[Text]"/>
      <dgm:spPr/>
      <dgm:t>
        <a:bodyPr/>
        <a:lstStyle/>
        <a:p>
          <a:r>
            <a:rPr lang="en-US" dirty="0"/>
            <a:t>KYC</a:t>
          </a:r>
        </a:p>
      </dgm:t>
    </dgm:pt>
    <dgm:pt modelId="{DE68E72D-86C1-4021-BED3-205ADD7B3028}" type="parTrans" cxnId="{551115E3-FE7D-4CCE-B9C2-EC89A4185E3E}">
      <dgm:prSet/>
      <dgm:spPr/>
      <dgm:t>
        <a:bodyPr/>
        <a:lstStyle/>
        <a:p>
          <a:endParaRPr lang="en-US"/>
        </a:p>
      </dgm:t>
    </dgm:pt>
    <dgm:pt modelId="{1AD1BEC4-457D-40CC-B839-C51555A43143}" type="sibTrans" cxnId="{551115E3-FE7D-4CCE-B9C2-EC89A4185E3E}">
      <dgm:prSet/>
      <dgm:spPr/>
      <dgm:t>
        <a:bodyPr/>
        <a:lstStyle/>
        <a:p>
          <a:endParaRPr lang="en-US"/>
        </a:p>
      </dgm:t>
    </dgm:pt>
    <dgm:pt modelId="{869F8CEB-038D-4339-B7FE-9C1967F2C59C}">
      <dgm:prSet phldrT="[Text]"/>
      <dgm:spPr/>
      <dgm:t>
        <a:bodyPr/>
        <a:lstStyle/>
        <a:p>
          <a:r>
            <a:rPr lang="en-US" dirty="0"/>
            <a:t>Credit Check</a:t>
          </a:r>
        </a:p>
      </dgm:t>
    </dgm:pt>
    <dgm:pt modelId="{3EF03030-B439-4387-BCAC-2DC6573C70B9}" type="parTrans" cxnId="{F3AC4545-E4DC-4C9A-9B75-C378F27D69F8}">
      <dgm:prSet/>
      <dgm:spPr/>
      <dgm:t>
        <a:bodyPr/>
        <a:lstStyle/>
        <a:p>
          <a:endParaRPr lang="en-US"/>
        </a:p>
      </dgm:t>
    </dgm:pt>
    <dgm:pt modelId="{E2FF5F1E-0DBE-4880-A88D-FACD6BE5C359}" type="sibTrans" cxnId="{F3AC4545-E4DC-4C9A-9B75-C378F27D69F8}">
      <dgm:prSet/>
      <dgm:spPr/>
      <dgm:t>
        <a:bodyPr/>
        <a:lstStyle/>
        <a:p>
          <a:endParaRPr lang="en-US"/>
        </a:p>
      </dgm:t>
    </dgm:pt>
    <dgm:pt modelId="{D3A81995-203B-434B-9607-455A952C8AF3}">
      <dgm:prSet phldrT="[Text]"/>
      <dgm:spPr/>
      <dgm:t>
        <a:bodyPr/>
        <a:lstStyle/>
        <a:p>
          <a:r>
            <a:rPr lang="en-US" dirty="0"/>
            <a:t>Disbursement</a:t>
          </a:r>
        </a:p>
      </dgm:t>
    </dgm:pt>
    <dgm:pt modelId="{8A381D19-C45E-466D-B9D4-5772A4DCA0E5}" type="parTrans" cxnId="{782A8CD7-DA40-43B8-A5C8-D06F14D5D104}">
      <dgm:prSet/>
      <dgm:spPr/>
      <dgm:t>
        <a:bodyPr/>
        <a:lstStyle/>
        <a:p>
          <a:endParaRPr lang="en-US"/>
        </a:p>
      </dgm:t>
    </dgm:pt>
    <dgm:pt modelId="{DD720C54-47F8-43E9-B72D-AB2D235476D7}" type="sibTrans" cxnId="{782A8CD7-DA40-43B8-A5C8-D06F14D5D104}">
      <dgm:prSet/>
      <dgm:spPr/>
      <dgm:t>
        <a:bodyPr/>
        <a:lstStyle/>
        <a:p>
          <a:endParaRPr lang="en-US"/>
        </a:p>
      </dgm:t>
    </dgm:pt>
    <dgm:pt modelId="{28BA5525-4E97-45CB-814B-D029EDC71FD6}">
      <dgm:prSet phldrT="[Text]"/>
      <dgm:spPr/>
      <dgm:t>
        <a:bodyPr/>
        <a:lstStyle/>
        <a:p>
          <a:r>
            <a:rPr lang="en-US" dirty="0"/>
            <a:t>Recovery / Loan servicing</a:t>
          </a:r>
        </a:p>
      </dgm:t>
    </dgm:pt>
    <dgm:pt modelId="{1A6BD6F5-7400-437E-A7DD-1514FCFB5EB6}" type="parTrans" cxnId="{A04D3C13-BE74-46EC-B2BB-312C632C88D9}">
      <dgm:prSet/>
      <dgm:spPr/>
      <dgm:t>
        <a:bodyPr/>
        <a:lstStyle/>
        <a:p>
          <a:endParaRPr lang="en-US"/>
        </a:p>
      </dgm:t>
    </dgm:pt>
    <dgm:pt modelId="{17DCAFC0-3CD3-43FC-A16F-ACD7B50C247C}" type="sibTrans" cxnId="{A04D3C13-BE74-46EC-B2BB-312C632C88D9}">
      <dgm:prSet/>
      <dgm:spPr/>
      <dgm:t>
        <a:bodyPr/>
        <a:lstStyle/>
        <a:p>
          <a:endParaRPr lang="en-US"/>
        </a:p>
      </dgm:t>
    </dgm:pt>
    <dgm:pt modelId="{8D171B1B-F52C-4905-BB2D-F02B6C6E55A4}" type="pres">
      <dgm:prSet presAssocID="{B85EBE19-78AA-4D3A-B5AD-A38B9EAE7E18}" presName="Name0" presStyleCnt="0">
        <dgm:presLayoutVars>
          <dgm:dir/>
          <dgm:resizeHandles val="exact"/>
        </dgm:presLayoutVars>
      </dgm:prSet>
      <dgm:spPr/>
    </dgm:pt>
    <dgm:pt modelId="{830758B5-23E7-4CD6-AF17-3F6D13231F62}" type="pres">
      <dgm:prSet presAssocID="{0D68866A-418D-4B47-BB31-39BE6652778C}" presName="node" presStyleLbl="node1" presStyleIdx="0" presStyleCnt="5">
        <dgm:presLayoutVars>
          <dgm:bulletEnabled val="1"/>
        </dgm:presLayoutVars>
      </dgm:prSet>
      <dgm:spPr/>
    </dgm:pt>
    <dgm:pt modelId="{90D18B4F-A7F0-46BE-AC8A-1D1868F5828F}" type="pres">
      <dgm:prSet presAssocID="{538ECF7B-F529-4744-B7E0-308CC3817A69}" presName="sibTrans" presStyleLbl="sibTrans2D1" presStyleIdx="0" presStyleCnt="4"/>
      <dgm:spPr/>
    </dgm:pt>
    <dgm:pt modelId="{1555DEF6-302F-46C9-97D5-607C92FA0DAF}" type="pres">
      <dgm:prSet presAssocID="{538ECF7B-F529-4744-B7E0-308CC3817A69}" presName="connectorText" presStyleLbl="sibTrans2D1" presStyleIdx="0" presStyleCnt="4"/>
      <dgm:spPr/>
    </dgm:pt>
    <dgm:pt modelId="{1DA67E70-B2EB-46BB-8C6D-49A94B3D953B}" type="pres">
      <dgm:prSet presAssocID="{984E03ED-7BD1-46A6-98FD-5EAD99876853}" presName="node" presStyleLbl="node1" presStyleIdx="1" presStyleCnt="5">
        <dgm:presLayoutVars>
          <dgm:bulletEnabled val="1"/>
        </dgm:presLayoutVars>
      </dgm:prSet>
      <dgm:spPr/>
    </dgm:pt>
    <dgm:pt modelId="{E18F46F2-13B6-4516-9E52-04E28CA6F3A1}" type="pres">
      <dgm:prSet presAssocID="{BE9B6469-3C55-495C-97A6-7AA229DA0163}" presName="sibTrans" presStyleLbl="sibTrans2D1" presStyleIdx="1" presStyleCnt="4"/>
      <dgm:spPr/>
    </dgm:pt>
    <dgm:pt modelId="{C16DE1E5-7753-40D1-90BE-AB024A06D918}" type="pres">
      <dgm:prSet presAssocID="{BE9B6469-3C55-495C-97A6-7AA229DA0163}" presName="connectorText" presStyleLbl="sibTrans2D1" presStyleIdx="1" presStyleCnt="4"/>
      <dgm:spPr/>
    </dgm:pt>
    <dgm:pt modelId="{DDDADF60-9180-4C73-B6A6-CB3F58FD1926}" type="pres">
      <dgm:prSet presAssocID="{B9EDAFFC-FE97-4A65-83AD-661FFE340A7F}" presName="node" presStyleLbl="node1" presStyleIdx="2" presStyleCnt="5">
        <dgm:presLayoutVars>
          <dgm:bulletEnabled val="1"/>
        </dgm:presLayoutVars>
      </dgm:prSet>
      <dgm:spPr/>
    </dgm:pt>
    <dgm:pt modelId="{00EB224D-3529-42F6-8316-9852425F44AA}" type="pres">
      <dgm:prSet presAssocID="{77737409-554D-471D-BFAD-64457A1B7771}" presName="sibTrans" presStyleLbl="sibTrans2D1" presStyleIdx="2" presStyleCnt="4"/>
      <dgm:spPr/>
    </dgm:pt>
    <dgm:pt modelId="{766CA79D-E964-4FF3-B466-BAFC026E8B19}" type="pres">
      <dgm:prSet presAssocID="{77737409-554D-471D-BFAD-64457A1B7771}" presName="connectorText" presStyleLbl="sibTrans2D1" presStyleIdx="2" presStyleCnt="4"/>
      <dgm:spPr/>
    </dgm:pt>
    <dgm:pt modelId="{04B48F06-3618-4214-B9BD-690F7E1DC326}" type="pres">
      <dgm:prSet presAssocID="{D3A81995-203B-434B-9607-455A952C8AF3}" presName="node" presStyleLbl="node1" presStyleIdx="3" presStyleCnt="5">
        <dgm:presLayoutVars>
          <dgm:bulletEnabled val="1"/>
        </dgm:presLayoutVars>
      </dgm:prSet>
      <dgm:spPr/>
    </dgm:pt>
    <dgm:pt modelId="{A9B3306D-9AD6-484B-AB0A-D8E86E3B2C03}" type="pres">
      <dgm:prSet presAssocID="{DD720C54-47F8-43E9-B72D-AB2D235476D7}" presName="sibTrans" presStyleLbl="sibTrans2D1" presStyleIdx="3" presStyleCnt="4"/>
      <dgm:spPr/>
    </dgm:pt>
    <dgm:pt modelId="{7E77A7EF-1A3C-4DDB-88A5-C9C5E61F0229}" type="pres">
      <dgm:prSet presAssocID="{DD720C54-47F8-43E9-B72D-AB2D235476D7}" presName="connectorText" presStyleLbl="sibTrans2D1" presStyleIdx="3" presStyleCnt="4"/>
      <dgm:spPr/>
    </dgm:pt>
    <dgm:pt modelId="{8B7128BB-7590-47D2-8F61-23C6583CCD78}" type="pres">
      <dgm:prSet presAssocID="{28BA5525-4E97-45CB-814B-D029EDC71FD6}" presName="node" presStyleLbl="node1" presStyleIdx="4" presStyleCnt="5">
        <dgm:presLayoutVars>
          <dgm:bulletEnabled val="1"/>
        </dgm:presLayoutVars>
      </dgm:prSet>
      <dgm:spPr/>
    </dgm:pt>
  </dgm:ptLst>
  <dgm:cxnLst>
    <dgm:cxn modelId="{A04D3C13-BE74-46EC-B2BB-312C632C88D9}" srcId="{B85EBE19-78AA-4D3A-B5AD-A38B9EAE7E18}" destId="{28BA5525-4E97-45CB-814B-D029EDC71FD6}" srcOrd="4" destOrd="0" parTransId="{1A6BD6F5-7400-437E-A7DD-1514FCFB5EB6}" sibTransId="{17DCAFC0-3CD3-43FC-A16F-ACD7B50C247C}"/>
    <dgm:cxn modelId="{C087B430-78C7-43CA-87B5-33EBD1344075}" type="presOf" srcId="{0D68866A-418D-4B47-BB31-39BE6652778C}" destId="{830758B5-23E7-4CD6-AF17-3F6D13231F62}" srcOrd="0" destOrd="0" presId="urn:microsoft.com/office/officeart/2005/8/layout/process1"/>
    <dgm:cxn modelId="{D9F4E843-694F-4995-9F30-9763C6EB268D}" type="presOf" srcId="{538ECF7B-F529-4744-B7E0-308CC3817A69}" destId="{90D18B4F-A7F0-46BE-AC8A-1D1868F5828F}" srcOrd="0" destOrd="0" presId="urn:microsoft.com/office/officeart/2005/8/layout/process1"/>
    <dgm:cxn modelId="{F3AC4545-E4DC-4C9A-9B75-C378F27D69F8}" srcId="{984E03ED-7BD1-46A6-98FD-5EAD99876853}" destId="{869F8CEB-038D-4339-B7FE-9C1967F2C59C}" srcOrd="1" destOrd="0" parTransId="{3EF03030-B439-4387-BCAC-2DC6573C70B9}" sibTransId="{E2FF5F1E-0DBE-4880-A88D-FACD6BE5C359}"/>
    <dgm:cxn modelId="{201BD747-F920-4078-AC01-55A57AD9BDE7}" type="presOf" srcId="{984E03ED-7BD1-46A6-98FD-5EAD99876853}" destId="{1DA67E70-B2EB-46BB-8C6D-49A94B3D953B}" srcOrd="0" destOrd="0" presId="urn:microsoft.com/office/officeart/2005/8/layout/process1"/>
    <dgm:cxn modelId="{078AAD4E-5221-4019-95D5-8535E7807F26}" type="presOf" srcId="{408D0010-93FF-434E-B94E-11793D869CCE}" destId="{1DA67E70-B2EB-46BB-8C6D-49A94B3D953B}" srcOrd="0" destOrd="1" presId="urn:microsoft.com/office/officeart/2005/8/layout/process1"/>
    <dgm:cxn modelId="{A6D4B750-32B2-40CA-82C0-0E8C546125AB}" type="presOf" srcId="{DD720C54-47F8-43E9-B72D-AB2D235476D7}" destId="{A9B3306D-9AD6-484B-AB0A-D8E86E3B2C03}" srcOrd="0" destOrd="0" presId="urn:microsoft.com/office/officeart/2005/8/layout/process1"/>
    <dgm:cxn modelId="{1612BE65-7B68-4D83-BF19-F0A89839D286}" type="presOf" srcId="{B85EBE19-78AA-4D3A-B5AD-A38B9EAE7E18}" destId="{8D171B1B-F52C-4905-BB2D-F02B6C6E55A4}" srcOrd="0" destOrd="0" presId="urn:microsoft.com/office/officeart/2005/8/layout/process1"/>
    <dgm:cxn modelId="{40F43C67-42B9-4C2E-9B35-1075E91A62D8}" srcId="{B85EBE19-78AA-4D3A-B5AD-A38B9EAE7E18}" destId="{984E03ED-7BD1-46A6-98FD-5EAD99876853}" srcOrd="1" destOrd="0" parTransId="{C6676AF4-672D-4D04-A3D1-C09AA52ABDEF}" sibTransId="{BE9B6469-3C55-495C-97A6-7AA229DA0163}"/>
    <dgm:cxn modelId="{18B86181-794F-463F-B89F-760DA7050B44}" type="presOf" srcId="{538ECF7B-F529-4744-B7E0-308CC3817A69}" destId="{1555DEF6-302F-46C9-97D5-607C92FA0DAF}" srcOrd="1" destOrd="0" presId="urn:microsoft.com/office/officeart/2005/8/layout/process1"/>
    <dgm:cxn modelId="{A0B60F9F-D44F-4D59-8F59-CE184CA207E4}" type="presOf" srcId="{77737409-554D-471D-BFAD-64457A1B7771}" destId="{00EB224D-3529-42F6-8316-9852425F44AA}" srcOrd="0" destOrd="0" presId="urn:microsoft.com/office/officeart/2005/8/layout/process1"/>
    <dgm:cxn modelId="{37EF0BAE-D037-4E33-8F3F-FADADCCDD185}" srcId="{B85EBE19-78AA-4D3A-B5AD-A38B9EAE7E18}" destId="{0D68866A-418D-4B47-BB31-39BE6652778C}" srcOrd="0" destOrd="0" parTransId="{139ABDE5-065D-4DA9-88D6-D76BA4FA8424}" sibTransId="{538ECF7B-F529-4744-B7E0-308CC3817A69}"/>
    <dgm:cxn modelId="{297B28B3-E162-43BC-AA86-501B747608F0}" type="presOf" srcId="{B9EDAFFC-FE97-4A65-83AD-661FFE340A7F}" destId="{DDDADF60-9180-4C73-B6A6-CB3F58FD1926}" srcOrd="0" destOrd="0" presId="urn:microsoft.com/office/officeart/2005/8/layout/process1"/>
    <dgm:cxn modelId="{760D8EBE-23A8-48D3-BF61-B0229B019DA4}" type="presOf" srcId="{DD720C54-47F8-43E9-B72D-AB2D235476D7}" destId="{7E77A7EF-1A3C-4DDB-88A5-C9C5E61F0229}" srcOrd="1" destOrd="0" presId="urn:microsoft.com/office/officeart/2005/8/layout/process1"/>
    <dgm:cxn modelId="{99B71AC5-DBAE-4DC0-A8F3-220F47E52409}" type="presOf" srcId="{BE9B6469-3C55-495C-97A6-7AA229DA0163}" destId="{E18F46F2-13B6-4516-9E52-04E28CA6F3A1}" srcOrd="0" destOrd="0" presId="urn:microsoft.com/office/officeart/2005/8/layout/process1"/>
    <dgm:cxn modelId="{9ACDAEC6-13C4-48D7-BC62-19860EB7314F}" type="presOf" srcId="{869F8CEB-038D-4339-B7FE-9C1967F2C59C}" destId="{1DA67E70-B2EB-46BB-8C6D-49A94B3D953B}" srcOrd="0" destOrd="2" presId="urn:microsoft.com/office/officeart/2005/8/layout/process1"/>
    <dgm:cxn modelId="{7DF761CD-1A9A-4D8F-A79F-78B247636BED}" srcId="{B85EBE19-78AA-4D3A-B5AD-A38B9EAE7E18}" destId="{B9EDAFFC-FE97-4A65-83AD-661FFE340A7F}" srcOrd="2" destOrd="0" parTransId="{E0DCF1AE-643A-4D71-A85A-F7F817B050B0}" sibTransId="{77737409-554D-471D-BFAD-64457A1B7771}"/>
    <dgm:cxn modelId="{782A8CD7-DA40-43B8-A5C8-D06F14D5D104}" srcId="{B85EBE19-78AA-4D3A-B5AD-A38B9EAE7E18}" destId="{D3A81995-203B-434B-9607-455A952C8AF3}" srcOrd="3" destOrd="0" parTransId="{8A381D19-C45E-466D-B9D4-5772A4DCA0E5}" sibTransId="{DD720C54-47F8-43E9-B72D-AB2D235476D7}"/>
    <dgm:cxn modelId="{BF4E82DA-5301-44E6-AA1B-35B76E3AA58D}" type="presOf" srcId="{28BA5525-4E97-45CB-814B-D029EDC71FD6}" destId="{8B7128BB-7590-47D2-8F61-23C6583CCD78}" srcOrd="0" destOrd="0" presId="urn:microsoft.com/office/officeart/2005/8/layout/process1"/>
    <dgm:cxn modelId="{8EBBBDDA-8294-4E4B-B228-FCCAF1F721AC}" type="presOf" srcId="{77737409-554D-471D-BFAD-64457A1B7771}" destId="{766CA79D-E964-4FF3-B466-BAFC026E8B19}" srcOrd="1" destOrd="0" presId="urn:microsoft.com/office/officeart/2005/8/layout/process1"/>
    <dgm:cxn modelId="{2CB503E2-D8F1-4504-9AB1-D9B4AF92ED1E}" type="presOf" srcId="{BE9B6469-3C55-495C-97A6-7AA229DA0163}" destId="{C16DE1E5-7753-40D1-90BE-AB024A06D918}" srcOrd="1" destOrd="0" presId="urn:microsoft.com/office/officeart/2005/8/layout/process1"/>
    <dgm:cxn modelId="{551115E3-FE7D-4CCE-B9C2-EC89A4185E3E}" srcId="{984E03ED-7BD1-46A6-98FD-5EAD99876853}" destId="{408D0010-93FF-434E-B94E-11793D869CCE}" srcOrd="0" destOrd="0" parTransId="{DE68E72D-86C1-4021-BED3-205ADD7B3028}" sibTransId="{1AD1BEC4-457D-40CC-B839-C51555A43143}"/>
    <dgm:cxn modelId="{555038E3-B523-4F1C-8CA6-FC01A5270C50}" type="presOf" srcId="{D3A81995-203B-434B-9607-455A952C8AF3}" destId="{04B48F06-3618-4214-B9BD-690F7E1DC326}" srcOrd="0" destOrd="0" presId="urn:microsoft.com/office/officeart/2005/8/layout/process1"/>
    <dgm:cxn modelId="{F597E7D0-590C-455E-BBA4-4035B61D6187}" type="presParOf" srcId="{8D171B1B-F52C-4905-BB2D-F02B6C6E55A4}" destId="{830758B5-23E7-4CD6-AF17-3F6D13231F62}" srcOrd="0" destOrd="0" presId="urn:microsoft.com/office/officeart/2005/8/layout/process1"/>
    <dgm:cxn modelId="{CCD2EB5A-E8DA-4E6B-BDC1-0BEF345D1E63}" type="presParOf" srcId="{8D171B1B-F52C-4905-BB2D-F02B6C6E55A4}" destId="{90D18B4F-A7F0-46BE-AC8A-1D1868F5828F}" srcOrd="1" destOrd="0" presId="urn:microsoft.com/office/officeart/2005/8/layout/process1"/>
    <dgm:cxn modelId="{2D496B14-6829-405A-A6D9-A9A7E8C8A688}" type="presParOf" srcId="{90D18B4F-A7F0-46BE-AC8A-1D1868F5828F}" destId="{1555DEF6-302F-46C9-97D5-607C92FA0DAF}" srcOrd="0" destOrd="0" presId="urn:microsoft.com/office/officeart/2005/8/layout/process1"/>
    <dgm:cxn modelId="{3032F835-4C64-4E05-B649-17A40C7D9DF3}" type="presParOf" srcId="{8D171B1B-F52C-4905-BB2D-F02B6C6E55A4}" destId="{1DA67E70-B2EB-46BB-8C6D-49A94B3D953B}" srcOrd="2" destOrd="0" presId="urn:microsoft.com/office/officeart/2005/8/layout/process1"/>
    <dgm:cxn modelId="{0A949B7F-BA8D-4712-ADAB-B44364D4404C}" type="presParOf" srcId="{8D171B1B-F52C-4905-BB2D-F02B6C6E55A4}" destId="{E18F46F2-13B6-4516-9E52-04E28CA6F3A1}" srcOrd="3" destOrd="0" presId="urn:microsoft.com/office/officeart/2005/8/layout/process1"/>
    <dgm:cxn modelId="{9D95F474-2034-4117-BECD-48CD370747B9}" type="presParOf" srcId="{E18F46F2-13B6-4516-9E52-04E28CA6F3A1}" destId="{C16DE1E5-7753-40D1-90BE-AB024A06D918}" srcOrd="0" destOrd="0" presId="urn:microsoft.com/office/officeart/2005/8/layout/process1"/>
    <dgm:cxn modelId="{47EC511E-5717-4001-8BB9-E15716D26E84}" type="presParOf" srcId="{8D171B1B-F52C-4905-BB2D-F02B6C6E55A4}" destId="{DDDADF60-9180-4C73-B6A6-CB3F58FD1926}" srcOrd="4" destOrd="0" presId="urn:microsoft.com/office/officeart/2005/8/layout/process1"/>
    <dgm:cxn modelId="{3DD59110-740F-4607-B66C-663DC7B25EC6}" type="presParOf" srcId="{8D171B1B-F52C-4905-BB2D-F02B6C6E55A4}" destId="{00EB224D-3529-42F6-8316-9852425F44AA}" srcOrd="5" destOrd="0" presId="urn:microsoft.com/office/officeart/2005/8/layout/process1"/>
    <dgm:cxn modelId="{B8A37328-2E62-47B0-B02F-51363A1856F3}" type="presParOf" srcId="{00EB224D-3529-42F6-8316-9852425F44AA}" destId="{766CA79D-E964-4FF3-B466-BAFC026E8B19}" srcOrd="0" destOrd="0" presId="urn:microsoft.com/office/officeart/2005/8/layout/process1"/>
    <dgm:cxn modelId="{61F9CCF2-7A30-4A35-99C0-0C56508E2BDE}" type="presParOf" srcId="{8D171B1B-F52C-4905-BB2D-F02B6C6E55A4}" destId="{04B48F06-3618-4214-B9BD-690F7E1DC326}" srcOrd="6" destOrd="0" presId="urn:microsoft.com/office/officeart/2005/8/layout/process1"/>
    <dgm:cxn modelId="{AB37DE76-CE05-4538-A099-ADBF2906DA28}" type="presParOf" srcId="{8D171B1B-F52C-4905-BB2D-F02B6C6E55A4}" destId="{A9B3306D-9AD6-484B-AB0A-D8E86E3B2C03}" srcOrd="7" destOrd="0" presId="urn:microsoft.com/office/officeart/2005/8/layout/process1"/>
    <dgm:cxn modelId="{318F981C-7CFC-4906-9F34-16F028D14E4A}" type="presParOf" srcId="{A9B3306D-9AD6-484B-AB0A-D8E86E3B2C03}" destId="{7E77A7EF-1A3C-4DDB-88A5-C9C5E61F0229}" srcOrd="0" destOrd="0" presId="urn:microsoft.com/office/officeart/2005/8/layout/process1"/>
    <dgm:cxn modelId="{AAC03D66-B573-48E9-9FEB-A03AF5E13576}" type="presParOf" srcId="{8D171B1B-F52C-4905-BB2D-F02B6C6E55A4}" destId="{8B7128BB-7590-47D2-8F61-23C6583CCD78}"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5EBE19-78AA-4D3A-B5AD-A38B9EAE7E18}" type="doc">
      <dgm:prSet loTypeId="urn:microsoft.com/office/officeart/2005/8/layout/process1" loCatId="process" qsTypeId="urn:microsoft.com/office/officeart/2005/8/quickstyle/simple1" qsCatId="simple" csTypeId="urn:microsoft.com/office/officeart/2005/8/colors/accent1_2" csCatId="accent1" phldr="1"/>
      <dgm:spPr/>
    </dgm:pt>
    <dgm:pt modelId="{0D68866A-418D-4B47-BB31-39BE6652778C}">
      <dgm:prSet phldrT="[Text]"/>
      <dgm:spPr/>
      <dgm:t>
        <a:bodyPr/>
        <a:lstStyle/>
        <a:p>
          <a:r>
            <a:rPr lang="en-US" dirty="0"/>
            <a:t>Loan Origination</a:t>
          </a:r>
        </a:p>
      </dgm:t>
    </dgm:pt>
    <dgm:pt modelId="{139ABDE5-065D-4DA9-88D6-D76BA4FA8424}" type="parTrans" cxnId="{37EF0BAE-D037-4E33-8F3F-FADADCCDD185}">
      <dgm:prSet/>
      <dgm:spPr/>
      <dgm:t>
        <a:bodyPr/>
        <a:lstStyle/>
        <a:p>
          <a:endParaRPr lang="en-US"/>
        </a:p>
      </dgm:t>
    </dgm:pt>
    <dgm:pt modelId="{538ECF7B-F529-4744-B7E0-308CC3817A69}" type="sibTrans" cxnId="{37EF0BAE-D037-4E33-8F3F-FADADCCDD185}">
      <dgm:prSet/>
      <dgm:spPr/>
      <dgm:t>
        <a:bodyPr/>
        <a:lstStyle/>
        <a:p>
          <a:endParaRPr lang="en-US"/>
        </a:p>
      </dgm:t>
    </dgm:pt>
    <dgm:pt modelId="{984E03ED-7BD1-46A6-98FD-5EAD99876853}">
      <dgm:prSet phldrT="[Text]"/>
      <dgm:spPr/>
      <dgm:t>
        <a:bodyPr/>
        <a:lstStyle/>
        <a:p>
          <a:r>
            <a:rPr lang="en-US" dirty="0"/>
            <a:t>Loan Processing</a:t>
          </a:r>
        </a:p>
      </dgm:t>
    </dgm:pt>
    <dgm:pt modelId="{C6676AF4-672D-4D04-A3D1-C09AA52ABDEF}" type="parTrans" cxnId="{40F43C67-42B9-4C2E-9B35-1075E91A62D8}">
      <dgm:prSet/>
      <dgm:spPr/>
      <dgm:t>
        <a:bodyPr/>
        <a:lstStyle/>
        <a:p>
          <a:endParaRPr lang="en-US"/>
        </a:p>
      </dgm:t>
    </dgm:pt>
    <dgm:pt modelId="{BE9B6469-3C55-495C-97A6-7AA229DA0163}" type="sibTrans" cxnId="{40F43C67-42B9-4C2E-9B35-1075E91A62D8}">
      <dgm:prSet/>
      <dgm:spPr/>
      <dgm:t>
        <a:bodyPr/>
        <a:lstStyle/>
        <a:p>
          <a:endParaRPr lang="en-US"/>
        </a:p>
      </dgm:t>
    </dgm:pt>
    <dgm:pt modelId="{B9EDAFFC-FE97-4A65-83AD-661FFE340A7F}">
      <dgm:prSet phldrT="[Text]"/>
      <dgm:spPr/>
      <dgm:t>
        <a:bodyPr/>
        <a:lstStyle/>
        <a:p>
          <a:r>
            <a:rPr lang="en-US" dirty="0"/>
            <a:t>Loan Agreement</a:t>
          </a:r>
        </a:p>
      </dgm:t>
    </dgm:pt>
    <dgm:pt modelId="{E0DCF1AE-643A-4D71-A85A-F7F817B050B0}" type="parTrans" cxnId="{7DF761CD-1A9A-4D8F-A79F-78B247636BED}">
      <dgm:prSet/>
      <dgm:spPr/>
      <dgm:t>
        <a:bodyPr/>
        <a:lstStyle/>
        <a:p>
          <a:endParaRPr lang="en-US"/>
        </a:p>
      </dgm:t>
    </dgm:pt>
    <dgm:pt modelId="{77737409-554D-471D-BFAD-64457A1B7771}" type="sibTrans" cxnId="{7DF761CD-1A9A-4D8F-A79F-78B247636BED}">
      <dgm:prSet/>
      <dgm:spPr/>
      <dgm:t>
        <a:bodyPr/>
        <a:lstStyle/>
        <a:p>
          <a:endParaRPr lang="en-US"/>
        </a:p>
      </dgm:t>
    </dgm:pt>
    <dgm:pt modelId="{408D0010-93FF-434E-B94E-11793D869CCE}">
      <dgm:prSet phldrT="[Text]"/>
      <dgm:spPr/>
      <dgm:t>
        <a:bodyPr/>
        <a:lstStyle/>
        <a:p>
          <a:r>
            <a:rPr lang="en-US" dirty="0"/>
            <a:t>KYC</a:t>
          </a:r>
        </a:p>
      </dgm:t>
    </dgm:pt>
    <dgm:pt modelId="{DE68E72D-86C1-4021-BED3-205ADD7B3028}" type="parTrans" cxnId="{551115E3-FE7D-4CCE-B9C2-EC89A4185E3E}">
      <dgm:prSet/>
      <dgm:spPr/>
      <dgm:t>
        <a:bodyPr/>
        <a:lstStyle/>
        <a:p>
          <a:endParaRPr lang="en-US"/>
        </a:p>
      </dgm:t>
    </dgm:pt>
    <dgm:pt modelId="{1AD1BEC4-457D-40CC-B839-C51555A43143}" type="sibTrans" cxnId="{551115E3-FE7D-4CCE-B9C2-EC89A4185E3E}">
      <dgm:prSet/>
      <dgm:spPr/>
      <dgm:t>
        <a:bodyPr/>
        <a:lstStyle/>
        <a:p>
          <a:endParaRPr lang="en-US"/>
        </a:p>
      </dgm:t>
    </dgm:pt>
    <dgm:pt modelId="{869F8CEB-038D-4339-B7FE-9C1967F2C59C}">
      <dgm:prSet phldrT="[Text]"/>
      <dgm:spPr/>
      <dgm:t>
        <a:bodyPr/>
        <a:lstStyle/>
        <a:p>
          <a:r>
            <a:rPr lang="en-US" dirty="0"/>
            <a:t>Credit Check</a:t>
          </a:r>
        </a:p>
      </dgm:t>
    </dgm:pt>
    <dgm:pt modelId="{3EF03030-B439-4387-BCAC-2DC6573C70B9}" type="parTrans" cxnId="{F3AC4545-E4DC-4C9A-9B75-C378F27D69F8}">
      <dgm:prSet/>
      <dgm:spPr/>
      <dgm:t>
        <a:bodyPr/>
        <a:lstStyle/>
        <a:p>
          <a:endParaRPr lang="en-US"/>
        </a:p>
      </dgm:t>
    </dgm:pt>
    <dgm:pt modelId="{E2FF5F1E-0DBE-4880-A88D-FACD6BE5C359}" type="sibTrans" cxnId="{F3AC4545-E4DC-4C9A-9B75-C378F27D69F8}">
      <dgm:prSet/>
      <dgm:spPr/>
      <dgm:t>
        <a:bodyPr/>
        <a:lstStyle/>
        <a:p>
          <a:endParaRPr lang="en-US"/>
        </a:p>
      </dgm:t>
    </dgm:pt>
    <dgm:pt modelId="{D3A81995-203B-434B-9607-455A952C8AF3}">
      <dgm:prSet phldrT="[Text]"/>
      <dgm:spPr/>
      <dgm:t>
        <a:bodyPr/>
        <a:lstStyle/>
        <a:p>
          <a:r>
            <a:rPr lang="en-US" dirty="0"/>
            <a:t>Disbursement</a:t>
          </a:r>
        </a:p>
      </dgm:t>
    </dgm:pt>
    <dgm:pt modelId="{8A381D19-C45E-466D-B9D4-5772A4DCA0E5}" type="parTrans" cxnId="{782A8CD7-DA40-43B8-A5C8-D06F14D5D104}">
      <dgm:prSet/>
      <dgm:spPr/>
      <dgm:t>
        <a:bodyPr/>
        <a:lstStyle/>
        <a:p>
          <a:endParaRPr lang="en-US"/>
        </a:p>
      </dgm:t>
    </dgm:pt>
    <dgm:pt modelId="{DD720C54-47F8-43E9-B72D-AB2D235476D7}" type="sibTrans" cxnId="{782A8CD7-DA40-43B8-A5C8-D06F14D5D104}">
      <dgm:prSet/>
      <dgm:spPr/>
      <dgm:t>
        <a:bodyPr/>
        <a:lstStyle/>
        <a:p>
          <a:endParaRPr lang="en-US"/>
        </a:p>
      </dgm:t>
    </dgm:pt>
    <dgm:pt modelId="{28BA5525-4E97-45CB-814B-D029EDC71FD6}">
      <dgm:prSet phldrT="[Text]"/>
      <dgm:spPr/>
      <dgm:t>
        <a:bodyPr/>
        <a:lstStyle/>
        <a:p>
          <a:r>
            <a:rPr lang="en-US" dirty="0"/>
            <a:t>Recovery / Loan servicing</a:t>
          </a:r>
        </a:p>
      </dgm:t>
    </dgm:pt>
    <dgm:pt modelId="{1A6BD6F5-7400-437E-A7DD-1514FCFB5EB6}" type="parTrans" cxnId="{A04D3C13-BE74-46EC-B2BB-312C632C88D9}">
      <dgm:prSet/>
      <dgm:spPr/>
      <dgm:t>
        <a:bodyPr/>
        <a:lstStyle/>
        <a:p>
          <a:endParaRPr lang="en-US"/>
        </a:p>
      </dgm:t>
    </dgm:pt>
    <dgm:pt modelId="{17DCAFC0-3CD3-43FC-A16F-ACD7B50C247C}" type="sibTrans" cxnId="{A04D3C13-BE74-46EC-B2BB-312C632C88D9}">
      <dgm:prSet/>
      <dgm:spPr/>
      <dgm:t>
        <a:bodyPr/>
        <a:lstStyle/>
        <a:p>
          <a:endParaRPr lang="en-US"/>
        </a:p>
      </dgm:t>
    </dgm:pt>
    <dgm:pt modelId="{8D171B1B-F52C-4905-BB2D-F02B6C6E55A4}" type="pres">
      <dgm:prSet presAssocID="{B85EBE19-78AA-4D3A-B5AD-A38B9EAE7E18}" presName="Name0" presStyleCnt="0">
        <dgm:presLayoutVars>
          <dgm:dir/>
          <dgm:resizeHandles val="exact"/>
        </dgm:presLayoutVars>
      </dgm:prSet>
      <dgm:spPr/>
    </dgm:pt>
    <dgm:pt modelId="{830758B5-23E7-4CD6-AF17-3F6D13231F62}" type="pres">
      <dgm:prSet presAssocID="{0D68866A-418D-4B47-BB31-39BE6652778C}" presName="node" presStyleLbl="node1" presStyleIdx="0" presStyleCnt="5">
        <dgm:presLayoutVars>
          <dgm:bulletEnabled val="1"/>
        </dgm:presLayoutVars>
      </dgm:prSet>
      <dgm:spPr/>
    </dgm:pt>
    <dgm:pt modelId="{90D18B4F-A7F0-46BE-AC8A-1D1868F5828F}" type="pres">
      <dgm:prSet presAssocID="{538ECF7B-F529-4744-B7E0-308CC3817A69}" presName="sibTrans" presStyleLbl="sibTrans2D1" presStyleIdx="0" presStyleCnt="4"/>
      <dgm:spPr/>
    </dgm:pt>
    <dgm:pt modelId="{1555DEF6-302F-46C9-97D5-607C92FA0DAF}" type="pres">
      <dgm:prSet presAssocID="{538ECF7B-F529-4744-B7E0-308CC3817A69}" presName="connectorText" presStyleLbl="sibTrans2D1" presStyleIdx="0" presStyleCnt="4"/>
      <dgm:spPr/>
    </dgm:pt>
    <dgm:pt modelId="{1DA67E70-B2EB-46BB-8C6D-49A94B3D953B}" type="pres">
      <dgm:prSet presAssocID="{984E03ED-7BD1-46A6-98FD-5EAD99876853}" presName="node" presStyleLbl="node1" presStyleIdx="1" presStyleCnt="5">
        <dgm:presLayoutVars>
          <dgm:bulletEnabled val="1"/>
        </dgm:presLayoutVars>
      </dgm:prSet>
      <dgm:spPr/>
    </dgm:pt>
    <dgm:pt modelId="{E18F46F2-13B6-4516-9E52-04E28CA6F3A1}" type="pres">
      <dgm:prSet presAssocID="{BE9B6469-3C55-495C-97A6-7AA229DA0163}" presName="sibTrans" presStyleLbl="sibTrans2D1" presStyleIdx="1" presStyleCnt="4"/>
      <dgm:spPr/>
    </dgm:pt>
    <dgm:pt modelId="{C16DE1E5-7753-40D1-90BE-AB024A06D918}" type="pres">
      <dgm:prSet presAssocID="{BE9B6469-3C55-495C-97A6-7AA229DA0163}" presName="connectorText" presStyleLbl="sibTrans2D1" presStyleIdx="1" presStyleCnt="4"/>
      <dgm:spPr/>
    </dgm:pt>
    <dgm:pt modelId="{DDDADF60-9180-4C73-B6A6-CB3F58FD1926}" type="pres">
      <dgm:prSet presAssocID="{B9EDAFFC-FE97-4A65-83AD-661FFE340A7F}" presName="node" presStyleLbl="node1" presStyleIdx="2" presStyleCnt="5">
        <dgm:presLayoutVars>
          <dgm:bulletEnabled val="1"/>
        </dgm:presLayoutVars>
      </dgm:prSet>
      <dgm:spPr/>
    </dgm:pt>
    <dgm:pt modelId="{00EB224D-3529-42F6-8316-9852425F44AA}" type="pres">
      <dgm:prSet presAssocID="{77737409-554D-471D-BFAD-64457A1B7771}" presName="sibTrans" presStyleLbl="sibTrans2D1" presStyleIdx="2" presStyleCnt="4"/>
      <dgm:spPr/>
    </dgm:pt>
    <dgm:pt modelId="{766CA79D-E964-4FF3-B466-BAFC026E8B19}" type="pres">
      <dgm:prSet presAssocID="{77737409-554D-471D-BFAD-64457A1B7771}" presName="connectorText" presStyleLbl="sibTrans2D1" presStyleIdx="2" presStyleCnt="4"/>
      <dgm:spPr/>
    </dgm:pt>
    <dgm:pt modelId="{04B48F06-3618-4214-B9BD-690F7E1DC326}" type="pres">
      <dgm:prSet presAssocID="{D3A81995-203B-434B-9607-455A952C8AF3}" presName="node" presStyleLbl="node1" presStyleIdx="3" presStyleCnt="5">
        <dgm:presLayoutVars>
          <dgm:bulletEnabled val="1"/>
        </dgm:presLayoutVars>
      </dgm:prSet>
      <dgm:spPr/>
    </dgm:pt>
    <dgm:pt modelId="{A9B3306D-9AD6-484B-AB0A-D8E86E3B2C03}" type="pres">
      <dgm:prSet presAssocID="{DD720C54-47F8-43E9-B72D-AB2D235476D7}" presName="sibTrans" presStyleLbl="sibTrans2D1" presStyleIdx="3" presStyleCnt="4"/>
      <dgm:spPr/>
    </dgm:pt>
    <dgm:pt modelId="{7E77A7EF-1A3C-4DDB-88A5-C9C5E61F0229}" type="pres">
      <dgm:prSet presAssocID="{DD720C54-47F8-43E9-B72D-AB2D235476D7}" presName="connectorText" presStyleLbl="sibTrans2D1" presStyleIdx="3" presStyleCnt="4"/>
      <dgm:spPr/>
    </dgm:pt>
    <dgm:pt modelId="{8B7128BB-7590-47D2-8F61-23C6583CCD78}" type="pres">
      <dgm:prSet presAssocID="{28BA5525-4E97-45CB-814B-D029EDC71FD6}" presName="node" presStyleLbl="node1" presStyleIdx="4" presStyleCnt="5">
        <dgm:presLayoutVars>
          <dgm:bulletEnabled val="1"/>
        </dgm:presLayoutVars>
      </dgm:prSet>
      <dgm:spPr/>
    </dgm:pt>
  </dgm:ptLst>
  <dgm:cxnLst>
    <dgm:cxn modelId="{A04D3C13-BE74-46EC-B2BB-312C632C88D9}" srcId="{B85EBE19-78AA-4D3A-B5AD-A38B9EAE7E18}" destId="{28BA5525-4E97-45CB-814B-D029EDC71FD6}" srcOrd="4" destOrd="0" parTransId="{1A6BD6F5-7400-437E-A7DD-1514FCFB5EB6}" sibTransId="{17DCAFC0-3CD3-43FC-A16F-ACD7B50C247C}"/>
    <dgm:cxn modelId="{C087B430-78C7-43CA-87B5-33EBD1344075}" type="presOf" srcId="{0D68866A-418D-4B47-BB31-39BE6652778C}" destId="{830758B5-23E7-4CD6-AF17-3F6D13231F62}" srcOrd="0" destOrd="0" presId="urn:microsoft.com/office/officeart/2005/8/layout/process1"/>
    <dgm:cxn modelId="{D9F4E843-694F-4995-9F30-9763C6EB268D}" type="presOf" srcId="{538ECF7B-F529-4744-B7E0-308CC3817A69}" destId="{90D18B4F-A7F0-46BE-AC8A-1D1868F5828F}" srcOrd="0" destOrd="0" presId="urn:microsoft.com/office/officeart/2005/8/layout/process1"/>
    <dgm:cxn modelId="{F3AC4545-E4DC-4C9A-9B75-C378F27D69F8}" srcId="{984E03ED-7BD1-46A6-98FD-5EAD99876853}" destId="{869F8CEB-038D-4339-B7FE-9C1967F2C59C}" srcOrd="1" destOrd="0" parTransId="{3EF03030-B439-4387-BCAC-2DC6573C70B9}" sibTransId="{E2FF5F1E-0DBE-4880-A88D-FACD6BE5C359}"/>
    <dgm:cxn modelId="{201BD747-F920-4078-AC01-55A57AD9BDE7}" type="presOf" srcId="{984E03ED-7BD1-46A6-98FD-5EAD99876853}" destId="{1DA67E70-B2EB-46BB-8C6D-49A94B3D953B}" srcOrd="0" destOrd="0" presId="urn:microsoft.com/office/officeart/2005/8/layout/process1"/>
    <dgm:cxn modelId="{078AAD4E-5221-4019-95D5-8535E7807F26}" type="presOf" srcId="{408D0010-93FF-434E-B94E-11793D869CCE}" destId="{1DA67E70-B2EB-46BB-8C6D-49A94B3D953B}" srcOrd="0" destOrd="1" presId="urn:microsoft.com/office/officeart/2005/8/layout/process1"/>
    <dgm:cxn modelId="{A6D4B750-32B2-40CA-82C0-0E8C546125AB}" type="presOf" srcId="{DD720C54-47F8-43E9-B72D-AB2D235476D7}" destId="{A9B3306D-9AD6-484B-AB0A-D8E86E3B2C03}" srcOrd="0" destOrd="0" presId="urn:microsoft.com/office/officeart/2005/8/layout/process1"/>
    <dgm:cxn modelId="{1612BE65-7B68-4D83-BF19-F0A89839D286}" type="presOf" srcId="{B85EBE19-78AA-4D3A-B5AD-A38B9EAE7E18}" destId="{8D171B1B-F52C-4905-BB2D-F02B6C6E55A4}" srcOrd="0" destOrd="0" presId="urn:microsoft.com/office/officeart/2005/8/layout/process1"/>
    <dgm:cxn modelId="{40F43C67-42B9-4C2E-9B35-1075E91A62D8}" srcId="{B85EBE19-78AA-4D3A-B5AD-A38B9EAE7E18}" destId="{984E03ED-7BD1-46A6-98FD-5EAD99876853}" srcOrd="1" destOrd="0" parTransId="{C6676AF4-672D-4D04-A3D1-C09AA52ABDEF}" sibTransId="{BE9B6469-3C55-495C-97A6-7AA229DA0163}"/>
    <dgm:cxn modelId="{18B86181-794F-463F-B89F-760DA7050B44}" type="presOf" srcId="{538ECF7B-F529-4744-B7E0-308CC3817A69}" destId="{1555DEF6-302F-46C9-97D5-607C92FA0DAF}" srcOrd="1" destOrd="0" presId="urn:microsoft.com/office/officeart/2005/8/layout/process1"/>
    <dgm:cxn modelId="{A0B60F9F-D44F-4D59-8F59-CE184CA207E4}" type="presOf" srcId="{77737409-554D-471D-BFAD-64457A1B7771}" destId="{00EB224D-3529-42F6-8316-9852425F44AA}" srcOrd="0" destOrd="0" presId="urn:microsoft.com/office/officeart/2005/8/layout/process1"/>
    <dgm:cxn modelId="{37EF0BAE-D037-4E33-8F3F-FADADCCDD185}" srcId="{B85EBE19-78AA-4D3A-B5AD-A38B9EAE7E18}" destId="{0D68866A-418D-4B47-BB31-39BE6652778C}" srcOrd="0" destOrd="0" parTransId="{139ABDE5-065D-4DA9-88D6-D76BA4FA8424}" sibTransId="{538ECF7B-F529-4744-B7E0-308CC3817A69}"/>
    <dgm:cxn modelId="{297B28B3-E162-43BC-AA86-501B747608F0}" type="presOf" srcId="{B9EDAFFC-FE97-4A65-83AD-661FFE340A7F}" destId="{DDDADF60-9180-4C73-B6A6-CB3F58FD1926}" srcOrd="0" destOrd="0" presId="urn:microsoft.com/office/officeart/2005/8/layout/process1"/>
    <dgm:cxn modelId="{760D8EBE-23A8-48D3-BF61-B0229B019DA4}" type="presOf" srcId="{DD720C54-47F8-43E9-B72D-AB2D235476D7}" destId="{7E77A7EF-1A3C-4DDB-88A5-C9C5E61F0229}" srcOrd="1" destOrd="0" presId="urn:microsoft.com/office/officeart/2005/8/layout/process1"/>
    <dgm:cxn modelId="{99B71AC5-DBAE-4DC0-A8F3-220F47E52409}" type="presOf" srcId="{BE9B6469-3C55-495C-97A6-7AA229DA0163}" destId="{E18F46F2-13B6-4516-9E52-04E28CA6F3A1}" srcOrd="0" destOrd="0" presId="urn:microsoft.com/office/officeart/2005/8/layout/process1"/>
    <dgm:cxn modelId="{9ACDAEC6-13C4-48D7-BC62-19860EB7314F}" type="presOf" srcId="{869F8CEB-038D-4339-B7FE-9C1967F2C59C}" destId="{1DA67E70-B2EB-46BB-8C6D-49A94B3D953B}" srcOrd="0" destOrd="2" presId="urn:microsoft.com/office/officeart/2005/8/layout/process1"/>
    <dgm:cxn modelId="{7DF761CD-1A9A-4D8F-A79F-78B247636BED}" srcId="{B85EBE19-78AA-4D3A-B5AD-A38B9EAE7E18}" destId="{B9EDAFFC-FE97-4A65-83AD-661FFE340A7F}" srcOrd="2" destOrd="0" parTransId="{E0DCF1AE-643A-4D71-A85A-F7F817B050B0}" sibTransId="{77737409-554D-471D-BFAD-64457A1B7771}"/>
    <dgm:cxn modelId="{782A8CD7-DA40-43B8-A5C8-D06F14D5D104}" srcId="{B85EBE19-78AA-4D3A-B5AD-A38B9EAE7E18}" destId="{D3A81995-203B-434B-9607-455A952C8AF3}" srcOrd="3" destOrd="0" parTransId="{8A381D19-C45E-466D-B9D4-5772A4DCA0E5}" sibTransId="{DD720C54-47F8-43E9-B72D-AB2D235476D7}"/>
    <dgm:cxn modelId="{BF4E82DA-5301-44E6-AA1B-35B76E3AA58D}" type="presOf" srcId="{28BA5525-4E97-45CB-814B-D029EDC71FD6}" destId="{8B7128BB-7590-47D2-8F61-23C6583CCD78}" srcOrd="0" destOrd="0" presId="urn:microsoft.com/office/officeart/2005/8/layout/process1"/>
    <dgm:cxn modelId="{8EBBBDDA-8294-4E4B-B228-FCCAF1F721AC}" type="presOf" srcId="{77737409-554D-471D-BFAD-64457A1B7771}" destId="{766CA79D-E964-4FF3-B466-BAFC026E8B19}" srcOrd="1" destOrd="0" presId="urn:microsoft.com/office/officeart/2005/8/layout/process1"/>
    <dgm:cxn modelId="{2CB503E2-D8F1-4504-9AB1-D9B4AF92ED1E}" type="presOf" srcId="{BE9B6469-3C55-495C-97A6-7AA229DA0163}" destId="{C16DE1E5-7753-40D1-90BE-AB024A06D918}" srcOrd="1" destOrd="0" presId="urn:microsoft.com/office/officeart/2005/8/layout/process1"/>
    <dgm:cxn modelId="{551115E3-FE7D-4CCE-B9C2-EC89A4185E3E}" srcId="{984E03ED-7BD1-46A6-98FD-5EAD99876853}" destId="{408D0010-93FF-434E-B94E-11793D869CCE}" srcOrd="0" destOrd="0" parTransId="{DE68E72D-86C1-4021-BED3-205ADD7B3028}" sibTransId="{1AD1BEC4-457D-40CC-B839-C51555A43143}"/>
    <dgm:cxn modelId="{555038E3-B523-4F1C-8CA6-FC01A5270C50}" type="presOf" srcId="{D3A81995-203B-434B-9607-455A952C8AF3}" destId="{04B48F06-3618-4214-B9BD-690F7E1DC326}" srcOrd="0" destOrd="0" presId="urn:microsoft.com/office/officeart/2005/8/layout/process1"/>
    <dgm:cxn modelId="{F597E7D0-590C-455E-BBA4-4035B61D6187}" type="presParOf" srcId="{8D171B1B-F52C-4905-BB2D-F02B6C6E55A4}" destId="{830758B5-23E7-4CD6-AF17-3F6D13231F62}" srcOrd="0" destOrd="0" presId="urn:microsoft.com/office/officeart/2005/8/layout/process1"/>
    <dgm:cxn modelId="{CCD2EB5A-E8DA-4E6B-BDC1-0BEF345D1E63}" type="presParOf" srcId="{8D171B1B-F52C-4905-BB2D-F02B6C6E55A4}" destId="{90D18B4F-A7F0-46BE-AC8A-1D1868F5828F}" srcOrd="1" destOrd="0" presId="urn:microsoft.com/office/officeart/2005/8/layout/process1"/>
    <dgm:cxn modelId="{2D496B14-6829-405A-A6D9-A9A7E8C8A688}" type="presParOf" srcId="{90D18B4F-A7F0-46BE-AC8A-1D1868F5828F}" destId="{1555DEF6-302F-46C9-97D5-607C92FA0DAF}" srcOrd="0" destOrd="0" presId="urn:microsoft.com/office/officeart/2005/8/layout/process1"/>
    <dgm:cxn modelId="{3032F835-4C64-4E05-B649-17A40C7D9DF3}" type="presParOf" srcId="{8D171B1B-F52C-4905-BB2D-F02B6C6E55A4}" destId="{1DA67E70-B2EB-46BB-8C6D-49A94B3D953B}" srcOrd="2" destOrd="0" presId="urn:microsoft.com/office/officeart/2005/8/layout/process1"/>
    <dgm:cxn modelId="{0A949B7F-BA8D-4712-ADAB-B44364D4404C}" type="presParOf" srcId="{8D171B1B-F52C-4905-BB2D-F02B6C6E55A4}" destId="{E18F46F2-13B6-4516-9E52-04E28CA6F3A1}" srcOrd="3" destOrd="0" presId="urn:microsoft.com/office/officeart/2005/8/layout/process1"/>
    <dgm:cxn modelId="{9D95F474-2034-4117-BECD-48CD370747B9}" type="presParOf" srcId="{E18F46F2-13B6-4516-9E52-04E28CA6F3A1}" destId="{C16DE1E5-7753-40D1-90BE-AB024A06D918}" srcOrd="0" destOrd="0" presId="urn:microsoft.com/office/officeart/2005/8/layout/process1"/>
    <dgm:cxn modelId="{47EC511E-5717-4001-8BB9-E15716D26E84}" type="presParOf" srcId="{8D171B1B-F52C-4905-BB2D-F02B6C6E55A4}" destId="{DDDADF60-9180-4C73-B6A6-CB3F58FD1926}" srcOrd="4" destOrd="0" presId="urn:microsoft.com/office/officeart/2005/8/layout/process1"/>
    <dgm:cxn modelId="{3DD59110-740F-4607-B66C-663DC7B25EC6}" type="presParOf" srcId="{8D171B1B-F52C-4905-BB2D-F02B6C6E55A4}" destId="{00EB224D-3529-42F6-8316-9852425F44AA}" srcOrd="5" destOrd="0" presId="urn:microsoft.com/office/officeart/2005/8/layout/process1"/>
    <dgm:cxn modelId="{B8A37328-2E62-47B0-B02F-51363A1856F3}" type="presParOf" srcId="{00EB224D-3529-42F6-8316-9852425F44AA}" destId="{766CA79D-E964-4FF3-B466-BAFC026E8B19}" srcOrd="0" destOrd="0" presId="urn:microsoft.com/office/officeart/2005/8/layout/process1"/>
    <dgm:cxn modelId="{61F9CCF2-7A30-4A35-99C0-0C56508E2BDE}" type="presParOf" srcId="{8D171B1B-F52C-4905-BB2D-F02B6C6E55A4}" destId="{04B48F06-3618-4214-B9BD-690F7E1DC326}" srcOrd="6" destOrd="0" presId="urn:microsoft.com/office/officeart/2005/8/layout/process1"/>
    <dgm:cxn modelId="{AB37DE76-CE05-4538-A099-ADBF2906DA28}" type="presParOf" srcId="{8D171B1B-F52C-4905-BB2D-F02B6C6E55A4}" destId="{A9B3306D-9AD6-484B-AB0A-D8E86E3B2C03}" srcOrd="7" destOrd="0" presId="urn:microsoft.com/office/officeart/2005/8/layout/process1"/>
    <dgm:cxn modelId="{318F981C-7CFC-4906-9F34-16F028D14E4A}" type="presParOf" srcId="{A9B3306D-9AD6-484B-AB0A-D8E86E3B2C03}" destId="{7E77A7EF-1A3C-4DDB-88A5-C9C5E61F0229}" srcOrd="0" destOrd="0" presId="urn:microsoft.com/office/officeart/2005/8/layout/process1"/>
    <dgm:cxn modelId="{AAC03D66-B573-48E9-9FEB-A03AF5E13576}" type="presParOf" srcId="{8D171B1B-F52C-4905-BB2D-F02B6C6E55A4}" destId="{8B7128BB-7590-47D2-8F61-23C6583CCD78}"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5EBE19-78AA-4D3A-B5AD-A38B9EAE7E18}" type="doc">
      <dgm:prSet loTypeId="urn:microsoft.com/office/officeart/2005/8/layout/process1" loCatId="process" qsTypeId="urn:microsoft.com/office/officeart/2005/8/quickstyle/simple1" qsCatId="simple" csTypeId="urn:microsoft.com/office/officeart/2005/8/colors/accent1_2" csCatId="accent1" phldr="1"/>
      <dgm:spPr/>
    </dgm:pt>
    <dgm:pt modelId="{0D68866A-418D-4B47-BB31-39BE6652778C}">
      <dgm:prSet phldrT="[Text]"/>
      <dgm:spPr/>
      <dgm:t>
        <a:bodyPr/>
        <a:lstStyle/>
        <a:p>
          <a:r>
            <a:rPr lang="en-US" dirty="0"/>
            <a:t>Loan Origination</a:t>
          </a:r>
        </a:p>
      </dgm:t>
    </dgm:pt>
    <dgm:pt modelId="{139ABDE5-065D-4DA9-88D6-D76BA4FA8424}" type="parTrans" cxnId="{37EF0BAE-D037-4E33-8F3F-FADADCCDD185}">
      <dgm:prSet/>
      <dgm:spPr/>
      <dgm:t>
        <a:bodyPr/>
        <a:lstStyle/>
        <a:p>
          <a:endParaRPr lang="en-US"/>
        </a:p>
      </dgm:t>
    </dgm:pt>
    <dgm:pt modelId="{538ECF7B-F529-4744-B7E0-308CC3817A69}" type="sibTrans" cxnId="{37EF0BAE-D037-4E33-8F3F-FADADCCDD185}">
      <dgm:prSet/>
      <dgm:spPr/>
      <dgm:t>
        <a:bodyPr/>
        <a:lstStyle/>
        <a:p>
          <a:endParaRPr lang="en-US"/>
        </a:p>
      </dgm:t>
    </dgm:pt>
    <dgm:pt modelId="{984E03ED-7BD1-46A6-98FD-5EAD99876853}">
      <dgm:prSet phldrT="[Text]"/>
      <dgm:spPr/>
      <dgm:t>
        <a:bodyPr/>
        <a:lstStyle/>
        <a:p>
          <a:r>
            <a:rPr lang="en-US" dirty="0"/>
            <a:t>Loan Processing</a:t>
          </a:r>
        </a:p>
      </dgm:t>
    </dgm:pt>
    <dgm:pt modelId="{C6676AF4-672D-4D04-A3D1-C09AA52ABDEF}" type="parTrans" cxnId="{40F43C67-42B9-4C2E-9B35-1075E91A62D8}">
      <dgm:prSet/>
      <dgm:spPr/>
      <dgm:t>
        <a:bodyPr/>
        <a:lstStyle/>
        <a:p>
          <a:endParaRPr lang="en-US"/>
        </a:p>
      </dgm:t>
    </dgm:pt>
    <dgm:pt modelId="{BE9B6469-3C55-495C-97A6-7AA229DA0163}" type="sibTrans" cxnId="{40F43C67-42B9-4C2E-9B35-1075E91A62D8}">
      <dgm:prSet/>
      <dgm:spPr/>
      <dgm:t>
        <a:bodyPr/>
        <a:lstStyle/>
        <a:p>
          <a:endParaRPr lang="en-US"/>
        </a:p>
      </dgm:t>
    </dgm:pt>
    <dgm:pt modelId="{B9EDAFFC-FE97-4A65-83AD-661FFE340A7F}">
      <dgm:prSet phldrT="[Text]"/>
      <dgm:spPr/>
      <dgm:t>
        <a:bodyPr/>
        <a:lstStyle/>
        <a:p>
          <a:r>
            <a:rPr lang="en-US" dirty="0"/>
            <a:t>Loan Agreement</a:t>
          </a:r>
        </a:p>
      </dgm:t>
    </dgm:pt>
    <dgm:pt modelId="{E0DCF1AE-643A-4D71-A85A-F7F817B050B0}" type="parTrans" cxnId="{7DF761CD-1A9A-4D8F-A79F-78B247636BED}">
      <dgm:prSet/>
      <dgm:spPr/>
      <dgm:t>
        <a:bodyPr/>
        <a:lstStyle/>
        <a:p>
          <a:endParaRPr lang="en-US"/>
        </a:p>
      </dgm:t>
    </dgm:pt>
    <dgm:pt modelId="{77737409-554D-471D-BFAD-64457A1B7771}" type="sibTrans" cxnId="{7DF761CD-1A9A-4D8F-A79F-78B247636BED}">
      <dgm:prSet/>
      <dgm:spPr/>
      <dgm:t>
        <a:bodyPr/>
        <a:lstStyle/>
        <a:p>
          <a:endParaRPr lang="en-US"/>
        </a:p>
      </dgm:t>
    </dgm:pt>
    <dgm:pt modelId="{408D0010-93FF-434E-B94E-11793D869CCE}">
      <dgm:prSet phldrT="[Text]"/>
      <dgm:spPr/>
      <dgm:t>
        <a:bodyPr/>
        <a:lstStyle/>
        <a:p>
          <a:r>
            <a:rPr lang="en-US" dirty="0"/>
            <a:t>KYC</a:t>
          </a:r>
        </a:p>
      </dgm:t>
    </dgm:pt>
    <dgm:pt modelId="{DE68E72D-86C1-4021-BED3-205ADD7B3028}" type="parTrans" cxnId="{551115E3-FE7D-4CCE-B9C2-EC89A4185E3E}">
      <dgm:prSet/>
      <dgm:spPr/>
      <dgm:t>
        <a:bodyPr/>
        <a:lstStyle/>
        <a:p>
          <a:endParaRPr lang="en-US"/>
        </a:p>
      </dgm:t>
    </dgm:pt>
    <dgm:pt modelId="{1AD1BEC4-457D-40CC-B839-C51555A43143}" type="sibTrans" cxnId="{551115E3-FE7D-4CCE-B9C2-EC89A4185E3E}">
      <dgm:prSet/>
      <dgm:spPr/>
      <dgm:t>
        <a:bodyPr/>
        <a:lstStyle/>
        <a:p>
          <a:endParaRPr lang="en-US"/>
        </a:p>
      </dgm:t>
    </dgm:pt>
    <dgm:pt modelId="{869F8CEB-038D-4339-B7FE-9C1967F2C59C}">
      <dgm:prSet phldrT="[Text]"/>
      <dgm:spPr/>
      <dgm:t>
        <a:bodyPr/>
        <a:lstStyle/>
        <a:p>
          <a:r>
            <a:rPr lang="en-US" dirty="0"/>
            <a:t>Credit Check</a:t>
          </a:r>
        </a:p>
      </dgm:t>
    </dgm:pt>
    <dgm:pt modelId="{3EF03030-B439-4387-BCAC-2DC6573C70B9}" type="parTrans" cxnId="{F3AC4545-E4DC-4C9A-9B75-C378F27D69F8}">
      <dgm:prSet/>
      <dgm:spPr/>
      <dgm:t>
        <a:bodyPr/>
        <a:lstStyle/>
        <a:p>
          <a:endParaRPr lang="en-US"/>
        </a:p>
      </dgm:t>
    </dgm:pt>
    <dgm:pt modelId="{E2FF5F1E-0DBE-4880-A88D-FACD6BE5C359}" type="sibTrans" cxnId="{F3AC4545-E4DC-4C9A-9B75-C378F27D69F8}">
      <dgm:prSet/>
      <dgm:spPr/>
      <dgm:t>
        <a:bodyPr/>
        <a:lstStyle/>
        <a:p>
          <a:endParaRPr lang="en-US"/>
        </a:p>
      </dgm:t>
    </dgm:pt>
    <dgm:pt modelId="{D3A81995-203B-434B-9607-455A952C8AF3}">
      <dgm:prSet phldrT="[Text]"/>
      <dgm:spPr/>
      <dgm:t>
        <a:bodyPr/>
        <a:lstStyle/>
        <a:p>
          <a:r>
            <a:rPr lang="en-US" dirty="0"/>
            <a:t>Disbursement</a:t>
          </a:r>
        </a:p>
      </dgm:t>
    </dgm:pt>
    <dgm:pt modelId="{8A381D19-C45E-466D-B9D4-5772A4DCA0E5}" type="parTrans" cxnId="{782A8CD7-DA40-43B8-A5C8-D06F14D5D104}">
      <dgm:prSet/>
      <dgm:spPr/>
      <dgm:t>
        <a:bodyPr/>
        <a:lstStyle/>
        <a:p>
          <a:endParaRPr lang="en-US"/>
        </a:p>
      </dgm:t>
    </dgm:pt>
    <dgm:pt modelId="{DD720C54-47F8-43E9-B72D-AB2D235476D7}" type="sibTrans" cxnId="{782A8CD7-DA40-43B8-A5C8-D06F14D5D104}">
      <dgm:prSet/>
      <dgm:spPr/>
      <dgm:t>
        <a:bodyPr/>
        <a:lstStyle/>
        <a:p>
          <a:endParaRPr lang="en-US"/>
        </a:p>
      </dgm:t>
    </dgm:pt>
    <dgm:pt modelId="{28BA5525-4E97-45CB-814B-D029EDC71FD6}">
      <dgm:prSet phldrT="[Text]"/>
      <dgm:spPr/>
      <dgm:t>
        <a:bodyPr/>
        <a:lstStyle/>
        <a:p>
          <a:r>
            <a:rPr lang="en-US" dirty="0"/>
            <a:t>Recovery / Loan servicing</a:t>
          </a:r>
        </a:p>
      </dgm:t>
    </dgm:pt>
    <dgm:pt modelId="{1A6BD6F5-7400-437E-A7DD-1514FCFB5EB6}" type="parTrans" cxnId="{A04D3C13-BE74-46EC-B2BB-312C632C88D9}">
      <dgm:prSet/>
      <dgm:spPr/>
      <dgm:t>
        <a:bodyPr/>
        <a:lstStyle/>
        <a:p>
          <a:endParaRPr lang="en-US"/>
        </a:p>
      </dgm:t>
    </dgm:pt>
    <dgm:pt modelId="{17DCAFC0-3CD3-43FC-A16F-ACD7B50C247C}" type="sibTrans" cxnId="{A04D3C13-BE74-46EC-B2BB-312C632C88D9}">
      <dgm:prSet/>
      <dgm:spPr/>
      <dgm:t>
        <a:bodyPr/>
        <a:lstStyle/>
        <a:p>
          <a:endParaRPr lang="en-US"/>
        </a:p>
      </dgm:t>
    </dgm:pt>
    <dgm:pt modelId="{8D171B1B-F52C-4905-BB2D-F02B6C6E55A4}" type="pres">
      <dgm:prSet presAssocID="{B85EBE19-78AA-4D3A-B5AD-A38B9EAE7E18}" presName="Name0" presStyleCnt="0">
        <dgm:presLayoutVars>
          <dgm:dir/>
          <dgm:resizeHandles val="exact"/>
        </dgm:presLayoutVars>
      </dgm:prSet>
      <dgm:spPr/>
    </dgm:pt>
    <dgm:pt modelId="{830758B5-23E7-4CD6-AF17-3F6D13231F62}" type="pres">
      <dgm:prSet presAssocID="{0D68866A-418D-4B47-BB31-39BE6652778C}" presName="node" presStyleLbl="node1" presStyleIdx="0" presStyleCnt="5">
        <dgm:presLayoutVars>
          <dgm:bulletEnabled val="1"/>
        </dgm:presLayoutVars>
      </dgm:prSet>
      <dgm:spPr/>
    </dgm:pt>
    <dgm:pt modelId="{90D18B4F-A7F0-46BE-AC8A-1D1868F5828F}" type="pres">
      <dgm:prSet presAssocID="{538ECF7B-F529-4744-B7E0-308CC3817A69}" presName="sibTrans" presStyleLbl="sibTrans2D1" presStyleIdx="0" presStyleCnt="4"/>
      <dgm:spPr/>
    </dgm:pt>
    <dgm:pt modelId="{1555DEF6-302F-46C9-97D5-607C92FA0DAF}" type="pres">
      <dgm:prSet presAssocID="{538ECF7B-F529-4744-B7E0-308CC3817A69}" presName="connectorText" presStyleLbl="sibTrans2D1" presStyleIdx="0" presStyleCnt="4"/>
      <dgm:spPr/>
    </dgm:pt>
    <dgm:pt modelId="{1DA67E70-B2EB-46BB-8C6D-49A94B3D953B}" type="pres">
      <dgm:prSet presAssocID="{984E03ED-7BD1-46A6-98FD-5EAD99876853}" presName="node" presStyleLbl="node1" presStyleIdx="1" presStyleCnt="5">
        <dgm:presLayoutVars>
          <dgm:bulletEnabled val="1"/>
        </dgm:presLayoutVars>
      </dgm:prSet>
      <dgm:spPr/>
    </dgm:pt>
    <dgm:pt modelId="{E18F46F2-13B6-4516-9E52-04E28CA6F3A1}" type="pres">
      <dgm:prSet presAssocID="{BE9B6469-3C55-495C-97A6-7AA229DA0163}" presName="sibTrans" presStyleLbl="sibTrans2D1" presStyleIdx="1" presStyleCnt="4"/>
      <dgm:spPr/>
    </dgm:pt>
    <dgm:pt modelId="{C16DE1E5-7753-40D1-90BE-AB024A06D918}" type="pres">
      <dgm:prSet presAssocID="{BE9B6469-3C55-495C-97A6-7AA229DA0163}" presName="connectorText" presStyleLbl="sibTrans2D1" presStyleIdx="1" presStyleCnt="4"/>
      <dgm:spPr/>
    </dgm:pt>
    <dgm:pt modelId="{DDDADF60-9180-4C73-B6A6-CB3F58FD1926}" type="pres">
      <dgm:prSet presAssocID="{B9EDAFFC-FE97-4A65-83AD-661FFE340A7F}" presName="node" presStyleLbl="node1" presStyleIdx="2" presStyleCnt="5">
        <dgm:presLayoutVars>
          <dgm:bulletEnabled val="1"/>
        </dgm:presLayoutVars>
      </dgm:prSet>
      <dgm:spPr/>
    </dgm:pt>
    <dgm:pt modelId="{00EB224D-3529-42F6-8316-9852425F44AA}" type="pres">
      <dgm:prSet presAssocID="{77737409-554D-471D-BFAD-64457A1B7771}" presName="sibTrans" presStyleLbl="sibTrans2D1" presStyleIdx="2" presStyleCnt="4"/>
      <dgm:spPr/>
    </dgm:pt>
    <dgm:pt modelId="{766CA79D-E964-4FF3-B466-BAFC026E8B19}" type="pres">
      <dgm:prSet presAssocID="{77737409-554D-471D-BFAD-64457A1B7771}" presName="connectorText" presStyleLbl="sibTrans2D1" presStyleIdx="2" presStyleCnt="4"/>
      <dgm:spPr/>
    </dgm:pt>
    <dgm:pt modelId="{04B48F06-3618-4214-B9BD-690F7E1DC326}" type="pres">
      <dgm:prSet presAssocID="{D3A81995-203B-434B-9607-455A952C8AF3}" presName="node" presStyleLbl="node1" presStyleIdx="3" presStyleCnt="5">
        <dgm:presLayoutVars>
          <dgm:bulletEnabled val="1"/>
        </dgm:presLayoutVars>
      </dgm:prSet>
      <dgm:spPr/>
    </dgm:pt>
    <dgm:pt modelId="{A9B3306D-9AD6-484B-AB0A-D8E86E3B2C03}" type="pres">
      <dgm:prSet presAssocID="{DD720C54-47F8-43E9-B72D-AB2D235476D7}" presName="sibTrans" presStyleLbl="sibTrans2D1" presStyleIdx="3" presStyleCnt="4"/>
      <dgm:spPr/>
    </dgm:pt>
    <dgm:pt modelId="{7E77A7EF-1A3C-4DDB-88A5-C9C5E61F0229}" type="pres">
      <dgm:prSet presAssocID="{DD720C54-47F8-43E9-B72D-AB2D235476D7}" presName="connectorText" presStyleLbl="sibTrans2D1" presStyleIdx="3" presStyleCnt="4"/>
      <dgm:spPr/>
    </dgm:pt>
    <dgm:pt modelId="{8B7128BB-7590-47D2-8F61-23C6583CCD78}" type="pres">
      <dgm:prSet presAssocID="{28BA5525-4E97-45CB-814B-D029EDC71FD6}" presName="node" presStyleLbl="node1" presStyleIdx="4" presStyleCnt="5">
        <dgm:presLayoutVars>
          <dgm:bulletEnabled val="1"/>
        </dgm:presLayoutVars>
      </dgm:prSet>
      <dgm:spPr/>
    </dgm:pt>
  </dgm:ptLst>
  <dgm:cxnLst>
    <dgm:cxn modelId="{A04D3C13-BE74-46EC-B2BB-312C632C88D9}" srcId="{B85EBE19-78AA-4D3A-B5AD-A38B9EAE7E18}" destId="{28BA5525-4E97-45CB-814B-D029EDC71FD6}" srcOrd="4" destOrd="0" parTransId="{1A6BD6F5-7400-437E-A7DD-1514FCFB5EB6}" sibTransId="{17DCAFC0-3CD3-43FC-A16F-ACD7B50C247C}"/>
    <dgm:cxn modelId="{C087B430-78C7-43CA-87B5-33EBD1344075}" type="presOf" srcId="{0D68866A-418D-4B47-BB31-39BE6652778C}" destId="{830758B5-23E7-4CD6-AF17-3F6D13231F62}" srcOrd="0" destOrd="0" presId="urn:microsoft.com/office/officeart/2005/8/layout/process1"/>
    <dgm:cxn modelId="{D9F4E843-694F-4995-9F30-9763C6EB268D}" type="presOf" srcId="{538ECF7B-F529-4744-B7E0-308CC3817A69}" destId="{90D18B4F-A7F0-46BE-AC8A-1D1868F5828F}" srcOrd="0" destOrd="0" presId="urn:microsoft.com/office/officeart/2005/8/layout/process1"/>
    <dgm:cxn modelId="{F3AC4545-E4DC-4C9A-9B75-C378F27D69F8}" srcId="{984E03ED-7BD1-46A6-98FD-5EAD99876853}" destId="{869F8CEB-038D-4339-B7FE-9C1967F2C59C}" srcOrd="1" destOrd="0" parTransId="{3EF03030-B439-4387-BCAC-2DC6573C70B9}" sibTransId="{E2FF5F1E-0DBE-4880-A88D-FACD6BE5C359}"/>
    <dgm:cxn modelId="{201BD747-F920-4078-AC01-55A57AD9BDE7}" type="presOf" srcId="{984E03ED-7BD1-46A6-98FD-5EAD99876853}" destId="{1DA67E70-B2EB-46BB-8C6D-49A94B3D953B}" srcOrd="0" destOrd="0" presId="urn:microsoft.com/office/officeart/2005/8/layout/process1"/>
    <dgm:cxn modelId="{078AAD4E-5221-4019-95D5-8535E7807F26}" type="presOf" srcId="{408D0010-93FF-434E-B94E-11793D869CCE}" destId="{1DA67E70-B2EB-46BB-8C6D-49A94B3D953B}" srcOrd="0" destOrd="1" presId="urn:microsoft.com/office/officeart/2005/8/layout/process1"/>
    <dgm:cxn modelId="{A6D4B750-32B2-40CA-82C0-0E8C546125AB}" type="presOf" srcId="{DD720C54-47F8-43E9-B72D-AB2D235476D7}" destId="{A9B3306D-9AD6-484B-AB0A-D8E86E3B2C03}" srcOrd="0" destOrd="0" presId="urn:microsoft.com/office/officeart/2005/8/layout/process1"/>
    <dgm:cxn modelId="{1612BE65-7B68-4D83-BF19-F0A89839D286}" type="presOf" srcId="{B85EBE19-78AA-4D3A-B5AD-A38B9EAE7E18}" destId="{8D171B1B-F52C-4905-BB2D-F02B6C6E55A4}" srcOrd="0" destOrd="0" presId="urn:microsoft.com/office/officeart/2005/8/layout/process1"/>
    <dgm:cxn modelId="{40F43C67-42B9-4C2E-9B35-1075E91A62D8}" srcId="{B85EBE19-78AA-4D3A-B5AD-A38B9EAE7E18}" destId="{984E03ED-7BD1-46A6-98FD-5EAD99876853}" srcOrd="1" destOrd="0" parTransId="{C6676AF4-672D-4D04-A3D1-C09AA52ABDEF}" sibTransId="{BE9B6469-3C55-495C-97A6-7AA229DA0163}"/>
    <dgm:cxn modelId="{18B86181-794F-463F-B89F-760DA7050B44}" type="presOf" srcId="{538ECF7B-F529-4744-B7E0-308CC3817A69}" destId="{1555DEF6-302F-46C9-97D5-607C92FA0DAF}" srcOrd="1" destOrd="0" presId="urn:microsoft.com/office/officeart/2005/8/layout/process1"/>
    <dgm:cxn modelId="{A0B60F9F-D44F-4D59-8F59-CE184CA207E4}" type="presOf" srcId="{77737409-554D-471D-BFAD-64457A1B7771}" destId="{00EB224D-3529-42F6-8316-9852425F44AA}" srcOrd="0" destOrd="0" presId="urn:microsoft.com/office/officeart/2005/8/layout/process1"/>
    <dgm:cxn modelId="{37EF0BAE-D037-4E33-8F3F-FADADCCDD185}" srcId="{B85EBE19-78AA-4D3A-B5AD-A38B9EAE7E18}" destId="{0D68866A-418D-4B47-BB31-39BE6652778C}" srcOrd="0" destOrd="0" parTransId="{139ABDE5-065D-4DA9-88D6-D76BA4FA8424}" sibTransId="{538ECF7B-F529-4744-B7E0-308CC3817A69}"/>
    <dgm:cxn modelId="{297B28B3-E162-43BC-AA86-501B747608F0}" type="presOf" srcId="{B9EDAFFC-FE97-4A65-83AD-661FFE340A7F}" destId="{DDDADF60-9180-4C73-B6A6-CB3F58FD1926}" srcOrd="0" destOrd="0" presId="urn:microsoft.com/office/officeart/2005/8/layout/process1"/>
    <dgm:cxn modelId="{760D8EBE-23A8-48D3-BF61-B0229B019DA4}" type="presOf" srcId="{DD720C54-47F8-43E9-B72D-AB2D235476D7}" destId="{7E77A7EF-1A3C-4DDB-88A5-C9C5E61F0229}" srcOrd="1" destOrd="0" presId="urn:microsoft.com/office/officeart/2005/8/layout/process1"/>
    <dgm:cxn modelId="{99B71AC5-DBAE-4DC0-A8F3-220F47E52409}" type="presOf" srcId="{BE9B6469-3C55-495C-97A6-7AA229DA0163}" destId="{E18F46F2-13B6-4516-9E52-04E28CA6F3A1}" srcOrd="0" destOrd="0" presId="urn:microsoft.com/office/officeart/2005/8/layout/process1"/>
    <dgm:cxn modelId="{9ACDAEC6-13C4-48D7-BC62-19860EB7314F}" type="presOf" srcId="{869F8CEB-038D-4339-B7FE-9C1967F2C59C}" destId="{1DA67E70-B2EB-46BB-8C6D-49A94B3D953B}" srcOrd="0" destOrd="2" presId="urn:microsoft.com/office/officeart/2005/8/layout/process1"/>
    <dgm:cxn modelId="{7DF761CD-1A9A-4D8F-A79F-78B247636BED}" srcId="{B85EBE19-78AA-4D3A-B5AD-A38B9EAE7E18}" destId="{B9EDAFFC-FE97-4A65-83AD-661FFE340A7F}" srcOrd="2" destOrd="0" parTransId="{E0DCF1AE-643A-4D71-A85A-F7F817B050B0}" sibTransId="{77737409-554D-471D-BFAD-64457A1B7771}"/>
    <dgm:cxn modelId="{782A8CD7-DA40-43B8-A5C8-D06F14D5D104}" srcId="{B85EBE19-78AA-4D3A-B5AD-A38B9EAE7E18}" destId="{D3A81995-203B-434B-9607-455A952C8AF3}" srcOrd="3" destOrd="0" parTransId="{8A381D19-C45E-466D-B9D4-5772A4DCA0E5}" sibTransId="{DD720C54-47F8-43E9-B72D-AB2D235476D7}"/>
    <dgm:cxn modelId="{BF4E82DA-5301-44E6-AA1B-35B76E3AA58D}" type="presOf" srcId="{28BA5525-4E97-45CB-814B-D029EDC71FD6}" destId="{8B7128BB-7590-47D2-8F61-23C6583CCD78}" srcOrd="0" destOrd="0" presId="urn:microsoft.com/office/officeart/2005/8/layout/process1"/>
    <dgm:cxn modelId="{8EBBBDDA-8294-4E4B-B228-FCCAF1F721AC}" type="presOf" srcId="{77737409-554D-471D-BFAD-64457A1B7771}" destId="{766CA79D-E964-4FF3-B466-BAFC026E8B19}" srcOrd="1" destOrd="0" presId="urn:microsoft.com/office/officeart/2005/8/layout/process1"/>
    <dgm:cxn modelId="{2CB503E2-D8F1-4504-9AB1-D9B4AF92ED1E}" type="presOf" srcId="{BE9B6469-3C55-495C-97A6-7AA229DA0163}" destId="{C16DE1E5-7753-40D1-90BE-AB024A06D918}" srcOrd="1" destOrd="0" presId="urn:microsoft.com/office/officeart/2005/8/layout/process1"/>
    <dgm:cxn modelId="{551115E3-FE7D-4CCE-B9C2-EC89A4185E3E}" srcId="{984E03ED-7BD1-46A6-98FD-5EAD99876853}" destId="{408D0010-93FF-434E-B94E-11793D869CCE}" srcOrd="0" destOrd="0" parTransId="{DE68E72D-86C1-4021-BED3-205ADD7B3028}" sibTransId="{1AD1BEC4-457D-40CC-B839-C51555A43143}"/>
    <dgm:cxn modelId="{555038E3-B523-4F1C-8CA6-FC01A5270C50}" type="presOf" srcId="{D3A81995-203B-434B-9607-455A952C8AF3}" destId="{04B48F06-3618-4214-B9BD-690F7E1DC326}" srcOrd="0" destOrd="0" presId="urn:microsoft.com/office/officeart/2005/8/layout/process1"/>
    <dgm:cxn modelId="{F597E7D0-590C-455E-BBA4-4035B61D6187}" type="presParOf" srcId="{8D171B1B-F52C-4905-BB2D-F02B6C6E55A4}" destId="{830758B5-23E7-4CD6-AF17-3F6D13231F62}" srcOrd="0" destOrd="0" presId="urn:microsoft.com/office/officeart/2005/8/layout/process1"/>
    <dgm:cxn modelId="{CCD2EB5A-E8DA-4E6B-BDC1-0BEF345D1E63}" type="presParOf" srcId="{8D171B1B-F52C-4905-BB2D-F02B6C6E55A4}" destId="{90D18B4F-A7F0-46BE-AC8A-1D1868F5828F}" srcOrd="1" destOrd="0" presId="urn:microsoft.com/office/officeart/2005/8/layout/process1"/>
    <dgm:cxn modelId="{2D496B14-6829-405A-A6D9-A9A7E8C8A688}" type="presParOf" srcId="{90D18B4F-A7F0-46BE-AC8A-1D1868F5828F}" destId="{1555DEF6-302F-46C9-97D5-607C92FA0DAF}" srcOrd="0" destOrd="0" presId="urn:microsoft.com/office/officeart/2005/8/layout/process1"/>
    <dgm:cxn modelId="{3032F835-4C64-4E05-B649-17A40C7D9DF3}" type="presParOf" srcId="{8D171B1B-F52C-4905-BB2D-F02B6C6E55A4}" destId="{1DA67E70-B2EB-46BB-8C6D-49A94B3D953B}" srcOrd="2" destOrd="0" presId="urn:microsoft.com/office/officeart/2005/8/layout/process1"/>
    <dgm:cxn modelId="{0A949B7F-BA8D-4712-ADAB-B44364D4404C}" type="presParOf" srcId="{8D171B1B-F52C-4905-BB2D-F02B6C6E55A4}" destId="{E18F46F2-13B6-4516-9E52-04E28CA6F3A1}" srcOrd="3" destOrd="0" presId="urn:microsoft.com/office/officeart/2005/8/layout/process1"/>
    <dgm:cxn modelId="{9D95F474-2034-4117-BECD-48CD370747B9}" type="presParOf" srcId="{E18F46F2-13B6-4516-9E52-04E28CA6F3A1}" destId="{C16DE1E5-7753-40D1-90BE-AB024A06D918}" srcOrd="0" destOrd="0" presId="urn:microsoft.com/office/officeart/2005/8/layout/process1"/>
    <dgm:cxn modelId="{47EC511E-5717-4001-8BB9-E15716D26E84}" type="presParOf" srcId="{8D171B1B-F52C-4905-BB2D-F02B6C6E55A4}" destId="{DDDADF60-9180-4C73-B6A6-CB3F58FD1926}" srcOrd="4" destOrd="0" presId="urn:microsoft.com/office/officeart/2005/8/layout/process1"/>
    <dgm:cxn modelId="{3DD59110-740F-4607-B66C-663DC7B25EC6}" type="presParOf" srcId="{8D171B1B-F52C-4905-BB2D-F02B6C6E55A4}" destId="{00EB224D-3529-42F6-8316-9852425F44AA}" srcOrd="5" destOrd="0" presId="urn:microsoft.com/office/officeart/2005/8/layout/process1"/>
    <dgm:cxn modelId="{B8A37328-2E62-47B0-B02F-51363A1856F3}" type="presParOf" srcId="{00EB224D-3529-42F6-8316-9852425F44AA}" destId="{766CA79D-E964-4FF3-B466-BAFC026E8B19}" srcOrd="0" destOrd="0" presId="urn:microsoft.com/office/officeart/2005/8/layout/process1"/>
    <dgm:cxn modelId="{61F9CCF2-7A30-4A35-99C0-0C56508E2BDE}" type="presParOf" srcId="{8D171B1B-F52C-4905-BB2D-F02B6C6E55A4}" destId="{04B48F06-3618-4214-B9BD-690F7E1DC326}" srcOrd="6" destOrd="0" presId="urn:microsoft.com/office/officeart/2005/8/layout/process1"/>
    <dgm:cxn modelId="{AB37DE76-CE05-4538-A099-ADBF2906DA28}" type="presParOf" srcId="{8D171B1B-F52C-4905-BB2D-F02B6C6E55A4}" destId="{A9B3306D-9AD6-484B-AB0A-D8E86E3B2C03}" srcOrd="7" destOrd="0" presId="urn:microsoft.com/office/officeart/2005/8/layout/process1"/>
    <dgm:cxn modelId="{318F981C-7CFC-4906-9F34-16F028D14E4A}" type="presParOf" srcId="{A9B3306D-9AD6-484B-AB0A-D8E86E3B2C03}" destId="{7E77A7EF-1A3C-4DDB-88A5-C9C5E61F0229}" srcOrd="0" destOrd="0" presId="urn:microsoft.com/office/officeart/2005/8/layout/process1"/>
    <dgm:cxn modelId="{AAC03D66-B573-48E9-9FEB-A03AF5E13576}" type="presParOf" srcId="{8D171B1B-F52C-4905-BB2D-F02B6C6E55A4}" destId="{8B7128BB-7590-47D2-8F61-23C6583CCD78}"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30856CC-ED1E-44CC-A299-C9EC4B85A019}"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804864E7-6F62-4CF7-B83D-84F238505300}">
      <dgm:prSet phldrT="[Text]"/>
      <dgm:spPr/>
      <dgm:t>
        <a:bodyPr/>
        <a:lstStyle/>
        <a:p>
          <a:r>
            <a:rPr lang="en-US" dirty="0"/>
            <a:t>2</a:t>
          </a:r>
        </a:p>
      </dgm:t>
    </dgm:pt>
    <dgm:pt modelId="{CD211E1E-9625-427C-A415-F6FFB65D7BAB}" type="parTrans" cxnId="{58318BEF-1843-4679-8ADD-34B407C43CE1}">
      <dgm:prSet/>
      <dgm:spPr/>
      <dgm:t>
        <a:bodyPr/>
        <a:lstStyle/>
        <a:p>
          <a:endParaRPr lang="en-US"/>
        </a:p>
      </dgm:t>
    </dgm:pt>
    <dgm:pt modelId="{A88ED3C0-3213-41FA-87C2-20E867AC5B16}" type="sibTrans" cxnId="{58318BEF-1843-4679-8ADD-34B407C43CE1}">
      <dgm:prSet/>
      <dgm:spPr/>
      <dgm:t>
        <a:bodyPr/>
        <a:lstStyle/>
        <a:p>
          <a:endParaRPr lang="en-US"/>
        </a:p>
      </dgm:t>
    </dgm:pt>
    <dgm:pt modelId="{8E00B7A8-2C57-469B-ADCE-8B5C729B40C0}">
      <dgm:prSet phldrT="[Text]"/>
      <dgm:spPr/>
      <dgm:t>
        <a:bodyPr/>
        <a:lstStyle/>
        <a:p>
          <a:r>
            <a:rPr lang="en-US" dirty="0"/>
            <a:t>3</a:t>
          </a:r>
        </a:p>
      </dgm:t>
    </dgm:pt>
    <dgm:pt modelId="{C2E4E929-E9B4-4F2E-896C-2E3BCD84BA87}" type="parTrans" cxnId="{91F59ECA-419E-4B48-85E0-CAAFE9C6413E}">
      <dgm:prSet/>
      <dgm:spPr/>
      <dgm:t>
        <a:bodyPr/>
        <a:lstStyle/>
        <a:p>
          <a:endParaRPr lang="en-US"/>
        </a:p>
      </dgm:t>
    </dgm:pt>
    <dgm:pt modelId="{4DCF5013-D696-4F6C-A519-FB65AA2E6689}" type="sibTrans" cxnId="{91F59ECA-419E-4B48-85E0-CAAFE9C6413E}">
      <dgm:prSet/>
      <dgm:spPr/>
      <dgm:t>
        <a:bodyPr/>
        <a:lstStyle/>
        <a:p>
          <a:endParaRPr lang="en-US"/>
        </a:p>
      </dgm:t>
    </dgm:pt>
    <dgm:pt modelId="{E1C7E1F0-5146-486F-BAD8-9CA905A56923}">
      <dgm:prSet phldrT="[Text]"/>
      <dgm:spPr/>
      <dgm:t>
        <a:bodyPr/>
        <a:lstStyle/>
        <a:p>
          <a:r>
            <a:rPr lang="en-US" dirty="0"/>
            <a:t>4</a:t>
          </a:r>
        </a:p>
      </dgm:t>
    </dgm:pt>
    <dgm:pt modelId="{FA742B3D-9725-4BD2-BBD8-862E6C9B9C86}" type="parTrans" cxnId="{6C78F178-2727-4682-B13D-32788E791342}">
      <dgm:prSet/>
      <dgm:spPr/>
      <dgm:t>
        <a:bodyPr/>
        <a:lstStyle/>
        <a:p>
          <a:endParaRPr lang="en-US"/>
        </a:p>
      </dgm:t>
    </dgm:pt>
    <dgm:pt modelId="{E00BFC82-F7A3-41BB-AF7F-7F66301DB881}" type="sibTrans" cxnId="{6C78F178-2727-4682-B13D-32788E791342}">
      <dgm:prSet/>
      <dgm:spPr/>
      <dgm:t>
        <a:bodyPr/>
        <a:lstStyle/>
        <a:p>
          <a:endParaRPr lang="en-US"/>
        </a:p>
      </dgm:t>
    </dgm:pt>
    <dgm:pt modelId="{48A657EA-8344-4D3A-9A58-44B5AF08E13C}">
      <dgm:prSet phldrT="[Text]"/>
      <dgm:spPr/>
      <dgm:t>
        <a:bodyPr/>
        <a:lstStyle/>
        <a:p>
          <a:r>
            <a:rPr lang="en-US" dirty="0"/>
            <a:t>5</a:t>
          </a:r>
        </a:p>
      </dgm:t>
    </dgm:pt>
    <dgm:pt modelId="{F6B2F6B1-D826-48D1-9894-9C70B68775B7}" type="parTrans" cxnId="{AC9ABC87-3A90-4FA5-8A34-751B850C7FF8}">
      <dgm:prSet/>
      <dgm:spPr/>
      <dgm:t>
        <a:bodyPr/>
        <a:lstStyle/>
        <a:p>
          <a:endParaRPr lang="en-US"/>
        </a:p>
      </dgm:t>
    </dgm:pt>
    <dgm:pt modelId="{4D718F76-9B9B-4F33-8CF5-B4BE154E7EA2}" type="sibTrans" cxnId="{AC9ABC87-3A90-4FA5-8A34-751B850C7FF8}">
      <dgm:prSet/>
      <dgm:spPr/>
      <dgm:t>
        <a:bodyPr/>
        <a:lstStyle/>
        <a:p>
          <a:endParaRPr lang="en-US"/>
        </a:p>
      </dgm:t>
    </dgm:pt>
    <dgm:pt modelId="{A3CB2366-1D85-4D92-B066-8AFA11C3ADE4}">
      <dgm:prSet phldrT="[Text]"/>
      <dgm:spPr/>
      <dgm:t>
        <a:bodyPr/>
        <a:lstStyle/>
        <a:p>
          <a:r>
            <a:rPr lang="en-US" dirty="0"/>
            <a:t>1</a:t>
          </a:r>
        </a:p>
      </dgm:t>
    </dgm:pt>
    <dgm:pt modelId="{E514F593-EB2D-4883-98CA-A27CFDD07F9F}" type="parTrans" cxnId="{0C0DBEB1-1865-4749-9469-5B2872D314AA}">
      <dgm:prSet/>
      <dgm:spPr/>
      <dgm:t>
        <a:bodyPr/>
        <a:lstStyle/>
        <a:p>
          <a:endParaRPr lang="en-US"/>
        </a:p>
      </dgm:t>
    </dgm:pt>
    <dgm:pt modelId="{C9D8923E-BFF5-4863-B83E-D42BC663FB84}" type="sibTrans" cxnId="{0C0DBEB1-1865-4749-9469-5B2872D314AA}">
      <dgm:prSet/>
      <dgm:spPr/>
      <dgm:t>
        <a:bodyPr/>
        <a:lstStyle/>
        <a:p>
          <a:endParaRPr lang="en-US"/>
        </a:p>
      </dgm:t>
    </dgm:pt>
    <dgm:pt modelId="{4185ED5C-2097-4355-A112-EAE7E4FFEE28}">
      <dgm:prSet phldrT="[Text]"/>
      <dgm:spPr/>
      <dgm:t>
        <a:bodyPr/>
        <a:lstStyle/>
        <a:p>
          <a:r>
            <a:rPr lang="en-US" dirty="0"/>
            <a:t>6</a:t>
          </a:r>
        </a:p>
      </dgm:t>
    </dgm:pt>
    <dgm:pt modelId="{D35AD60D-5C40-48E9-AA5E-06E90B4118F1}" type="parTrans" cxnId="{7D1EAD37-20F4-4694-9DC3-EBEA9AAF3D1F}">
      <dgm:prSet/>
      <dgm:spPr/>
      <dgm:t>
        <a:bodyPr/>
        <a:lstStyle/>
        <a:p>
          <a:endParaRPr lang="en-US"/>
        </a:p>
      </dgm:t>
    </dgm:pt>
    <dgm:pt modelId="{B7D7EA34-4421-4AEA-B334-8FAF087455B6}" type="sibTrans" cxnId="{7D1EAD37-20F4-4694-9DC3-EBEA9AAF3D1F}">
      <dgm:prSet/>
      <dgm:spPr/>
      <dgm:t>
        <a:bodyPr/>
        <a:lstStyle/>
        <a:p>
          <a:endParaRPr lang="en-US"/>
        </a:p>
      </dgm:t>
    </dgm:pt>
    <dgm:pt modelId="{23F18232-B5F8-4896-B454-10799FA35C8E}">
      <dgm:prSet phldrT="[Text]"/>
      <dgm:spPr/>
      <dgm:t>
        <a:bodyPr/>
        <a:lstStyle/>
        <a:p>
          <a:r>
            <a:rPr lang="en-US" dirty="0"/>
            <a:t>7</a:t>
          </a:r>
        </a:p>
      </dgm:t>
    </dgm:pt>
    <dgm:pt modelId="{765592FA-9EAA-4760-969B-805317F40D34}" type="parTrans" cxnId="{89BF5C12-D54E-4004-9CDD-64FC99917A09}">
      <dgm:prSet/>
      <dgm:spPr/>
      <dgm:t>
        <a:bodyPr/>
        <a:lstStyle/>
        <a:p>
          <a:endParaRPr lang="en-US"/>
        </a:p>
      </dgm:t>
    </dgm:pt>
    <dgm:pt modelId="{45BF1E20-045E-441F-8FAB-B12DE5229AEA}" type="sibTrans" cxnId="{89BF5C12-D54E-4004-9CDD-64FC99917A09}">
      <dgm:prSet/>
      <dgm:spPr/>
      <dgm:t>
        <a:bodyPr/>
        <a:lstStyle/>
        <a:p>
          <a:endParaRPr lang="en-US"/>
        </a:p>
      </dgm:t>
    </dgm:pt>
    <dgm:pt modelId="{1E353FEB-0C91-4147-B80C-3631253D7CBA}" type="pres">
      <dgm:prSet presAssocID="{F30856CC-ED1E-44CC-A299-C9EC4B85A019}" presName="cycle" presStyleCnt="0">
        <dgm:presLayoutVars>
          <dgm:dir/>
          <dgm:resizeHandles val="exact"/>
        </dgm:presLayoutVars>
      </dgm:prSet>
      <dgm:spPr/>
    </dgm:pt>
    <dgm:pt modelId="{D6CE1E76-140E-4555-AC00-82ACCF5C431E}" type="pres">
      <dgm:prSet presAssocID="{804864E7-6F62-4CF7-B83D-84F238505300}" presName="dummy" presStyleCnt="0"/>
      <dgm:spPr/>
    </dgm:pt>
    <dgm:pt modelId="{8126684C-ED93-4C12-AEED-AC60D00D2222}" type="pres">
      <dgm:prSet presAssocID="{804864E7-6F62-4CF7-B83D-84F238505300}" presName="node" presStyleLbl="revTx" presStyleIdx="0" presStyleCnt="7">
        <dgm:presLayoutVars>
          <dgm:bulletEnabled val="1"/>
        </dgm:presLayoutVars>
      </dgm:prSet>
      <dgm:spPr/>
    </dgm:pt>
    <dgm:pt modelId="{32C770BC-7D37-4E3E-A09F-F432D0EAEC62}" type="pres">
      <dgm:prSet presAssocID="{A88ED3C0-3213-41FA-87C2-20E867AC5B16}" presName="sibTrans" presStyleLbl="node1" presStyleIdx="0" presStyleCnt="7"/>
      <dgm:spPr/>
    </dgm:pt>
    <dgm:pt modelId="{89BC82B1-43F9-4B7F-972F-7C97D0E574CC}" type="pres">
      <dgm:prSet presAssocID="{8E00B7A8-2C57-469B-ADCE-8B5C729B40C0}" presName="dummy" presStyleCnt="0"/>
      <dgm:spPr/>
    </dgm:pt>
    <dgm:pt modelId="{4F28263E-3BE3-4F59-B7EC-C260C0F9E91B}" type="pres">
      <dgm:prSet presAssocID="{8E00B7A8-2C57-469B-ADCE-8B5C729B40C0}" presName="node" presStyleLbl="revTx" presStyleIdx="1" presStyleCnt="7">
        <dgm:presLayoutVars>
          <dgm:bulletEnabled val="1"/>
        </dgm:presLayoutVars>
      </dgm:prSet>
      <dgm:spPr/>
    </dgm:pt>
    <dgm:pt modelId="{4DCBE6B5-471C-4934-8155-C49F1989C635}" type="pres">
      <dgm:prSet presAssocID="{4DCF5013-D696-4F6C-A519-FB65AA2E6689}" presName="sibTrans" presStyleLbl="node1" presStyleIdx="1" presStyleCnt="7"/>
      <dgm:spPr/>
    </dgm:pt>
    <dgm:pt modelId="{9CCABFD0-ADCE-4ED8-8082-BD2471C8EC23}" type="pres">
      <dgm:prSet presAssocID="{E1C7E1F0-5146-486F-BAD8-9CA905A56923}" presName="dummy" presStyleCnt="0"/>
      <dgm:spPr/>
    </dgm:pt>
    <dgm:pt modelId="{3612D7E1-BE14-4F7F-90E4-94B4C1C914C3}" type="pres">
      <dgm:prSet presAssocID="{E1C7E1F0-5146-486F-BAD8-9CA905A56923}" presName="node" presStyleLbl="revTx" presStyleIdx="2" presStyleCnt="7">
        <dgm:presLayoutVars>
          <dgm:bulletEnabled val="1"/>
        </dgm:presLayoutVars>
      </dgm:prSet>
      <dgm:spPr/>
    </dgm:pt>
    <dgm:pt modelId="{4F2070E5-5D77-450C-9F88-D8DF55A64E7B}" type="pres">
      <dgm:prSet presAssocID="{E00BFC82-F7A3-41BB-AF7F-7F66301DB881}" presName="sibTrans" presStyleLbl="node1" presStyleIdx="2" presStyleCnt="7"/>
      <dgm:spPr/>
    </dgm:pt>
    <dgm:pt modelId="{3E0CA43C-B10B-4D53-A8C0-4307CEE932F5}" type="pres">
      <dgm:prSet presAssocID="{48A657EA-8344-4D3A-9A58-44B5AF08E13C}" presName="dummy" presStyleCnt="0"/>
      <dgm:spPr/>
    </dgm:pt>
    <dgm:pt modelId="{2AA47AD8-A4DC-4DC6-A04B-2210C6C9ED6C}" type="pres">
      <dgm:prSet presAssocID="{48A657EA-8344-4D3A-9A58-44B5AF08E13C}" presName="node" presStyleLbl="revTx" presStyleIdx="3" presStyleCnt="7">
        <dgm:presLayoutVars>
          <dgm:bulletEnabled val="1"/>
        </dgm:presLayoutVars>
      </dgm:prSet>
      <dgm:spPr/>
    </dgm:pt>
    <dgm:pt modelId="{3ABF9A9F-4235-4A6C-A1CD-669A63D19CBF}" type="pres">
      <dgm:prSet presAssocID="{4D718F76-9B9B-4F33-8CF5-B4BE154E7EA2}" presName="sibTrans" presStyleLbl="node1" presStyleIdx="3" presStyleCnt="7"/>
      <dgm:spPr/>
    </dgm:pt>
    <dgm:pt modelId="{AFBB4581-7525-40A5-9D07-D2AAA4C82EA0}" type="pres">
      <dgm:prSet presAssocID="{4185ED5C-2097-4355-A112-EAE7E4FFEE28}" presName="dummy" presStyleCnt="0"/>
      <dgm:spPr/>
    </dgm:pt>
    <dgm:pt modelId="{700C1094-A970-486A-90CC-71B9449783BB}" type="pres">
      <dgm:prSet presAssocID="{4185ED5C-2097-4355-A112-EAE7E4FFEE28}" presName="node" presStyleLbl="revTx" presStyleIdx="4" presStyleCnt="7">
        <dgm:presLayoutVars>
          <dgm:bulletEnabled val="1"/>
        </dgm:presLayoutVars>
      </dgm:prSet>
      <dgm:spPr/>
    </dgm:pt>
    <dgm:pt modelId="{BE81D811-94C4-4E86-857C-0723EB1A891C}" type="pres">
      <dgm:prSet presAssocID="{B7D7EA34-4421-4AEA-B334-8FAF087455B6}" presName="sibTrans" presStyleLbl="node1" presStyleIdx="4" presStyleCnt="7"/>
      <dgm:spPr/>
    </dgm:pt>
    <dgm:pt modelId="{2F9B4822-620C-409A-8FD2-11DA73896D2E}" type="pres">
      <dgm:prSet presAssocID="{23F18232-B5F8-4896-B454-10799FA35C8E}" presName="dummy" presStyleCnt="0"/>
      <dgm:spPr/>
    </dgm:pt>
    <dgm:pt modelId="{CCF47409-14C6-41BD-A364-A279ABB7F554}" type="pres">
      <dgm:prSet presAssocID="{23F18232-B5F8-4896-B454-10799FA35C8E}" presName="node" presStyleLbl="revTx" presStyleIdx="5" presStyleCnt="7">
        <dgm:presLayoutVars>
          <dgm:bulletEnabled val="1"/>
        </dgm:presLayoutVars>
      </dgm:prSet>
      <dgm:spPr/>
    </dgm:pt>
    <dgm:pt modelId="{A9563E6E-D343-4886-92B7-0E50770C3336}" type="pres">
      <dgm:prSet presAssocID="{45BF1E20-045E-441F-8FAB-B12DE5229AEA}" presName="sibTrans" presStyleLbl="node1" presStyleIdx="5" presStyleCnt="7"/>
      <dgm:spPr/>
    </dgm:pt>
    <dgm:pt modelId="{F3D9C7EA-0CAB-4E28-AE07-BA4D97FDBB8C}" type="pres">
      <dgm:prSet presAssocID="{A3CB2366-1D85-4D92-B066-8AFA11C3ADE4}" presName="dummy" presStyleCnt="0"/>
      <dgm:spPr/>
    </dgm:pt>
    <dgm:pt modelId="{EFA726FF-9CD5-4A42-A706-2B2CFF4EC463}" type="pres">
      <dgm:prSet presAssocID="{A3CB2366-1D85-4D92-B066-8AFA11C3ADE4}" presName="node" presStyleLbl="revTx" presStyleIdx="6" presStyleCnt="7">
        <dgm:presLayoutVars>
          <dgm:bulletEnabled val="1"/>
        </dgm:presLayoutVars>
      </dgm:prSet>
      <dgm:spPr/>
    </dgm:pt>
    <dgm:pt modelId="{9A373CAE-684D-4D85-B32F-3BB56E1B4BC8}" type="pres">
      <dgm:prSet presAssocID="{C9D8923E-BFF5-4863-B83E-D42BC663FB84}" presName="sibTrans" presStyleLbl="node1" presStyleIdx="6" presStyleCnt="7"/>
      <dgm:spPr/>
    </dgm:pt>
  </dgm:ptLst>
  <dgm:cxnLst>
    <dgm:cxn modelId="{9EFB7003-244C-474F-81AA-4A7CCBC8BC6F}" type="presOf" srcId="{4DCF5013-D696-4F6C-A519-FB65AA2E6689}" destId="{4DCBE6B5-471C-4934-8155-C49F1989C635}" srcOrd="0" destOrd="0" presId="urn:microsoft.com/office/officeart/2005/8/layout/cycle1"/>
    <dgm:cxn modelId="{C76CD705-C42A-4907-B8C9-66EBFEC9CF47}" type="presOf" srcId="{C9D8923E-BFF5-4863-B83E-D42BC663FB84}" destId="{9A373CAE-684D-4D85-B32F-3BB56E1B4BC8}" srcOrd="0" destOrd="0" presId="urn:microsoft.com/office/officeart/2005/8/layout/cycle1"/>
    <dgm:cxn modelId="{89BF5C12-D54E-4004-9CDD-64FC99917A09}" srcId="{F30856CC-ED1E-44CC-A299-C9EC4B85A019}" destId="{23F18232-B5F8-4896-B454-10799FA35C8E}" srcOrd="5" destOrd="0" parTransId="{765592FA-9EAA-4760-969B-805317F40D34}" sibTransId="{45BF1E20-045E-441F-8FAB-B12DE5229AEA}"/>
    <dgm:cxn modelId="{6B617515-D690-42D0-8CFC-1739611B050E}" type="presOf" srcId="{8E00B7A8-2C57-469B-ADCE-8B5C729B40C0}" destId="{4F28263E-3BE3-4F59-B7EC-C260C0F9E91B}" srcOrd="0" destOrd="0" presId="urn:microsoft.com/office/officeart/2005/8/layout/cycle1"/>
    <dgm:cxn modelId="{2D0C3E1E-7FAC-404E-98B4-FF2F272F87BF}" type="presOf" srcId="{4185ED5C-2097-4355-A112-EAE7E4FFEE28}" destId="{700C1094-A970-486A-90CC-71B9449783BB}" srcOrd="0" destOrd="0" presId="urn:microsoft.com/office/officeart/2005/8/layout/cycle1"/>
    <dgm:cxn modelId="{229C0A28-155F-41C5-B470-7F0F46713936}" type="presOf" srcId="{E1C7E1F0-5146-486F-BAD8-9CA905A56923}" destId="{3612D7E1-BE14-4F7F-90E4-94B4C1C914C3}" srcOrd="0" destOrd="0" presId="urn:microsoft.com/office/officeart/2005/8/layout/cycle1"/>
    <dgm:cxn modelId="{7536BC31-B8C8-4A58-B3B4-2B736A5CB9F9}" type="presOf" srcId="{A3CB2366-1D85-4D92-B066-8AFA11C3ADE4}" destId="{EFA726FF-9CD5-4A42-A706-2B2CFF4EC463}" srcOrd="0" destOrd="0" presId="urn:microsoft.com/office/officeart/2005/8/layout/cycle1"/>
    <dgm:cxn modelId="{2715A732-1D94-476C-AB77-09FC69ACD49D}" type="presOf" srcId="{4D718F76-9B9B-4F33-8CF5-B4BE154E7EA2}" destId="{3ABF9A9F-4235-4A6C-A1CD-669A63D19CBF}" srcOrd="0" destOrd="0" presId="urn:microsoft.com/office/officeart/2005/8/layout/cycle1"/>
    <dgm:cxn modelId="{79998637-215E-4D97-AB78-90255279E33A}" type="presOf" srcId="{E00BFC82-F7A3-41BB-AF7F-7F66301DB881}" destId="{4F2070E5-5D77-450C-9F88-D8DF55A64E7B}" srcOrd="0" destOrd="0" presId="urn:microsoft.com/office/officeart/2005/8/layout/cycle1"/>
    <dgm:cxn modelId="{7D1EAD37-20F4-4694-9DC3-EBEA9AAF3D1F}" srcId="{F30856CC-ED1E-44CC-A299-C9EC4B85A019}" destId="{4185ED5C-2097-4355-A112-EAE7E4FFEE28}" srcOrd="4" destOrd="0" parTransId="{D35AD60D-5C40-48E9-AA5E-06E90B4118F1}" sibTransId="{B7D7EA34-4421-4AEA-B334-8FAF087455B6}"/>
    <dgm:cxn modelId="{A705AB39-8C7F-48AA-8AEE-9944AD082831}" type="presOf" srcId="{A88ED3C0-3213-41FA-87C2-20E867AC5B16}" destId="{32C770BC-7D37-4E3E-A09F-F432D0EAEC62}" srcOrd="0" destOrd="0" presId="urn:microsoft.com/office/officeart/2005/8/layout/cycle1"/>
    <dgm:cxn modelId="{C9604C61-5AA7-4501-A1E3-C1F1747519CC}" type="presOf" srcId="{804864E7-6F62-4CF7-B83D-84F238505300}" destId="{8126684C-ED93-4C12-AEED-AC60D00D2222}" srcOrd="0" destOrd="0" presId="urn:microsoft.com/office/officeart/2005/8/layout/cycle1"/>
    <dgm:cxn modelId="{D995F364-080B-43CD-90DB-EF561235D26F}" type="presOf" srcId="{45BF1E20-045E-441F-8FAB-B12DE5229AEA}" destId="{A9563E6E-D343-4886-92B7-0E50770C3336}" srcOrd="0" destOrd="0" presId="urn:microsoft.com/office/officeart/2005/8/layout/cycle1"/>
    <dgm:cxn modelId="{6C78F178-2727-4682-B13D-32788E791342}" srcId="{F30856CC-ED1E-44CC-A299-C9EC4B85A019}" destId="{E1C7E1F0-5146-486F-BAD8-9CA905A56923}" srcOrd="2" destOrd="0" parTransId="{FA742B3D-9725-4BD2-BBD8-862E6C9B9C86}" sibTransId="{E00BFC82-F7A3-41BB-AF7F-7F66301DB881}"/>
    <dgm:cxn modelId="{0B318385-27EC-4F54-BA04-41FD7238B70E}" type="presOf" srcId="{23F18232-B5F8-4896-B454-10799FA35C8E}" destId="{CCF47409-14C6-41BD-A364-A279ABB7F554}" srcOrd="0" destOrd="0" presId="urn:microsoft.com/office/officeart/2005/8/layout/cycle1"/>
    <dgm:cxn modelId="{A49C7886-FA6E-4E71-8410-3CA1F16966C2}" type="presOf" srcId="{48A657EA-8344-4D3A-9A58-44B5AF08E13C}" destId="{2AA47AD8-A4DC-4DC6-A04B-2210C6C9ED6C}" srcOrd="0" destOrd="0" presId="urn:microsoft.com/office/officeart/2005/8/layout/cycle1"/>
    <dgm:cxn modelId="{AC9ABC87-3A90-4FA5-8A34-751B850C7FF8}" srcId="{F30856CC-ED1E-44CC-A299-C9EC4B85A019}" destId="{48A657EA-8344-4D3A-9A58-44B5AF08E13C}" srcOrd="3" destOrd="0" parTransId="{F6B2F6B1-D826-48D1-9894-9C70B68775B7}" sibTransId="{4D718F76-9B9B-4F33-8CF5-B4BE154E7EA2}"/>
    <dgm:cxn modelId="{0C0DBEB1-1865-4749-9469-5B2872D314AA}" srcId="{F30856CC-ED1E-44CC-A299-C9EC4B85A019}" destId="{A3CB2366-1D85-4D92-B066-8AFA11C3ADE4}" srcOrd="6" destOrd="0" parTransId="{E514F593-EB2D-4883-98CA-A27CFDD07F9F}" sibTransId="{C9D8923E-BFF5-4863-B83E-D42BC663FB84}"/>
    <dgm:cxn modelId="{526D77BD-A697-4BB9-8DFD-676239FB762F}" type="presOf" srcId="{F30856CC-ED1E-44CC-A299-C9EC4B85A019}" destId="{1E353FEB-0C91-4147-B80C-3631253D7CBA}" srcOrd="0" destOrd="0" presId="urn:microsoft.com/office/officeart/2005/8/layout/cycle1"/>
    <dgm:cxn modelId="{91F59ECA-419E-4B48-85E0-CAAFE9C6413E}" srcId="{F30856CC-ED1E-44CC-A299-C9EC4B85A019}" destId="{8E00B7A8-2C57-469B-ADCE-8B5C729B40C0}" srcOrd="1" destOrd="0" parTransId="{C2E4E929-E9B4-4F2E-896C-2E3BCD84BA87}" sibTransId="{4DCF5013-D696-4F6C-A519-FB65AA2E6689}"/>
    <dgm:cxn modelId="{B78C8AE3-E43C-4F3C-A303-5975229BE14C}" type="presOf" srcId="{B7D7EA34-4421-4AEA-B334-8FAF087455B6}" destId="{BE81D811-94C4-4E86-857C-0723EB1A891C}" srcOrd="0" destOrd="0" presId="urn:microsoft.com/office/officeart/2005/8/layout/cycle1"/>
    <dgm:cxn modelId="{58318BEF-1843-4679-8ADD-34B407C43CE1}" srcId="{F30856CC-ED1E-44CC-A299-C9EC4B85A019}" destId="{804864E7-6F62-4CF7-B83D-84F238505300}" srcOrd="0" destOrd="0" parTransId="{CD211E1E-9625-427C-A415-F6FFB65D7BAB}" sibTransId="{A88ED3C0-3213-41FA-87C2-20E867AC5B16}"/>
    <dgm:cxn modelId="{2316F455-7DEF-48CB-823A-0B11AF455222}" type="presParOf" srcId="{1E353FEB-0C91-4147-B80C-3631253D7CBA}" destId="{D6CE1E76-140E-4555-AC00-82ACCF5C431E}" srcOrd="0" destOrd="0" presId="urn:microsoft.com/office/officeart/2005/8/layout/cycle1"/>
    <dgm:cxn modelId="{D6CADC0F-FAA0-413E-9F0F-83B385165244}" type="presParOf" srcId="{1E353FEB-0C91-4147-B80C-3631253D7CBA}" destId="{8126684C-ED93-4C12-AEED-AC60D00D2222}" srcOrd="1" destOrd="0" presId="urn:microsoft.com/office/officeart/2005/8/layout/cycle1"/>
    <dgm:cxn modelId="{F269BA55-6D46-4083-AB59-1FCF6FEDA2CE}" type="presParOf" srcId="{1E353FEB-0C91-4147-B80C-3631253D7CBA}" destId="{32C770BC-7D37-4E3E-A09F-F432D0EAEC62}" srcOrd="2" destOrd="0" presId="urn:microsoft.com/office/officeart/2005/8/layout/cycle1"/>
    <dgm:cxn modelId="{1B49638D-4C97-4FBE-BCF4-889D820A8EC3}" type="presParOf" srcId="{1E353FEB-0C91-4147-B80C-3631253D7CBA}" destId="{89BC82B1-43F9-4B7F-972F-7C97D0E574CC}" srcOrd="3" destOrd="0" presId="urn:microsoft.com/office/officeart/2005/8/layout/cycle1"/>
    <dgm:cxn modelId="{C45E7E5A-C67A-4DF6-BB7F-EEFDE57516A2}" type="presParOf" srcId="{1E353FEB-0C91-4147-B80C-3631253D7CBA}" destId="{4F28263E-3BE3-4F59-B7EC-C260C0F9E91B}" srcOrd="4" destOrd="0" presId="urn:microsoft.com/office/officeart/2005/8/layout/cycle1"/>
    <dgm:cxn modelId="{704369DD-D308-4D23-B2B8-6F5535B1FDD1}" type="presParOf" srcId="{1E353FEB-0C91-4147-B80C-3631253D7CBA}" destId="{4DCBE6B5-471C-4934-8155-C49F1989C635}" srcOrd="5" destOrd="0" presId="urn:microsoft.com/office/officeart/2005/8/layout/cycle1"/>
    <dgm:cxn modelId="{F9C8D5A5-AC92-4A58-828E-DAB4DCFEC61B}" type="presParOf" srcId="{1E353FEB-0C91-4147-B80C-3631253D7CBA}" destId="{9CCABFD0-ADCE-4ED8-8082-BD2471C8EC23}" srcOrd="6" destOrd="0" presId="urn:microsoft.com/office/officeart/2005/8/layout/cycle1"/>
    <dgm:cxn modelId="{E0517898-89E2-4EBC-B01A-0F3FB87EE37E}" type="presParOf" srcId="{1E353FEB-0C91-4147-B80C-3631253D7CBA}" destId="{3612D7E1-BE14-4F7F-90E4-94B4C1C914C3}" srcOrd="7" destOrd="0" presId="urn:microsoft.com/office/officeart/2005/8/layout/cycle1"/>
    <dgm:cxn modelId="{F288DF70-8466-4E23-889C-5787105AACA6}" type="presParOf" srcId="{1E353FEB-0C91-4147-B80C-3631253D7CBA}" destId="{4F2070E5-5D77-450C-9F88-D8DF55A64E7B}" srcOrd="8" destOrd="0" presId="urn:microsoft.com/office/officeart/2005/8/layout/cycle1"/>
    <dgm:cxn modelId="{E52C4C06-5D3A-4CCE-86DC-58F3687FD3A3}" type="presParOf" srcId="{1E353FEB-0C91-4147-B80C-3631253D7CBA}" destId="{3E0CA43C-B10B-4D53-A8C0-4307CEE932F5}" srcOrd="9" destOrd="0" presId="urn:microsoft.com/office/officeart/2005/8/layout/cycle1"/>
    <dgm:cxn modelId="{3A415805-4DB5-40A2-904F-5D94E6A2665C}" type="presParOf" srcId="{1E353FEB-0C91-4147-B80C-3631253D7CBA}" destId="{2AA47AD8-A4DC-4DC6-A04B-2210C6C9ED6C}" srcOrd="10" destOrd="0" presId="urn:microsoft.com/office/officeart/2005/8/layout/cycle1"/>
    <dgm:cxn modelId="{66CAF995-B825-4DB9-A030-E79F9281E390}" type="presParOf" srcId="{1E353FEB-0C91-4147-B80C-3631253D7CBA}" destId="{3ABF9A9F-4235-4A6C-A1CD-669A63D19CBF}" srcOrd="11" destOrd="0" presId="urn:microsoft.com/office/officeart/2005/8/layout/cycle1"/>
    <dgm:cxn modelId="{465C093E-976B-4C79-B337-1A72AA98FE83}" type="presParOf" srcId="{1E353FEB-0C91-4147-B80C-3631253D7CBA}" destId="{AFBB4581-7525-40A5-9D07-D2AAA4C82EA0}" srcOrd="12" destOrd="0" presId="urn:microsoft.com/office/officeart/2005/8/layout/cycle1"/>
    <dgm:cxn modelId="{3A33A2C7-27DF-4CCC-809D-454079B2EE3C}" type="presParOf" srcId="{1E353FEB-0C91-4147-B80C-3631253D7CBA}" destId="{700C1094-A970-486A-90CC-71B9449783BB}" srcOrd="13" destOrd="0" presId="urn:microsoft.com/office/officeart/2005/8/layout/cycle1"/>
    <dgm:cxn modelId="{E2AB22E7-64A2-48C8-839D-17BF35F87552}" type="presParOf" srcId="{1E353FEB-0C91-4147-B80C-3631253D7CBA}" destId="{BE81D811-94C4-4E86-857C-0723EB1A891C}" srcOrd="14" destOrd="0" presId="urn:microsoft.com/office/officeart/2005/8/layout/cycle1"/>
    <dgm:cxn modelId="{C1597D3A-A8C2-49CC-9755-3A768A30D0D0}" type="presParOf" srcId="{1E353FEB-0C91-4147-B80C-3631253D7CBA}" destId="{2F9B4822-620C-409A-8FD2-11DA73896D2E}" srcOrd="15" destOrd="0" presId="urn:microsoft.com/office/officeart/2005/8/layout/cycle1"/>
    <dgm:cxn modelId="{42488AC5-CC6E-431F-ADE2-9459910F094C}" type="presParOf" srcId="{1E353FEB-0C91-4147-B80C-3631253D7CBA}" destId="{CCF47409-14C6-41BD-A364-A279ABB7F554}" srcOrd="16" destOrd="0" presId="urn:microsoft.com/office/officeart/2005/8/layout/cycle1"/>
    <dgm:cxn modelId="{4B88FBF7-41FA-4EC4-834D-A9667E683FE7}" type="presParOf" srcId="{1E353FEB-0C91-4147-B80C-3631253D7CBA}" destId="{A9563E6E-D343-4886-92B7-0E50770C3336}" srcOrd="17" destOrd="0" presId="urn:microsoft.com/office/officeart/2005/8/layout/cycle1"/>
    <dgm:cxn modelId="{B102F161-9338-4B8E-A2E0-75D957AF05B8}" type="presParOf" srcId="{1E353FEB-0C91-4147-B80C-3631253D7CBA}" destId="{F3D9C7EA-0CAB-4E28-AE07-BA4D97FDBB8C}" srcOrd="18" destOrd="0" presId="urn:microsoft.com/office/officeart/2005/8/layout/cycle1"/>
    <dgm:cxn modelId="{B4F36DAF-5A2F-4C44-996B-260212B28C65}" type="presParOf" srcId="{1E353FEB-0C91-4147-B80C-3631253D7CBA}" destId="{EFA726FF-9CD5-4A42-A706-2B2CFF4EC463}" srcOrd="19" destOrd="0" presId="urn:microsoft.com/office/officeart/2005/8/layout/cycle1"/>
    <dgm:cxn modelId="{BEF6D01C-B151-4B84-A55D-A23F0723EF95}" type="presParOf" srcId="{1E353FEB-0C91-4147-B80C-3631253D7CBA}" destId="{9A373CAE-684D-4D85-B32F-3BB56E1B4BC8}" srcOrd="20"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69FC88-953E-4A5B-B803-C0A8700B255A}">
      <dsp:nvSpPr>
        <dsp:cNvPr id="0" name=""/>
        <dsp:cNvSpPr/>
      </dsp:nvSpPr>
      <dsp:spPr>
        <a:xfrm>
          <a:off x="0" y="552"/>
          <a:ext cx="8229600" cy="1292816"/>
        </a:xfrm>
        <a:prstGeom prst="roundRect">
          <a:avLst>
            <a:gd name="adj" fmla="val 10000"/>
          </a:avLst>
        </a:prstGeom>
        <a:solidFill>
          <a:schemeClr val="tx2">
            <a:lumMod val="20000"/>
            <a:lumOff val="80000"/>
          </a:schemeClr>
        </a:solidFill>
        <a:ln>
          <a:noFill/>
        </a:ln>
        <a:effectLst/>
      </dsp:spPr>
      <dsp:style>
        <a:lnRef idx="0">
          <a:scrgbClr r="0" g="0" b="0"/>
        </a:lnRef>
        <a:fillRef idx="1">
          <a:scrgbClr r="0" g="0" b="0"/>
        </a:fillRef>
        <a:effectRef idx="0">
          <a:scrgbClr r="0" g="0" b="0"/>
        </a:effectRef>
        <a:fontRef idx="minor"/>
      </dsp:style>
    </dsp:sp>
    <dsp:sp modelId="{70C7F966-CEBC-49BF-9743-BD853C0DC7A8}">
      <dsp:nvSpPr>
        <dsp:cNvPr id="0" name=""/>
        <dsp:cNvSpPr/>
      </dsp:nvSpPr>
      <dsp:spPr>
        <a:xfrm>
          <a:off x="391077" y="291436"/>
          <a:ext cx="711049" cy="711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E2C655-F727-4DE2-B576-9E304B125FC2}">
      <dsp:nvSpPr>
        <dsp:cNvPr id="0" name=""/>
        <dsp:cNvSpPr/>
      </dsp:nvSpPr>
      <dsp:spPr>
        <a:xfrm>
          <a:off x="1493203" y="552"/>
          <a:ext cx="67363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844550">
            <a:lnSpc>
              <a:spcPct val="90000"/>
            </a:lnSpc>
            <a:spcBef>
              <a:spcPct val="0"/>
            </a:spcBef>
            <a:spcAft>
              <a:spcPct val="35000"/>
            </a:spcAft>
            <a:buNone/>
          </a:pPr>
          <a:r>
            <a:rPr lang="en-US" sz="1900" b="0" kern="1200" dirty="0"/>
            <a:t>The Central Bank is designated authority for Issuing FIAT currency also known as sovereign printed currency.</a:t>
          </a:r>
          <a:endParaRPr lang="en-US" sz="1900" kern="1200" dirty="0"/>
        </a:p>
      </dsp:txBody>
      <dsp:txXfrm>
        <a:off x="1493203" y="552"/>
        <a:ext cx="6736396" cy="1292816"/>
      </dsp:txXfrm>
    </dsp:sp>
    <dsp:sp modelId="{A6DC5512-93F9-479C-AF98-B102B46A6339}">
      <dsp:nvSpPr>
        <dsp:cNvPr id="0" name=""/>
        <dsp:cNvSpPr/>
      </dsp:nvSpPr>
      <dsp:spPr>
        <a:xfrm>
          <a:off x="0" y="1616573"/>
          <a:ext cx="8229600" cy="1292816"/>
        </a:xfrm>
        <a:prstGeom prst="roundRect">
          <a:avLst>
            <a:gd name="adj" fmla="val 10000"/>
          </a:avLst>
        </a:prstGeom>
        <a:solidFill>
          <a:schemeClr val="tx2">
            <a:lumMod val="20000"/>
            <a:lumOff val="80000"/>
          </a:schemeClr>
        </a:solidFill>
        <a:ln>
          <a:noFill/>
        </a:ln>
        <a:effectLst/>
      </dsp:spPr>
      <dsp:style>
        <a:lnRef idx="0">
          <a:scrgbClr r="0" g="0" b="0"/>
        </a:lnRef>
        <a:fillRef idx="1">
          <a:scrgbClr r="0" g="0" b="0"/>
        </a:fillRef>
        <a:effectRef idx="0">
          <a:scrgbClr r="0" g="0" b="0"/>
        </a:effectRef>
        <a:fontRef idx="minor"/>
      </dsp:style>
    </dsp:sp>
    <dsp:sp modelId="{052ADE77-B639-4009-8171-0CC0E052B718}">
      <dsp:nvSpPr>
        <dsp:cNvPr id="0" name=""/>
        <dsp:cNvSpPr/>
      </dsp:nvSpPr>
      <dsp:spPr>
        <a:xfrm>
          <a:off x="391077" y="1907456"/>
          <a:ext cx="711049" cy="7110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AB2077-9AD6-44FA-A3FD-18856A966DC0}">
      <dsp:nvSpPr>
        <dsp:cNvPr id="0" name=""/>
        <dsp:cNvSpPr/>
      </dsp:nvSpPr>
      <dsp:spPr>
        <a:xfrm>
          <a:off x="1493203" y="1616573"/>
          <a:ext cx="67363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844550">
            <a:lnSpc>
              <a:spcPct val="90000"/>
            </a:lnSpc>
            <a:spcBef>
              <a:spcPct val="0"/>
            </a:spcBef>
            <a:spcAft>
              <a:spcPct val="35000"/>
            </a:spcAft>
            <a:buNone/>
          </a:pPr>
          <a:r>
            <a:rPr lang="en-US" sz="1900" b="0" kern="1200" dirty="0"/>
            <a:t>In modern times the digital token of currency (Digital money) is issued to the Banks.</a:t>
          </a:r>
          <a:endParaRPr lang="en-US" sz="1900" kern="1200" dirty="0"/>
        </a:p>
      </dsp:txBody>
      <dsp:txXfrm>
        <a:off x="1493203" y="1616573"/>
        <a:ext cx="6736396" cy="1292816"/>
      </dsp:txXfrm>
    </dsp:sp>
    <dsp:sp modelId="{C79CB1A0-55C5-46ED-BF35-47D245A1B326}">
      <dsp:nvSpPr>
        <dsp:cNvPr id="0" name=""/>
        <dsp:cNvSpPr/>
      </dsp:nvSpPr>
      <dsp:spPr>
        <a:xfrm>
          <a:off x="0" y="3232593"/>
          <a:ext cx="8229600" cy="1292816"/>
        </a:xfrm>
        <a:prstGeom prst="roundRect">
          <a:avLst>
            <a:gd name="adj" fmla="val 10000"/>
          </a:avLst>
        </a:prstGeom>
        <a:solidFill>
          <a:schemeClr val="tx2">
            <a:lumMod val="20000"/>
            <a:lumOff val="80000"/>
          </a:schemeClr>
        </a:solidFill>
        <a:ln>
          <a:noFill/>
        </a:ln>
        <a:effectLst/>
      </dsp:spPr>
      <dsp:style>
        <a:lnRef idx="0">
          <a:scrgbClr r="0" g="0" b="0"/>
        </a:lnRef>
        <a:fillRef idx="1">
          <a:scrgbClr r="0" g="0" b="0"/>
        </a:fillRef>
        <a:effectRef idx="0">
          <a:scrgbClr r="0" g="0" b="0"/>
        </a:effectRef>
        <a:fontRef idx="minor"/>
      </dsp:style>
    </dsp:sp>
    <dsp:sp modelId="{979699D2-8F06-459B-BBE8-A6190F9D6F46}">
      <dsp:nvSpPr>
        <dsp:cNvPr id="0" name=""/>
        <dsp:cNvSpPr/>
      </dsp:nvSpPr>
      <dsp:spPr>
        <a:xfrm>
          <a:off x="391077" y="3523477"/>
          <a:ext cx="711049" cy="7110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4F49138-4024-48AA-98C9-9F8DFD8724A6}">
      <dsp:nvSpPr>
        <dsp:cNvPr id="0" name=""/>
        <dsp:cNvSpPr/>
      </dsp:nvSpPr>
      <dsp:spPr>
        <a:xfrm>
          <a:off x="1493203" y="3232593"/>
          <a:ext cx="67363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844550">
            <a:lnSpc>
              <a:spcPct val="90000"/>
            </a:lnSpc>
            <a:spcBef>
              <a:spcPct val="0"/>
            </a:spcBef>
            <a:spcAft>
              <a:spcPct val="35000"/>
            </a:spcAft>
            <a:buNone/>
          </a:pPr>
          <a:r>
            <a:rPr lang="en-US" sz="1900" b="0" kern="1200"/>
            <a:t>The central bank works in a wholesale model, the currency is not directly transferred to end customer, customer needs to have an account in Central bank affiliated retail or corporate bank.</a:t>
          </a:r>
          <a:endParaRPr lang="en-US" sz="1900" kern="1200"/>
        </a:p>
      </dsp:txBody>
      <dsp:txXfrm>
        <a:off x="1493203" y="3232593"/>
        <a:ext cx="6736396" cy="12928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0758B5-23E7-4CD6-AF17-3F6D13231F62}">
      <dsp:nvSpPr>
        <dsp:cNvPr id="0" name=""/>
        <dsp:cNvSpPr/>
      </dsp:nvSpPr>
      <dsp:spPr>
        <a:xfrm>
          <a:off x="4167" y="58718"/>
          <a:ext cx="1291828" cy="84776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Loan Origination</a:t>
          </a:r>
        </a:p>
      </dsp:txBody>
      <dsp:txXfrm>
        <a:off x="28997" y="83548"/>
        <a:ext cx="1242168" cy="798102"/>
      </dsp:txXfrm>
    </dsp:sp>
    <dsp:sp modelId="{90D18B4F-A7F0-46BE-AC8A-1D1868F5828F}">
      <dsp:nvSpPr>
        <dsp:cNvPr id="0" name=""/>
        <dsp:cNvSpPr/>
      </dsp:nvSpPr>
      <dsp:spPr>
        <a:xfrm>
          <a:off x="1425178" y="322413"/>
          <a:ext cx="273867" cy="32037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425178" y="386488"/>
        <a:ext cx="191707" cy="192223"/>
      </dsp:txXfrm>
    </dsp:sp>
    <dsp:sp modelId="{1DA67E70-B2EB-46BB-8C6D-49A94B3D953B}">
      <dsp:nvSpPr>
        <dsp:cNvPr id="0" name=""/>
        <dsp:cNvSpPr/>
      </dsp:nvSpPr>
      <dsp:spPr>
        <a:xfrm>
          <a:off x="1812726" y="58718"/>
          <a:ext cx="1291828" cy="84776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Loan Processing</a:t>
          </a:r>
        </a:p>
        <a:p>
          <a:pPr marL="57150" lvl="1" indent="-57150" algn="l" defTabSz="444500">
            <a:lnSpc>
              <a:spcPct val="90000"/>
            </a:lnSpc>
            <a:spcBef>
              <a:spcPct val="0"/>
            </a:spcBef>
            <a:spcAft>
              <a:spcPct val="15000"/>
            </a:spcAft>
            <a:buChar char="•"/>
          </a:pPr>
          <a:r>
            <a:rPr lang="en-US" sz="1000" kern="1200" dirty="0"/>
            <a:t>KYC</a:t>
          </a:r>
        </a:p>
        <a:p>
          <a:pPr marL="57150" lvl="1" indent="-57150" algn="l" defTabSz="444500">
            <a:lnSpc>
              <a:spcPct val="90000"/>
            </a:lnSpc>
            <a:spcBef>
              <a:spcPct val="0"/>
            </a:spcBef>
            <a:spcAft>
              <a:spcPct val="15000"/>
            </a:spcAft>
            <a:buChar char="•"/>
          </a:pPr>
          <a:r>
            <a:rPr lang="en-US" sz="1000" kern="1200" dirty="0"/>
            <a:t>Credit Check and decision</a:t>
          </a:r>
        </a:p>
      </dsp:txBody>
      <dsp:txXfrm>
        <a:off x="1837556" y="83548"/>
        <a:ext cx="1242168" cy="798102"/>
      </dsp:txXfrm>
    </dsp:sp>
    <dsp:sp modelId="{E18F46F2-13B6-4516-9E52-04E28CA6F3A1}">
      <dsp:nvSpPr>
        <dsp:cNvPr id="0" name=""/>
        <dsp:cNvSpPr/>
      </dsp:nvSpPr>
      <dsp:spPr>
        <a:xfrm>
          <a:off x="3233737" y="322413"/>
          <a:ext cx="273867" cy="32037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233737" y="386488"/>
        <a:ext cx="191707" cy="192223"/>
      </dsp:txXfrm>
    </dsp:sp>
    <dsp:sp modelId="{DDDADF60-9180-4C73-B6A6-CB3F58FD1926}">
      <dsp:nvSpPr>
        <dsp:cNvPr id="0" name=""/>
        <dsp:cNvSpPr/>
      </dsp:nvSpPr>
      <dsp:spPr>
        <a:xfrm>
          <a:off x="3621285" y="58718"/>
          <a:ext cx="1291828" cy="84776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Loan Agreement</a:t>
          </a:r>
        </a:p>
      </dsp:txBody>
      <dsp:txXfrm>
        <a:off x="3646115" y="83548"/>
        <a:ext cx="1242168" cy="798102"/>
      </dsp:txXfrm>
    </dsp:sp>
    <dsp:sp modelId="{00EB224D-3529-42F6-8316-9852425F44AA}">
      <dsp:nvSpPr>
        <dsp:cNvPr id="0" name=""/>
        <dsp:cNvSpPr/>
      </dsp:nvSpPr>
      <dsp:spPr>
        <a:xfrm>
          <a:off x="5042296" y="322413"/>
          <a:ext cx="273867" cy="32037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042296" y="386488"/>
        <a:ext cx="191707" cy="192223"/>
      </dsp:txXfrm>
    </dsp:sp>
    <dsp:sp modelId="{04B48F06-3618-4214-B9BD-690F7E1DC326}">
      <dsp:nvSpPr>
        <dsp:cNvPr id="0" name=""/>
        <dsp:cNvSpPr/>
      </dsp:nvSpPr>
      <dsp:spPr>
        <a:xfrm>
          <a:off x="5429845" y="58718"/>
          <a:ext cx="1291828" cy="84776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Disbursement</a:t>
          </a:r>
        </a:p>
      </dsp:txBody>
      <dsp:txXfrm>
        <a:off x="5454675" y="83548"/>
        <a:ext cx="1242168" cy="798102"/>
      </dsp:txXfrm>
    </dsp:sp>
    <dsp:sp modelId="{A9B3306D-9AD6-484B-AB0A-D8E86E3B2C03}">
      <dsp:nvSpPr>
        <dsp:cNvPr id="0" name=""/>
        <dsp:cNvSpPr/>
      </dsp:nvSpPr>
      <dsp:spPr>
        <a:xfrm>
          <a:off x="6850856" y="322413"/>
          <a:ext cx="273867" cy="32037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850856" y="386488"/>
        <a:ext cx="191707" cy="192223"/>
      </dsp:txXfrm>
    </dsp:sp>
    <dsp:sp modelId="{8B7128BB-7590-47D2-8F61-23C6583CCD78}">
      <dsp:nvSpPr>
        <dsp:cNvPr id="0" name=""/>
        <dsp:cNvSpPr/>
      </dsp:nvSpPr>
      <dsp:spPr>
        <a:xfrm>
          <a:off x="7238404" y="58718"/>
          <a:ext cx="1291828" cy="84776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Recovery / Loan servicing</a:t>
          </a:r>
        </a:p>
      </dsp:txBody>
      <dsp:txXfrm>
        <a:off x="7263234" y="83548"/>
        <a:ext cx="1242168" cy="7981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0758B5-23E7-4CD6-AF17-3F6D13231F62}">
      <dsp:nvSpPr>
        <dsp:cNvPr id="0" name=""/>
        <dsp:cNvSpPr/>
      </dsp:nvSpPr>
      <dsp:spPr>
        <a:xfrm>
          <a:off x="4167" y="0"/>
          <a:ext cx="1291828" cy="9652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Loan Origination</a:t>
          </a:r>
        </a:p>
      </dsp:txBody>
      <dsp:txXfrm>
        <a:off x="32437" y="28270"/>
        <a:ext cx="1235288" cy="908660"/>
      </dsp:txXfrm>
    </dsp:sp>
    <dsp:sp modelId="{90D18B4F-A7F0-46BE-AC8A-1D1868F5828F}">
      <dsp:nvSpPr>
        <dsp:cNvPr id="0" name=""/>
        <dsp:cNvSpPr/>
      </dsp:nvSpPr>
      <dsp:spPr>
        <a:xfrm>
          <a:off x="1425178" y="322413"/>
          <a:ext cx="273867" cy="3203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425178" y="386488"/>
        <a:ext cx="191707" cy="192223"/>
      </dsp:txXfrm>
    </dsp:sp>
    <dsp:sp modelId="{1DA67E70-B2EB-46BB-8C6D-49A94B3D953B}">
      <dsp:nvSpPr>
        <dsp:cNvPr id="0" name=""/>
        <dsp:cNvSpPr/>
      </dsp:nvSpPr>
      <dsp:spPr>
        <a:xfrm>
          <a:off x="1812726" y="0"/>
          <a:ext cx="1291828" cy="9652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Loan Processing</a:t>
          </a:r>
        </a:p>
        <a:p>
          <a:pPr marL="57150" lvl="1" indent="-57150" algn="l" defTabSz="488950">
            <a:lnSpc>
              <a:spcPct val="90000"/>
            </a:lnSpc>
            <a:spcBef>
              <a:spcPct val="0"/>
            </a:spcBef>
            <a:spcAft>
              <a:spcPct val="15000"/>
            </a:spcAft>
            <a:buChar char="•"/>
          </a:pPr>
          <a:r>
            <a:rPr lang="en-US" sz="1100" kern="1200" dirty="0"/>
            <a:t>KYC</a:t>
          </a:r>
        </a:p>
        <a:p>
          <a:pPr marL="57150" lvl="1" indent="-57150" algn="l" defTabSz="488950">
            <a:lnSpc>
              <a:spcPct val="90000"/>
            </a:lnSpc>
            <a:spcBef>
              <a:spcPct val="0"/>
            </a:spcBef>
            <a:spcAft>
              <a:spcPct val="15000"/>
            </a:spcAft>
            <a:buChar char="•"/>
          </a:pPr>
          <a:r>
            <a:rPr lang="en-US" sz="1100" kern="1200" dirty="0"/>
            <a:t>Credit Check</a:t>
          </a:r>
        </a:p>
      </dsp:txBody>
      <dsp:txXfrm>
        <a:off x="1840996" y="28270"/>
        <a:ext cx="1235288" cy="908660"/>
      </dsp:txXfrm>
    </dsp:sp>
    <dsp:sp modelId="{E18F46F2-13B6-4516-9E52-04E28CA6F3A1}">
      <dsp:nvSpPr>
        <dsp:cNvPr id="0" name=""/>
        <dsp:cNvSpPr/>
      </dsp:nvSpPr>
      <dsp:spPr>
        <a:xfrm>
          <a:off x="3233737" y="322413"/>
          <a:ext cx="273867" cy="3203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233737" y="386488"/>
        <a:ext cx="191707" cy="192223"/>
      </dsp:txXfrm>
    </dsp:sp>
    <dsp:sp modelId="{DDDADF60-9180-4C73-B6A6-CB3F58FD1926}">
      <dsp:nvSpPr>
        <dsp:cNvPr id="0" name=""/>
        <dsp:cNvSpPr/>
      </dsp:nvSpPr>
      <dsp:spPr>
        <a:xfrm>
          <a:off x="3621285" y="0"/>
          <a:ext cx="1291828" cy="9652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Loan Agreement</a:t>
          </a:r>
        </a:p>
      </dsp:txBody>
      <dsp:txXfrm>
        <a:off x="3649555" y="28270"/>
        <a:ext cx="1235288" cy="908660"/>
      </dsp:txXfrm>
    </dsp:sp>
    <dsp:sp modelId="{00EB224D-3529-42F6-8316-9852425F44AA}">
      <dsp:nvSpPr>
        <dsp:cNvPr id="0" name=""/>
        <dsp:cNvSpPr/>
      </dsp:nvSpPr>
      <dsp:spPr>
        <a:xfrm>
          <a:off x="5042296" y="322413"/>
          <a:ext cx="273867" cy="3203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042296" y="386488"/>
        <a:ext cx="191707" cy="192223"/>
      </dsp:txXfrm>
    </dsp:sp>
    <dsp:sp modelId="{04B48F06-3618-4214-B9BD-690F7E1DC326}">
      <dsp:nvSpPr>
        <dsp:cNvPr id="0" name=""/>
        <dsp:cNvSpPr/>
      </dsp:nvSpPr>
      <dsp:spPr>
        <a:xfrm>
          <a:off x="5429845" y="0"/>
          <a:ext cx="1291828" cy="9652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Disbursement</a:t>
          </a:r>
        </a:p>
      </dsp:txBody>
      <dsp:txXfrm>
        <a:off x="5458115" y="28270"/>
        <a:ext cx="1235288" cy="908660"/>
      </dsp:txXfrm>
    </dsp:sp>
    <dsp:sp modelId="{A9B3306D-9AD6-484B-AB0A-D8E86E3B2C03}">
      <dsp:nvSpPr>
        <dsp:cNvPr id="0" name=""/>
        <dsp:cNvSpPr/>
      </dsp:nvSpPr>
      <dsp:spPr>
        <a:xfrm>
          <a:off x="6850856" y="322413"/>
          <a:ext cx="273867" cy="3203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850856" y="386488"/>
        <a:ext cx="191707" cy="192223"/>
      </dsp:txXfrm>
    </dsp:sp>
    <dsp:sp modelId="{8B7128BB-7590-47D2-8F61-23C6583CCD78}">
      <dsp:nvSpPr>
        <dsp:cNvPr id="0" name=""/>
        <dsp:cNvSpPr/>
      </dsp:nvSpPr>
      <dsp:spPr>
        <a:xfrm>
          <a:off x="7238404" y="0"/>
          <a:ext cx="1291828" cy="9652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Recovery / Loan servicing</a:t>
          </a:r>
        </a:p>
      </dsp:txBody>
      <dsp:txXfrm>
        <a:off x="7266674" y="28270"/>
        <a:ext cx="1235288" cy="9086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0758B5-23E7-4CD6-AF17-3F6D13231F62}">
      <dsp:nvSpPr>
        <dsp:cNvPr id="0" name=""/>
        <dsp:cNvSpPr/>
      </dsp:nvSpPr>
      <dsp:spPr>
        <a:xfrm>
          <a:off x="4167" y="0"/>
          <a:ext cx="1291828" cy="9652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Loan Origination</a:t>
          </a:r>
        </a:p>
      </dsp:txBody>
      <dsp:txXfrm>
        <a:off x="32437" y="28270"/>
        <a:ext cx="1235288" cy="908660"/>
      </dsp:txXfrm>
    </dsp:sp>
    <dsp:sp modelId="{90D18B4F-A7F0-46BE-AC8A-1D1868F5828F}">
      <dsp:nvSpPr>
        <dsp:cNvPr id="0" name=""/>
        <dsp:cNvSpPr/>
      </dsp:nvSpPr>
      <dsp:spPr>
        <a:xfrm>
          <a:off x="1425178" y="322413"/>
          <a:ext cx="273867" cy="3203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425178" y="386488"/>
        <a:ext cx="191707" cy="192223"/>
      </dsp:txXfrm>
    </dsp:sp>
    <dsp:sp modelId="{1DA67E70-B2EB-46BB-8C6D-49A94B3D953B}">
      <dsp:nvSpPr>
        <dsp:cNvPr id="0" name=""/>
        <dsp:cNvSpPr/>
      </dsp:nvSpPr>
      <dsp:spPr>
        <a:xfrm>
          <a:off x="1812726" y="0"/>
          <a:ext cx="1291828" cy="9652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Loan Processing</a:t>
          </a:r>
        </a:p>
        <a:p>
          <a:pPr marL="57150" lvl="1" indent="-57150" algn="l" defTabSz="488950">
            <a:lnSpc>
              <a:spcPct val="90000"/>
            </a:lnSpc>
            <a:spcBef>
              <a:spcPct val="0"/>
            </a:spcBef>
            <a:spcAft>
              <a:spcPct val="15000"/>
            </a:spcAft>
            <a:buChar char="•"/>
          </a:pPr>
          <a:r>
            <a:rPr lang="en-US" sz="1100" kern="1200" dirty="0"/>
            <a:t>KYC</a:t>
          </a:r>
        </a:p>
        <a:p>
          <a:pPr marL="57150" lvl="1" indent="-57150" algn="l" defTabSz="488950">
            <a:lnSpc>
              <a:spcPct val="90000"/>
            </a:lnSpc>
            <a:spcBef>
              <a:spcPct val="0"/>
            </a:spcBef>
            <a:spcAft>
              <a:spcPct val="15000"/>
            </a:spcAft>
            <a:buChar char="•"/>
          </a:pPr>
          <a:r>
            <a:rPr lang="en-US" sz="1100" kern="1200" dirty="0"/>
            <a:t>Credit Check</a:t>
          </a:r>
        </a:p>
      </dsp:txBody>
      <dsp:txXfrm>
        <a:off x="1840996" y="28270"/>
        <a:ext cx="1235288" cy="908660"/>
      </dsp:txXfrm>
    </dsp:sp>
    <dsp:sp modelId="{E18F46F2-13B6-4516-9E52-04E28CA6F3A1}">
      <dsp:nvSpPr>
        <dsp:cNvPr id="0" name=""/>
        <dsp:cNvSpPr/>
      </dsp:nvSpPr>
      <dsp:spPr>
        <a:xfrm>
          <a:off x="3233737" y="322413"/>
          <a:ext cx="273867" cy="3203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233737" y="386488"/>
        <a:ext cx="191707" cy="192223"/>
      </dsp:txXfrm>
    </dsp:sp>
    <dsp:sp modelId="{DDDADF60-9180-4C73-B6A6-CB3F58FD1926}">
      <dsp:nvSpPr>
        <dsp:cNvPr id="0" name=""/>
        <dsp:cNvSpPr/>
      </dsp:nvSpPr>
      <dsp:spPr>
        <a:xfrm>
          <a:off x="3621285" y="0"/>
          <a:ext cx="1291828" cy="9652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Loan Agreement</a:t>
          </a:r>
        </a:p>
      </dsp:txBody>
      <dsp:txXfrm>
        <a:off x="3649555" y="28270"/>
        <a:ext cx="1235288" cy="908660"/>
      </dsp:txXfrm>
    </dsp:sp>
    <dsp:sp modelId="{00EB224D-3529-42F6-8316-9852425F44AA}">
      <dsp:nvSpPr>
        <dsp:cNvPr id="0" name=""/>
        <dsp:cNvSpPr/>
      </dsp:nvSpPr>
      <dsp:spPr>
        <a:xfrm>
          <a:off x="5042296" y="322413"/>
          <a:ext cx="273867" cy="3203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042296" y="386488"/>
        <a:ext cx="191707" cy="192223"/>
      </dsp:txXfrm>
    </dsp:sp>
    <dsp:sp modelId="{04B48F06-3618-4214-B9BD-690F7E1DC326}">
      <dsp:nvSpPr>
        <dsp:cNvPr id="0" name=""/>
        <dsp:cNvSpPr/>
      </dsp:nvSpPr>
      <dsp:spPr>
        <a:xfrm>
          <a:off x="5429845" y="0"/>
          <a:ext cx="1291828" cy="9652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Disbursement</a:t>
          </a:r>
        </a:p>
      </dsp:txBody>
      <dsp:txXfrm>
        <a:off x="5458115" y="28270"/>
        <a:ext cx="1235288" cy="908660"/>
      </dsp:txXfrm>
    </dsp:sp>
    <dsp:sp modelId="{A9B3306D-9AD6-484B-AB0A-D8E86E3B2C03}">
      <dsp:nvSpPr>
        <dsp:cNvPr id="0" name=""/>
        <dsp:cNvSpPr/>
      </dsp:nvSpPr>
      <dsp:spPr>
        <a:xfrm>
          <a:off x="6850856" y="322413"/>
          <a:ext cx="273867" cy="3203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850856" y="386488"/>
        <a:ext cx="191707" cy="192223"/>
      </dsp:txXfrm>
    </dsp:sp>
    <dsp:sp modelId="{8B7128BB-7590-47D2-8F61-23C6583CCD78}">
      <dsp:nvSpPr>
        <dsp:cNvPr id="0" name=""/>
        <dsp:cNvSpPr/>
      </dsp:nvSpPr>
      <dsp:spPr>
        <a:xfrm>
          <a:off x="7238404" y="0"/>
          <a:ext cx="1291828" cy="9652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Recovery / Loan servicing</a:t>
          </a:r>
        </a:p>
      </dsp:txBody>
      <dsp:txXfrm>
        <a:off x="7266674" y="28270"/>
        <a:ext cx="1235288" cy="9086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0758B5-23E7-4CD6-AF17-3F6D13231F62}">
      <dsp:nvSpPr>
        <dsp:cNvPr id="0" name=""/>
        <dsp:cNvSpPr/>
      </dsp:nvSpPr>
      <dsp:spPr>
        <a:xfrm>
          <a:off x="4167" y="0"/>
          <a:ext cx="1291828" cy="9652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Loan Origination</a:t>
          </a:r>
        </a:p>
      </dsp:txBody>
      <dsp:txXfrm>
        <a:off x="32437" y="28270"/>
        <a:ext cx="1235288" cy="908660"/>
      </dsp:txXfrm>
    </dsp:sp>
    <dsp:sp modelId="{90D18B4F-A7F0-46BE-AC8A-1D1868F5828F}">
      <dsp:nvSpPr>
        <dsp:cNvPr id="0" name=""/>
        <dsp:cNvSpPr/>
      </dsp:nvSpPr>
      <dsp:spPr>
        <a:xfrm>
          <a:off x="1425178" y="322413"/>
          <a:ext cx="273867" cy="3203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425178" y="386488"/>
        <a:ext cx="191707" cy="192223"/>
      </dsp:txXfrm>
    </dsp:sp>
    <dsp:sp modelId="{1DA67E70-B2EB-46BB-8C6D-49A94B3D953B}">
      <dsp:nvSpPr>
        <dsp:cNvPr id="0" name=""/>
        <dsp:cNvSpPr/>
      </dsp:nvSpPr>
      <dsp:spPr>
        <a:xfrm>
          <a:off x="1812726" y="0"/>
          <a:ext cx="1291828" cy="9652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Loan Processing</a:t>
          </a:r>
        </a:p>
        <a:p>
          <a:pPr marL="57150" lvl="1" indent="-57150" algn="l" defTabSz="488950">
            <a:lnSpc>
              <a:spcPct val="90000"/>
            </a:lnSpc>
            <a:spcBef>
              <a:spcPct val="0"/>
            </a:spcBef>
            <a:spcAft>
              <a:spcPct val="15000"/>
            </a:spcAft>
            <a:buChar char="•"/>
          </a:pPr>
          <a:r>
            <a:rPr lang="en-US" sz="1100" kern="1200" dirty="0"/>
            <a:t>KYC</a:t>
          </a:r>
        </a:p>
        <a:p>
          <a:pPr marL="57150" lvl="1" indent="-57150" algn="l" defTabSz="488950">
            <a:lnSpc>
              <a:spcPct val="90000"/>
            </a:lnSpc>
            <a:spcBef>
              <a:spcPct val="0"/>
            </a:spcBef>
            <a:spcAft>
              <a:spcPct val="15000"/>
            </a:spcAft>
            <a:buChar char="•"/>
          </a:pPr>
          <a:r>
            <a:rPr lang="en-US" sz="1100" kern="1200" dirty="0"/>
            <a:t>Credit Check</a:t>
          </a:r>
        </a:p>
      </dsp:txBody>
      <dsp:txXfrm>
        <a:off x="1840996" y="28270"/>
        <a:ext cx="1235288" cy="908660"/>
      </dsp:txXfrm>
    </dsp:sp>
    <dsp:sp modelId="{E18F46F2-13B6-4516-9E52-04E28CA6F3A1}">
      <dsp:nvSpPr>
        <dsp:cNvPr id="0" name=""/>
        <dsp:cNvSpPr/>
      </dsp:nvSpPr>
      <dsp:spPr>
        <a:xfrm>
          <a:off x="3233737" y="322413"/>
          <a:ext cx="273867" cy="3203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233737" y="386488"/>
        <a:ext cx="191707" cy="192223"/>
      </dsp:txXfrm>
    </dsp:sp>
    <dsp:sp modelId="{DDDADF60-9180-4C73-B6A6-CB3F58FD1926}">
      <dsp:nvSpPr>
        <dsp:cNvPr id="0" name=""/>
        <dsp:cNvSpPr/>
      </dsp:nvSpPr>
      <dsp:spPr>
        <a:xfrm>
          <a:off x="3621285" y="0"/>
          <a:ext cx="1291828" cy="9652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Loan Agreement</a:t>
          </a:r>
        </a:p>
      </dsp:txBody>
      <dsp:txXfrm>
        <a:off x="3649555" y="28270"/>
        <a:ext cx="1235288" cy="908660"/>
      </dsp:txXfrm>
    </dsp:sp>
    <dsp:sp modelId="{00EB224D-3529-42F6-8316-9852425F44AA}">
      <dsp:nvSpPr>
        <dsp:cNvPr id="0" name=""/>
        <dsp:cNvSpPr/>
      </dsp:nvSpPr>
      <dsp:spPr>
        <a:xfrm>
          <a:off x="5042296" y="322413"/>
          <a:ext cx="273867" cy="3203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042296" y="386488"/>
        <a:ext cx="191707" cy="192223"/>
      </dsp:txXfrm>
    </dsp:sp>
    <dsp:sp modelId="{04B48F06-3618-4214-B9BD-690F7E1DC326}">
      <dsp:nvSpPr>
        <dsp:cNvPr id="0" name=""/>
        <dsp:cNvSpPr/>
      </dsp:nvSpPr>
      <dsp:spPr>
        <a:xfrm>
          <a:off x="5429845" y="0"/>
          <a:ext cx="1291828" cy="9652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Disbursement</a:t>
          </a:r>
        </a:p>
      </dsp:txBody>
      <dsp:txXfrm>
        <a:off x="5458115" y="28270"/>
        <a:ext cx="1235288" cy="908660"/>
      </dsp:txXfrm>
    </dsp:sp>
    <dsp:sp modelId="{A9B3306D-9AD6-484B-AB0A-D8E86E3B2C03}">
      <dsp:nvSpPr>
        <dsp:cNvPr id="0" name=""/>
        <dsp:cNvSpPr/>
      </dsp:nvSpPr>
      <dsp:spPr>
        <a:xfrm>
          <a:off x="6850856" y="322413"/>
          <a:ext cx="273867" cy="3203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850856" y="386488"/>
        <a:ext cx="191707" cy="192223"/>
      </dsp:txXfrm>
    </dsp:sp>
    <dsp:sp modelId="{8B7128BB-7590-47D2-8F61-23C6583CCD78}">
      <dsp:nvSpPr>
        <dsp:cNvPr id="0" name=""/>
        <dsp:cNvSpPr/>
      </dsp:nvSpPr>
      <dsp:spPr>
        <a:xfrm>
          <a:off x="7238404" y="0"/>
          <a:ext cx="1291828" cy="9652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Recovery / Loan servicing</a:t>
          </a:r>
        </a:p>
      </dsp:txBody>
      <dsp:txXfrm>
        <a:off x="7266674" y="28270"/>
        <a:ext cx="1235288" cy="9086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6684C-ED93-4C12-AEED-AC60D00D2222}">
      <dsp:nvSpPr>
        <dsp:cNvPr id="0" name=""/>
        <dsp:cNvSpPr/>
      </dsp:nvSpPr>
      <dsp:spPr>
        <a:xfrm>
          <a:off x="2880283" y="1226"/>
          <a:ext cx="634356" cy="634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2</a:t>
          </a:r>
        </a:p>
      </dsp:txBody>
      <dsp:txXfrm>
        <a:off x="2880283" y="1226"/>
        <a:ext cx="634356" cy="634356"/>
      </dsp:txXfrm>
    </dsp:sp>
    <dsp:sp modelId="{32C770BC-7D37-4E3E-A09F-F432D0EAEC62}">
      <dsp:nvSpPr>
        <dsp:cNvPr id="0" name=""/>
        <dsp:cNvSpPr/>
      </dsp:nvSpPr>
      <dsp:spPr>
        <a:xfrm>
          <a:off x="898603" y="34881"/>
          <a:ext cx="3287578" cy="3287578"/>
        </a:xfrm>
        <a:prstGeom prst="circularArrow">
          <a:avLst>
            <a:gd name="adj1" fmla="val 3763"/>
            <a:gd name="adj2" fmla="val 234764"/>
            <a:gd name="adj3" fmla="val 19827263"/>
            <a:gd name="adj4" fmla="val 18605292"/>
            <a:gd name="adj5" fmla="val 439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28263E-3BE3-4F59-B7EC-C260C0F9E91B}">
      <dsp:nvSpPr>
        <dsp:cNvPr id="0" name=""/>
        <dsp:cNvSpPr/>
      </dsp:nvSpPr>
      <dsp:spPr>
        <a:xfrm>
          <a:off x="3697141" y="1025534"/>
          <a:ext cx="634356" cy="634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3</a:t>
          </a:r>
        </a:p>
      </dsp:txBody>
      <dsp:txXfrm>
        <a:off x="3697141" y="1025534"/>
        <a:ext cx="634356" cy="634356"/>
      </dsp:txXfrm>
    </dsp:sp>
    <dsp:sp modelId="{4DCBE6B5-471C-4934-8155-C49F1989C635}">
      <dsp:nvSpPr>
        <dsp:cNvPr id="0" name=""/>
        <dsp:cNvSpPr/>
      </dsp:nvSpPr>
      <dsp:spPr>
        <a:xfrm>
          <a:off x="898603" y="34881"/>
          <a:ext cx="3287578" cy="3287578"/>
        </a:xfrm>
        <a:prstGeom prst="circularArrow">
          <a:avLst>
            <a:gd name="adj1" fmla="val 3763"/>
            <a:gd name="adj2" fmla="val 234764"/>
            <a:gd name="adj3" fmla="val 1230380"/>
            <a:gd name="adj4" fmla="val 21557238"/>
            <a:gd name="adj5" fmla="val 439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12D7E1-BE14-4F7F-90E4-94B4C1C914C3}">
      <dsp:nvSpPr>
        <dsp:cNvPr id="0" name=""/>
        <dsp:cNvSpPr/>
      </dsp:nvSpPr>
      <dsp:spPr>
        <a:xfrm>
          <a:off x="3405608" y="2302825"/>
          <a:ext cx="634356" cy="634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4</a:t>
          </a:r>
        </a:p>
      </dsp:txBody>
      <dsp:txXfrm>
        <a:off x="3405608" y="2302825"/>
        <a:ext cx="634356" cy="634356"/>
      </dsp:txXfrm>
    </dsp:sp>
    <dsp:sp modelId="{4F2070E5-5D77-450C-9F88-D8DF55A64E7B}">
      <dsp:nvSpPr>
        <dsp:cNvPr id="0" name=""/>
        <dsp:cNvSpPr/>
      </dsp:nvSpPr>
      <dsp:spPr>
        <a:xfrm>
          <a:off x="898603" y="34881"/>
          <a:ext cx="3287578" cy="3287578"/>
        </a:xfrm>
        <a:prstGeom prst="circularArrow">
          <a:avLst>
            <a:gd name="adj1" fmla="val 3763"/>
            <a:gd name="adj2" fmla="val 234764"/>
            <a:gd name="adj3" fmla="val 4437606"/>
            <a:gd name="adj4" fmla="val 3307663"/>
            <a:gd name="adj5" fmla="val 439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A47AD8-A4DC-4DC6-A04B-2210C6C9ED6C}">
      <dsp:nvSpPr>
        <dsp:cNvPr id="0" name=""/>
        <dsp:cNvSpPr/>
      </dsp:nvSpPr>
      <dsp:spPr>
        <a:xfrm>
          <a:off x="2225214" y="2871273"/>
          <a:ext cx="634356" cy="634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5</a:t>
          </a:r>
        </a:p>
      </dsp:txBody>
      <dsp:txXfrm>
        <a:off x="2225214" y="2871273"/>
        <a:ext cx="634356" cy="634356"/>
      </dsp:txXfrm>
    </dsp:sp>
    <dsp:sp modelId="{3ABF9A9F-4235-4A6C-A1CD-669A63D19CBF}">
      <dsp:nvSpPr>
        <dsp:cNvPr id="0" name=""/>
        <dsp:cNvSpPr/>
      </dsp:nvSpPr>
      <dsp:spPr>
        <a:xfrm>
          <a:off x="898603" y="34881"/>
          <a:ext cx="3287578" cy="3287578"/>
        </a:xfrm>
        <a:prstGeom prst="circularArrow">
          <a:avLst>
            <a:gd name="adj1" fmla="val 3763"/>
            <a:gd name="adj2" fmla="val 234764"/>
            <a:gd name="adj3" fmla="val 7257574"/>
            <a:gd name="adj4" fmla="val 6127631"/>
            <a:gd name="adj5" fmla="val 439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C1094-A970-486A-90CC-71B9449783BB}">
      <dsp:nvSpPr>
        <dsp:cNvPr id="0" name=""/>
        <dsp:cNvSpPr/>
      </dsp:nvSpPr>
      <dsp:spPr>
        <a:xfrm>
          <a:off x="1044819" y="2302825"/>
          <a:ext cx="634356" cy="634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6</a:t>
          </a:r>
        </a:p>
      </dsp:txBody>
      <dsp:txXfrm>
        <a:off x="1044819" y="2302825"/>
        <a:ext cx="634356" cy="634356"/>
      </dsp:txXfrm>
    </dsp:sp>
    <dsp:sp modelId="{BE81D811-94C4-4E86-857C-0723EB1A891C}">
      <dsp:nvSpPr>
        <dsp:cNvPr id="0" name=""/>
        <dsp:cNvSpPr/>
      </dsp:nvSpPr>
      <dsp:spPr>
        <a:xfrm>
          <a:off x="898603" y="34881"/>
          <a:ext cx="3287578" cy="3287578"/>
        </a:xfrm>
        <a:prstGeom prst="circularArrow">
          <a:avLst>
            <a:gd name="adj1" fmla="val 3763"/>
            <a:gd name="adj2" fmla="val 234764"/>
            <a:gd name="adj3" fmla="val 10607998"/>
            <a:gd name="adj4" fmla="val 9334856"/>
            <a:gd name="adj5" fmla="val 439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F47409-14C6-41BD-A364-A279ABB7F554}">
      <dsp:nvSpPr>
        <dsp:cNvPr id="0" name=""/>
        <dsp:cNvSpPr/>
      </dsp:nvSpPr>
      <dsp:spPr>
        <a:xfrm>
          <a:off x="753286" y="1025534"/>
          <a:ext cx="634356" cy="634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7</a:t>
          </a:r>
        </a:p>
      </dsp:txBody>
      <dsp:txXfrm>
        <a:off x="753286" y="1025534"/>
        <a:ext cx="634356" cy="634356"/>
      </dsp:txXfrm>
    </dsp:sp>
    <dsp:sp modelId="{A9563E6E-D343-4886-92B7-0E50770C3336}">
      <dsp:nvSpPr>
        <dsp:cNvPr id="0" name=""/>
        <dsp:cNvSpPr/>
      </dsp:nvSpPr>
      <dsp:spPr>
        <a:xfrm>
          <a:off x="898603" y="34881"/>
          <a:ext cx="3287578" cy="3287578"/>
        </a:xfrm>
        <a:prstGeom prst="circularArrow">
          <a:avLst>
            <a:gd name="adj1" fmla="val 3763"/>
            <a:gd name="adj2" fmla="val 234764"/>
            <a:gd name="adj3" fmla="val 13559944"/>
            <a:gd name="adj4" fmla="val 12337973"/>
            <a:gd name="adj5" fmla="val 439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A726FF-9CD5-4A42-A706-2B2CFF4EC463}">
      <dsp:nvSpPr>
        <dsp:cNvPr id="0" name=""/>
        <dsp:cNvSpPr/>
      </dsp:nvSpPr>
      <dsp:spPr>
        <a:xfrm>
          <a:off x="1570144" y="1226"/>
          <a:ext cx="634356" cy="634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1</a:t>
          </a:r>
        </a:p>
      </dsp:txBody>
      <dsp:txXfrm>
        <a:off x="1570144" y="1226"/>
        <a:ext cx="634356" cy="634356"/>
      </dsp:txXfrm>
    </dsp:sp>
    <dsp:sp modelId="{9A373CAE-684D-4D85-B32F-3BB56E1B4BC8}">
      <dsp:nvSpPr>
        <dsp:cNvPr id="0" name=""/>
        <dsp:cNvSpPr/>
      </dsp:nvSpPr>
      <dsp:spPr>
        <a:xfrm>
          <a:off x="898603" y="34881"/>
          <a:ext cx="3287578" cy="3287578"/>
        </a:xfrm>
        <a:prstGeom prst="circularArrow">
          <a:avLst>
            <a:gd name="adj1" fmla="val 3763"/>
            <a:gd name="adj2" fmla="val 234764"/>
            <a:gd name="adj3" fmla="val 16741181"/>
            <a:gd name="adj4" fmla="val 15424056"/>
            <a:gd name="adj5" fmla="val 439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586FA-2AA3-4155-A2E1-110115AE3101}" type="datetimeFigureOut">
              <a:rPr lang="en-US" smtClean="0"/>
              <a:t>11/2/24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DF0D21-FD01-4891-A82E-363D89C2AF94}" type="slidenum">
              <a:rPr lang="en-US" smtClean="0"/>
              <a:t>‹#›</a:t>
            </a:fld>
            <a:endParaRPr lang="en-US"/>
          </a:p>
        </p:txBody>
      </p:sp>
    </p:spTree>
    <p:extLst>
      <p:ext uri="{BB962C8B-B14F-4D97-AF65-F5344CB8AC3E}">
        <p14:creationId xmlns:p14="http://schemas.microsoft.com/office/powerpoint/2010/main" val="2393002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DF0D21-FD01-4891-A82E-363D89C2AF94}" type="slidenum">
              <a:rPr lang="en-US" smtClean="0"/>
              <a:t>1</a:t>
            </a:fld>
            <a:endParaRPr lang="en-US"/>
          </a:p>
        </p:txBody>
      </p:sp>
    </p:spTree>
    <p:extLst>
      <p:ext uri="{BB962C8B-B14F-4D97-AF65-F5344CB8AC3E}">
        <p14:creationId xmlns:p14="http://schemas.microsoft.com/office/powerpoint/2010/main" val="3231567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14</a:t>
            </a:fld>
            <a:endParaRPr lang="en-US"/>
          </a:p>
        </p:txBody>
      </p:sp>
    </p:spTree>
    <p:extLst>
      <p:ext uri="{BB962C8B-B14F-4D97-AF65-F5344CB8AC3E}">
        <p14:creationId xmlns:p14="http://schemas.microsoft.com/office/powerpoint/2010/main" val="284974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44</a:t>
            </a:fld>
            <a:endParaRPr lang="en-US"/>
          </a:p>
        </p:txBody>
      </p:sp>
    </p:spTree>
    <p:extLst>
      <p:ext uri="{BB962C8B-B14F-4D97-AF65-F5344CB8AC3E}">
        <p14:creationId xmlns:p14="http://schemas.microsoft.com/office/powerpoint/2010/main" val="36091538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32A859-63D5-47F5-9970-C440CC875FEA}"/>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C86C3A23-6B72-470B-BD52-89C2C93377D5}"/>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CABD2CF8-6C46-4734-BCBF-5FE48629812A}"/>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24ADFDAF-E750-48F5-87F8-316CF8030496}"/>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0" descr="BITS_university_logo_whitevert.png">
            <a:extLst>
              <a:ext uri="{FF2B5EF4-FFF2-40B4-BE49-F238E27FC236}">
                <a16:creationId xmlns:a16="http://schemas.microsoft.com/office/drawing/2014/main" id="{86170C9F-8869-40E3-8404-45BB9643B1C5}"/>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1FF55C82-3029-4F9B-AD52-0CA2554AEB25}"/>
              </a:ext>
            </a:extLst>
          </p:cNvPr>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a:extLst>
              <a:ext uri="{FF2B5EF4-FFF2-40B4-BE49-F238E27FC236}">
                <a16:creationId xmlns:a16="http://schemas.microsoft.com/office/drawing/2014/main" id="{200A4A4D-20FB-41CA-9531-0FF4DB75417F}"/>
              </a:ext>
            </a:extLst>
          </p:cNvPr>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92853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a:extLst>
              <a:ext uri="{FF2B5EF4-FFF2-40B4-BE49-F238E27FC236}">
                <a16:creationId xmlns:a16="http://schemas.microsoft.com/office/drawing/2014/main" id="{D04F9112-C67E-4D84-9EB1-F9197AACD5CD}"/>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FE4EBF75-29B0-4601-891C-5CFA33D7FAA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876EACEC-B901-4C59-A7C6-B897C50133D2}"/>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7BC27881-780A-490D-8999-3A2D1C6C72F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24">
            <a:extLst>
              <a:ext uri="{FF2B5EF4-FFF2-40B4-BE49-F238E27FC236}">
                <a16:creationId xmlns:a16="http://schemas.microsoft.com/office/drawing/2014/main" id="{E23026D4-E805-4BC7-A6AB-DCC9ED512BD8}"/>
              </a:ext>
            </a:extLst>
          </p:cNvPr>
          <p:cNvGrpSpPr>
            <a:grpSpLocks/>
          </p:cNvGrpSpPr>
          <p:nvPr userDrawn="1"/>
        </p:nvGrpSpPr>
        <p:grpSpPr bwMode="auto">
          <a:xfrm>
            <a:off x="2133600" y="6553200"/>
            <a:ext cx="7010400" cy="46038"/>
            <a:chOff x="1905000" y="6553200"/>
            <a:chExt cx="7010400" cy="45719"/>
          </a:xfrm>
        </p:grpSpPr>
        <p:sp>
          <p:nvSpPr>
            <p:cNvPr id="9" name="Rectangle 8">
              <a:extLst>
                <a:ext uri="{FF2B5EF4-FFF2-40B4-BE49-F238E27FC236}">
                  <a16:creationId xmlns:a16="http://schemas.microsoft.com/office/drawing/2014/main" id="{2BD7F8E8-9843-4229-9F52-3561C17CF7A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a:extLst>
                <a:ext uri="{FF2B5EF4-FFF2-40B4-BE49-F238E27FC236}">
                  <a16:creationId xmlns:a16="http://schemas.microsoft.com/office/drawing/2014/main" id="{48AF56CD-1851-45EC-B360-B89EF19DC15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F4EE8E02-717F-4644-AF36-298F6488433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53362707-2A0D-408A-8404-91EB85206CDF}"/>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CC243156-6498-438E-BA01-03583E995AA6}"/>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68100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9259D480-05B7-4DED-A8F3-7A9E5112FE12}"/>
              </a:ext>
            </a:extLst>
          </p:cNvPr>
          <p:cNvGrpSpPr>
            <a:grpSpLocks/>
          </p:cNvGrpSpPr>
          <p:nvPr userDrawn="1"/>
        </p:nvGrpSpPr>
        <p:grpSpPr bwMode="auto">
          <a:xfrm rot="5400000">
            <a:off x="5006182" y="2567781"/>
            <a:ext cx="5181600" cy="46037"/>
            <a:chOff x="1905000" y="6553200"/>
            <a:chExt cx="7010400" cy="45719"/>
          </a:xfrm>
        </p:grpSpPr>
        <p:sp>
          <p:nvSpPr>
            <p:cNvPr id="5" name="Rectangle 4">
              <a:extLst>
                <a:ext uri="{FF2B5EF4-FFF2-40B4-BE49-F238E27FC236}">
                  <a16:creationId xmlns:a16="http://schemas.microsoft.com/office/drawing/2014/main" id="{82298221-DD52-44A5-ACF6-02DA9D952094}"/>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108193B6-F5C3-477A-B5C1-D4160D67D415}"/>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08A0D5BC-9DC5-4EA0-9AC6-21CA570742A5}"/>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0" descr="Picture 7.png">
            <a:extLst>
              <a:ext uri="{FF2B5EF4-FFF2-40B4-BE49-F238E27FC236}">
                <a16:creationId xmlns:a16="http://schemas.microsoft.com/office/drawing/2014/main" id="{83256381-82B3-4E61-B69B-03309413FF25}"/>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CF7F985E-E8EC-4919-B50F-6E4F6F7DA774}"/>
              </a:ext>
            </a:extLst>
          </p:cNvPr>
          <p:cNvSpPr txBox="1"/>
          <p:nvPr userDrawn="1"/>
        </p:nvSpPr>
        <p:spPr>
          <a:xfrm rot="5400000">
            <a:off x="-2794793" y="3809206"/>
            <a:ext cx="5867400" cy="230187"/>
          </a:xfrm>
          <a:prstGeom prst="rect">
            <a:avLst/>
          </a:prstGeom>
          <a:noFill/>
        </p:spPr>
        <p:txBody>
          <a:bodyPr>
            <a:spAutoFit/>
          </a:bodyPr>
          <a:lstStyle/>
          <a:p>
            <a:pPr algn="r" fontAlgn="auto">
              <a:spcBef>
                <a:spcPts val="0"/>
              </a:spcBef>
              <a:spcAft>
                <a:spcPts val="0"/>
              </a:spcAft>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718242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98F156-5046-4701-84BB-DA0819C0E117}"/>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a:extLst>
              <a:ext uri="{FF2B5EF4-FFF2-40B4-BE49-F238E27FC236}">
                <a16:creationId xmlns:a16="http://schemas.microsoft.com/office/drawing/2014/main" id="{26182506-E97D-4D80-8381-336BC4078BFB}"/>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7F357D18-12FC-45C3-8C64-CEF02C565DC3}"/>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4C05F975-FB3F-4875-A101-7B9909350A23}"/>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a:extLst>
              <a:ext uri="{FF2B5EF4-FFF2-40B4-BE49-F238E27FC236}">
                <a16:creationId xmlns:a16="http://schemas.microsoft.com/office/drawing/2014/main" id="{D97694B5-3669-4B95-AC6D-39601561EFDD}"/>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31131ED5-9BD2-431F-8DF0-D0DC00739B7B}"/>
              </a:ext>
            </a:extLst>
          </p:cNvPr>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a:extLst>
              <a:ext uri="{FF2B5EF4-FFF2-40B4-BE49-F238E27FC236}">
                <a16:creationId xmlns:a16="http://schemas.microsoft.com/office/drawing/2014/main" id="{9757D68C-F25A-40B6-B16A-D42F395F65F9}"/>
              </a:ext>
            </a:extLst>
          </p:cNvPr>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501747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a:extLst>
              <a:ext uri="{FF2B5EF4-FFF2-40B4-BE49-F238E27FC236}">
                <a16:creationId xmlns:a16="http://schemas.microsoft.com/office/drawing/2014/main" id="{7705508C-5D02-44E7-B3B6-183F2E1231A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7877B04-5264-478E-9FD9-71CE4D2D9880}"/>
              </a:ext>
            </a:extLst>
          </p:cNvPr>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8" descr="Picture 7.png">
            <a:extLst>
              <a:ext uri="{FF2B5EF4-FFF2-40B4-BE49-F238E27FC236}">
                <a16:creationId xmlns:a16="http://schemas.microsoft.com/office/drawing/2014/main" id="{03A5CB77-0960-4320-9580-B9743B845AA7}"/>
              </a:ext>
            </a:extLst>
          </p:cNvPr>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52E801EE-2F73-439D-9178-8D1610E13803}"/>
              </a:ext>
            </a:extLst>
          </p:cNvPr>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CF9C074B-9123-4B05-8F11-5BE7B04DE852}"/>
              </a:ext>
            </a:extLst>
          </p:cNvPr>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9B309AAB-3942-4B0D-9D18-EAC35A25432D}"/>
              </a:ext>
            </a:extLst>
          </p:cNvPr>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a:extLst>
              <a:ext uri="{FF2B5EF4-FFF2-40B4-BE49-F238E27FC236}">
                <a16:creationId xmlns:a16="http://schemas.microsoft.com/office/drawing/2014/main" id="{11395CA4-A8AB-49AC-9012-70BAD0B775AE}"/>
              </a:ext>
            </a:extLst>
          </p:cNvPr>
          <p:cNvSpPr txBox="1"/>
          <p:nvPr userDrawn="1"/>
        </p:nvSpPr>
        <p:spPr>
          <a:xfrm>
            <a:off x="6858000" y="7620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6B8D1DE9-739E-4C84-BC34-ABED57FB6901}"/>
              </a:ext>
            </a:extLst>
          </p:cNvPr>
          <p:cNvSpPr txBox="1"/>
          <p:nvPr userDrawn="1"/>
        </p:nvSpPr>
        <p:spPr>
          <a:xfrm>
            <a:off x="7086600" y="11715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53260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78E27F-F1F9-4574-ABFD-6FD8C325B41B}"/>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a:extLst>
              <a:ext uri="{FF2B5EF4-FFF2-40B4-BE49-F238E27FC236}">
                <a16:creationId xmlns:a16="http://schemas.microsoft.com/office/drawing/2014/main" id="{2027781A-B6EE-4D1C-9838-6CE83518DF7C}"/>
              </a:ext>
            </a:extLst>
          </p:cNvPr>
          <p:cNvGrpSpPr>
            <a:grpSpLocks/>
          </p:cNvGrpSpPr>
          <p:nvPr userDrawn="1"/>
        </p:nvGrpSpPr>
        <p:grpSpPr bwMode="auto">
          <a:xfrm>
            <a:off x="2084388" y="6550025"/>
            <a:ext cx="7059612" cy="49213"/>
            <a:chOff x="2083888" y="6550671"/>
            <a:chExt cx="7060112" cy="48665"/>
          </a:xfrm>
        </p:grpSpPr>
        <p:sp>
          <p:nvSpPr>
            <p:cNvPr id="6" name="Rectangle 5">
              <a:extLst>
                <a:ext uri="{FF2B5EF4-FFF2-40B4-BE49-F238E27FC236}">
                  <a16:creationId xmlns:a16="http://schemas.microsoft.com/office/drawing/2014/main" id="{029F0E74-8E16-49B5-A76C-10F171ED4E0D}"/>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06AB9F4D-974C-47A2-8F17-2FCF31AC2EB7}"/>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528C01D4-73A9-4292-A3CD-F60D00AD8FF2}"/>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a:extLst>
              <a:ext uri="{FF2B5EF4-FFF2-40B4-BE49-F238E27FC236}">
                <a16:creationId xmlns:a16="http://schemas.microsoft.com/office/drawing/2014/main" id="{4BBBD702-3832-453C-A59A-D470707B540C}"/>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a:extLst>
              <a:ext uri="{FF2B5EF4-FFF2-40B4-BE49-F238E27FC236}">
                <a16:creationId xmlns:a16="http://schemas.microsoft.com/office/drawing/2014/main" id="{3C2570B6-E2EA-42B2-8120-43272B62978E}"/>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016E95B2-E2D8-48DC-980B-618D32CA53F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2652F893-AAD3-4D1D-ADA5-D8DB73D465EA}"/>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a:extLst>
                <a:ext uri="{FF2B5EF4-FFF2-40B4-BE49-F238E27FC236}">
                  <a16:creationId xmlns:a16="http://schemas.microsoft.com/office/drawing/2014/main" id="{D0B1F990-6D11-46C4-BF73-D79DE9F046C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a:extLst>
              <a:ext uri="{FF2B5EF4-FFF2-40B4-BE49-F238E27FC236}">
                <a16:creationId xmlns:a16="http://schemas.microsoft.com/office/drawing/2014/main" id="{F15E1C01-996E-4BAF-B1B8-EFCB62113077}"/>
              </a:ext>
            </a:extLst>
          </p:cNvPr>
          <p:cNvGrpSpPr>
            <a:grpSpLocks/>
          </p:cNvGrpSpPr>
          <p:nvPr userDrawn="1"/>
        </p:nvGrpSpPr>
        <p:grpSpPr bwMode="auto">
          <a:xfrm>
            <a:off x="0" y="1295400"/>
            <a:ext cx="7010400" cy="46038"/>
            <a:chOff x="1905000" y="6553200"/>
            <a:chExt cx="7010400" cy="45719"/>
          </a:xfrm>
        </p:grpSpPr>
        <p:sp>
          <p:nvSpPr>
            <p:cNvPr id="15" name="Rectangle 14">
              <a:extLst>
                <a:ext uri="{FF2B5EF4-FFF2-40B4-BE49-F238E27FC236}">
                  <a16:creationId xmlns:a16="http://schemas.microsoft.com/office/drawing/2014/main" id="{6E7BD42F-D352-46ED-9252-1CEEEC2CEC7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a:extLst>
                <a:ext uri="{FF2B5EF4-FFF2-40B4-BE49-F238E27FC236}">
                  <a16:creationId xmlns:a16="http://schemas.microsoft.com/office/drawing/2014/main" id="{41E9B1E4-1B32-4506-81C6-E1A83D7F8EC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a:extLst>
                <a:ext uri="{FF2B5EF4-FFF2-40B4-BE49-F238E27FC236}">
                  <a16:creationId xmlns:a16="http://schemas.microsoft.com/office/drawing/2014/main" id="{41E78355-35A2-4188-B110-058DEB1B43E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9" name="Slide Number Placeholder 18">
            <a:extLst>
              <a:ext uri="{FF2B5EF4-FFF2-40B4-BE49-F238E27FC236}">
                <a16:creationId xmlns:a16="http://schemas.microsoft.com/office/drawing/2014/main" id="{59EFA480-291B-288B-081A-F34E06096111}"/>
              </a:ext>
            </a:extLst>
          </p:cNvPr>
          <p:cNvSpPr>
            <a:spLocks noGrp="1"/>
          </p:cNvSpPr>
          <p:nvPr>
            <p:ph type="sldNum" sz="quarter" idx="13"/>
          </p:nvPr>
        </p:nvSpPr>
        <p:spPr>
          <a:xfrm>
            <a:off x="157163" y="6456362"/>
            <a:ext cx="2133600" cy="365125"/>
          </a:xfrm>
        </p:spPr>
        <p:txBody>
          <a:bodyPr/>
          <a:lstStyle>
            <a:lvl1pPr algn="l">
              <a:defRPr sz="1400">
                <a:solidFill>
                  <a:srgbClr val="C00000"/>
                </a:solidFill>
              </a:defRPr>
            </a:lvl1pPr>
          </a:lstStyle>
          <a:p>
            <a:fld id="{7C58C161-F5B0-4C03-B20A-A8D6E29AEA41}" type="slidenum">
              <a:rPr lang="en-US" altLang="en-US" smtClean="0"/>
              <a:pPr/>
              <a:t>‹#›</a:t>
            </a:fld>
            <a:endParaRPr lang="en-US" altLang="en-US" dirty="0"/>
          </a:p>
        </p:txBody>
      </p:sp>
    </p:spTree>
    <p:extLst>
      <p:ext uri="{BB962C8B-B14F-4D97-AF65-F5344CB8AC3E}">
        <p14:creationId xmlns:p14="http://schemas.microsoft.com/office/powerpoint/2010/main" val="261362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a:extLst>
              <a:ext uri="{FF2B5EF4-FFF2-40B4-BE49-F238E27FC236}">
                <a16:creationId xmlns:a16="http://schemas.microsoft.com/office/drawing/2014/main" id="{1D5B1777-3C13-4849-A597-67EC91BF9A6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a:extLst>
              <a:ext uri="{FF2B5EF4-FFF2-40B4-BE49-F238E27FC236}">
                <a16:creationId xmlns:a16="http://schemas.microsoft.com/office/drawing/2014/main" id="{4206BE1B-AD71-40C1-ABD7-8C8AB00863D6}"/>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F6297FE1-9382-41A8-B0FF-683F39E14EF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9D416B98-13F0-404D-B5A2-A69FA3C7000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40AB9EEE-AEAE-431D-B50D-30DCE074254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28">
            <a:extLst>
              <a:ext uri="{FF2B5EF4-FFF2-40B4-BE49-F238E27FC236}">
                <a16:creationId xmlns:a16="http://schemas.microsoft.com/office/drawing/2014/main" id="{B1DCCFF4-519D-4642-BF8C-EF1B23007DE3}"/>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BD22C304-D940-4346-9BC9-E3FB8800DC0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DCD042E7-9A56-4668-8E1C-B01F503BE0E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3DD235E7-8BA6-4C5F-B5F5-81E3302F1AF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13">
            <a:extLst>
              <a:ext uri="{FF2B5EF4-FFF2-40B4-BE49-F238E27FC236}">
                <a16:creationId xmlns:a16="http://schemas.microsoft.com/office/drawing/2014/main" id="{3ED737C7-ACDC-4F07-9636-67001251A7EF}"/>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2" name="Date Placeholder 1">
            <a:extLst>
              <a:ext uri="{FF2B5EF4-FFF2-40B4-BE49-F238E27FC236}">
                <a16:creationId xmlns:a16="http://schemas.microsoft.com/office/drawing/2014/main" id="{C2B6D4EE-E77A-D5DA-EB49-74D7B593D3F6}"/>
              </a:ext>
            </a:extLst>
          </p:cNvPr>
          <p:cNvSpPr>
            <a:spLocks noGrp="1"/>
          </p:cNvSpPr>
          <p:nvPr>
            <p:ph type="dt" sz="half" idx="11"/>
          </p:nvPr>
        </p:nvSpPr>
        <p:spPr/>
        <p:txBody>
          <a:bodyPr/>
          <a:lstStyle/>
          <a:p>
            <a:pPr>
              <a:defRPr/>
            </a:pPr>
            <a:endParaRPr lang="en-US"/>
          </a:p>
        </p:txBody>
      </p:sp>
      <p:sp>
        <p:nvSpPr>
          <p:cNvPr id="15" name="Footer Placeholder 14">
            <a:extLst>
              <a:ext uri="{FF2B5EF4-FFF2-40B4-BE49-F238E27FC236}">
                <a16:creationId xmlns:a16="http://schemas.microsoft.com/office/drawing/2014/main" id="{CE1ADA07-2661-A718-E438-447D3920CEB1}"/>
              </a:ext>
            </a:extLst>
          </p:cNvPr>
          <p:cNvSpPr>
            <a:spLocks noGrp="1"/>
          </p:cNvSpPr>
          <p:nvPr>
            <p:ph type="ftr" sz="quarter" idx="12"/>
          </p:nvPr>
        </p:nvSpPr>
        <p:spPr/>
        <p:txBody>
          <a:bodyPr/>
          <a:lstStyle/>
          <a:p>
            <a:pPr>
              <a:defRPr/>
            </a:pPr>
            <a:r>
              <a:rPr lang="en-US"/>
              <a:t>Page </a:t>
            </a:r>
          </a:p>
        </p:txBody>
      </p:sp>
      <p:sp>
        <p:nvSpPr>
          <p:cNvPr id="16" name="Slide Number Placeholder 15">
            <a:extLst>
              <a:ext uri="{FF2B5EF4-FFF2-40B4-BE49-F238E27FC236}">
                <a16:creationId xmlns:a16="http://schemas.microsoft.com/office/drawing/2014/main" id="{85325592-DE98-A3D0-AE45-F64C454B72AD}"/>
              </a:ext>
            </a:extLst>
          </p:cNvPr>
          <p:cNvSpPr>
            <a:spLocks noGrp="1"/>
          </p:cNvSpPr>
          <p:nvPr>
            <p:ph type="sldNum" sz="quarter" idx="13"/>
          </p:nvPr>
        </p:nvSpPr>
        <p:spPr/>
        <p:txBody>
          <a:bodyPr/>
          <a:lstStyle/>
          <a:p>
            <a:fld id="{7C58C161-F5B0-4C03-B20A-A8D6E29AEA41}" type="slidenum">
              <a:rPr lang="en-US" altLang="en-US" smtClean="0"/>
              <a:pPr/>
              <a:t>‹#›</a:t>
            </a:fld>
            <a:endParaRPr lang="en-US" altLang="en-US"/>
          </a:p>
        </p:txBody>
      </p:sp>
    </p:spTree>
    <p:extLst>
      <p:ext uri="{BB962C8B-B14F-4D97-AF65-F5344CB8AC3E}">
        <p14:creationId xmlns:p14="http://schemas.microsoft.com/office/powerpoint/2010/main" val="3672050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a:extLst>
              <a:ext uri="{FF2B5EF4-FFF2-40B4-BE49-F238E27FC236}">
                <a16:creationId xmlns:a16="http://schemas.microsoft.com/office/drawing/2014/main" id="{435CBEC3-3CB9-4718-B824-9BAAECF58F94}"/>
              </a:ext>
            </a:extLst>
          </p:cNvPr>
          <p:cNvGrpSpPr>
            <a:grpSpLocks/>
          </p:cNvGrpSpPr>
          <p:nvPr userDrawn="1"/>
        </p:nvGrpSpPr>
        <p:grpSpPr bwMode="auto">
          <a:xfrm>
            <a:off x="0" y="1295400"/>
            <a:ext cx="7010400" cy="46038"/>
            <a:chOff x="1905000" y="6553200"/>
            <a:chExt cx="7010400" cy="45719"/>
          </a:xfrm>
        </p:grpSpPr>
        <p:sp>
          <p:nvSpPr>
            <p:cNvPr id="8" name="Rectangle 7">
              <a:extLst>
                <a:ext uri="{FF2B5EF4-FFF2-40B4-BE49-F238E27FC236}">
                  <a16:creationId xmlns:a16="http://schemas.microsoft.com/office/drawing/2014/main" id="{BDF8ED45-8282-4BF0-8092-0EBA4E7C23B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08508915-E0B1-45B6-A328-1BE6160C580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AA73D0BC-C181-4085-ADF5-A0B78510D83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2" name="Group 15">
            <a:extLst>
              <a:ext uri="{FF2B5EF4-FFF2-40B4-BE49-F238E27FC236}">
                <a16:creationId xmlns:a16="http://schemas.microsoft.com/office/drawing/2014/main" id="{86507D2C-4A7C-495A-A787-3E46876378E4}"/>
              </a:ext>
            </a:extLst>
          </p:cNvPr>
          <p:cNvGrpSpPr>
            <a:grpSpLocks/>
          </p:cNvGrpSpPr>
          <p:nvPr userDrawn="1"/>
        </p:nvGrpSpPr>
        <p:grpSpPr bwMode="auto">
          <a:xfrm>
            <a:off x="2133600" y="6553200"/>
            <a:ext cx="7010400" cy="46038"/>
            <a:chOff x="1905000" y="6553200"/>
            <a:chExt cx="7010400" cy="45719"/>
          </a:xfrm>
        </p:grpSpPr>
        <p:sp>
          <p:nvSpPr>
            <p:cNvPr id="13" name="Rectangle 12">
              <a:extLst>
                <a:ext uri="{FF2B5EF4-FFF2-40B4-BE49-F238E27FC236}">
                  <a16:creationId xmlns:a16="http://schemas.microsoft.com/office/drawing/2014/main" id="{5F3644A7-569D-4639-A2C4-2FA01FA21C7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a:extLst>
                <a:ext uri="{FF2B5EF4-FFF2-40B4-BE49-F238E27FC236}">
                  <a16:creationId xmlns:a16="http://schemas.microsoft.com/office/drawing/2014/main" id="{1AA7E953-06C6-49B7-931B-0787F02EB20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a:extLst>
                <a:ext uri="{FF2B5EF4-FFF2-40B4-BE49-F238E27FC236}">
                  <a16:creationId xmlns:a16="http://schemas.microsoft.com/office/drawing/2014/main" id="{38839638-5860-4CC3-8A69-2EE030F40EA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6" name="Picture 14" descr="Picture 7.png">
            <a:extLst>
              <a:ext uri="{FF2B5EF4-FFF2-40B4-BE49-F238E27FC236}">
                <a16:creationId xmlns:a16="http://schemas.microsoft.com/office/drawing/2014/main" id="{AE61D979-4DA9-41B0-A7A9-7233307ACE42}"/>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114F533C-9787-464E-8520-C2FD23212886}"/>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68396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a:extLst>
              <a:ext uri="{FF2B5EF4-FFF2-40B4-BE49-F238E27FC236}">
                <a16:creationId xmlns:a16="http://schemas.microsoft.com/office/drawing/2014/main" id="{4E2A4B12-1309-4241-B399-1B38D540D14E}"/>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48F839D6-2E0A-48F8-B470-F8A3DAA463D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1302241F-C279-453E-B82A-5D1C81CFA0C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8932C9E6-CDA1-41D7-AF5E-7B671FE3904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10">
            <a:extLst>
              <a:ext uri="{FF2B5EF4-FFF2-40B4-BE49-F238E27FC236}">
                <a16:creationId xmlns:a16="http://schemas.microsoft.com/office/drawing/2014/main" id="{59EB8716-B80E-40B2-A2A3-AEE72E3617C7}"/>
              </a:ext>
            </a:extLst>
          </p:cNvPr>
          <p:cNvGrpSpPr>
            <a:grpSpLocks/>
          </p:cNvGrpSpPr>
          <p:nvPr userDrawn="1"/>
        </p:nvGrpSpPr>
        <p:grpSpPr bwMode="auto">
          <a:xfrm>
            <a:off x="2133600" y="6553200"/>
            <a:ext cx="7010400" cy="46038"/>
            <a:chOff x="1905000" y="6553200"/>
            <a:chExt cx="7010400" cy="45719"/>
          </a:xfrm>
        </p:grpSpPr>
        <p:sp>
          <p:nvSpPr>
            <p:cNvPr id="9" name="Rectangle 8">
              <a:extLst>
                <a:ext uri="{FF2B5EF4-FFF2-40B4-BE49-F238E27FC236}">
                  <a16:creationId xmlns:a16="http://schemas.microsoft.com/office/drawing/2014/main" id="{57C11E34-A643-40D2-BA27-D6E76D68507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a:extLst>
                <a:ext uri="{FF2B5EF4-FFF2-40B4-BE49-F238E27FC236}">
                  <a16:creationId xmlns:a16="http://schemas.microsoft.com/office/drawing/2014/main" id="{3F4E34DC-FA2F-433A-AC37-00ACB511F14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1C661A62-9091-4B7F-B9BC-D8E1881095D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A6243B5E-6AE7-478C-894D-2A59ECE864DD}"/>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07CD7C6D-0804-4A99-8C1E-39B55C52208D}"/>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2" name="Date Placeholder 1">
            <a:extLst>
              <a:ext uri="{FF2B5EF4-FFF2-40B4-BE49-F238E27FC236}">
                <a16:creationId xmlns:a16="http://schemas.microsoft.com/office/drawing/2014/main" id="{43D7BF12-7544-3C98-728C-85F4E521CE01}"/>
              </a:ext>
            </a:extLst>
          </p:cNvPr>
          <p:cNvSpPr>
            <a:spLocks noGrp="1"/>
          </p:cNvSpPr>
          <p:nvPr>
            <p:ph type="dt" sz="half" idx="11"/>
          </p:nvPr>
        </p:nvSpPr>
        <p:spPr/>
        <p:txBody>
          <a:bodyPr/>
          <a:lstStyle/>
          <a:p>
            <a:pPr>
              <a:defRPr/>
            </a:pPr>
            <a:endParaRPr lang="en-US"/>
          </a:p>
        </p:txBody>
      </p:sp>
      <p:sp>
        <p:nvSpPr>
          <p:cNvPr id="14" name="Footer Placeholder 13">
            <a:extLst>
              <a:ext uri="{FF2B5EF4-FFF2-40B4-BE49-F238E27FC236}">
                <a16:creationId xmlns:a16="http://schemas.microsoft.com/office/drawing/2014/main" id="{A05E7E5B-350B-B51F-EE8E-46E5D676458E}"/>
              </a:ext>
            </a:extLst>
          </p:cNvPr>
          <p:cNvSpPr>
            <a:spLocks noGrp="1"/>
          </p:cNvSpPr>
          <p:nvPr>
            <p:ph type="ftr" sz="quarter" idx="12"/>
          </p:nvPr>
        </p:nvSpPr>
        <p:spPr/>
        <p:txBody>
          <a:bodyPr/>
          <a:lstStyle/>
          <a:p>
            <a:pPr>
              <a:defRPr/>
            </a:pPr>
            <a:r>
              <a:rPr lang="en-US"/>
              <a:t>Page </a:t>
            </a:r>
          </a:p>
        </p:txBody>
      </p:sp>
      <p:sp>
        <p:nvSpPr>
          <p:cNvPr id="15" name="Slide Number Placeholder 14">
            <a:extLst>
              <a:ext uri="{FF2B5EF4-FFF2-40B4-BE49-F238E27FC236}">
                <a16:creationId xmlns:a16="http://schemas.microsoft.com/office/drawing/2014/main" id="{06871B70-E3CB-1722-C661-8FF9B08B21C2}"/>
              </a:ext>
            </a:extLst>
          </p:cNvPr>
          <p:cNvSpPr>
            <a:spLocks noGrp="1"/>
          </p:cNvSpPr>
          <p:nvPr>
            <p:ph type="sldNum" sz="quarter" idx="13"/>
          </p:nvPr>
        </p:nvSpPr>
        <p:spPr/>
        <p:txBody>
          <a:bodyPr/>
          <a:lstStyle/>
          <a:p>
            <a:fld id="{7C58C161-F5B0-4C03-B20A-A8D6E29AEA41}" type="slidenum">
              <a:rPr lang="en-US" altLang="en-US" smtClean="0"/>
              <a:pPr/>
              <a:t>‹#›</a:t>
            </a:fld>
            <a:endParaRPr lang="en-US" altLang="en-US"/>
          </a:p>
        </p:txBody>
      </p:sp>
    </p:spTree>
    <p:extLst>
      <p:ext uri="{BB962C8B-B14F-4D97-AF65-F5344CB8AC3E}">
        <p14:creationId xmlns:p14="http://schemas.microsoft.com/office/powerpoint/2010/main" val="1569245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a:extLst>
              <a:ext uri="{FF2B5EF4-FFF2-40B4-BE49-F238E27FC236}">
                <a16:creationId xmlns:a16="http://schemas.microsoft.com/office/drawing/2014/main" id="{BFAAEAB5-1E6D-48C6-919F-A63BF1C648B6}"/>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1E0246C8-05BF-4278-9632-CB901818C62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5E0BC937-1B91-457B-ABCB-2C5D5730D1C3}"/>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46CCEF62-55DA-4440-8AAA-17272A7DBFC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3">
            <a:extLst>
              <a:ext uri="{FF2B5EF4-FFF2-40B4-BE49-F238E27FC236}">
                <a16:creationId xmlns:a16="http://schemas.microsoft.com/office/drawing/2014/main" id="{F91CDF5D-6E29-4EDB-B7E3-A70CF45FDFC7}"/>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BF7F4B0D-EEA1-4C40-974B-FE885EB01385}"/>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718610B9-1084-44CC-95BA-DC9535447F2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0A84D838-05B5-4304-A14D-AFE56366C5C1}"/>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66DCFECE-E67E-4E98-B78B-13760251102D}"/>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CC4E07F0-C6A2-474C-A54B-A6929E7A5DE4}"/>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55870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815258DD-E2DA-449D-8729-E2C328282B13}"/>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6966C654-9E26-47B1-9962-80BED35A562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83807637-FF9A-47D4-85A7-35A79F6E7DB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7DF770F7-DAD9-4845-BE96-BBEC37DEDFE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0">
            <a:extLst>
              <a:ext uri="{FF2B5EF4-FFF2-40B4-BE49-F238E27FC236}">
                <a16:creationId xmlns:a16="http://schemas.microsoft.com/office/drawing/2014/main" id="{EE87FEF9-94E5-474E-9374-4BAC36ADAF04}"/>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6FD81E90-C840-42AA-9989-7A9D13225C7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BA635383-583B-4225-95B9-77B187B1CFB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18548C0D-99D9-4F0B-8F78-04AA18CB95C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ABB89A61-CD83-4917-90B1-1A034FCB7BEF}"/>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FB79440F-0282-4D99-ABC0-2912BD81908A}"/>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00456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ADAED3-DA09-4E32-BE04-DC632AAD0F6B}"/>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a:extLst>
              <a:ext uri="{FF2B5EF4-FFF2-40B4-BE49-F238E27FC236}">
                <a16:creationId xmlns:a16="http://schemas.microsoft.com/office/drawing/2014/main" id="{127D53AA-6483-4BA2-AE29-F1BCB52EA90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D57B646-4703-4B81-BA37-3D90D082D1B3}"/>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5" name="Footer Placeholder 4">
            <a:extLst>
              <a:ext uri="{FF2B5EF4-FFF2-40B4-BE49-F238E27FC236}">
                <a16:creationId xmlns:a16="http://schemas.microsoft.com/office/drawing/2014/main" id="{44C2F8E8-8885-463C-A7EE-9C75C48904D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a:t>Page </a:t>
            </a:r>
          </a:p>
        </p:txBody>
      </p:sp>
      <p:sp>
        <p:nvSpPr>
          <p:cNvPr id="6" name="Slide Number Placeholder 5">
            <a:extLst>
              <a:ext uri="{FF2B5EF4-FFF2-40B4-BE49-F238E27FC236}">
                <a16:creationId xmlns:a16="http://schemas.microsoft.com/office/drawing/2014/main" id="{4F56A1BF-DE31-4F3F-824C-82D6DE6DA72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C58C161-F5B0-4C03-B20A-A8D6E29AEA4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hf hdr="0" ftr="0" dt="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doi.org/10.47992/IJCSBE.2581.6942.0163"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hyperlink" Target="https://www.rbi.org.in/Scripts/PublicationReportDetails.aspx?UrlPage=&amp;ID=1189#S24"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hyperlink" Target="https://www.mckinsey.com/industries/financial-services/our-insights/web3-beyond-the-hype" TargetMode="Externa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6.xml"/><Relationship Id="rId11" Type="http://schemas.openxmlformats.org/officeDocument/2006/relationships/image" Target="../media/image20.svg"/><Relationship Id="rId5" Type="http://schemas.openxmlformats.org/officeDocument/2006/relationships/diagramQuickStyle" Target="../diagrams/quickStyle6.xml"/><Relationship Id="rId15" Type="http://schemas.openxmlformats.org/officeDocument/2006/relationships/image" Target="../media/image24.svg"/><Relationship Id="rId10" Type="http://schemas.openxmlformats.org/officeDocument/2006/relationships/image" Target="../media/image19.png"/><Relationship Id="rId4" Type="http://schemas.openxmlformats.org/officeDocument/2006/relationships/diagramLayout" Target="../diagrams/layout6.xml"/><Relationship Id="rId9" Type="http://schemas.openxmlformats.org/officeDocument/2006/relationships/image" Target="../media/image18.svg"/><Relationship Id="rId14"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hyperlink" Target="https://www.alchemy.com/smart-contracts" TargetMode="External"/><Relationship Id="rId2" Type="http://schemas.openxmlformats.org/officeDocument/2006/relationships/hyperlink" Target="https://ethglobal.com/showcase/loan-dao-p3rgr" TargetMode="External"/><Relationship Id="rId1" Type="http://schemas.openxmlformats.org/officeDocument/2006/relationships/slideLayout" Target="../slideLayouts/slideLayout4.xml"/><Relationship Id="rId4" Type="http://schemas.openxmlformats.org/officeDocument/2006/relationships/hyperlink" Target="https://moralis.io/dao-smart-contract-example-dao-guid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23D3AF-B63B-41C2-896B-C0D5B766441E}"/>
              </a:ext>
            </a:extLst>
          </p:cNvPr>
          <p:cNvSpPr>
            <a:spLocks noGrp="1"/>
          </p:cNvSpPr>
          <p:nvPr>
            <p:ph type="title"/>
          </p:nvPr>
        </p:nvSpPr>
        <p:spPr/>
        <p:txBody>
          <a:bodyPr/>
          <a:lstStyle/>
          <a:p>
            <a:pPr eaLnBrk="1" fontAlgn="auto" hangingPunct="1">
              <a:spcAft>
                <a:spcPts val="0"/>
              </a:spcAft>
              <a:defRPr/>
            </a:pPr>
            <a:r>
              <a:rPr lang="en-US" dirty="0"/>
              <a:t>BITS Pilani presentation</a:t>
            </a:r>
          </a:p>
        </p:txBody>
      </p:sp>
      <p:sp>
        <p:nvSpPr>
          <p:cNvPr id="13315" name="Content Placeholder 5">
            <a:extLst>
              <a:ext uri="{FF2B5EF4-FFF2-40B4-BE49-F238E27FC236}">
                <a16:creationId xmlns:a16="http://schemas.microsoft.com/office/drawing/2014/main" id="{7BC229F3-7E97-497C-ABE5-2FFF7111051E}"/>
              </a:ext>
            </a:extLst>
          </p:cNvPr>
          <p:cNvSpPr>
            <a:spLocks noGrp="1"/>
          </p:cNvSpPr>
          <p:nvPr>
            <p:ph sz="quarter" idx="13"/>
          </p:nvPr>
        </p:nvSpPr>
        <p:spPr/>
        <p:txBody>
          <a:bodyPr/>
          <a:lstStyle/>
          <a:p>
            <a:pPr eaLnBrk="1" hangingPunct="1">
              <a:spcBef>
                <a:spcPct val="0"/>
              </a:spcBef>
            </a:pPr>
            <a:r>
              <a:rPr lang="en-US" altLang="en-US" dirty="0"/>
              <a:t>Sivasubramanian Natarajan</a:t>
            </a:r>
          </a:p>
          <a:p>
            <a:pPr eaLnBrk="1" hangingPunct="1">
              <a:spcBef>
                <a:spcPct val="0"/>
              </a:spcBef>
            </a:pPr>
            <a:r>
              <a:rPr lang="en-US" altLang="en-US" dirty="0"/>
              <a:t>WILP Division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C6F9A8D-FAC2-A5EC-06FE-FD2734641AFF}"/>
              </a:ext>
            </a:extLst>
          </p:cNvPr>
          <p:cNvSpPr>
            <a:spLocks noGrp="1"/>
          </p:cNvSpPr>
          <p:nvPr>
            <p:ph sz="quarter" idx="10"/>
          </p:nvPr>
        </p:nvSpPr>
        <p:spPr/>
        <p:txBody>
          <a:bodyPr/>
          <a:lstStyle/>
          <a:p>
            <a:r>
              <a:rPr lang="en-US" dirty="0"/>
              <a:t>Fintech Themes in Lending</a:t>
            </a:r>
          </a:p>
          <a:p>
            <a:r>
              <a:rPr lang="en-US" dirty="0"/>
              <a:t>Theme 1 - Origination</a:t>
            </a:r>
          </a:p>
        </p:txBody>
      </p:sp>
      <p:sp>
        <p:nvSpPr>
          <p:cNvPr id="4" name="Slide Number Placeholder 3">
            <a:extLst>
              <a:ext uri="{FF2B5EF4-FFF2-40B4-BE49-F238E27FC236}">
                <a16:creationId xmlns:a16="http://schemas.microsoft.com/office/drawing/2014/main" id="{791CBC35-7A18-2A3A-1340-0AF7C236257A}"/>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10</a:t>
            </a:fld>
            <a:endParaRPr lang="en-US" altLang="en-US" dirty="0"/>
          </a:p>
        </p:txBody>
      </p:sp>
    </p:spTree>
    <p:extLst>
      <p:ext uri="{BB962C8B-B14F-4D97-AF65-F5344CB8AC3E}">
        <p14:creationId xmlns:p14="http://schemas.microsoft.com/office/powerpoint/2010/main" val="783858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Theme 1 – Origination in Lending</a:t>
            </a:r>
            <a:endParaRPr lang="en-US" dirty="0"/>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11</a:t>
            </a:fld>
            <a:endParaRPr lang="en-US" altLang="en-US"/>
          </a:p>
        </p:txBody>
      </p:sp>
      <p:sp>
        <p:nvSpPr>
          <p:cNvPr id="4" name="TextBox 3">
            <a:extLst>
              <a:ext uri="{FF2B5EF4-FFF2-40B4-BE49-F238E27FC236}">
                <a16:creationId xmlns:a16="http://schemas.microsoft.com/office/drawing/2014/main" id="{659995FB-C253-9D37-B704-FB481DFD9925}"/>
              </a:ext>
            </a:extLst>
          </p:cNvPr>
          <p:cNvSpPr txBox="1"/>
          <p:nvPr/>
        </p:nvSpPr>
        <p:spPr>
          <a:xfrm>
            <a:off x="156842" y="2908280"/>
            <a:ext cx="8682357" cy="3416320"/>
          </a:xfrm>
          <a:prstGeom prst="rect">
            <a:avLst/>
          </a:prstGeom>
          <a:noFill/>
        </p:spPr>
        <p:txBody>
          <a:bodyPr wrap="square" lIns="91440" tIns="45720" rIns="91440" bIns="45720" rtlCol="0" anchor="t">
            <a:spAutoFit/>
          </a:bodyPr>
          <a:lstStyle/>
          <a:p>
            <a:pPr>
              <a:buClr>
                <a:srgbClr val="FF0000"/>
              </a:buClr>
            </a:pPr>
            <a:r>
              <a:rPr lang="en-US" dirty="0">
                <a:latin typeface="Arial"/>
                <a:cs typeface="Arial"/>
              </a:rPr>
              <a:t>Origination – ‘Who is the lender?’ ( How lender gets money – ‘source’)</a:t>
            </a:r>
          </a:p>
          <a:p>
            <a:pPr marL="285750" indent="-285750">
              <a:buClr>
                <a:srgbClr val="FF0000"/>
              </a:buClr>
              <a:buFont typeface="Wingdings" panose="05000000000000000000" pitchFamily="2" charset="2"/>
              <a:buChar char="§"/>
            </a:pPr>
            <a:endParaRPr lang="en-US" dirty="0">
              <a:latin typeface="Arial"/>
              <a:cs typeface="Arial"/>
            </a:endParaRPr>
          </a:p>
          <a:p>
            <a:pPr marL="285750" indent="-285750">
              <a:buClr>
                <a:srgbClr val="FF0000"/>
              </a:buClr>
              <a:buFont typeface="Wingdings" panose="05000000000000000000" pitchFamily="2" charset="2"/>
              <a:buChar char="§"/>
            </a:pPr>
            <a:r>
              <a:rPr lang="en-US" dirty="0">
                <a:latin typeface="Arial"/>
                <a:cs typeface="Arial"/>
              </a:rPr>
              <a:t>A large market exists in the form of unsecured lending using credit cards, backed by issuer banks</a:t>
            </a:r>
          </a:p>
          <a:p>
            <a:pPr marL="285750" indent="-285750">
              <a:buClr>
                <a:srgbClr val="FF0000"/>
              </a:buClr>
              <a:buFont typeface="Wingdings" panose="05000000000000000000" pitchFamily="2" charset="2"/>
              <a:buChar char="§"/>
            </a:pPr>
            <a:endParaRPr lang="en-IN" dirty="0">
              <a:latin typeface="Arial"/>
              <a:cs typeface="Arial"/>
            </a:endParaRPr>
          </a:p>
          <a:p>
            <a:pPr marL="285750" indent="-285750">
              <a:buClr>
                <a:srgbClr val="FF0000"/>
              </a:buClr>
              <a:buFont typeface="Wingdings" panose="05000000000000000000" pitchFamily="2" charset="2"/>
              <a:buChar char="§"/>
            </a:pPr>
            <a:r>
              <a:rPr lang="en-IN" dirty="0"/>
              <a:t>Individuals in low-income economies need short term loans to take care of emergency like health care, wedding, burial services, school fees etc.,</a:t>
            </a:r>
          </a:p>
          <a:p>
            <a:pPr marL="285750" indent="-285750">
              <a:buClr>
                <a:srgbClr val="FF0000"/>
              </a:buClr>
              <a:buFont typeface="Wingdings" panose="05000000000000000000" pitchFamily="2" charset="2"/>
              <a:buChar char="§"/>
            </a:pPr>
            <a:endParaRPr lang="en-IN" dirty="0"/>
          </a:p>
          <a:p>
            <a:pPr marL="285750" indent="-285750">
              <a:buClr>
                <a:srgbClr val="FF0000"/>
              </a:buClr>
              <a:buFont typeface="Wingdings" panose="05000000000000000000" pitchFamily="2" charset="2"/>
              <a:buChar char="§"/>
            </a:pPr>
            <a:r>
              <a:rPr lang="en-IN" dirty="0">
                <a:latin typeface="Arial"/>
                <a:cs typeface="Arial"/>
                <a:sym typeface="Wingdings" pitchFamily="2" charset="2"/>
              </a:rPr>
              <a:t>Most borrowings in low-income economies happen through non-formal institutions like community, friends and families.</a:t>
            </a:r>
          </a:p>
          <a:p>
            <a:pPr marL="285750" indent="-285750">
              <a:buClr>
                <a:srgbClr val="FF0000"/>
              </a:buClr>
              <a:buFont typeface="Wingdings" panose="05000000000000000000" pitchFamily="2" charset="2"/>
              <a:buChar char="§"/>
            </a:pPr>
            <a:endParaRPr lang="en-IN" dirty="0">
              <a:latin typeface="Arial"/>
              <a:cs typeface="Arial"/>
              <a:sym typeface="Wingdings" pitchFamily="2" charset="2"/>
            </a:endParaRPr>
          </a:p>
          <a:p>
            <a:pPr marL="285750" indent="-285750">
              <a:buClr>
                <a:srgbClr val="FF0000"/>
              </a:buClr>
              <a:buFont typeface="Wingdings" panose="05000000000000000000" pitchFamily="2" charset="2"/>
              <a:buChar char="§"/>
            </a:pPr>
            <a:r>
              <a:rPr lang="en-IN" dirty="0">
                <a:latin typeface="Arial"/>
                <a:cs typeface="Arial"/>
                <a:sym typeface="Wingdings" pitchFamily="2" charset="2"/>
              </a:rPr>
              <a:t>In developing economies, mortgage forms a significant percentage of borrowing</a:t>
            </a:r>
          </a:p>
        </p:txBody>
      </p:sp>
      <p:graphicFrame>
        <p:nvGraphicFramePr>
          <p:cNvPr id="2" name="Diagram 1">
            <a:extLst>
              <a:ext uri="{FF2B5EF4-FFF2-40B4-BE49-F238E27FC236}">
                <a16:creationId xmlns:a16="http://schemas.microsoft.com/office/drawing/2014/main" id="{9F4D79C0-AF3E-B5B4-24A3-932C5073F679}"/>
              </a:ext>
            </a:extLst>
          </p:cNvPr>
          <p:cNvGraphicFramePr/>
          <p:nvPr>
            <p:extLst>
              <p:ext uri="{D42A27DB-BD31-4B8C-83A1-F6EECF244321}">
                <p14:modId xmlns:p14="http://schemas.microsoft.com/office/powerpoint/2010/main" val="4112462783"/>
              </p:ext>
            </p:extLst>
          </p:nvPr>
        </p:nvGraphicFramePr>
        <p:xfrm>
          <a:off x="304800" y="1625600"/>
          <a:ext cx="8534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2595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C6F9A8D-FAC2-A5EC-06FE-FD2734641AFF}"/>
              </a:ext>
            </a:extLst>
          </p:cNvPr>
          <p:cNvSpPr>
            <a:spLocks noGrp="1"/>
          </p:cNvSpPr>
          <p:nvPr>
            <p:ph sz="quarter" idx="10"/>
          </p:nvPr>
        </p:nvSpPr>
        <p:spPr/>
        <p:txBody>
          <a:bodyPr/>
          <a:lstStyle/>
          <a:p>
            <a:r>
              <a:rPr lang="en-US" dirty="0"/>
              <a:t>Risk management</a:t>
            </a:r>
          </a:p>
        </p:txBody>
      </p:sp>
      <p:sp>
        <p:nvSpPr>
          <p:cNvPr id="4" name="Slide Number Placeholder 3">
            <a:extLst>
              <a:ext uri="{FF2B5EF4-FFF2-40B4-BE49-F238E27FC236}">
                <a16:creationId xmlns:a16="http://schemas.microsoft.com/office/drawing/2014/main" id="{791CBC35-7A18-2A3A-1340-0AF7C236257A}"/>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12</a:t>
            </a:fld>
            <a:endParaRPr lang="en-US" altLang="en-US" dirty="0"/>
          </a:p>
        </p:txBody>
      </p:sp>
    </p:spTree>
    <p:extLst>
      <p:ext uri="{BB962C8B-B14F-4D97-AF65-F5344CB8AC3E}">
        <p14:creationId xmlns:p14="http://schemas.microsoft.com/office/powerpoint/2010/main" val="1996235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18DFE-B9E5-2DDB-4A62-E176E349C96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FE1B6F-2898-16D2-5090-97008145C93C}"/>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Risk management in Lending</a:t>
            </a:r>
            <a:endParaRPr lang="en-US" dirty="0"/>
          </a:p>
        </p:txBody>
      </p:sp>
      <p:sp>
        <p:nvSpPr>
          <p:cNvPr id="6" name="Slide Number Placeholder 5">
            <a:extLst>
              <a:ext uri="{FF2B5EF4-FFF2-40B4-BE49-F238E27FC236}">
                <a16:creationId xmlns:a16="http://schemas.microsoft.com/office/drawing/2014/main" id="{868ABE10-BF56-68FE-CFE2-708C23DD564F}"/>
              </a:ext>
            </a:extLst>
          </p:cNvPr>
          <p:cNvSpPr>
            <a:spLocks noGrp="1"/>
          </p:cNvSpPr>
          <p:nvPr>
            <p:ph type="sldNum" sz="quarter" idx="13"/>
          </p:nvPr>
        </p:nvSpPr>
        <p:spPr/>
        <p:txBody>
          <a:bodyPr/>
          <a:lstStyle/>
          <a:p>
            <a:fld id="{7C58C161-F5B0-4C03-B20A-A8D6E29AEA41}" type="slidenum">
              <a:rPr lang="en-US" altLang="en-US" smtClean="0"/>
              <a:pPr/>
              <a:t>13</a:t>
            </a:fld>
            <a:endParaRPr lang="en-US" altLang="en-US"/>
          </a:p>
        </p:txBody>
      </p:sp>
      <p:sp>
        <p:nvSpPr>
          <p:cNvPr id="4" name="TextBox 3">
            <a:extLst>
              <a:ext uri="{FF2B5EF4-FFF2-40B4-BE49-F238E27FC236}">
                <a16:creationId xmlns:a16="http://schemas.microsoft.com/office/drawing/2014/main" id="{6AFBE1D1-F185-F516-DDCF-28070B3C7816}"/>
              </a:ext>
            </a:extLst>
          </p:cNvPr>
          <p:cNvSpPr txBox="1"/>
          <p:nvPr/>
        </p:nvSpPr>
        <p:spPr>
          <a:xfrm>
            <a:off x="156842" y="1383325"/>
            <a:ext cx="8682357" cy="4924425"/>
          </a:xfrm>
          <a:prstGeom prst="rect">
            <a:avLst/>
          </a:prstGeom>
          <a:noFill/>
        </p:spPr>
        <p:txBody>
          <a:bodyPr wrap="square" lIns="91440" tIns="45720" rIns="91440" bIns="45720" rtlCol="0" anchor="t">
            <a:spAutoFit/>
          </a:bodyPr>
          <a:lstStyle/>
          <a:p>
            <a:pPr marL="285750" indent="-285750">
              <a:buClr>
                <a:srgbClr val="FF0000"/>
              </a:buClr>
              <a:buFont typeface="Wingdings" panose="05000000000000000000" pitchFamily="2" charset="2"/>
              <a:buChar char="§"/>
            </a:pPr>
            <a:r>
              <a:rPr lang="en-IN" sz="2000" dirty="0">
                <a:latin typeface="Arial"/>
                <a:cs typeface="Arial"/>
              </a:rPr>
              <a:t>During Loan Origination</a:t>
            </a:r>
          </a:p>
          <a:p>
            <a:pPr marL="742950" lvl="1" indent="-285750">
              <a:buClr>
                <a:srgbClr val="FF0000"/>
              </a:buClr>
              <a:buFont typeface="Wingdings" panose="05000000000000000000" pitchFamily="2" charset="2"/>
              <a:buChar char="§"/>
            </a:pPr>
            <a:r>
              <a:rPr lang="en-IN" dirty="0">
                <a:latin typeface="Arial"/>
                <a:cs typeface="Arial"/>
              </a:rPr>
              <a:t>KYC and credit decisioning is a key aspect of Loan origination stage, it is required essential first step for understanding the risks in a specific Loan application.</a:t>
            </a:r>
          </a:p>
          <a:p>
            <a:pPr marL="742950" lvl="1" indent="-285750">
              <a:buClr>
                <a:srgbClr val="FF0000"/>
              </a:buClr>
              <a:buFont typeface="Wingdings" panose="05000000000000000000" pitchFamily="2" charset="2"/>
              <a:buChar char="§"/>
            </a:pPr>
            <a:r>
              <a:rPr lang="en-IN" dirty="0">
                <a:latin typeface="Arial"/>
                <a:cs typeface="Arial"/>
              </a:rPr>
              <a:t>Loan agreements are legally binding document between borrower and lender. This is executed before Loan disbursement.</a:t>
            </a:r>
            <a:endParaRPr lang="en-IN" sz="2000" dirty="0">
              <a:latin typeface="Arial"/>
              <a:cs typeface="Arial"/>
            </a:endParaRPr>
          </a:p>
          <a:p>
            <a:pPr marL="285750" indent="-285750">
              <a:buClr>
                <a:srgbClr val="FF0000"/>
              </a:buClr>
              <a:buFont typeface="Wingdings" panose="05000000000000000000" pitchFamily="2" charset="2"/>
              <a:buChar char="§"/>
            </a:pPr>
            <a:endParaRPr lang="en-IN" sz="2000" dirty="0">
              <a:latin typeface="Arial"/>
              <a:cs typeface="Arial"/>
            </a:endParaRPr>
          </a:p>
          <a:p>
            <a:pPr marL="285750" indent="-285750">
              <a:buClr>
                <a:srgbClr val="FF0000"/>
              </a:buClr>
              <a:buFont typeface="Wingdings" panose="05000000000000000000" pitchFamily="2" charset="2"/>
              <a:buChar char="§"/>
            </a:pPr>
            <a:r>
              <a:rPr lang="en-IN" sz="2000" dirty="0">
                <a:latin typeface="Arial"/>
                <a:cs typeface="Arial"/>
              </a:rPr>
              <a:t>Tax </a:t>
            </a:r>
          </a:p>
          <a:p>
            <a:pPr marL="742950" lvl="1" indent="-285750">
              <a:buClr>
                <a:srgbClr val="FF0000"/>
              </a:buClr>
              <a:buFont typeface="Wingdings" panose="05000000000000000000" pitchFamily="2" charset="2"/>
              <a:buChar char="§"/>
            </a:pPr>
            <a:r>
              <a:rPr lang="en-IN" dirty="0">
                <a:latin typeface="Arial"/>
                <a:cs typeface="Arial"/>
              </a:rPr>
              <a:t>The source of credit is subject to tax , legal and regulatory requirements.</a:t>
            </a:r>
          </a:p>
          <a:p>
            <a:pPr marL="742950" lvl="1" indent="-285750">
              <a:buClr>
                <a:srgbClr val="FF0000"/>
              </a:buClr>
              <a:buFont typeface="Wingdings" panose="05000000000000000000" pitchFamily="2" charset="2"/>
              <a:buChar char="§"/>
            </a:pPr>
            <a:r>
              <a:rPr lang="en-IN" dirty="0">
                <a:latin typeface="Arial"/>
                <a:cs typeface="Arial"/>
              </a:rPr>
              <a:t>Interest Payments are subject to tax.</a:t>
            </a:r>
            <a:endParaRPr lang="en-IN" sz="2000" dirty="0">
              <a:latin typeface="Arial"/>
              <a:cs typeface="Arial"/>
            </a:endParaRPr>
          </a:p>
          <a:p>
            <a:pPr marL="285750" indent="-285750">
              <a:buClr>
                <a:srgbClr val="FF0000"/>
              </a:buClr>
              <a:buFont typeface="Wingdings" panose="05000000000000000000" pitchFamily="2" charset="2"/>
              <a:buChar char="§"/>
            </a:pPr>
            <a:endParaRPr lang="en-IN" sz="2000" dirty="0">
              <a:latin typeface="Arial"/>
              <a:cs typeface="Arial"/>
            </a:endParaRPr>
          </a:p>
          <a:p>
            <a:pPr marL="285750" indent="-285750">
              <a:buClr>
                <a:srgbClr val="FF0000"/>
              </a:buClr>
              <a:buFont typeface="Wingdings" panose="05000000000000000000" pitchFamily="2" charset="2"/>
              <a:buChar char="§"/>
            </a:pPr>
            <a:r>
              <a:rPr lang="en-IN" sz="2000" dirty="0">
                <a:latin typeface="Arial"/>
                <a:cs typeface="Arial"/>
              </a:rPr>
              <a:t>Servicing of the Loan</a:t>
            </a:r>
          </a:p>
          <a:p>
            <a:pPr marL="742950" lvl="1" indent="-285750">
              <a:buClr>
                <a:srgbClr val="FF0000"/>
              </a:buClr>
              <a:buFont typeface="Wingdings" panose="05000000000000000000" pitchFamily="2" charset="2"/>
              <a:buChar char="§"/>
            </a:pPr>
            <a:r>
              <a:rPr lang="en-IN" dirty="0">
                <a:latin typeface="Arial"/>
                <a:cs typeface="Arial"/>
              </a:rPr>
              <a:t>Loan defaults are subject to soliciting legal remedy by the lender.</a:t>
            </a:r>
          </a:p>
          <a:p>
            <a:pPr marL="742950" lvl="1" indent="-285750">
              <a:buClr>
                <a:srgbClr val="FF0000"/>
              </a:buClr>
              <a:buFont typeface="Wingdings" panose="05000000000000000000" pitchFamily="2" charset="2"/>
              <a:buChar char="§"/>
            </a:pPr>
            <a:r>
              <a:rPr lang="en-IN" dirty="0">
                <a:latin typeface="Arial"/>
                <a:cs typeface="Arial"/>
              </a:rPr>
              <a:t>This is the reason for Credit card loan interest rate to be higher because of the risk in unsecured credit</a:t>
            </a:r>
            <a:endParaRPr lang="en-IN" sz="2000" dirty="0">
              <a:latin typeface="Arial"/>
              <a:cs typeface="Arial"/>
            </a:endParaRPr>
          </a:p>
          <a:p>
            <a:pPr lvl="1">
              <a:buClr>
                <a:srgbClr val="FF0000"/>
              </a:buClr>
            </a:pPr>
            <a:endParaRPr lang="en-IN" sz="2000" dirty="0">
              <a:latin typeface="Arial"/>
              <a:cs typeface="Arial"/>
            </a:endParaRPr>
          </a:p>
        </p:txBody>
      </p:sp>
    </p:spTree>
    <p:extLst>
      <p:ext uri="{BB962C8B-B14F-4D97-AF65-F5344CB8AC3E}">
        <p14:creationId xmlns:p14="http://schemas.microsoft.com/office/powerpoint/2010/main" val="1127037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D7798-471C-200C-86C9-FEBE41D041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D1DADB-CDF3-AE10-21E4-5A37D50C333B}"/>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External Risk factors in lending</a:t>
            </a:r>
            <a:endParaRPr lang="en-US" dirty="0"/>
          </a:p>
        </p:txBody>
      </p:sp>
      <p:sp>
        <p:nvSpPr>
          <p:cNvPr id="6" name="Slide Number Placeholder 5">
            <a:extLst>
              <a:ext uri="{FF2B5EF4-FFF2-40B4-BE49-F238E27FC236}">
                <a16:creationId xmlns:a16="http://schemas.microsoft.com/office/drawing/2014/main" id="{7C0A904A-FD1D-0070-C20F-00C18D62474A}"/>
              </a:ext>
            </a:extLst>
          </p:cNvPr>
          <p:cNvSpPr>
            <a:spLocks noGrp="1"/>
          </p:cNvSpPr>
          <p:nvPr>
            <p:ph type="sldNum" sz="quarter" idx="13"/>
          </p:nvPr>
        </p:nvSpPr>
        <p:spPr/>
        <p:txBody>
          <a:bodyPr/>
          <a:lstStyle/>
          <a:p>
            <a:fld id="{7C58C161-F5B0-4C03-B20A-A8D6E29AEA41}" type="slidenum">
              <a:rPr lang="en-US" altLang="en-US" smtClean="0"/>
              <a:pPr/>
              <a:t>14</a:t>
            </a:fld>
            <a:endParaRPr lang="en-US" altLang="en-US"/>
          </a:p>
        </p:txBody>
      </p:sp>
      <p:sp>
        <p:nvSpPr>
          <p:cNvPr id="4" name="TextBox 3">
            <a:extLst>
              <a:ext uri="{FF2B5EF4-FFF2-40B4-BE49-F238E27FC236}">
                <a16:creationId xmlns:a16="http://schemas.microsoft.com/office/drawing/2014/main" id="{ED964737-B278-A0C4-9715-AD25B2B357A7}"/>
              </a:ext>
            </a:extLst>
          </p:cNvPr>
          <p:cNvSpPr txBox="1"/>
          <p:nvPr/>
        </p:nvSpPr>
        <p:spPr>
          <a:xfrm>
            <a:off x="156842" y="1383325"/>
            <a:ext cx="8682357" cy="4955203"/>
          </a:xfrm>
          <a:prstGeom prst="rect">
            <a:avLst/>
          </a:prstGeom>
          <a:noFill/>
        </p:spPr>
        <p:txBody>
          <a:bodyPr wrap="square" lIns="91440" tIns="45720" rIns="91440" bIns="45720" rtlCol="0" anchor="t">
            <a:spAutoFit/>
          </a:bodyPr>
          <a:lstStyle/>
          <a:p>
            <a:pPr marL="285750" indent="-285750">
              <a:buClr>
                <a:srgbClr val="FF0000"/>
              </a:buClr>
              <a:buFont typeface="Wingdings" panose="05000000000000000000" pitchFamily="2" charset="2"/>
              <a:buChar char="§"/>
            </a:pPr>
            <a:r>
              <a:rPr lang="en-IN" dirty="0">
                <a:latin typeface="Arial"/>
                <a:cs typeface="Arial"/>
              </a:rPr>
              <a:t>Lending decisions are sensitive to business cycles and economic factors.</a:t>
            </a:r>
          </a:p>
          <a:p>
            <a:pPr marL="742950" lvl="1" indent="-285750">
              <a:buClr>
                <a:srgbClr val="FF0000"/>
              </a:buClr>
              <a:buFont typeface="Wingdings" panose="05000000000000000000" pitchFamily="2" charset="2"/>
              <a:buChar char="§"/>
            </a:pPr>
            <a:r>
              <a:rPr lang="en-IN" dirty="0">
                <a:latin typeface="Arial"/>
                <a:cs typeface="Arial"/>
              </a:rPr>
              <a:t>Thinking exercise: What are the economic factors ?</a:t>
            </a:r>
          </a:p>
          <a:p>
            <a:pPr marL="742950" lvl="1" indent="-285750">
              <a:buClr>
                <a:srgbClr val="FF0000"/>
              </a:buClr>
              <a:buFont typeface="Wingdings" panose="05000000000000000000" pitchFamily="2" charset="2"/>
              <a:buChar char="§"/>
            </a:pPr>
            <a:endParaRPr lang="en-IN" dirty="0">
              <a:latin typeface="Arial"/>
              <a:cs typeface="Arial"/>
            </a:endParaRPr>
          </a:p>
          <a:p>
            <a:pPr marL="285750" indent="-285750">
              <a:buClr>
                <a:srgbClr val="FF0000"/>
              </a:buClr>
              <a:buFont typeface="Wingdings" panose="05000000000000000000" pitchFamily="2" charset="2"/>
              <a:buChar char="§"/>
            </a:pPr>
            <a:r>
              <a:rPr lang="en-IN" dirty="0">
                <a:latin typeface="Arial"/>
                <a:cs typeface="Arial"/>
              </a:rPr>
              <a:t>Business Cycle or Economic cycle is linked to highs and lows of GDP. The economic factors used to measure GDP are </a:t>
            </a:r>
          </a:p>
          <a:p>
            <a:pPr marL="742950" lvl="1" indent="-285750">
              <a:buClr>
                <a:srgbClr val="FF0000"/>
              </a:buClr>
              <a:buFont typeface="Wingdings" panose="05000000000000000000" pitchFamily="2" charset="2"/>
              <a:buChar char="§"/>
            </a:pPr>
            <a:r>
              <a:rPr lang="en-IN" sz="1600" dirty="0">
                <a:latin typeface="Arial"/>
                <a:cs typeface="Arial"/>
              </a:rPr>
              <a:t>Employment</a:t>
            </a:r>
            <a:r>
              <a:rPr lang="en-GB" sz="1600" dirty="0">
                <a:latin typeface="Arial"/>
                <a:cs typeface="Arial"/>
              </a:rPr>
              <a:t> and wages</a:t>
            </a:r>
          </a:p>
          <a:p>
            <a:pPr marL="742950" lvl="1" indent="-285750">
              <a:buClr>
                <a:srgbClr val="FF0000"/>
              </a:buClr>
              <a:buFont typeface="Wingdings" panose="05000000000000000000" pitchFamily="2" charset="2"/>
              <a:buChar char="§"/>
            </a:pPr>
            <a:r>
              <a:rPr lang="en-GB" sz="1600" dirty="0">
                <a:latin typeface="Arial"/>
                <a:cs typeface="Arial"/>
              </a:rPr>
              <a:t>Corporate profits and output</a:t>
            </a:r>
          </a:p>
          <a:p>
            <a:pPr marL="742950" lvl="1" indent="-285750">
              <a:buClr>
                <a:srgbClr val="FF0000"/>
              </a:buClr>
              <a:buFont typeface="Wingdings" panose="05000000000000000000" pitchFamily="2" charset="2"/>
              <a:buChar char="§"/>
            </a:pPr>
            <a:r>
              <a:rPr lang="en-GB" sz="1600" dirty="0">
                <a:latin typeface="Arial"/>
                <a:cs typeface="Arial"/>
              </a:rPr>
              <a:t>Aggregate demand</a:t>
            </a:r>
          </a:p>
          <a:p>
            <a:pPr marL="742950" lvl="1" indent="-285750">
              <a:buClr>
                <a:srgbClr val="FF0000"/>
              </a:buClr>
              <a:buFont typeface="Wingdings" panose="05000000000000000000" pitchFamily="2" charset="2"/>
              <a:buChar char="§"/>
            </a:pPr>
            <a:r>
              <a:rPr lang="en-GB" sz="1600" dirty="0">
                <a:latin typeface="Arial"/>
                <a:cs typeface="Arial"/>
              </a:rPr>
              <a:t>Supply of goods and services</a:t>
            </a:r>
          </a:p>
          <a:p>
            <a:pPr marL="742950" lvl="1" indent="-285750">
              <a:buClr>
                <a:srgbClr val="FF0000"/>
              </a:buClr>
              <a:buFont typeface="Wingdings" panose="05000000000000000000" pitchFamily="2" charset="2"/>
              <a:buChar char="§"/>
            </a:pPr>
            <a:endParaRPr lang="en-IN" dirty="0">
              <a:latin typeface="Arial"/>
              <a:cs typeface="Arial"/>
            </a:endParaRPr>
          </a:p>
          <a:p>
            <a:pPr marL="285750" indent="-285750">
              <a:buClr>
                <a:srgbClr val="FF0000"/>
              </a:buClr>
              <a:buFont typeface="Wingdings" panose="05000000000000000000" pitchFamily="2" charset="2"/>
              <a:buChar char="§"/>
            </a:pPr>
            <a:r>
              <a:rPr lang="en-IN" dirty="0">
                <a:latin typeface="Arial"/>
                <a:cs typeface="Arial"/>
              </a:rPr>
              <a:t>A high GDP is driven by consumption, investments and exports</a:t>
            </a:r>
          </a:p>
          <a:p>
            <a:pPr marL="285750" indent="-285750">
              <a:buClr>
                <a:srgbClr val="FF0000"/>
              </a:buClr>
              <a:buFont typeface="Wingdings" panose="05000000000000000000" pitchFamily="2" charset="2"/>
              <a:buChar char="§"/>
            </a:pPr>
            <a:endParaRPr lang="en-IN" dirty="0">
              <a:latin typeface="Arial"/>
              <a:cs typeface="Arial"/>
            </a:endParaRPr>
          </a:p>
          <a:p>
            <a:pPr marL="742950" lvl="1" indent="-285750">
              <a:buClr>
                <a:srgbClr val="FF0000"/>
              </a:buClr>
              <a:buFont typeface="Wingdings" panose="05000000000000000000" pitchFamily="2" charset="2"/>
              <a:buChar char="§"/>
            </a:pPr>
            <a:r>
              <a:rPr lang="en-IN" dirty="0">
                <a:latin typeface="Arial"/>
                <a:cs typeface="Arial"/>
              </a:rPr>
              <a:t>This is characterised by two stages “Expansion and Peak”</a:t>
            </a:r>
          </a:p>
          <a:p>
            <a:pPr marL="742950" lvl="1" indent="-285750">
              <a:buClr>
                <a:srgbClr val="FF0000"/>
              </a:buClr>
              <a:buFont typeface="Wingdings" panose="05000000000000000000" pitchFamily="2" charset="2"/>
              <a:buChar char="§"/>
            </a:pPr>
            <a:endParaRPr lang="en-IN" dirty="0">
              <a:latin typeface="Arial"/>
              <a:cs typeface="Arial"/>
            </a:endParaRPr>
          </a:p>
          <a:p>
            <a:pPr marL="285750" indent="-285750">
              <a:buClr>
                <a:srgbClr val="FF0000"/>
              </a:buClr>
              <a:buFont typeface="Wingdings" panose="05000000000000000000" pitchFamily="2" charset="2"/>
              <a:buChar char="§"/>
            </a:pPr>
            <a:r>
              <a:rPr lang="en-IN" dirty="0">
                <a:latin typeface="Arial"/>
                <a:cs typeface="Arial"/>
              </a:rPr>
              <a:t>A low GDP is indicative of a reverse in trends of a high GDP </a:t>
            </a:r>
          </a:p>
          <a:p>
            <a:pPr marL="285750" indent="-285750">
              <a:buClr>
                <a:srgbClr val="FF0000"/>
              </a:buClr>
              <a:buFont typeface="Wingdings" panose="05000000000000000000" pitchFamily="2" charset="2"/>
              <a:buChar char="§"/>
            </a:pPr>
            <a:endParaRPr lang="en-IN" dirty="0">
              <a:latin typeface="Arial"/>
              <a:cs typeface="Arial"/>
            </a:endParaRPr>
          </a:p>
          <a:p>
            <a:pPr marL="742950" lvl="1" indent="-285750">
              <a:buClr>
                <a:srgbClr val="FF0000"/>
              </a:buClr>
              <a:buFont typeface="Wingdings" panose="05000000000000000000" pitchFamily="2" charset="2"/>
              <a:buChar char="§"/>
            </a:pPr>
            <a:r>
              <a:rPr lang="en-IN" dirty="0">
                <a:latin typeface="Arial"/>
                <a:cs typeface="Arial"/>
              </a:rPr>
              <a:t>This is characterised by another two stages “Contraction and Trough”</a:t>
            </a:r>
          </a:p>
          <a:p>
            <a:pPr marL="742950" lvl="1" indent="-285750">
              <a:buClr>
                <a:srgbClr val="FF0000"/>
              </a:buClr>
              <a:buFont typeface="Wingdings" panose="05000000000000000000" pitchFamily="2" charset="2"/>
              <a:buChar char="§"/>
            </a:pPr>
            <a:endParaRPr lang="en-IN" dirty="0">
              <a:latin typeface="Arial"/>
              <a:cs typeface="Arial"/>
            </a:endParaRPr>
          </a:p>
        </p:txBody>
      </p:sp>
    </p:spTree>
    <p:extLst>
      <p:ext uri="{BB962C8B-B14F-4D97-AF65-F5344CB8AC3E}">
        <p14:creationId xmlns:p14="http://schemas.microsoft.com/office/powerpoint/2010/main" val="1662204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C6F9A8D-FAC2-A5EC-06FE-FD2734641AFF}"/>
              </a:ext>
            </a:extLst>
          </p:cNvPr>
          <p:cNvSpPr>
            <a:spLocks noGrp="1"/>
          </p:cNvSpPr>
          <p:nvPr>
            <p:ph sz="quarter" idx="10"/>
          </p:nvPr>
        </p:nvSpPr>
        <p:spPr/>
        <p:txBody>
          <a:bodyPr/>
          <a:lstStyle/>
          <a:p>
            <a:r>
              <a:rPr lang="en-US" dirty="0"/>
              <a:t>Fintech Themes in Lending</a:t>
            </a:r>
          </a:p>
          <a:p>
            <a:r>
              <a:rPr lang="en-US" dirty="0"/>
              <a:t>Theme 2 - Inclusiveness</a:t>
            </a:r>
          </a:p>
        </p:txBody>
      </p:sp>
      <p:sp>
        <p:nvSpPr>
          <p:cNvPr id="4" name="Slide Number Placeholder 3">
            <a:extLst>
              <a:ext uri="{FF2B5EF4-FFF2-40B4-BE49-F238E27FC236}">
                <a16:creationId xmlns:a16="http://schemas.microsoft.com/office/drawing/2014/main" id="{791CBC35-7A18-2A3A-1340-0AF7C236257A}"/>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15</a:t>
            </a:fld>
            <a:endParaRPr lang="en-US" altLang="en-US" dirty="0"/>
          </a:p>
        </p:txBody>
      </p:sp>
    </p:spTree>
    <p:extLst>
      <p:ext uri="{BB962C8B-B14F-4D97-AF65-F5344CB8AC3E}">
        <p14:creationId xmlns:p14="http://schemas.microsoft.com/office/powerpoint/2010/main" val="2312332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200" dirty="0">
                <a:latin typeface="Arial"/>
                <a:cs typeface="Arial"/>
              </a:rPr>
              <a:t>Theme 2 – Inclusiveness in lending</a:t>
            </a:r>
            <a:endParaRPr lang="en-US" dirty="0"/>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16</a:t>
            </a:fld>
            <a:endParaRPr lang="en-US" altLang="en-US"/>
          </a:p>
        </p:txBody>
      </p:sp>
      <p:sp>
        <p:nvSpPr>
          <p:cNvPr id="4" name="TextBox 3">
            <a:extLst>
              <a:ext uri="{FF2B5EF4-FFF2-40B4-BE49-F238E27FC236}">
                <a16:creationId xmlns:a16="http://schemas.microsoft.com/office/drawing/2014/main" id="{659995FB-C253-9D37-B704-FB481DFD9925}"/>
              </a:ext>
            </a:extLst>
          </p:cNvPr>
          <p:cNvSpPr txBox="1"/>
          <p:nvPr/>
        </p:nvSpPr>
        <p:spPr>
          <a:xfrm>
            <a:off x="156843" y="1383325"/>
            <a:ext cx="8917494" cy="3785652"/>
          </a:xfrm>
          <a:prstGeom prst="rect">
            <a:avLst/>
          </a:prstGeom>
          <a:noFill/>
        </p:spPr>
        <p:txBody>
          <a:bodyPr wrap="square" lIns="91440" tIns="45720" rIns="91440" bIns="45720" rtlCol="0" anchor="t">
            <a:spAutoFit/>
          </a:bodyPr>
          <a:lstStyle/>
          <a:p>
            <a:pPr marL="285750" indent="-285750">
              <a:buClr>
                <a:srgbClr val="FF0000"/>
              </a:buClr>
              <a:buFont typeface="Wingdings" panose="05000000000000000000" pitchFamily="2" charset="2"/>
              <a:buChar char="§"/>
            </a:pPr>
            <a:r>
              <a:rPr lang="en-US" sz="2400" dirty="0">
                <a:latin typeface="Arial"/>
                <a:cs typeface="Arial"/>
              </a:rPr>
              <a:t>Lending through banks are lesser in percentage in comparison to other elements in the economy .</a:t>
            </a:r>
          </a:p>
          <a:p>
            <a:pPr marL="285750" indent="-285750">
              <a:buClr>
                <a:srgbClr val="FF0000"/>
              </a:buClr>
              <a:buFont typeface="Wingdings" panose="05000000000000000000" pitchFamily="2" charset="2"/>
              <a:buChar char="§"/>
            </a:pPr>
            <a:endParaRPr lang="en-US" sz="2400" dirty="0">
              <a:latin typeface="Arial"/>
              <a:cs typeface="Arial"/>
            </a:endParaRPr>
          </a:p>
          <a:p>
            <a:pPr marL="285750" indent="-285750">
              <a:buClr>
                <a:srgbClr val="FF0000"/>
              </a:buClr>
              <a:buFont typeface="Wingdings" panose="05000000000000000000" pitchFamily="2" charset="2"/>
              <a:buChar char="§"/>
            </a:pPr>
            <a:r>
              <a:rPr lang="en-US" sz="2400" dirty="0">
                <a:latin typeface="Arial"/>
                <a:cs typeface="Arial"/>
              </a:rPr>
              <a:t>There are about 5 billion individuals globally with an origination potential of $1 trillion in loans.</a:t>
            </a:r>
          </a:p>
          <a:p>
            <a:pPr marL="285750" indent="-285750">
              <a:buClr>
                <a:srgbClr val="FF0000"/>
              </a:buClr>
              <a:buFont typeface="Wingdings" panose="05000000000000000000" pitchFamily="2" charset="2"/>
              <a:buChar char="§"/>
            </a:pPr>
            <a:endParaRPr lang="en-US" sz="2400" dirty="0">
              <a:latin typeface="Arial"/>
              <a:cs typeface="Arial"/>
            </a:endParaRPr>
          </a:p>
          <a:p>
            <a:pPr marL="285750" indent="-285750">
              <a:buClr>
                <a:srgbClr val="FF0000"/>
              </a:buClr>
              <a:buFont typeface="Wingdings" panose="05000000000000000000" pitchFamily="2" charset="2"/>
              <a:buChar char="§"/>
            </a:pPr>
            <a:r>
              <a:rPr lang="en-US" sz="2400" dirty="0">
                <a:latin typeface="Arial"/>
                <a:cs typeface="Arial"/>
              </a:rPr>
              <a:t>Lending is one of critical services, in addition to savings and insurance that has the potential to bring in the transformation required to bridge the gap in inclusiveness.</a:t>
            </a:r>
          </a:p>
          <a:p>
            <a:pPr marL="285750" indent="-285750">
              <a:buClr>
                <a:srgbClr val="FF0000"/>
              </a:buClr>
              <a:buFont typeface="Wingdings" panose="05000000000000000000" pitchFamily="2" charset="2"/>
              <a:buChar char="§"/>
            </a:pPr>
            <a:endParaRPr lang="en-US" sz="2400" dirty="0">
              <a:latin typeface="Arial"/>
              <a:cs typeface="Arial"/>
            </a:endParaRPr>
          </a:p>
        </p:txBody>
      </p:sp>
    </p:spTree>
    <p:extLst>
      <p:ext uri="{BB962C8B-B14F-4D97-AF65-F5344CB8AC3E}">
        <p14:creationId xmlns:p14="http://schemas.microsoft.com/office/powerpoint/2010/main" val="4090543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C6F9A8D-FAC2-A5EC-06FE-FD2734641AFF}"/>
              </a:ext>
            </a:extLst>
          </p:cNvPr>
          <p:cNvSpPr>
            <a:spLocks noGrp="1"/>
          </p:cNvSpPr>
          <p:nvPr>
            <p:ph sz="quarter" idx="10"/>
          </p:nvPr>
        </p:nvSpPr>
        <p:spPr/>
        <p:txBody>
          <a:bodyPr/>
          <a:lstStyle/>
          <a:p>
            <a:r>
              <a:rPr lang="en-US" dirty="0"/>
              <a:t>Loan Origination Case study</a:t>
            </a:r>
          </a:p>
          <a:p>
            <a:r>
              <a:rPr lang="en-US" dirty="0"/>
              <a:t>Mudra Loans</a:t>
            </a:r>
          </a:p>
        </p:txBody>
      </p:sp>
      <p:sp>
        <p:nvSpPr>
          <p:cNvPr id="4" name="Slide Number Placeholder 3">
            <a:extLst>
              <a:ext uri="{FF2B5EF4-FFF2-40B4-BE49-F238E27FC236}">
                <a16:creationId xmlns:a16="http://schemas.microsoft.com/office/drawing/2014/main" id="{791CBC35-7A18-2A3A-1340-0AF7C236257A}"/>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17</a:t>
            </a:fld>
            <a:endParaRPr lang="en-US" altLang="en-US" dirty="0"/>
          </a:p>
        </p:txBody>
      </p:sp>
    </p:spTree>
    <p:extLst>
      <p:ext uri="{BB962C8B-B14F-4D97-AF65-F5344CB8AC3E}">
        <p14:creationId xmlns:p14="http://schemas.microsoft.com/office/powerpoint/2010/main" val="3412959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43379-F21A-B5B0-F95C-5794F62AB35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96C20F-B521-AAE8-3688-F306D57221F9}"/>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Mudra Loans Case Study</a:t>
            </a:r>
            <a:endParaRPr lang="en-US" dirty="0"/>
          </a:p>
        </p:txBody>
      </p:sp>
      <p:sp>
        <p:nvSpPr>
          <p:cNvPr id="6" name="Slide Number Placeholder 5">
            <a:extLst>
              <a:ext uri="{FF2B5EF4-FFF2-40B4-BE49-F238E27FC236}">
                <a16:creationId xmlns:a16="http://schemas.microsoft.com/office/drawing/2014/main" id="{CFAAD6D2-7379-3AE7-2A38-44B25ACF0D4F}"/>
              </a:ext>
            </a:extLst>
          </p:cNvPr>
          <p:cNvSpPr>
            <a:spLocks noGrp="1"/>
          </p:cNvSpPr>
          <p:nvPr>
            <p:ph type="sldNum" sz="quarter" idx="13"/>
          </p:nvPr>
        </p:nvSpPr>
        <p:spPr/>
        <p:txBody>
          <a:bodyPr/>
          <a:lstStyle/>
          <a:p>
            <a:fld id="{7C58C161-F5B0-4C03-B20A-A8D6E29AEA41}" type="slidenum">
              <a:rPr lang="en-US" altLang="en-US" smtClean="0"/>
              <a:pPr/>
              <a:t>18</a:t>
            </a:fld>
            <a:endParaRPr lang="en-US" altLang="en-US" dirty="0"/>
          </a:p>
        </p:txBody>
      </p:sp>
      <p:sp>
        <p:nvSpPr>
          <p:cNvPr id="4" name="TextBox 3">
            <a:extLst>
              <a:ext uri="{FF2B5EF4-FFF2-40B4-BE49-F238E27FC236}">
                <a16:creationId xmlns:a16="http://schemas.microsoft.com/office/drawing/2014/main" id="{4796080A-DF5A-39B6-477B-0194D49BA4AC}"/>
              </a:ext>
            </a:extLst>
          </p:cNvPr>
          <p:cNvSpPr txBox="1"/>
          <p:nvPr/>
        </p:nvSpPr>
        <p:spPr>
          <a:xfrm>
            <a:off x="156842" y="1383325"/>
            <a:ext cx="8682357" cy="4647426"/>
          </a:xfrm>
          <a:prstGeom prst="rect">
            <a:avLst/>
          </a:prstGeom>
          <a:noFill/>
        </p:spPr>
        <p:txBody>
          <a:bodyPr wrap="square" lIns="91440" tIns="45720" rIns="91440" bIns="45720" rtlCol="0" anchor="t">
            <a:spAutoFit/>
          </a:bodyPr>
          <a:lstStyle/>
          <a:p>
            <a:pPr marL="285750" indent="-285750">
              <a:buClr>
                <a:srgbClr val="FF0000"/>
              </a:buClr>
              <a:buFont typeface="Wingdings" panose="05000000000000000000" pitchFamily="2" charset="2"/>
              <a:buChar char="§"/>
            </a:pPr>
            <a:r>
              <a:rPr lang="en-IN" sz="2000" dirty="0">
                <a:sym typeface="Wingdings" pitchFamily="2" charset="2"/>
              </a:rPr>
              <a:t>The formal financial institutions for lending are Banks, co-operative union, credit union or microfinance institution. </a:t>
            </a:r>
          </a:p>
          <a:p>
            <a:pPr marL="285750" indent="-285750">
              <a:buClr>
                <a:srgbClr val="FF0000"/>
              </a:buClr>
              <a:buFont typeface="Wingdings" panose="05000000000000000000" pitchFamily="2" charset="2"/>
              <a:buChar char="§"/>
            </a:pPr>
            <a:endParaRPr lang="en-IN" sz="2000" dirty="0">
              <a:sym typeface="Wingdings" pitchFamily="2" charset="2"/>
            </a:endParaRPr>
          </a:p>
          <a:p>
            <a:pPr marL="285750" indent="-285750">
              <a:buClr>
                <a:srgbClr val="FF0000"/>
              </a:buClr>
              <a:buFont typeface="Wingdings" panose="05000000000000000000" pitchFamily="2" charset="2"/>
              <a:buChar char="§"/>
            </a:pPr>
            <a:r>
              <a:rPr lang="en-IN" sz="2000" dirty="0">
                <a:sym typeface="Wingdings" pitchFamily="2" charset="2"/>
              </a:rPr>
              <a:t>These are the institutions through which GOI disburses the loan amount.</a:t>
            </a:r>
          </a:p>
          <a:p>
            <a:pPr marL="285750" indent="-285750">
              <a:buClr>
                <a:srgbClr val="FF0000"/>
              </a:buClr>
              <a:buFont typeface="Wingdings" panose="05000000000000000000" pitchFamily="2" charset="2"/>
              <a:buChar char="§"/>
            </a:pPr>
            <a:endParaRPr lang="en-IN" sz="2000" dirty="0">
              <a:sym typeface="Wingdings" pitchFamily="2" charset="2"/>
            </a:endParaRPr>
          </a:p>
          <a:p>
            <a:pPr marL="285750" indent="-285750">
              <a:buClr>
                <a:srgbClr val="FF0000"/>
              </a:buClr>
              <a:buFont typeface="Wingdings" panose="05000000000000000000" pitchFamily="2" charset="2"/>
              <a:buChar char="§"/>
            </a:pPr>
            <a:r>
              <a:rPr lang="en-IN" sz="2000" dirty="0">
                <a:sym typeface="Wingdings" pitchFamily="2" charset="2"/>
              </a:rPr>
              <a:t>In this case the financial institutions serve as ‘Sourcing’ and ‘Servicing’ partners.</a:t>
            </a:r>
            <a:endParaRPr lang="en-IN" sz="2000" dirty="0"/>
          </a:p>
          <a:p>
            <a:pPr marL="742950" lvl="1" indent="-285750">
              <a:buClr>
                <a:srgbClr val="FF0000"/>
              </a:buClr>
              <a:buFont typeface="Wingdings" panose="05000000000000000000" pitchFamily="2" charset="2"/>
              <a:buChar char="§"/>
            </a:pPr>
            <a:endParaRPr lang="en-IN" sz="2000" dirty="0"/>
          </a:p>
          <a:p>
            <a:pPr marL="742950" lvl="1" indent="-285750">
              <a:buClr>
                <a:srgbClr val="FF0000"/>
              </a:buClr>
              <a:buFont typeface="Wingdings" panose="05000000000000000000" pitchFamily="2" charset="2"/>
              <a:buChar char="§"/>
            </a:pPr>
            <a:r>
              <a:rPr lang="en-US" sz="1400" b="0" i="0" dirty="0">
                <a:solidFill>
                  <a:srgbClr val="555555"/>
                </a:solidFill>
                <a:effectLst/>
              </a:rPr>
              <a:t>Shashank B. S., &amp; </a:t>
            </a:r>
            <a:r>
              <a:rPr lang="en-US" sz="1400" b="0" i="0" dirty="0" err="1">
                <a:solidFill>
                  <a:srgbClr val="555555"/>
                </a:solidFill>
                <a:effectLst/>
              </a:rPr>
              <a:t>Sureshramana</a:t>
            </a:r>
            <a:r>
              <a:rPr lang="en-US" sz="1400" b="0" i="0" dirty="0">
                <a:solidFill>
                  <a:srgbClr val="555555"/>
                </a:solidFill>
                <a:effectLst/>
              </a:rPr>
              <a:t> </a:t>
            </a:r>
            <a:r>
              <a:rPr lang="en-US" sz="1400" b="0" i="0" dirty="0" err="1">
                <a:solidFill>
                  <a:srgbClr val="555555"/>
                </a:solidFill>
                <a:effectLst/>
              </a:rPr>
              <a:t>Mayya</a:t>
            </a:r>
            <a:r>
              <a:rPr lang="en-US" sz="1400" b="0" i="0" dirty="0">
                <a:solidFill>
                  <a:srgbClr val="555555"/>
                </a:solidFill>
                <a:effectLst/>
              </a:rPr>
              <a:t>. (2022). A Case Study on the Impacts of the Pradhan Mantri Mudra Yojana on the Banking Sector in India. </a:t>
            </a:r>
            <a:r>
              <a:rPr lang="en-US" sz="1400" b="0" i="1" dirty="0">
                <a:solidFill>
                  <a:srgbClr val="555555"/>
                </a:solidFill>
                <a:effectLst/>
              </a:rPr>
              <a:t>International Journal of Case Studies in Business, IT and Education (IJCSBE)</a:t>
            </a:r>
            <a:r>
              <a:rPr lang="en-US" sz="1400" b="0" i="0" dirty="0">
                <a:solidFill>
                  <a:srgbClr val="555555"/>
                </a:solidFill>
                <a:effectLst/>
              </a:rPr>
              <a:t>, </a:t>
            </a:r>
            <a:r>
              <a:rPr lang="en-US" sz="1400" b="0" i="1" dirty="0">
                <a:solidFill>
                  <a:srgbClr val="555555"/>
                </a:solidFill>
                <a:effectLst/>
              </a:rPr>
              <a:t>6</a:t>
            </a:r>
            <a:r>
              <a:rPr lang="en-US" sz="1400" b="0" i="0" dirty="0">
                <a:solidFill>
                  <a:srgbClr val="555555"/>
                </a:solidFill>
                <a:effectLst/>
              </a:rPr>
              <a:t>(1), 256–267. </a:t>
            </a:r>
            <a:r>
              <a:rPr lang="en-US" sz="1400" b="0" i="0" dirty="0">
                <a:solidFill>
                  <a:srgbClr val="555555"/>
                </a:solidFill>
                <a:effectLst/>
                <a:hlinkClick r:id="rId2"/>
              </a:rPr>
              <a:t>https://doi.org/10.47992/IJCSBE.2581.6942.0163</a:t>
            </a:r>
            <a:endParaRPr lang="en-US" sz="2000" b="0" i="0" dirty="0">
              <a:solidFill>
                <a:srgbClr val="555555"/>
              </a:solidFill>
              <a:effectLst/>
            </a:endParaRPr>
          </a:p>
          <a:p>
            <a:pPr marL="1200150" lvl="2" indent="-285750">
              <a:buClr>
                <a:srgbClr val="FF0000"/>
              </a:buClr>
              <a:buFont typeface="Wingdings" panose="05000000000000000000" pitchFamily="2" charset="2"/>
              <a:buChar char="§"/>
            </a:pPr>
            <a:r>
              <a:rPr lang="en-US" sz="1600" dirty="0">
                <a:solidFill>
                  <a:srgbClr val="555555"/>
                </a:solidFill>
              </a:rPr>
              <a:t>Highlights</a:t>
            </a:r>
          </a:p>
          <a:p>
            <a:pPr marL="1657350" lvl="3" indent="-285750">
              <a:buClr>
                <a:srgbClr val="FF0000"/>
              </a:buClr>
              <a:buFont typeface="Wingdings" panose="05000000000000000000" pitchFamily="2" charset="2"/>
              <a:buChar char="§"/>
            </a:pPr>
            <a:r>
              <a:rPr lang="en-US" sz="1600" b="0" i="0" dirty="0">
                <a:solidFill>
                  <a:srgbClr val="555555"/>
                </a:solidFill>
                <a:effectLst/>
              </a:rPr>
              <a:t>Schemes Under Mudra</a:t>
            </a:r>
          </a:p>
          <a:p>
            <a:pPr marL="1200150" lvl="2" indent="-285750">
              <a:buClr>
                <a:srgbClr val="FF0000"/>
              </a:buClr>
              <a:buFont typeface="Wingdings" panose="05000000000000000000" pitchFamily="2" charset="2"/>
              <a:buChar char="§"/>
            </a:pPr>
            <a:r>
              <a:rPr lang="en-US" sz="1600" b="0" i="0" dirty="0">
                <a:solidFill>
                  <a:srgbClr val="555555"/>
                </a:solidFill>
                <a:effectLst/>
              </a:rPr>
              <a:t>Performance</a:t>
            </a:r>
          </a:p>
          <a:p>
            <a:pPr marL="1657350" lvl="3" indent="-285750">
              <a:buClr>
                <a:srgbClr val="FF0000"/>
              </a:buClr>
              <a:buFont typeface="Wingdings" panose="05000000000000000000" pitchFamily="2" charset="2"/>
              <a:buChar char="§"/>
            </a:pPr>
            <a:r>
              <a:rPr lang="en-US" sz="1600" dirty="0">
                <a:solidFill>
                  <a:srgbClr val="555555"/>
                </a:solidFill>
              </a:rPr>
              <a:t>NPA</a:t>
            </a:r>
          </a:p>
          <a:p>
            <a:pPr marL="1657350" lvl="3" indent="-285750">
              <a:buClr>
                <a:srgbClr val="FF0000"/>
              </a:buClr>
              <a:buFont typeface="Wingdings" panose="05000000000000000000" pitchFamily="2" charset="2"/>
              <a:buChar char="§"/>
            </a:pPr>
            <a:r>
              <a:rPr lang="en-US" sz="1600" b="0" i="0" dirty="0">
                <a:solidFill>
                  <a:srgbClr val="555555"/>
                </a:solidFill>
                <a:effectLst/>
              </a:rPr>
              <a:t>Growth</a:t>
            </a:r>
            <a:endParaRPr lang="en-IN" sz="2000" dirty="0"/>
          </a:p>
        </p:txBody>
      </p:sp>
    </p:spTree>
    <p:extLst>
      <p:ext uri="{BB962C8B-B14F-4D97-AF65-F5344CB8AC3E}">
        <p14:creationId xmlns:p14="http://schemas.microsoft.com/office/powerpoint/2010/main" val="3855410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01546-D944-0C9A-26BA-8BF3EF52CF2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068C10-B9A9-61CD-9788-1A46D0445E8C}"/>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b="0" i="0" dirty="0">
                <a:solidFill>
                  <a:srgbClr val="555555"/>
                </a:solidFill>
                <a:effectLst/>
                <a:latin typeface="Helvetica Neue"/>
              </a:rPr>
              <a:t>Schemes Under Mudra</a:t>
            </a:r>
          </a:p>
        </p:txBody>
      </p:sp>
      <p:sp>
        <p:nvSpPr>
          <p:cNvPr id="6" name="Slide Number Placeholder 5">
            <a:extLst>
              <a:ext uri="{FF2B5EF4-FFF2-40B4-BE49-F238E27FC236}">
                <a16:creationId xmlns:a16="http://schemas.microsoft.com/office/drawing/2014/main" id="{48E80F98-97A6-907A-94D1-8474416076E7}"/>
              </a:ext>
            </a:extLst>
          </p:cNvPr>
          <p:cNvSpPr>
            <a:spLocks noGrp="1"/>
          </p:cNvSpPr>
          <p:nvPr>
            <p:ph type="sldNum" sz="quarter" idx="13"/>
          </p:nvPr>
        </p:nvSpPr>
        <p:spPr/>
        <p:txBody>
          <a:bodyPr/>
          <a:lstStyle/>
          <a:p>
            <a:fld id="{7C58C161-F5B0-4C03-B20A-A8D6E29AEA41}" type="slidenum">
              <a:rPr lang="en-US" altLang="en-US" smtClean="0"/>
              <a:pPr/>
              <a:t>19</a:t>
            </a:fld>
            <a:endParaRPr lang="en-US" altLang="en-US"/>
          </a:p>
        </p:txBody>
      </p:sp>
      <p:pic>
        <p:nvPicPr>
          <p:cNvPr id="8" name="Picture 7">
            <a:extLst>
              <a:ext uri="{FF2B5EF4-FFF2-40B4-BE49-F238E27FC236}">
                <a16:creationId xmlns:a16="http://schemas.microsoft.com/office/drawing/2014/main" id="{E062A66E-D278-D784-9A74-329BB10E8FB0}"/>
              </a:ext>
            </a:extLst>
          </p:cNvPr>
          <p:cNvPicPr>
            <a:picLocks noChangeAspect="1"/>
          </p:cNvPicPr>
          <p:nvPr/>
        </p:nvPicPr>
        <p:blipFill>
          <a:blip r:embed="rId2"/>
          <a:stretch>
            <a:fillRect/>
          </a:stretch>
        </p:blipFill>
        <p:spPr>
          <a:xfrm>
            <a:off x="533400" y="1520768"/>
            <a:ext cx="8180340" cy="3813232"/>
          </a:xfrm>
          <a:prstGeom prst="rect">
            <a:avLst/>
          </a:prstGeom>
        </p:spPr>
      </p:pic>
    </p:spTree>
    <p:extLst>
      <p:ext uri="{BB962C8B-B14F-4D97-AF65-F5344CB8AC3E}">
        <p14:creationId xmlns:p14="http://schemas.microsoft.com/office/powerpoint/2010/main" val="682187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96B0A3-E605-4920-BAEA-26C34C3321B8}"/>
              </a:ext>
            </a:extLst>
          </p:cNvPr>
          <p:cNvSpPr>
            <a:spLocks noGrp="1"/>
          </p:cNvSpPr>
          <p:nvPr>
            <p:ph sz="quarter" idx="10"/>
          </p:nvPr>
        </p:nvSpPr>
        <p:spPr/>
        <p:txBody>
          <a:bodyPr/>
          <a:lstStyle/>
          <a:p>
            <a:pPr algn="l"/>
            <a:r>
              <a:rPr lang="en-US" b="0" i="0" dirty="0">
                <a:solidFill>
                  <a:srgbClr val="333333"/>
                </a:solidFill>
                <a:effectLst/>
                <a:latin typeface="Helvetica Neue"/>
                <a:cs typeface="Arial"/>
              </a:rPr>
              <a:t>Introduction to Fintech (Merged - MBAZG527/PDFTZG527)(</a:t>
            </a:r>
            <a:r>
              <a:rPr lang="en-US" b="0" dirty="0">
                <a:solidFill>
                  <a:srgbClr val="333333"/>
                </a:solidFill>
                <a:latin typeface="Helvetica Neue"/>
                <a:cs typeface="Arial"/>
              </a:rPr>
              <a:t>S1-24</a:t>
            </a:r>
            <a:r>
              <a:rPr lang="en-US" b="0" i="0" dirty="0">
                <a:solidFill>
                  <a:srgbClr val="333333"/>
                </a:solidFill>
                <a:effectLst/>
                <a:latin typeface="Helvetica Neue"/>
                <a:cs typeface="Arial"/>
              </a:rPr>
              <a:t>)</a:t>
            </a:r>
          </a:p>
          <a:p>
            <a:pPr eaLnBrk="1" hangingPunct="1">
              <a:spcBef>
                <a:spcPct val="0"/>
              </a:spcBef>
              <a:buFont typeface="Arial" charset="0"/>
              <a:buNone/>
              <a:defRPr/>
            </a:pPr>
            <a:r>
              <a:rPr lang="en-US" dirty="0">
                <a:latin typeface="Arial" charset="0"/>
                <a:cs typeface="Arial" charset="0"/>
              </a:rPr>
              <a:t>Lecture No. </a:t>
            </a:r>
            <a:r>
              <a:rPr lang="en-IN" dirty="0">
                <a:latin typeface="Arial" charset="0"/>
                <a:cs typeface="Arial" charset="0"/>
              </a:rPr>
              <a:t>13</a:t>
            </a:r>
            <a:r>
              <a:rPr lang="en-US" dirty="0">
                <a:latin typeface="Arial" charset="0"/>
                <a:cs typeface="Arial" charset="0"/>
              </a:rPr>
              <a:t> / Week </a:t>
            </a:r>
            <a:r>
              <a:rPr lang="en-IN" dirty="0">
                <a:latin typeface="Arial" charset="0"/>
                <a:cs typeface="Arial" charset="0"/>
              </a:rPr>
              <a:t>13</a:t>
            </a:r>
            <a:endParaRPr lang="en-US" dirty="0">
              <a:latin typeface="Arial" charset="0"/>
              <a:cs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6F125D-121A-C41A-425F-5F0847710E6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AA5EC4-8454-9FE0-5991-616CA8220612}"/>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Mudra Loan Performance - Growth</a:t>
            </a:r>
            <a:endParaRPr lang="en-US" dirty="0"/>
          </a:p>
        </p:txBody>
      </p:sp>
      <p:sp>
        <p:nvSpPr>
          <p:cNvPr id="6" name="Slide Number Placeholder 5">
            <a:extLst>
              <a:ext uri="{FF2B5EF4-FFF2-40B4-BE49-F238E27FC236}">
                <a16:creationId xmlns:a16="http://schemas.microsoft.com/office/drawing/2014/main" id="{E4F02F97-7963-2F3A-9813-0144DC332049}"/>
              </a:ext>
            </a:extLst>
          </p:cNvPr>
          <p:cNvSpPr>
            <a:spLocks noGrp="1"/>
          </p:cNvSpPr>
          <p:nvPr>
            <p:ph type="sldNum" sz="quarter" idx="13"/>
          </p:nvPr>
        </p:nvSpPr>
        <p:spPr/>
        <p:txBody>
          <a:bodyPr/>
          <a:lstStyle/>
          <a:p>
            <a:fld id="{7C58C161-F5B0-4C03-B20A-A8D6E29AEA41}" type="slidenum">
              <a:rPr lang="en-US" altLang="en-US" smtClean="0"/>
              <a:pPr/>
              <a:t>20</a:t>
            </a:fld>
            <a:endParaRPr lang="en-US" altLang="en-US"/>
          </a:p>
        </p:txBody>
      </p:sp>
      <p:pic>
        <p:nvPicPr>
          <p:cNvPr id="10" name="Picture 9">
            <a:extLst>
              <a:ext uri="{FF2B5EF4-FFF2-40B4-BE49-F238E27FC236}">
                <a16:creationId xmlns:a16="http://schemas.microsoft.com/office/drawing/2014/main" id="{0B282E60-1535-D127-AD12-720165FB9E25}"/>
              </a:ext>
            </a:extLst>
          </p:cNvPr>
          <p:cNvPicPr>
            <a:picLocks noChangeAspect="1"/>
          </p:cNvPicPr>
          <p:nvPr/>
        </p:nvPicPr>
        <p:blipFill>
          <a:blip r:embed="rId2"/>
          <a:stretch>
            <a:fillRect/>
          </a:stretch>
        </p:blipFill>
        <p:spPr>
          <a:xfrm>
            <a:off x="381000" y="1520306"/>
            <a:ext cx="7076661" cy="1570383"/>
          </a:xfrm>
          <a:prstGeom prst="rect">
            <a:avLst/>
          </a:prstGeom>
        </p:spPr>
      </p:pic>
    </p:spTree>
    <p:extLst>
      <p:ext uri="{BB962C8B-B14F-4D97-AF65-F5344CB8AC3E}">
        <p14:creationId xmlns:p14="http://schemas.microsoft.com/office/powerpoint/2010/main" val="2346073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3DAD8-4615-A187-E075-710735930AB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167343-2B65-8F98-E7BE-7C57D03F2D88}"/>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Mudra Loan Performance - NPA</a:t>
            </a:r>
            <a:endParaRPr lang="en-US" dirty="0"/>
          </a:p>
        </p:txBody>
      </p:sp>
      <p:sp>
        <p:nvSpPr>
          <p:cNvPr id="6" name="Slide Number Placeholder 5">
            <a:extLst>
              <a:ext uri="{FF2B5EF4-FFF2-40B4-BE49-F238E27FC236}">
                <a16:creationId xmlns:a16="http://schemas.microsoft.com/office/drawing/2014/main" id="{FA2642C4-6D01-77F0-63FF-9D18D9086203}"/>
              </a:ext>
            </a:extLst>
          </p:cNvPr>
          <p:cNvSpPr>
            <a:spLocks noGrp="1"/>
          </p:cNvSpPr>
          <p:nvPr>
            <p:ph type="sldNum" sz="quarter" idx="13"/>
          </p:nvPr>
        </p:nvSpPr>
        <p:spPr/>
        <p:txBody>
          <a:bodyPr/>
          <a:lstStyle/>
          <a:p>
            <a:fld id="{7C58C161-F5B0-4C03-B20A-A8D6E29AEA41}" type="slidenum">
              <a:rPr lang="en-US" altLang="en-US" smtClean="0"/>
              <a:pPr/>
              <a:t>21</a:t>
            </a:fld>
            <a:endParaRPr lang="en-US" altLang="en-US"/>
          </a:p>
        </p:txBody>
      </p:sp>
      <p:pic>
        <p:nvPicPr>
          <p:cNvPr id="12" name="Picture 11">
            <a:extLst>
              <a:ext uri="{FF2B5EF4-FFF2-40B4-BE49-F238E27FC236}">
                <a16:creationId xmlns:a16="http://schemas.microsoft.com/office/drawing/2014/main" id="{77A96531-ABC4-5D43-F48E-B08DF37DA47B}"/>
              </a:ext>
            </a:extLst>
          </p:cNvPr>
          <p:cNvPicPr>
            <a:picLocks noChangeAspect="1"/>
          </p:cNvPicPr>
          <p:nvPr/>
        </p:nvPicPr>
        <p:blipFill>
          <a:blip r:embed="rId2"/>
          <a:stretch>
            <a:fillRect/>
          </a:stretch>
        </p:blipFill>
        <p:spPr>
          <a:xfrm>
            <a:off x="685800" y="1524000"/>
            <a:ext cx="7156174" cy="4154557"/>
          </a:xfrm>
          <a:prstGeom prst="rect">
            <a:avLst/>
          </a:prstGeom>
        </p:spPr>
      </p:pic>
    </p:spTree>
    <p:extLst>
      <p:ext uri="{BB962C8B-B14F-4D97-AF65-F5344CB8AC3E}">
        <p14:creationId xmlns:p14="http://schemas.microsoft.com/office/powerpoint/2010/main" val="3203195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C6F9A8D-FAC2-A5EC-06FE-FD2734641AFF}"/>
              </a:ext>
            </a:extLst>
          </p:cNvPr>
          <p:cNvSpPr>
            <a:spLocks noGrp="1"/>
          </p:cNvSpPr>
          <p:nvPr>
            <p:ph sz="quarter" idx="10"/>
          </p:nvPr>
        </p:nvSpPr>
        <p:spPr/>
        <p:txBody>
          <a:bodyPr/>
          <a:lstStyle/>
          <a:p>
            <a:r>
              <a:rPr lang="en-US" dirty="0"/>
              <a:t>Fintech Themes in Lending</a:t>
            </a:r>
          </a:p>
          <a:p>
            <a:r>
              <a:rPr lang="en-US" dirty="0"/>
              <a:t>Theme 3 – Financial literacy</a:t>
            </a:r>
          </a:p>
        </p:txBody>
      </p:sp>
      <p:sp>
        <p:nvSpPr>
          <p:cNvPr id="4" name="Slide Number Placeholder 3">
            <a:extLst>
              <a:ext uri="{FF2B5EF4-FFF2-40B4-BE49-F238E27FC236}">
                <a16:creationId xmlns:a16="http://schemas.microsoft.com/office/drawing/2014/main" id="{791CBC35-7A18-2A3A-1340-0AF7C236257A}"/>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22</a:t>
            </a:fld>
            <a:endParaRPr lang="en-US" altLang="en-US" dirty="0"/>
          </a:p>
        </p:txBody>
      </p:sp>
    </p:spTree>
    <p:extLst>
      <p:ext uri="{BB962C8B-B14F-4D97-AF65-F5344CB8AC3E}">
        <p14:creationId xmlns:p14="http://schemas.microsoft.com/office/powerpoint/2010/main" val="2966118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Theme 3 – Role of literacy</a:t>
            </a:r>
            <a:endParaRPr lang="en-US" dirty="0"/>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23</a:t>
            </a:fld>
            <a:endParaRPr lang="en-US" altLang="en-US"/>
          </a:p>
        </p:txBody>
      </p:sp>
      <p:sp>
        <p:nvSpPr>
          <p:cNvPr id="4" name="TextBox 3">
            <a:extLst>
              <a:ext uri="{FF2B5EF4-FFF2-40B4-BE49-F238E27FC236}">
                <a16:creationId xmlns:a16="http://schemas.microsoft.com/office/drawing/2014/main" id="{659995FB-C253-9D37-B704-FB481DFD9925}"/>
              </a:ext>
            </a:extLst>
          </p:cNvPr>
          <p:cNvSpPr txBox="1"/>
          <p:nvPr/>
        </p:nvSpPr>
        <p:spPr>
          <a:xfrm>
            <a:off x="166250" y="1383325"/>
            <a:ext cx="8052013" cy="3416320"/>
          </a:xfrm>
          <a:prstGeom prst="rect">
            <a:avLst/>
          </a:prstGeom>
          <a:noFill/>
        </p:spPr>
        <p:txBody>
          <a:bodyPr wrap="square" lIns="91440" tIns="45720" rIns="91440" bIns="45720" rtlCol="0" anchor="t">
            <a:spAutoFit/>
          </a:bodyPr>
          <a:lstStyle/>
          <a:p>
            <a:pPr>
              <a:buClr>
                <a:srgbClr val="FF0000"/>
              </a:buClr>
            </a:pPr>
            <a:r>
              <a:rPr lang="en-US" dirty="0">
                <a:latin typeface="Arial"/>
                <a:cs typeface="Arial"/>
              </a:rPr>
              <a:t>Source: World bank report ‘Measuring Financial Inclusion’ - 2012</a:t>
            </a:r>
            <a:endParaRPr lang="en-US" dirty="0"/>
          </a:p>
          <a:p>
            <a:pPr marL="285750" indent="-285750">
              <a:buClr>
                <a:srgbClr val="FF0000"/>
              </a:buClr>
              <a:buFont typeface="Wingdings" panose="05000000000000000000" pitchFamily="2" charset="2"/>
              <a:buChar char="§"/>
            </a:pPr>
            <a:endParaRPr lang="en-IN" dirty="0"/>
          </a:p>
          <a:p>
            <a:pPr marL="285750" indent="-285750">
              <a:buClr>
                <a:srgbClr val="FF0000"/>
              </a:buClr>
              <a:buFont typeface="Wingdings" panose="05000000000000000000" pitchFamily="2" charset="2"/>
              <a:buChar char="§"/>
            </a:pPr>
            <a:r>
              <a:rPr lang="en-IN" dirty="0">
                <a:latin typeface="Arial"/>
                <a:cs typeface="Arial"/>
              </a:rPr>
              <a:t>Education vs financial status</a:t>
            </a:r>
          </a:p>
          <a:p>
            <a:pPr marL="742950" lvl="1" indent="-285750">
              <a:buClr>
                <a:srgbClr val="FF0000"/>
              </a:buClr>
              <a:buFont typeface="Wingdings" panose="05000000000000000000" pitchFamily="2" charset="2"/>
              <a:buChar char="§"/>
            </a:pPr>
            <a:r>
              <a:rPr lang="en-IN" dirty="0">
                <a:latin typeface="Arial"/>
                <a:cs typeface="Arial"/>
              </a:rPr>
              <a:t>Irrespective of education individuals with better financial status are twice as likely to borrow than their lesser privileged counterparts</a:t>
            </a:r>
          </a:p>
          <a:p>
            <a:pPr marL="742950" lvl="1" indent="-285750">
              <a:buClr>
                <a:srgbClr val="FF0000"/>
              </a:buClr>
              <a:buFont typeface="Wingdings" panose="05000000000000000000" pitchFamily="2" charset="2"/>
              <a:buChar char="§"/>
            </a:pPr>
            <a:endParaRPr lang="en-IN" dirty="0"/>
          </a:p>
          <a:p>
            <a:pPr marL="742950" lvl="1" indent="-285750">
              <a:buClr>
                <a:srgbClr val="FF0000"/>
              </a:buClr>
              <a:buFont typeface="Wingdings" panose="05000000000000000000" pitchFamily="2" charset="2"/>
              <a:buChar char="§"/>
            </a:pPr>
            <a:r>
              <a:rPr lang="en-IN" dirty="0"/>
              <a:t>Seemingly demand is lower in percentage of population with little education </a:t>
            </a:r>
          </a:p>
          <a:p>
            <a:pPr marL="742950" lvl="1" indent="-285750">
              <a:buClr>
                <a:srgbClr val="FF0000"/>
              </a:buClr>
              <a:buFont typeface="Wingdings" panose="05000000000000000000" pitchFamily="2" charset="2"/>
              <a:buChar char="§"/>
            </a:pPr>
            <a:endParaRPr lang="en-IN" dirty="0"/>
          </a:p>
          <a:p>
            <a:pPr marL="742950" lvl="1" indent="-285750">
              <a:buClr>
                <a:srgbClr val="FF0000"/>
              </a:buClr>
              <a:buFont typeface="Wingdings" panose="05000000000000000000" pitchFamily="2" charset="2"/>
              <a:buChar char="§"/>
            </a:pPr>
            <a:r>
              <a:rPr lang="en-IN" dirty="0"/>
              <a:t>Less ability to understand complex loan terms also is a barrier</a:t>
            </a:r>
          </a:p>
          <a:p>
            <a:pPr marL="285750" indent="-285750">
              <a:buClr>
                <a:srgbClr val="FF0000"/>
              </a:buClr>
              <a:buFont typeface="Wingdings" panose="05000000000000000000" pitchFamily="2" charset="2"/>
              <a:buChar char="§"/>
            </a:pPr>
            <a:endParaRPr lang="en-IN" dirty="0">
              <a:latin typeface="Arial"/>
              <a:cs typeface="Arial"/>
            </a:endParaRPr>
          </a:p>
          <a:p>
            <a:pPr>
              <a:buClr>
                <a:srgbClr val="FF0000"/>
              </a:buClr>
            </a:pPr>
            <a:endParaRPr lang="en-IN" dirty="0"/>
          </a:p>
        </p:txBody>
      </p:sp>
    </p:spTree>
    <p:extLst>
      <p:ext uri="{BB962C8B-B14F-4D97-AF65-F5344CB8AC3E}">
        <p14:creationId xmlns:p14="http://schemas.microsoft.com/office/powerpoint/2010/main" val="1351076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C6F9A8D-FAC2-A5EC-06FE-FD2734641AFF}"/>
              </a:ext>
            </a:extLst>
          </p:cNvPr>
          <p:cNvSpPr>
            <a:spLocks noGrp="1"/>
          </p:cNvSpPr>
          <p:nvPr>
            <p:ph sz="quarter" idx="10"/>
          </p:nvPr>
        </p:nvSpPr>
        <p:spPr/>
        <p:txBody>
          <a:bodyPr/>
          <a:lstStyle/>
          <a:p>
            <a:r>
              <a:rPr lang="en-US" dirty="0"/>
              <a:t>Fintech Themes in Lending</a:t>
            </a:r>
          </a:p>
          <a:p>
            <a:r>
              <a:rPr lang="en-US" dirty="0"/>
              <a:t>Theme 4 - Disruption</a:t>
            </a:r>
          </a:p>
        </p:txBody>
      </p:sp>
      <p:sp>
        <p:nvSpPr>
          <p:cNvPr id="4" name="Slide Number Placeholder 3">
            <a:extLst>
              <a:ext uri="{FF2B5EF4-FFF2-40B4-BE49-F238E27FC236}">
                <a16:creationId xmlns:a16="http://schemas.microsoft.com/office/drawing/2014/main" id="{791CBC35-7A18-2A3A-1340-0AF7C236257A}"/>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24</a:t>
            </a:fld>
            <a:endParaRPr lang="en-US" altLang="en-US" dirty="0"/>
          </a:p>
        </p:txBody>
      </p:sp>
    </p:spTree>
    <p:extLst>
      <p:ext uri="{BB962C8B-B14F-4D97-AF65-F5344CB8AC3E}">
        <p14:creationId xmlns:p14="http://schemas.microsoft.com/office/powerpoint/2010/main" val="3857797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Theme 4 – Marketplace lending</a:t>
            </a:r>
            <a:endParaRPr lang="en-US" dirty="0"/>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25</a:t>
            </a:fld>
            <a:endParaRPr lang="en-US" altLang="en-US"/>
          </a:p>
        </p:txBody>
      </p:sp>
      <p:sp>
        <p:nvSpPr>
          <p:cNvPr id="12" name="TextBox 11">
            <a:extLst>
              <a:ext uri="{FF2B5EF4-FFF2-40B4-BE49-F238E27FC236}">
                <a16:creationId xmlns:a16="http://schemas.microsoft.com/office/drawing/2014/main" id="{A8D58EE3-832E-20CE-BA48-3FE5C43B9CDF}"/>
              </a:ext>
            </a:extLst>
          </p:cNvPr>
          <p:cNvSpPr txBox="1"/>
          <p:nvPr/>
        </p:nvSpPr>
        <p:spPr>
          <a:xfrm>
            <a:off x="157104" y="1491943"/>
            <a:ext cx="8795871" cy="5355312"/>
          </a:xfrm>
          <a:prstGeom prst="rect">
            <a:avLst/>
          </a:prstGeom>
          <a:noFill/>
        </p:spPr>
        <p:txBody>
          <a:bodyPr wrap="square" lIns="91440" tIns="45720" rIns="91440" bIns="45720" rtlCol="0" anchor="t">
            <a:spAutoFit/>
          </a:bodyPr>
          <a:lstStyle/>
          <a:p>
            <a:pPr marL="285750" indent="-285750">
              <a:buFont typeface="Wingdings"/>
              <a:buChar char="§"/>
            </a:pPr>
            <a:r>
              <a:rPr lang="en-US" dirty="0">
                <a:latin typeface="Arial"/>
                <a:cs typeface="Arial"/>
              </a:rPr>
              <a:t>What is marketplace lending ? </a:t>
            </a:r>
            <a:endParaRPr lang="en-US" dirty="0"/>
          </a:p>
          <a:p>
            <a:pPr marL="285750" indent="-285750">
              <a:buFont typeface="Wingdings"/>
              <a:buChar char="§"/>
            </a:pPr>
            <a:endParaRPr lang="en-IN" dirty="0"/>
          </a:p>
          <a:p>
            <a:pPr marL="742950" lvl="1" indent="-285750">
              <a:buFont typeface="Wingdings"/>
              <a:buChar char="§"/>
            </a:pPr>
            <a:r>
              <a:rPr lang="en-IN" dirty="0">
                <a:latin typeface="Arial"/>
                <a:cs typeface="Arial"/>
              </a:rPr>
              <a:t>It is an online platform. Mostly. However, it involves borrower document verification to secure commitment from lender.</a:t>
            </a:r>
          </a:p>
          <a:p>
            <a:pPr marL="742950" lvl="1" indent="-285750">
              <a:buFont typeface="Wingdings"/>
              <a:buChar char="§"/>
            </a:pPr>
            <a:endParaRPr lang="en-IN" dirty="0">
              <a:latin typeface="Arial"/>
              <a:cs typeface="Arial"/>
            </a:endParaRPr>
          </a:p>
          <a:p>
            <a:pPr marL="742950" lvl="1" indent="-285750">
              <a:buFont typeface="Wingdings"/>
              <a:buChar char="§"/>
            </a:pPr>
            <a:r>
              <a:rPr lang="en-IN" dirty="0">
                <a:latin typeface="Arial"/>
                <a:cs typeface="Arial"/>
              </a:rPr>
              <a:t>It connects borrowers and lenders through contracts.</a:t>
            </a:r>
          </a:p>
          <a:p>
            <a:pPr marL="742950" lvl="1" indent="-285750">
              <a:buFont typeface="Wingdings"/>
              <a:buChar char="§"/>
            </a:pPr>
            <a:endParaRPr lang="en-IN" dirty="0">
              <a:latin typeface="Arial"/>
              <a:cs typeface="Arial"/>
            </a:endParaRPr>
          </a:p>
          <a:p>
            <a:pPr marL="742950" lvl="1" indent="-285750">
              <a:buFont typeface="Wingdings"/>
              <a:buChar char="§"/>
            </a:pPr>
            <a:r>
              <a:rPr lang="en-IN" dirty="0">
                <a:latin typeface="Arial"/>
                <a:cs typeface="Arial"/>
              </a:rPr>
              <a:t>Business model </a:t>
            </a:r>
          </a:p>
          <a:p>
            <a:pPr marL="1200150" lvl="2" indent="-285750">
              <a:buFont typeface="Wingdings"/>
              <a:buChar char="§"/>
            </a:pPr>
            <a:r>
              <a:rPr lang="en-IN" dirty="0">
                <a:latin typeface="Arial"/>
                <a:cs typeface="Arial"/>
              </a:rPr>
              <a:t>Collect principal and interest from borrowers</a:t>
            </a:r>
          </a:p>
          <a:p>
            <a:pPr marL="1200150" lvl="2" indent="-285750">
              <a:buFont typeface="Wingdings"/>
              <a:buChar char="§"/>
            </a:pPr>
            <a:r>
              <a:rPr lang="en-IN" dirty="0">
                <a:latin typeface="Arial"/>
                <a:cs typeface="Arial"/>
              </a:rPr>
              <a:t>Return the payments to lenders, minus fees.</a:t>
            </a:r>
          </a:p>
          <a:p>
            <a:pPr marL="1200150" lvl="2" indent="-285750">
              <a:buFont typeface="Wingdings"/>
              <a:buChar char="§"/>
            </a:pPr>
            <a:endParaRPr lang="en-IN" dirty="0">
              <a:latin typeface="Arial"/>
              <a:cs typeface="Arial"/>
            </a:endParaRPr>
          </a:p>
          <a:p>
            <a:pPr marL="742950" lvl="1" indent="-285750">
              <a:buFont typeface="Wingdings"/>
              <a:buChar char="§"/>
            </a:pPr>
            <a:r>
              <a:rPr lang="en-IN" dirty="0">
                <a:latin typeface="Arial"/>
                <a:cs typeface="Arial"/>
              </a:rPr>
              <a:t>In India</a:t>
            </a:r>
          </a:p>
          <a:p>
            <a:pPr marL="742950" lvl="1" indent="-285750">
              <a:buFont typeface="Wingdings"/>
              <a:buChar char="§"/>
            </a:pPr>
            <a:endParaRPr lang="en-IN" dirty="0">
              <a:latin typeface="Arial"/>
              <a:cs typeface="Arial"/>
            </a:endParaRPr>
          </a:p>
          <a:p>
            <a:pPr marL="1200150" lvl="2" indent="-285750">
              <a:buFont typeface="Wingdings"/>
              <a:buChar char="§"/>
            </a:pPr>
            <a:r>
              <a:rPr lang="en-IN" dirty="0">
                <a:latin typeface="Arial"/>
                <a:cs typeface="Arial"/>
              </a:rPr>
              <a:t>I2i Funding is a NBFC P2P platform.</a:t>
            </a:r>
          </a:p>
          <a:p>
            <a:pPr marL="1200150" lvl="2" indent="-285750">
              <a:buFont typeface="Wingdings"/>
              <a:buChar char="§"/>
            </a:pPr>
            <a:endParaRPr lang="en-IN" dirty="0">
              <a:latin typeface="Arial"/>
              <a:cs typeface="Arial"/>
            </a:endParaRPr>
          </a:p>
          <a:p>
            <a:pPr marL="1200150" lvl="2" indent="-285750">
              <a:buFont typeface="Wingdings"/>
              <a:buChar char="§"/>
            </a:pPr>
            <a:r>
              <a:rPr lang="en-IN" dirty="0" err="1">
                <a:latin typeface="Arial"/>
                <a:cs typeface="Arial"/>
              </a:rPr>
              <a:t>Monexo</a:t>
            </a:r>
            <a:r>
              <a:rPr lang="en-IN" dirty="0">
                <a:latin typeface="Arial"/>
                <a:cs typeface="Arial"/>
              </a:rPr>
              <a:t> likewise is a NBFC P2P platform.</a:t>
            </a:r>
          </a:p>
          <a:p>
            <a:pPr marL="1200150" lvl="2" indent="-285750">
              <a:buFont typeface="Wingdings"/>
              <a:buChar char="§"/>
            </a:pPr>
            <a:endParaRPr lang="en-IN" dirty="0">
              <a:latin typeface="Arial"/>
              <a:cs typeface="Arial"/>
            </a:endParaRPr>
          </a:p>
          <a:p>
            <a:pPr marL="1200150" lvl="2" indent="-285750">
              <a:buFont typeface="Wingdings"/>
              <a:buChar char="§"/>
            </a:pPr>
            <a:r>
              <a:rPr lang="en-IN" dirty="0">
                <a:latin typeface="Arial"/>
                <a:cs typeface="Arial"/>
              </a:rPr>
              <a:t>Rate of interest is high (about 16% </a:t>
            </a:r>
            <a:r>
              <a:rPr lang="en-IN" dirty="0" err="1">
                <a:latin typeface="Arial"/>
                <a:cs typeface="Arial"/>
              </a:rPr>
              <a:t>p.a</a:t>
            </a:r>
            <a:r>
              <a:rPr lang="en-IN" dirty="0">
                <a:latin typeface="Arial"/>
                <a:cs typeface="Arial"/>
              </a:rPr>
              <a:t>)</a:t>
            </a:r>
            <a:endParaRPr lang="en-IN" dirty="0"/>
          </a:p>
          <a:p>
            <a:pPr marL="285750" indent="-285750">
              <a:buFont typeface="Wingdings"/>
              <a:buChar char="§"/>
            </a:pPr>
            <a:endParaRPr lang="en-IN" dirty="0"/>
          </a:p>
        </p:txBody>
      </p:sp>
    </p:spTree>
    <p:extLst>
      <p:ext uri="{BB962C8B-B14F-4D97-AF65-F5344CB8AC3E}">
        <p14:creationId xmlns:p14="http://schemas.microsoft.com/office/powerpoint/2010/main" val="797791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a:latin typeface="Arial"/>
                <a:cs typeface="Arial"/>
              </a:rPr>
              <a:t>Marketplace lending </a:t>
            </a:r>
          </a:p>
          <a:p>
            <a:r>
              <a:rPr lang="en-IN" dirty="0">
                <a:latin typeface="Arial"/>
                <a:cs typeface="Arial"/>
              </a:rPr>
              <a:t>India Story</a:t>
            </a:r>
            <a:endParaRPr lang="en-US" dirty="0"/>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26</a:t>
            </a:fld>
            <a:endParaRPr lang="en-US" altLang="en-US"/>
          </a:p>
        </p:txBody>
      </p:sp>
      <p:graphicFrame>
        <p:nvGraphicFramePr>
          <p:cNvPr id="4" name="Table 3">
            <a:extLst>
              <a:ext uri="{FF2B5EF4-FFF2-40B4-BE49-F238E27FC236}">
                <a16:creationId xmlns:a16="http://schemas.microsoft.com/office/drawing/2014/main" id="{7FBB8D59-F5C1-2669-65D1-57B79869C6F8}"/>
              </a:ext>
            </a:extLst>
          </p:cNvPr>
          <p:cNvGraphicFramePr>
            <a:graphicFrameLocks noGrp="1"/>
          </p:cNvGraphicFramePr>
          <p:nvPr>
            <p:extLst>
              <p:ext uri="{D42A27DB-BD31-4B8C-83A1-F6EECF244321}">
                <p14:modId xmlns:p14="http://schemas.microsoft.com/office/powerpoint/2010/main" val="2466809978"/>
              </p:ext>
            </p:extLst>
          </p:nvPr>
        </p:nvGraphicFramePr>
        <p:xfrm>
          <a:off x="157163" y="1752600"/>
          <a:ext cx="8534400" cy="4043680"/>
        </p:xfrm>
        <a:graphic>
          <a:graphicData uri="http://schemas.openxmlformats.org/drawingml/2006/table">
            <a:tbl>
              <a:tblPr firstRow="1" bandRow="1">
                <a:tableStyleId>{5C22544A-7EE6-4342-B048-85BDC9FD1C3A}</a:tableStyleId>
              </a:tblPr>
              <a:tblGrid>
                <a:gridCol w="1706880">
                  <a:extLst>
                    <a:ext uri="{9D8B030D-6E8A-4147-A177-3AD203B41FA5}">
                      <a16:colId xmlns:a16="http://schemas.microsoft.com/office/drawing/2014/main" val="1680323378"/>
                    </a:ext>
                  </a:extLst>
                </a:gridCol>
                <a:gridCol w="3017520">
                  <a:extLst>
                    <a:ext uri="{9D8B030D-6E8A-4147-A177-3AD203B41FA5}">
                      <a16:colId xmlns:a16="http://schemas.microsoft.com/office/drawing/2014/main" val="111021849"/>
                    </a:ext>
                  </a:extLst>
                </a:gridCol>
                <a:gridCol w="1066800">
                  <a:extLst>
                    <a:ext uri="{9D8B030D-6E8A-4147-A177-3AD203B41FA5}">
                      <a16:colId xmlns:a16="http://schemas.microsoft.com/office/drawing/2014/main" val="3646269851"/>
                    </a:ext>
                  </a:extLst>
                </a:gridCol>
                <a:gridCol w="1036320">
                  <a:extLst>
                    <a:ext uri="{9D8B030D-6E8A-4147-A177-3AD203B41FA5}">
                      <a16:colId xmlns:a16="http://schemas.microsoft.com/office/drawing/2014/main" val="2678955478"/>
                    </a:ext>
                  </a:extLst>
                </a:gridCol>
                <a:gridCol w="1706880">
                  <a:extLst>
                    <a:ext uri="{9D8B030D-6E8A-4147-A177-3AD203B41FA5}">
                      <a16:colId xmlns:a16="http://schemas.microsoft.com/office/drawing/2014/main" val="699962785"/>
                    </a:ext>
                  </a:extLst>
                </a:gridCol>
              </a:tblGrid>
              <a:tr h="370840">
                <a:tc>
                  <a:txBody>
                    <a:bodyPr/>
                    <a:lstStyle/>
                    <a:p>
                      <a:r>
                        <a:rPr lang="en-IN" sz="1600" dirty="0">
                          <a:solidFill>
                            <a:schemeClr val="tx1"/>
                          </a:solidFill>
                        </a:rPr>
                        <a:t>Lending type</a:t>
                      </a:r>
                      <a:endParaRPr lang="en-US" sz="1600" dirty="0">
                        <a:solidFill>
                          <a:schemeClr val="tx1"/>
                        </a:solidFill>
                      </a:endParaRPr>
                    </a:p>
                  </a:txBody>
                  <a:tcPr>
                    <a:solidFill>
                      <a:srgbClr val="00FFFF"/>
                    </a:solidFill>
                  </a:tcPr>
                </a:tc>
                <a:tc>
                  <a:txBody>
                    <a:bodyPr/>
                    <a:lstStyle/>
                    <a:p>
                      <a:r>
                        <a:rPr lang="en-IN" sz="1600" dirty="0">
                          <a:solidFill>
                            <a:schemeClr val="tx1"/>
                          </a:solidFill>
                        </a:rPr>
                        <a:t>Example</a:t>
                      </a:r>
                      <a:endParaRPr lang="en-US" sz="1600" dirty="0">
                        <a:solidFill>
                          <a:schemeClr val="tx1"/>
                        </a:solidFill>
                      </a:endParaRPr>
                    </a:p>
                  </a:txBody>
                  <a:tcPr>
                    <a:solidFill>
                      <a:srgbClr val="00FFFF"/>
                    </a:solidFill>
                  </a:tcPr>
                </a:tc>
                <a:tc>
                  <a:txBody>
                    <a:bodyPr/>
                    <a:lstStyle/>
                    <a:p>
                      <a:r>
                        <a:rPr lang="en-IN" sz="1600" dirty="0">
                          <a:solidFill>
                            <a:schemeClr val="tx1"/>
                          </a:solidFill>
                        </a:rPr>
                        <a:t>Banks</a:t>
                      </a:r>
                      <a:endParaRPr lang="en-US" sz="1600" dirty="0">
                        <a:solidFill>
                          <a:schemeClr val="tx1"/>
                        </a:solidFill>
                      </a:endParaRPr>
                    </a:p>
                  </a:txBody>
                  <a:tcPr>
                    <a:solidFill>
                      <a:srgbClr val="00FFFF"/>
                    </a:solidFill>
                  </a:tcPr>
                </a:tc>
                <a:tc>
                  <a:txBody>
                    <a:bodyPr/>
                    <a:lstStyle/>
                    <a:p>
                      <a:r>
                        <a:rPr lang="en-IN" sz="1600" dirty="0">
                          <a:solidFill>
                            <a:schemeClr val="tx1"/>
                          </a:solidFill>
                        </a:rPr>
                        <a:t>Regulated NBFCs</a:t>
                      </a:r>
                      <a:endParaRPr lang="en-US" sz="1600" dirty="0">
                        <a:solidFill>
                          <a:schemeClr val="tx1"/>
                        </a:solidFill>
                      </a:endParaRPr>
                    </a:p>
                  </a:txBody>
                  <a:tcPr>
                    <a:solidFill>
                      <a:srgbClr val="00FFFF"/>
                    </a:solidFill>
                  </a:tcPr>
                </a:tc>
                <a:tc>
                  <a:txBody>
                    <a:bodyPr/>
                    <a:lstStyle/>
                    <a:p>
                      <a:r>
                        <a:rPr lang="en-IN" sz="1600" dirty="0">
                          <a:solidFill>
                            <a:schemeClr val="tx1"/>
                          </a:solidFill>
                        </a:rPr>
                        <a:t>Non-Bank Non-NBFC entities and individuals</a:t>
                      </a:r>
                      <a:endParaRPr lang="en-US" sz="1600" dirty="0">
                        <a:solidFill>
                          <a:schemeClr val="tx1"/>
                        </a:solidFill>
                      </a:endParaRPr>
                    </a:p>
                  </a:txBody>
                  <a:tcPr>
                    <a:solidFill>
                      <a:srgbClr val="00FFFF"/>
                    </a:solidFill>
                  </a:tcPr>
                </a:tc>
                <a:extLst>
                  <a:ext uri="{0D108BD9-81ED-4DB2-BD59-A6C34878D82A}">
                    <a16:rowId xmlns:a16="http://schemas.microsoft.com/office/drawing/2014/main" val="137402790"/>
                  </a:ext>
                </a:extLst>
              </a:tr>
              <a:tr h="370840">
                <a:tc>
                  <a:txBody>
                    <a:bodyPr/>
                    <a:lstStyle/>
                    <a:p>
                      <a:r>
                        <a:rPr lang="en-IN" sz="1600" dirty="0"/>
                        <a:t>Balance sheet Lending</a:t>
                      </a:r>
                      <a:endParaRPr lang="en-US" sz="1600" dirty="0"/>
                    </a:p>
                  </a:txBody>
                  <a:tcPr/>
                </a:tc>
                <a:tc>
                  <a:txBody>
                    <a:bodyPr/>
                    <a:lstStyle/>
                    <a:p>
                      <a:r>
                        <a:rPr lang="en-IN" sz="1600" dirty="0"/>
                        <a:t>Loan is in the balance sheet of the lending company</a:t>
                      </a:r>
                      <a:endParaRPr lang="en-US" sz="1600" dirty="0"/>
                    </a:p>
                  </a:txBody>
                  <a:tcPr/>
                </a:tc>
                <a:tc>
                  <a:txBody>
                    <a:bodyPr/>
                    <a:lstStyle/>
                    <a:p>
                      <a:r>
                        <a:rPr lang="en-IN" sz="1600" dirty="0"/>
                        <a:t>YES</a:t>
                      </a:r>
                      <a:endParaRPr lang="en-US" sz="1600" dirty="0"/>
                    </a:p>
                  </a:txBody>
                  <a:tcPr/>
                </a:tc>
                <a:tc>
                  <a:txBody>
                    <a:bodyPr/>
                    <a:lstStyle/>
                    <a:p>
                      <a:r>
                        <a:rPr lang="en-IN" sz="1600" dirty="0"/>
                        <a:t>YES</a:t>
                      </a:r>
                      <a:endParaRPr lang="en-US" sz="1600" dirty="0"/>
                    </a:p>
                  </a:txBody>
                  <a:tcPr/>
                </a:tc>
                <a:tc>
                  <a:txBody>
                    <a:bodyPr/>
                    <a:lstStyle/>
                    <a:p>
                      <a:r>
                        <a:rPr lang="en-IN" sz="1600" dirty="0"/>
                        <a:t>YES</a:t>
                      </a:r>
                      <a:endParaRPr lang="en-US" sz="1600" dirty="0"/>
                    </a:p>
                  </a:txBody>
                  <a:tcPr/>
                </a:tc>
                <a:extLst>
                  <a:ext uri="{0D108BD9-81ED-4DB2-BD59-A6C34878D82A}">
                    <a16:rowId xmlns:a16="http://schemas.microsoft.com/office/drawing/2014/main" val="851561393"/>
                  </a:ext>
                </a:extLst>
              </a:tr>
              <a:tr h="370840">
                <a:tc>
                  <a:txBody>
                    <a:bodyPr/>
                    <a:lstStyle/>
                    <a:p>
                      <a:r>
                        <a:rPr lang="en-IN" sz="1600" dirty="0"/>
                        <a:t>Marketplace or P2P lending</a:t>
                      </a:r>
                      <a:endParaRPr lang="en-US" sz="1600" dirty="0"/>
                    </a:p>
                  </a:txBody>
                  <a:tcPr/>
                </a:tc>
                <a:tc>
                  <a:txBody>
                    <a:bodyPr/>
                    <a:lstStyle/>
                    <a:p>
                      <a:r>
                        <a:rPr lang="en-IN" sz="1600" dirty="0"/>
                        <a:t>Intermediating Borrower and lender</a:t>
                      </a:r>
                      <a:endParaRPr lang="en-US" sz="1600" dirty="0"/>
                    </a:p>
                  </a:txBody>
                  <a:tcPr/>
                </a:tc>
                <a:tc>
                  <a:txBody>
                    <a:bodyPr/>
                    <a:lstStyle/>
                    <a:p>
                      <a:r>
                        <a:rPr lang="en-IN" sz="1600" dirty="0"/>
                        <a:t>NO</a:t>
                      </a:r>
                      <a:endParaRPr lang="en-US" sz="1600" dirty="0"/>
                    </a:p>
                  </a:txBody>
                  <a:tcPr/>
                </a:tc>
                <a:tc>
                  <a:txBody>
                    <a:bodyPr/>
                    <a:lstStyle/>
                    <a:p>
                      <a:r>
                        <a:rPr lang="en-IN" sz="1600" dirty="0"/>
                        <a:t>YES</a:t>
                      </a:r>
                      <a:endParaRPr lang="en-US" sz="1600" dirty="0"/>
                    </a:p>
                  </a:txBody>
                  <a:tcPr/>
                </a:tc>
                <a:tc>
                  <a:txBody>
                    <a:bodyPr/>
                    <a:lstStyle/>
                    <a:p>
                      <a:r>
                        <a:rPr lang="en-IN" sz="1600" dirty="0"/>
                        <a:t>NO</a:t>
                      </a:r>
                      <a:endParaRPr lang="en-US" sz="1600" dirty="0"/>
                    </a:p>
                  </a:txBody>
                  <a:tcPr/>
                </a:tc>
                <a:extLst>
                  <a:ext uri="{0D108BD9-81ED-4DB2-BD59-A6C34878D82A}">
                    <a16:rowId xmlns:a16="http://schemas.microsoft.com/office/drawing/2014/main" val="1494852582"/>
                  </a:ext>
                </a:extLst>
              </a:tr>
              <a:tr h="370840">
                <a:tc>
                  <a:txBody>
                    <a:bodyPr/>
                    <a:lstStyle/>
                    <a:p>
                      <a:r>
                        <a:rPr lang="en-IN" sz="1600" dirty="0"/>
                        <a:t>Hybrid Lending</a:t>
                      </a:r>
                      <a:endParaRPr lang="en-US" sz="1600" dirty="0"/>
                    </a:p>
                  </a:txBody>
                  <a:tcPr/>
                </a:tc>
                <a:tc>
                  <a:txBody>
                    <a:bodyPr/>
                    <a:lstStyle/>
                    <a:p>
                      <a:r>
                        <a:rPr lang="en-IN" sz="1600" dirty="0"/>
                        <a:t>Balance sheet + Marketplace</a:t>
                      </a:r>
                      <a:endParaRPr lang="en-US" sz="1600" dirty="0"/>
                    </a:p>
                  </a:txBody>
                  <a:tcPr/>
                </a:tc>
                <a:tc>
                  <a:txBody>
                    <a:bodyPr/>
                    <a:lstStyle/>
                    <a:p>
                      <a:r>
                        <a:rPr lang="en-IN" sz="1600" dirty="0"/>
                        <a:t>NO</a:t>
                      </a:r>
                      <a:endParaRPr lang="en-US" sz="1600" dirty="0"/>
                    </a:p>
                  </a:txBody>
                  <a:tcPr/>
                </a:tc>
                <a:tc>
                  <a:txBody>
                    <a:bodyPr/>
                    <a:lstStyle/>
                    <a:p>
                      <a:r>
                        <a:rPr lang="en-IN" sz="1600" dirty="0"/>
                        <a:t>YES</a:t>
                      </a:r>
                      <a:endParaRPr lang="en-US" sz="1600" dirty="0"/>
                    </a:p>
                  </a:txBody>
                  <a:tcPr/>
                </a:tc>
                <a:tc>
                  <a:txBody>
                    <a:bodyPr/>
                    <a:lstStyle/>
                    <a:p>
                      <a:r>
                        <a:rPr lang="en-IN" sz="1600" dirty="0"/>
                        <a:t>NO</a:t>
                      </a:r>
                      <a:endParaRPr lang="en-US" sz="1600" dirty="0"/>
                    </a:p>
                  </a:txBody>
                  <a:tcPr/>
                </a:tc>
                <a:extLst>
                  <a:ext uri="{0D108BD9-81ED-4DB2-BD59-A6C34878D82A}">
                    <a16:rowId xmlns:a16="http://schemas.microsoft.com/office/drawing/2014/main" val="2541154216"/>
                  </a:ext>
                </a:extLst>
              </a:tr>
              <a:tr h="370840">
                <a:tc>
                  <a:txBody>
                    <a:bodyPr/>
                    <a:lstStyle/>
                    <a:p>
                      <a:r>
                        <a:rPr lang="en-IN" sz="1600" dirty="0"/>
                        <a:t>Proxy lending</a:t>
                      </a:r>
                      <a:endParaRPr lang="en-US" sz="1600" dirty="0"/>
                    </a:p>
                  </a:txBody>
                  <a:tcPr/>
                </a:tc>
                <a:tc>
                  <a:txBody>
                    <a:bodyPr/>
                    <a:lstStyle/>
                    <a:p>
                      <a:r>
                        <a:rPr lang="en-IN" sz="1600" dirty="0"/>
                        <a:t>Buy Now Pay later</a:t>
                      </a:r>
                      <a:endParaRPr lang="en-US" sz="1600" dirty="0"/>
                    </a:p>
                  </a:txBody>
                  <a:tcPr/>
                </a:tc>
                <a:tc>
                  <a:txBody>
                    <a:bodyPr/>
                    <a:lstStyle/>
                    <a:p>
                      <a:r>
                        <a:rPr lang="en-IN" sz="1600" dirty="0"/>
                        <a:t>NO</a:t>
                      </a:r>
                      <a:endParaRPr lang="en-US" sz="1600" dirty="0"/>
                    </a:p>
                  </a:txBody>
                  <a:tcPr/>
                </a:tc>
                <a:tc>
                  <a:txBody>
                    <a:bodyPr/>
                    <a:lstStyle/>
                    <a:p>
                      <a:r>
                        <a:rPr lang="en-IN" sz="1600" dirty="0"/>
                        <a:t>YES</a:t>
                      </a:r>
                      <a:endParaRPr lang="en-US" sz="1600" dirty="0"/>
                    </a:p>
                  </a:txBody>
                  <a:tcPr/>
                </a:tc>
                <a:tc>
                  <a:txBody>
                    <a:bodyPr/>
                    <a:lstStyle/>
                    <a:p>
                      <a:r>
                        <a:rPr lang="en-IN" sz="1600" dirty="0"/>
                        <a:t>YES</a:t>
                      </a:r>
                      <a:endParaRPr lang="en-US" sz="1600" dirty="0"/>
                    </a:p>
                  </a:txBody>
                  <a:tcPr/>
                </a:tc>
                <a:extLst>
                  <a:ext uri="{0D108BD9-81ED-4DB2-BD59-A6C34878D82A}">
                    <a16:rowId xmlns:a16="http://schemas.microsoft.com/office/drawing/2014/main" val="3668910756"/>
                  </a:ext>
                </a:extLst>
              </a:tr>
              <a:tr h="370840">
                <a:tc>
                  <a:txBody>
                    <a:bodyPr/>
                    <a:lstStyle/>
                    <a:p>
                      <a:r>
                        <a:rPr lang="en-IN" sz="1600" dirty="0"/>
                        <a:t>Fringe lending</a:t>
                      </a:r>
                      <a:endParaRPr lang="en-US" sz="1600" dirty="0"/>
                    </a:p>
                  </a:txBody>
                  <a:tcPr/>
                </a:tc>
                <a:tc>
                  <a:txBody>
                    <a:bodyPr/>
                    <a:lstStyle/>
                    <a:p>
                      <a:r>
                        <a:rPr lang="en-IN" sz="1600" dirty="0"/>
                        <a:t>Illegal lending</a:t>
                      </a:r>
                      <a:endParaRPr lang="en-US" sz="1600" dirty="0"/>
                    </a:p>
                  </a:txBody>
                  <a:tcPr/>
                </a:tc>
                <a:tc>
                  <a:txBody>
                    <a:bodyPr/>
                    <a:lstStyle/>
                    <a:p>
                      <a:r>
                        <a:rPr lang="en-IN" sz="1600" dirty="0"/>
                        <a:t>NO</a:t>
                      </a:r>
                      <a:endParaRPr lang="en-US" sz="1600" dirty="0"/>
                    </a:p>
                  </a:txBody>
                  <a:tcPr/>
                </a:tc>
                <a:tc>
                  <a:txBody>
                    <a:bodyPr/>
                    <a:lstStyle/>
                    <a:p>
                      <a:r>
                        <a:rPr lang="en-IN" sz="1600" dirty="0"/>
                        <a:t>NO</a:t>
                      </a:r>
                      <a:endParaRPr lang="en-US" sz="1600" dirty="0"/>
                    </a:p>
                  </a:txBody>
                  <a:tcPr/>
                </a:tc>
                <a:tc>
                  <a:txBody>
                    <a:bodyPr/>
                    <a:lstStyle/>
                    <a:p>
                      <a:r>
                        <a:rPr lang="en-IN" sz="1600" dirty="0"/>
                        <a:t>YES</a:t>
                      </a:r>
                      <a:endParaRPr lang="en-US" sz="1600" dirty="0"/>
                    </a:p>
                  </a:txBody>
                  <a:tcPr/>
                </a:tc>
                <a:extLst>
                  <a:ext uri="{0D108BD9-81ED-4DB2-BD59-A6C34878D82A}">
                    <a16:rowId xmlns:a16="http://schemas.microsoft.com/office/drawing/2014/main" val="1870886183"/>
                  </a:ext>
                </a:extLst>
              </a:tr>
              <a:tr h="370840">
                <a:tc>
                  <a:txBody>
                    <a:bodyPr/>
                    <a:lstStyle/>
                    <a:p>
                      <a:r>
                        <a:rPr lang="en-IN" sz="1600" dirty="0"/>
                        <a:t>Secured Lending</a:t>
                      </a:r>
                      <a:endParaRPr lang="en-US" sz="1600" dirty="0"/>
                    </a:p>
                  </a:txBody>
                  <a:tcPr/>
                </a:tc>
                <a:tc>
                  <a:txBody>
                    <a:bodyPr/>
                    <a:lstStyle/>
                    <a:p>
                      <a:r>
                        <a:rPr lang="en-IN" sz="1600" dirty="0"/>
                        <a:t>Gold Loan, Auto loan etc.,</a:t>
                      </a:r>
                      <a:endParaRPr lang="en-US" sz="1600" dirty="0"/>
                    </a:p>
                  </a:txBody>
                  <a:tcPr/>
                </a:tc>
                <a:tc>
                  <a:txBody>
                    <a:bodyPr/>
                    <a:lstStyle/>
                    <a:p>
                      <a:r>
                        <a:rPr lang="en-IN" sz="1600" dirty="0"/>
                        <a:t>YES</a:t>
                      </a:r>
                      <a:endParaRPr lang="en-US" sz="1600" dirty="0"/>
                    </a:p>
                  </a:txBody>
                  <a:tcPr/>
                </a:tc>
                <a:tc>
                  <a:txBody>
                    <a:bodyPr/>
                    <a:lstStyle/>
                    <a:p>
                      <a:r>
                        <a:rPr lang="en-IN" sz="1600" dirty="0"/>
                        <a:t>YES</a:t>
                      </a:r>
                      <a:endParaRPr lang="en-US" sz="1600" dirty="0"/>
                    </a:p>
                  </a:txBody>
                  <a:tcPr/>
                </a:tc>
                <a:tc>
                  <a:txBody>
                    <a:bodyPr/>
                    <a:lstStyle/>
                    <a:p>
                      <a:r>
                        <a:rPr lang="en-IN" sz="1600" dirty="0"/>
                        <a:t>NO</a:t>
                      </a:r>
                      <a:endParaRPr lang="en-US" sz="1600" dirty="0"/>
                    </a:p>
                  </a:txBody>
                  <a:tcPr/>
                </a:tc>
                <a:extLst>
                  <a:ext uri="{0D108BD9-81ED-4DB2-BD59-A6C34878D82A}">
                    <a16:rowId xmlns:a16="http://schemas.microsoft.com/office/drawing/2014/main" val="3668175681"/>
                  </a:ext>
                </a:extLst>
              </a:tr>
              <a:tr h="370840">
                <a:tc>
                  <a:txBody>
                    <a:bodyPr/>
                    <a:lstStyle/>
                    <a:p>
                      <a:r>
                        <a:rPr lang="en-IN" sz="1600" dirty="0"/>
                        <a:t>Unsecured Lending</a:t>
                      </a:r>
                      <a:endParaRPr lang="en-US" sz="1600" dirty="0"/>
                    </a:p>
                  </a:txBody>
                  <a:tcPr/>
                </a:tc>
                <a:tc>
                  <a:txBody>
                    <a:bodyPr/>
                    <a:lstStyle/>
                    <a:p>
                      <a:r>
                        <a:rPr lang="en-IN" sz="1600" dirty="0"/>
                        <a:t>Credit cards</a:t>
                      </a:r>
                      <a:endParaRPr lang="en-US" sz="1600" dirty="0"/>
                    </a:p>
                  </a:txBody>
                  <a:tcPr/>
                </a:tc>
                <a:tc>
                  <a:txBody>
                    <a:bodyPr/>
                    <a:lstStyle/>
                    <a:p>
                      <a:r>
                        <a:rPr lang="en-IN" sz="1600" dirty="0"/>
                        <a:t>YES</a:t>
                      </a:r>
                      <a:endParaRPr lang="en-US" sz="1600" dirty="0"/>
                    </a:p>
                  </a:txBody>
                  <a:tcPr/>
                </a:tc>
                <a:tc>
                  <a:txBody>
                    <a:bodyPr/>
                    <a:lstStyle/>
                    <a:p>
                      <a:r>
                        <a:rPr lang="en-IN" sz="1600" dirty="0"/>
                        <a:t>NO</a:t>
                      </a:r>
                      <a:endParaRPr lang="en-US" sz="1600" dirty="0"/>
                    </a:p>
                  </a:txBody>
                  <a:tcPr/>
                </a:tc>
                <a:tc>
                  <a:txBody>
                    <a:bodyPr/>
                    <a:lstStyle/>
                    <a:p>
                      <a:r>
                        <a:rPr lang="en-IN" sz="1600" dirty="0"/>
                        <a:t>NO</a:t>
                      </a:r>
                      <a:endParaRPr lang="en-US" sz="1600" dirty="0"/>
                    </a:p>
                  </a:txBody>
                  <a:tcPr/>
                </a:tc>
                <a:extLst>
                  <a:ext uri="{0D108BD9-81ED-4DB2-BD59-A6C34878D82A}">
                    <a16:rowId xmlns:a16="http://schemas.microsoft.com/office/drawing/2014/main" val="201157171"/>
                  </a:ext>
                </a:extLst>
              </a:tr>
            </a:tbl>
          </a:graphicData>
        </a:graphic>
      </p:graphicFrame>
      <p:sp>
        <p:nvSpPr>
          <p:cNvPr id="7" name="TextBox 6">
            <a:extLst>
              <a:ext uri="{FF2B5EF4-FFF2-40B4-BE49-F238E27FC236}">
                <a16:creationId xmlns:a16="http://schemas.microsoft.com/office/drawing/2014/main" id="{47F07D26-D835-95E3-9238-48140701D13F}"/>
              </a:ext>
            </a:extLst>
          </p:cNvPr>
          <p:cNvSpPr txBox="1"/>
          <p:nvPr/>
        </p:nvSpPr>
        <p:spPr>
          <a:xfrm>
            <a:off x="157163" y="5945703"/>
            <a:ext cx="8829674" cy="307777"/>
          </a:xfrm>
          <a:prstGeom prst="rect">
            <a:avLst/>
          </a:prstGeom>
          <a:noFill/>
        </p:spPr>
        <p:txBody>
          <a:bodyPr wrap="square">
            <a:spAutoFit/>
          </a:bodyPr>
          <a:lstStyle/>
          <a:p>
            <a:r>
              <a:rPr lang="en-US" sz="1400" dirty="0"/>
              <a:t>Source: </a:t>
            </a:r>
            <a:r>
              <a:rPr lang="en-US" sz="1400" dirty="0">
                <a:hlinkClick r:id="rId2"/>
              </a:rPr>
              <a:t>https://www.rbi.org.in/Scripts/PublicationReportDetails.aspx?UrlPage=&amp;ID=1189#S24</a:t>
            </a:r>
            <a:endParaRPr lang="en-US" sz="1400" dirty="0"/>
          </a:p>
        </p:txBody>
      </p:sp>
    </p:spTree>
    <p:extLst>
      <p:ext uri="{BB962C8B-B14F-4D97-AF65-F5344CB8AC3E}">
        <p14:creationId xmlns:p14="http://schemas.microsoft.com/office/powerpoint/2010/main" val="706408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C6F9A8D-FAC2-A5EC-06FE-FD2734641AFF}"/>
              </a:ext>
            </a:extLst>
          </p:cNvPr>
          <p:cNvSpPr>
            <a:spLocks noGrp="1"/>
          </p:cNvSpPr>
          <p:nvPr>
            <p:ph sz="quarter" idx="10"/>
          </p:nvPr>
        </p:nvSpPr>
        <p:spPr/>
        <p:txBody>
          <a:bodyPr/>
          <a:lstStyle/>
          <a:p>
            <a:r>
              <a:rPr lang="en-US" dirty="0"/>
              <a:t>Fintech Themes in Lending</a:t>
            </a:r>
          </a:p>
          <a:p>
            <a:r>
              <a:rPr lang="en-US" dirty="0"/>
              <a:t>Theme 5 – Credit decisioning</a:t>
            </a:r>
          </a:p>
        </p:txBody>
      </p:sp>
      <p:sp>
        <p:nvSpPr>
          <p:cNvPr id="4" name="Slide Number Placeholder 3">
            <a:extLst>
              <a:ext uri="{FF2B5EF4-FFF2-40B4-BE49-F238E27FC236}">
                <a16:creationId xmlns:a16="http://schemas.microsoft.com/office/drawing/2014/main" id="{791CBC35-7A18-2A3A-1340-0AF7C236257A}"/>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27</a:t>
            </a:fld>
            <a:endParaRPr lang="en-US" altLang="en-US" dirty="0"/>
          </a:p>
        </p:txBody>
      </p:sp>
    </p:spTree>
    <p:extLst>
      <p:ext uri="{BB962C8B-B14F-4D97-AF65-F5344CB8AC3E}">
        <p14:creationId xmlns:p14="http://schemas.microsoft.com/office/powerpoint/2010/main" val="2834308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Theme 5 – Underwriting loans</a:t>
            </a:r>
            <a:endParaRPr lang="en-IN" sz="3300" dirty="0"/>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28</a:t>
            </a:fld>
            <a:endParaRPr lang="en-US" altLang="en-US"/>
          </a:p>
        </p:txBody>
      </p:sp>
      <p:sp>
        <p:nvSpPr>
          <p:cNvPr id="5" name="TextBox 4">
            <a:extLst>
              <a:ext uri="{FF2B5EF4-FFF2-40B4-BE49-F238E27FC236}">
                <a16:creationId xmlns:a16="http://schemas.microsoft.com/office/drawing/2014/main" id="{A19E4F91-CC3C-EE90-25A4-DB833721841E}"/>
              </a:ext>
            </a:extLst>
          </p:cNvPr>
          <p:cNvSpPr txBox="1"/>
          <p:nvPr/>
        </p:nvSpPr>
        <p:spPr>
          <a:xfrm>
            <a:off x="381000" y="1371600"/>
            <a:ext cx="8605837" cy="4401205"/>
          </a:xfrm>
          <a:prstGeom prst="rect">
            <a:avLst/>
          </a:prstGeom>
          <a:noFill/>
        </p:spPr>
        <p:txBody>
          <a:bodyPr wrap="square">
            <a:spAutoFit/>
          </a:bodyPr>
          <a:lstStyle/>
          <a:p>
            <a:pPr marL="285750" indent="-285750">
              <a:buFont typeface="Wingdings" panose="05000000000000000000" pitchFamily="2" charset="2"/>
              <a:buChar char="§"/>
            </a:pPr>
            <a:r>
              <a:rPr lang="en-US" sz="1400" dirty="0"/>
              <a:t>The number of smartphones in India have increased from 100 million in 2014 to over 700 million in 2021. </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dirty="0"/>
              <a:t>This gives users, especially those who need urgent small-ticket loans, the option to download lending apps and avail loans without long wait times, multiple approvals and multi-pronged verifications.</a:t>
            </a:r>
          </a:p>
          <a:p>
            <a:endParaRPr lang="en-US" sz="1400" dirty="0"/>
          </a:p>
          <a:p>
            <a:r>
              <a:rPr lang="en-US" sz="1400" b="1" dirty="0"/>
              <a:t>Big Data Analytics, Artificial Intelligence (AI) and Machine Learning (ML)</a:t>
            </a:r>
          </a:p>
          <a:p>
            <a:endParaRPr lang="en-US" sz="1400" dirty="0"/>
          </a:p>
          <a:p>
            <a:pPr marL="285750" indent="-285750">
              <a:buFont typeface="Wingdings" panose="05000000000000000000" pitchFamily="2" charset="2"/>
              <a:buChar char="§"/>
            </a:pPr>
            <a:r>
              <a:rPr lang="en-US" sz="1400" dirty="0"/>
              <a:t>The smartphone revolution has led to large volumes of data being generated and shared. This data, is very valuable and allow digital lenders to better understand the needs of their customers, perform timely underwriting and improve fraud detection.</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dirty="0"/>
              <a:t>Customer analysis: Big data analytics help digital lenders understand their customers’ needs and changes in their borrowing behavior, in order to provide timely and customized lending options.</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dirty="0"/>
              <a:t>Underwriting: AI/ML models can be used to assess risks and make unbiased underwriting decisions. This allows for faster and more intelligent risk assessment, without human intervention.</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dirty="0"/>
              <a:t>Fraud Detection: AI/ML allows lenders to detect suspicious behavior, identify repeated defaulters and flag high-risk loan requests.</a:t>
            </a:r>
          </a:p>
        </p:txBody>
      </p:sp>
    </p:spTree>
    <p:extLst>
      <p:ext uri="{BB962C8B-B14F-4D97-AF65-F5344CB8AC3E}">
        <p14:creationId xmlns:p14="http://schemas.microsoft.com/office/powerpoint/2010/main" val="3350085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3A3D5-8BDA-F1E7-BC9F-D9FBBE756E7F}"/>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5A4BD26-815B-6B78-A6C1-A86FAD93C10A}"/>
              </a:ext>
            </a:extLst>
          </p:cNvPr>
          <p:cNvSpPr>
            <a:spLocks noGrp="1"/>
          </p:cNvSpPr>
          <p:nvPr>
            <p:ph sz="quarter" idx="10"/>
          </p:nvPr>
        </p:nvSpPr>
        <p:spPr/>
        <p:txBody>
          <a:bodyPr/>
          <a:lstStyle/>
          <a:p>
            <a:r>
              <a:rPr lang="en-US" dirty="0"/>
              <a:t>Case study Disruptive Lending Business Models</a:t>
            </a:r>
          </a:p>
        </p:txBody>
      </p:sp>
      <p:sp>
        <p:nvSpPr>
          <p:cNvPr id="4" name="Slide Number Placeholder 3">
            <a:extLst>
              <a:ext uri="{FF2B5EF4-FFF2-40B4-BE49-F238E27FC236}">
                <a16:creationId xmlns:a16="http://schemas.microsoft.com/office/drawing/2014/main" id="{BB428DC3-C4F5-53E2-371D-242072429182}"/>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29</a:t>
            </a:fld>
            <a:endParaRPr lang="en-US" altLang="en-US" dirty="0"/>
          </a:p>
        </p:txBody>
      </p:sp>
    </p:spTree>
    <p:extLst>
      <p:ext uri="{BB962C8B-B14F-4D97-AF65-F5344CB8AC3E}">
        <p14:creationId xmlns:p14="http://schemas.microsoft.com/office/powerpoint/2010/main" val="2446903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Week 13 Focus</a:t>
            </a:r>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3</a:t>
            </a:fld>
            <a:endParaRPr lang="en-US" altLang="en-US"/>
          </a:p>
        </p:txBody>
      </p:sp>
      <p:sp>
        <p:nvSpPr>
          <p:cNvPr id="10" name="Rectangle 2">
            <a:extLst>
              <a:ext uri="{FF2B5EF4-FFF2-40B4-BE49-F238E27FC236}">
                <a16:creationId xmlns:a16="http://schemas.microsoft.com/office/drawing/2014/main" id="{8F132325-9E7C-D6BC-8A5F-D5F83F0F6BCB}"/>
              </a:ext>
            </a:extLst>
          </p:cNvPr>
          <p:cNvSpPr>
            <a:spLocks noChangeArrowheads="1"/>
          </p:cNvSpPr>
          <p:nvPr/>
        </p:nvSpPr>
        <p:spPr bwMode="auto">
          <a:xfrm>
            <a:off x="157163" y="1447800"/>
            <a:ext cx="6472237"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Contact Hours 25 and </a:t>
            </a:r>
            <a:r>
              <a:rPr lang="en-US" altLang="en-US" sz="1100" dirty="0">
                <a:solidFill>
                  <a:srgbClr val="00000A"/>
                </a:solidFill>
                <a:latin typeface="Times New Roman" panose="02020603050405020304" pitchFamily="18" charset="0"/>
                <a:ea typeface="Calibri" panose="020F0502020204030204" pitchFamily="34" charset="0"/>
                <a:cs typeface="Times New Roman" panose="02020603050405020304" pitchFamily="18" charset="0"/>
              </a:rPr>
              <a:t>26</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65AA5F01-47F3-C634-C299-1B8BFCF7DE80}"/>
              </a:ext>
            </a:extLst>
          </p:cNvPr>
          <p:cNvGraphicFramePr>
            <a:graphicFrameLocks noGrp="1"/>
          </p:cNvGraphicFramePr>
          <p:nvPr>
            <p:extLst>
              <p:ext uri="{D42A27DB-BD31-4B8C-83A1-F6EECF244321}">
                <p14:modId xmlns:p14="http://schemas.microsoft.com/office/powerpoint/2010/main" val="986297714"/>
              </p:ext>
            </p:extLst>
          </p:nvPr>
        </p:nvGraphicFramePr>
        <p:xfrm>
          <a:off x="304800" y="1905000"/>
          <a:ext cx="8001000" cy="3311211"/>
        </p:xfrm>
        <a:graphic>
          <a:graphicData uri="http://schemas.openxmlformats.org/drawingml/2006/table">
            <a:tbl>
              <a:tblPr>
                <a:tableStyleId>{5C22544A-7EE6-4342-B048-85BDC9FD1C3A}</a:tableStyleId>
              </a:tblPr>
              <a:tblGrid>
                <a:gridCol w="1373760">
                  <a:extLst>
                    <a:ext uri="{9D8B030D-6E8A-4147-A177-3AD203B41FA5}">
                      <a16:colId xmlns:a16="http://schemas.microsoft.com/office/drawing/2014/main" val="714618853"/>
                    </a:ext>
                  </a:extLst>
                </a:gridCol>
                <a:gridCol w="1485782">
                  <a:extLst>
                    <a:ext uri="{9D8B030D-6E8A-4147-A177-3AD203B41FA5}">
                      <a16:colId xmlns:a16="http://schemas.microsoft.com/office/drawing/2014/main" val="1293863643"/>
                    </a:ext>
                  </a:extLst>
                </a:gridCol>
                <a:gridCol w="2673677">
                  <a:extLst>
                    <a:ext uri="{9D8B030D-6E8A-4147-A177-3AD203B41FA5}">
                      <a16:colId xmlns:a16="http://schemas.microsoft.com/office/drawing/2014/main" val="3005373331"/>
                    </a:ext>
                  </a:extLst>
                </a:gridCol>
                <a:gridCol w="2467781">
                  <a:extLst>
                    <a:ext uri="{9D8B030D-6E8A-4147-A177-3AD203B41FA5}">
                      <a16:colId xmlns:a16="http://schemas.microsoft.com/office/drawing/2014/main" val="2312642433"/>
                    </a:ext>
                  </a:extLst>
                </a:gridCol>
              </a:tblGrid>
              <a:tr h="457200">
                <a:tc>
                  <a:txBody>
                    <a:bodyPr/>
                    <a:lstStyle/>
                    <a:p>
                      <a:pPr marL="0" marR="420370">
                        <a:lnSpc>
                          <a:spcPct val="115000"/>
                        </a:lnSpc>
                        <a:spcBef>
                          <a:spcPts val="0"/>
                        </a:spcBef>
                        <a:spcAft>
                          <a:spcPts val="0"/>
                        </a:spcAft>
                      </a:pPr>
                      <a:r>
                        <a:rPr lang="en-US" sz="1400" b="1">
                          <a:effectLst/>
                          <a:latin typeface="Arial"/>
                        </a:rPr>
                        <a:t>Type</a:t>
                      </a:r>
                      <a:endParaRPr lang="en-US" sz="1400" b="1" dirty="0">
                        <a:solidFill>
                          <a:srgbClr val="000000"/>
                        </a:solidFill>
                        <a:effectLst/>
                        <a:latin typeface="Arial"/>
                        <a:ea typeface="Calibri" panose="020F0502020204030204" pitchFamily="34" charset="0"/>
                      </a:endParaRPr>
                    </a:p>
                  </a:txBody>
                  <a:tcPr marL="63500" marR="63500" marT="63500" marB="63500">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FF"/>
                    </a:solidFill>
                  </a:tcPr>
                </a:tc>
                <a:tc>
                  <a:txBody>
                    <a:bodyPr/>
                    <a:lstStyle/>
                    <a:p>
                      <a:pPr marL="0" marR="420370">
                        <a:lnSpc>
                          <a:spcPct val="115000"/>
                        </a:lnSpc>
                        <a:spcBef>
                          <a:spcPts val="0"/>
                        </a:spcBef>
                        <a:spcAft>
                          <a:spcPts val="0"/>
                        </a:spcAft>
                      </a:pPr>
                      <a:r>
                        <a:rPr lang="en-US" sz="1400" b="1">
                          <a:effectLst/>
                          <a:latin typeface="Arial"/>
                        </a:rPr>
                        <a:t>Content Ref.</a:t>
                      </a:r>
                      <a:endParaRPr lang="en-US" sz="1400" b="1">
                        <a:solidFill>
                          <a:srgbClr val="000000"/>
                        </a:solidFill>
                        <a:effectLst/>
                        <a:latin typeface="Arial"/>
                        <a:ea typeface="Calibri" panose="020F0502020204030204" pitchFamily="34" charset="0"/>
                      </a:endParaRPr>
                    </a:p>
                  </a:txBody>
                  <a:tcPr marL="63500" marR="63500" marT="63500" marB="635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FF"/>
                    </a:solidFill>
                  </a:tcPr>
                </a:tc>
                <a:tc>
                  <a:txBody>
                    <a:bodyPr/>
                    <a:lstStyle/>
                    <a:p>
                      <a:pPr marL="0" marR="420370">
                        <a:lnSpc>
                          <a:spcPct val="115000"/>
                        </a:lnSpc>
                        <a:spcBef>
                          <a:spcPts val="0"/>
                        </a:spcBef>
                        <a:spcAft>
                          <a:spcPts val="0"/>
                        </a:spcAft>
                      </a:pPr>
                      <a:r>
                        <a:rPr lang="en-US" sz="1400" b="1">
                          <a:effectLst/>
                          <a:latin typeface="Arial"/>
                        </a:rPr>
                        <a:t>Topic Title</a:t>
                      </a:r>
                      <a:endParaRPr lang="en-US" sz="1400" b="1" dirty="0">
                        <a:solidFill>
                          <a:srgbClr val="000000"/>
                        </a:solidFill>
                        <a:effectLst/>
                        <a:latin typeface="Arial"/>
                        <a:ea typeface="Calibri" panose="020F0502020204030204" pitchFamily="34" charset="0"/>
                      </a:endParaRPr>
                    </a:p>
                  </a:txBody>
                  <a:tcPr marL="63500" marR="63500" marT="63500" marB="635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FF"/>
                    </a:solidFill>
                  </a:tcPr>
                </a:tc>
                <a:tc>
                  <a:txBody>
                    <a:bodyPr/>
                    <a:lstStyle/>
                    <a:p>
                      <a:pPr marL="0" marR="420370">
                        <a:lnSpc>
                          <a:spcPct val="115000"/>
                        </a:lnSpc>
                        <a:spcBef>
                          <a:spcPts val="0"/>
                        </a:spcBef>
                        <a:spcAft>
                          <a:spcPts val="0"/>
                        </a:spcAft>
                      </a:pPr>
                      <a:r>
                        <a:rPr lang="en-US" sz="1400" b="1">
                          <a:effectLst/>
                          <a:latin typeface="Arial"/>
                        </a:rPr>
                        <a:t>Study/HW Resource Reference</a:t>
                      </a:r>
                      <a:endParaRPr lang="en-US" sz="1400" b="1">
                        <a:solidFill>
                          <a:srgbClr val="000000"/>
                        </a:solidFill>
                        <a:effectLst/>
                        <a:latin typeface="Arial"/>
                        <a:ea typeface="Calibri" panose="020F0502020204030204" pitchFamily="34" charset="0"/>
                      </a:endParaRPr>
                    </a:p>
                  </a:txBody>
                  <a:tcPr marL="63500" marR="63500" marT="63500" marB="63500">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FF"/>
                    </a:solidFill>
                  </a:tcPr>
                </a:tc>
                <a:extLst>
                  <a:ext uri="{0D108BD9-81ED-4DB2-BD59-A6C34878D82A}">
                    <a16:rowId xmlns:a16="http://schemas.microsoft.com/office/drawing/2014/main" val="3281589729"/>
                  </a:ext>
                </a:extLst>
              </a:tr>
              <a:tr h="470585">
                <a:tc>
                  <a:txBody>
                    <a:bodyPr/>
                    <a:lstStyle/>
                    <a:p>
                      <a:pPr marL="0" marR="420370">
                        <a:lnSpc>
                          <a:spcPct val="115000"/>
                        </a:lnSpc>
                        <a:spcBef>
                          <a:spcPts val="0"/>
                        </a:spcBef>
                        <a:spcAft>
                          <a:spcPts val="0"/>
                        </a:spcAft>
                      </a:pPr>
                      <a:r>
                        <a:rPr lang="en-US" sz="1400">
                          <a:effectLst/>
                          <a:latin typeface="Arial"/>
                        </a:rPr>
                        <a:t>Pre CH</a:t>
                      </a:r>
                      <a:endParaRPr lang="en-US" sz="1400" dirty="0">
                        <a:solidFill>
                          <a:srgbClr val="000000"/>
                        </a:solidFill>
                        <a:effectLst/>
                        <a:latin typeface="Arial"/>
                        <a:ea typeface="Calibri" panose="020F0502020204030204" pitchFamily="34" charset="0"/>
                      </a:endParaRPr>
                    </a:p>
                  </a:txBody>
                  <a:tcPr marL="63500" marR="63500" marT="63500" marB="63500">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420370">
                        <a:lnSpc>
                          <a:spcPct val="115000"/>
                        </a:lnSpc>
                        <a:spcBef>
                          <a:spcPts val="0"/>
                        </a:spcBef>
                        <a:spcAft>
                          <a:spcPts val="0"/>
                        </a:spcAft>
                      </a:pPr>
                      <a:endParaRPr lang="en-US" sz="1400" dirty="0">
                        <a:solidFill>
                          <a:srgbClr val="000000"/>
                        </a:solidFill>
                        <a:effectLst/>
                        <a:latin typeface="Arial"/>
                        <a:ea typeface="Calibri" panose="020F0502020204030204" pitchFamily="34" charset="0"/>
                      </a:endParaRPr>
                    </a:p>
                  </a:txBody>
                  <a:tcPr marL="63500" marR="63500" marT="63500" marB="635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420370">
                        <a:lnSpc>
                          <a:spcPct val="115000"/>
                        </a:lnSpc>
                        <a:spcBef>
                          <a:spcPts val="0"/>
                        </a:spcBef>
                        <a:spcAft>
                          <a:spcPts val="0"/>
                        </a:spcAft>
                      </a:pPr>
                      <a:r>
                        <a:rPr lang="en-US" sz="1400">
                          <a:effectLst/>
                          <a:latin typeface="Arial"/>
                        </a:rPr>
                        <a:t>Review previous week's topics.</a:t>
                      </a:r>
                      <a:endParaRPr lang="en-US" sz="1400" dirty="0">
                        <a:solidFill>
                          <a:srgbClr val="000000"/>
                        </a:solidFill>
                        <a:effectLst/>
                        <a:latin typeface="Arial"/>
                        <a:ea typeface="Calibri" panose="020F0502020204030204" pitchFamily="34" charset="0"/>
                      </a:endParaRPr>
                    </a:p>
                  </a:txBody>
                  <a:tcPr marL="63500" marR="63500" marT="63500" marB="635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1400">
                          <a:effectLst/>
                          <a:latin typeface="Arial"/>
                        </a:rPr>
                        <a:t>Notes/ Slides</a:t>
                      </a:r>
                      <a:endParaRPr lang="en-US" sz="1400" dirty="0">
                        <a:solidFill>
                          <a:srgbClr val="000000"/>
                        </a:solidFill>
                        <a:effectLst/>
                        <a:latin typeface="Arial"/>
                        <a:ea typeface="Calibri" panose="020F0502020204030204" pitchFamily="34" charset="0"/>
                      </a:endParaRPr>
                    </a:p>
                  </a:txBody>
                  <a:tcPr marL="63500" marR="63500" marT="63500" marB="63500">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51706234"/>
                  </a:ext>
                </a:extLst>
              </a:tr>
              <a:tr h="764677">
                <a:tc>
                  <a:txBody>
                    <a:bodyPr/>
                    <a:lstStyle/>
                    <a:p>
                      <a:pPr marL="0" marR="420370">
                        <a:lnSpc>
                          <a:spcPct val="115000"/>
                        </a:lnSpc>
                        <a:spcBef>
                          <a:spcPts val="0"/>
                        </a:spcBef>
                        <a:spcAft>
                          <a:spcPts val="0"/>
                        </a:spcAft>
                      </a:pPr>
                      <a:r>
                        <a:rPr lang="en-US" sz="1400">
                          <a:effectLst/>
                          <a:latin typeface="Arial"/>
                        </a:rPr>
                        <a:t>During CH</a:t>
                      </a:r>
                      <a:endParaRPr lang="en-US" sz="1400" dirty="0">
                        <a:solidFill>
                          <a:srgbClr val="000000"/>
                        </a:solidFill>
                        <a:effectLst/>
                        <a:latin typeface="Arial"/>
                        <a:ea typeface="Calibri" panose="020F0502020204030204" pitchFamily="34" charset="0"/>
                      </a:endParaRPr>
                    </a:p>
                  </a:txBody>
                  <a:tcPr marL="63500" marR="63500" marT="63500" marB="63500">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420370">
                        <a:lnSpc>
                          <a:spcPct val="115000"/>
                        </a:lnSpc>
                        <a:spcBef>
                          <a:spcPts val="0"/>
                        </a:spcBef>
                        <a:spcAft>
                          <a:spcPts val="0"/>
                        </a:spcAft>
                      </a:pPr>
                      <a:endParaRPr lang="en-US" sz="1400" dirty="0">
                        <a:solidFill>
                          <a:srgbClr val="000000"/>
                        </a:solidFill>
                        <a:effectLst/>
                        <a:latin typeface="Arial"/>
                        <a:ea typeface="Calibri" panose="020F0502020204030204" pitchFamily="34" charset="0"/>
                      </a:endParaRPr>
                    </a:p>
                  </a:txBody>
                  <a:tcPr marL="63500" marR="63500" marT="63500" marB="635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a:solidFill>
                            <a:schemeClr val="dk1"/>
                          </a:solidFill>
                          <a:effectLst/>
                          <a:latin typeface="+mn-lt"/>
                          <a:ea typeface="+mn-ea"/>
                          <a:cs typeface="+mn-cs"/>
                        </a:rPr>
                        <a:t>Lending and Crowdfunding</a:t>
                      </a:r>
                    </a:p>
                  </a:txBody>
                  <a:tcPr marL="63500" marR="63500" marT="63500" marB="635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420370">
                        <a:lnSpc>
                          <a:spcPct val="115000"/>
                        </a:lnSpc>
                        <a:spcBef>
                          <a:spcPts val="0"/>
                        </a:spcBef>
                        <a:spcAft>
                          <a:spcPts val="0"/>
                        </a:spcAft>
                      </a:pPr>
                      <a:r>
                        <a:rPr lang="en-US" sz="1400" dirty="0">
                          <a:solidFill>
                            <a:srgbClr val="000000"/>
                          </a:solidFill>
                          <a:effectLst/>
                          <a:latin typeface="Arial"/>
                          <a:ea typeface="Calibri" panose="020F0502020204030204" pitchFamily="34" charset="0"/>
                        </a:rPr>
                        <a:t>Notes/Slides</a:t>
                      </a:r>
                    </a:p>
                  </a:txBody>
                  <a:tcPr marL="63500" marR="63500" marT="63500" marB="63500">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7998227"/>
                  </a:ext>
                </a:extLst>
              </a:tr>
              <a:tr h="1352860">
                <a:tc>
                  <a:txBody>
                    <a:bodyPr/>
                    <a:lstStyle/>
                    <a:p>
                      <a:pPr marL="0" marR="420370">
                        <a:lnSpc>
                          <a:spcPct val="115000"/>
                        </a:lnSpc>
                        <a:spcBef>
                          <a:spcPts val="0"/>
                        </a:spcBef>
                        <a:spcAft>
                          <a:spcPts val="0"/>
                        </a:spcAft>
                      </a:pPr>
                      <a:r>
                        <a:rPr lang="en-US" sz="1400">
                          <a:effectLst/>
                          <a:latin typeface="Arial"/>
                        </a:rPr>
                        <a:t>Post CH</a:t>
                      </a:r>
                      <a:endParaRPr lang="en-US" sz="1400" dirty="0">
                        <a:solidFill>
                          <a:srgbClr val="000000"/>
                        </a:solidFill>
                        <a:effectLst/>
                        <a:latin typeface="Arial"/>
                        <a:ea typeface="Calibri" panose="020F0502020204030204" pitchFamily="34" charset="0"/>
                      </a:endParaRPr>
                    </a:p>
                  </a:txBody>
                  <a:tcPr marL="63500" marR="63500" marT="63500" marB="63500">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420370">
                        <a:lnSpc>
                          <a:spcPct val="115000"/>
                        </a:lnSpc>
                        <a:spcBef>
                          <a:spcPts val="0"/>
                        </a:spcBef>
                        <a:spcAft>
                          <a:spcPts val="0"/>
                        </a:spcAft>
                      </a:pPr>
                      <a:endParaRPr lang="en-US" sz="1400" dirty="0">
                        <a:solidFill>
                          <a:srgbClr val="000000"/>
                        </a:solidFill>
                        <a:effectLst/>
                        <a:latin typeface="Arial"/>
                        <a:ea typeface="Calibri" panose="020F0502020204030204" pitchFamily="34" charset="0"/>
                      </a:endParaRPr>
                    </a:p>
                  </a:txBody>
                  <a:tcPr marL="63500" marR="63500" marT="63500" marB="635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420370">
                        <a:lnSpc>
                          <a:spcPct val="115000"/>
                        </a:lnSpc>
                        <a:spcBef>
                          <a:spcPts val="0"/>
                        </a:spcBef>
                        <a:spcAft>
                          <a:spcPts val="0"/>
                        </a:spcAft>
                      </a:pPr>
                      <a:r>
                        <a:rPr lang="en-US" sz="1400">
                          <a:effectLst/>
                          <a:latin typeface="Arial"/>
                        </a:rPr>
                        <a:t>Review reference chapters from textbook; do the assigned homework/ experiential learning activities</a:t>
                      </a:r>
                      <a:endParaRPr lang="en-US" sz="1400" dirty="0">
                        <a:solidFill>
                          <a:srgbClr val="000000"/>
                        </a:solidFill>
                        <a:effectLst/>
                        <a:latin typeface="Arial"/>
                        <a:ea typeface="Calibri" panose="020F0502020204030204" pitchFamily="34" charset="0"/>
                      </a:endParaRPr>
                    </a:p>
                  </a:txBody>
                  <a:tcPr marL="63500" marR="63500" marT="63500" marB="635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420370">
                        <a:lnSpc>
                          <a:spcPct val="115000"/>
                        </a:lnSpc>
                        <a:spcBef>
                          <a:spcPts val="0"/>
                        </a:spcBef>
                        <a:spcAft>
                          <a:spcPts val="0"/>
                        </a:spcAft>
                      </a:pPr>
                      <a:endParaRPr lang="en-US" sz="1400" dirty="0">
                        <a:solidFill>
                          <a:srgbClr val="000000"/>
                        </a:solidFill>
                        <a:effectLst/>
                        <a:latin typeface="Arial"/>
                        <a:ea typeface="Calibri" panose="020F0502020204030204" pitchFamily="34" charset="0"/>
                      </a:endParaRPr>
                    </a:p>
                  </a:txBody>
                  <a:tcPr marL="63500" marR="63500" marT="63500" marB="63500">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34037096"/>
                  </a:ext>
                </a:extLst>
              </a:tr>
            </a:tbl>
          </a:graphicData>
        </a:graphic>
      </p:graphicFrame>
    </p:spTree>
    <p:extLst>
      <p:ext uri="{BB962C8B-B14F-4D97-AF65-F5344CB8AC3E}">
        <p14:creationId xmlns:p14="http://schemas.microsoft.com/office/powerpoint/2010/main" val="2310433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a:latin typeface="Arial"/>
                <a:cs typeface="Arial"/>
              </a:rPr>
              <a:t>Chronology of disruption in lending and its impact</a:t>
            </a:r>
            <a:endParaRPr lang="en-US" dirty="0"/>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30</a:t>
            </a:fld>
            <a:endParaRPr lang="en-US" altLang="en-US"/>
          </a:p>
        </p:txBody>
      </p:sp>
      <p:graphicFrame>
        <p:nvGraphicFramePr>
          <p:cNvPr id="4" name="Table 6">
            <a:extLst>
              <a:ext uri="{FF2B5EF4-FFF2-40B4-BE49-F238E27FC236}">
                <a16:creationId xmlns:a16="http://schemas.microsoft.com/office/drawing/2014/main" id="{21E8A59C-075D-D291-5A82-AA5A81F0E86E}"/>
              </a:ext>
            </a:extLst>
          </p:cNvPr>
          <p:cNvGraphicFramePr>
            <a:graphicFrameLocks noGrp="1"/>
          </p:cNvGraphicFramePr>
          <p:nvPr>
            <p:extLst>
              <p:ext uri="{D42A27DB-BD31-4B8C-83A1-F6EECF244321}">
                <p14:modId xmlns:p14="http://schemas.microsoft.com/office/powerpoint/2010/main" val="1627786448"/>
              </p:ext>
            </p:extLst>
          </p:nvPr>
        </p:nvGraphicFramePr>
        <p:xfrm>
          <a:off x="304800" y="1447800"/>
          <a:ext cx="8382000" cy="460248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1805552277"/>
                    </a:ext>
                  </a:extLst>
                </a:gridCol>
                <a:gridCol w="4292600">
                  <a:extLst>
                    <a:ext uri="{9D8B030D-6E8A-4147-A177-3AD203B41FA5}">
                      <a16:colId xmlns:a16="http://schemas.microsoft.com/office/drawing/2014/main" val="135038571"/>
                    </a:ext>
                  </a:extLst>
                </a:gridCol>
                <a:gridCol w="2794000">
                  <a:extLst>
                    <a:ext uri="{9D8B030D-6E8A-4147-A177-3AD203B41FA5}">
                      <a16:colId xmlns:a16="http://schemas.microsoft.com/office/drawing/2014/main" val="4240178822"/>
                    </a:ext>
                  </a:extLst>
                </a:gridCol>
              </a:tblGrid>
              <a:tr h="370840">
                <a:tc>
                  <a:txBody>
                    <a:bodyPr/>
                    <a:lstStyle/>
                    <a:p>
                      <a:r>
                        <a:rPr lang="en-US" dirty="0"/>
                        <a:t>Decade</a:t>
                      </a:r>
                    </a:p>
                  </a:txBody>
                  <a:tcPr/>
                </a:tc>
                <a:tc>
                  <a:txBody>
                    <a:bodyPr/>
                    <a:lstStyle/>
                    <a:p>
                      <a:r>
                        <a:rPr lang="en-US" dirty="0"/>
                        <a:t>Broad commentary on progression</a:t>
                      </a:r>
                    </a:p>
                  </a:txBody>
                  <a:tcPr/>
                </a:tc>
                <a:tc>
                  <a:txBody>
                    <a:bodyPr/>
                    <a:lstStyle/>
                    <a:p>
                      <a:r>
                        <a:rPr lang="en-US" dirty="0"/>
                        <a:t>Impact</a:t>
                      </a:r>
                    </a:p>
                  </a:txBody>
                  <a:tcPr/>
                </a:tc>
                <a:extLst>
                  <a:ext uri="{0D108BD9-81ED-4DB2-BD59-A6C34878D82A}">
                    <a16:rowId xmlns:a16="http://schemas.microsoft.com/office/drawing/2014/main" val="4116901293"/>
                  </a:ext>
                </a:extLst>
              </a:tr>
              <a:tr h="370840">
                <a:tc>
                  <a:txBody>
                    <a:bodyPr/>
                    <a:lstStyle/>
                    <a:p>
                      <a:r>
                        <a:rPr lang="en-US" dirty="0"/>
                        <a:t>1960</a:t>
                      </a:r>
                    </a:p>
                  </a:txBody>
                  <a:tcPr/>
                </a:tc>
                <a:tc>
                  <a:txBody>
                    <a:bodyPr/>
                    <a:lstStyle/>
                    <a:p>
                      <a:r>
                        <a:rPr lang="en-US" dirty="0"/>
                        <a:t>Banks only player in lending</a:t>
                      </a:r>
                    </a:p>
                  </a:txBody>
                  <a:tcPr/>
                </a:tc>
                <a:tc>
                  <a:txBody>
                    <a:bodyPr/>
                    <a:lstStyle/>
                    <a:p>
                      <a:r>
                        <a:rPr lang="en-US" dirty="0"/>
                        <a:t>Predominantly corporate</a:t>
                      </a:r>
                    </a:p>
                  </a:txBody>
                  <a:tcPr/>
                </a:tc>
                <a:extLst>
                  <a:ext uri="{0D108BD9-81ED-4DB2-BD59-A6C34878D82A}">
                    <a16:rowId xmlns:a16="http://schemas.microsoft.com/office/drawing/2014/main" val="354873667"/>
                  </a:ext>
                </a:extLst>
              </a:tr>
              <a:tr h="370840">
                <a:tc>
                  <a:txBody>
                    <a:bodyPr/>
                    <a:lstStyle/>
                    <a:p>
                      <a:r>
                        <a:rPr lang="en-US" dirty="0"/>
                        <a:t>1970</a:t>
                      </a:r>
                    </a:p>
                  </a:txBody>
                  <a:tcPr/>
                </a:tc>
                <a:tc>
                  <a:txBody>
                    <a:bodyPr/>
                    <a:lstStyle/>
                    <a:p>
                      <a:r>
                        <a:rPr lang="en-US" dirty="0"/>
                        <a:t>Advent of consumer durables financing</a:t>
                      </a:r>
                    </a:p>
                  </a:txBody>
                  <a:tcPr/>
                </a:tc>
                <a:tc>
                  <a:txBody>
                    <a:bodyPr/>
                    <a:lstStyle/>
                    <a:p>
                      <a:r>
                        <a:rPr lang="en-US" dirty="0"/>
                        <a:t>Retail lending</a:t>
                      </a:r>
                    </a:p>
                  </a:txBody>
                  <a:tcPr/>
                </a:tc>
                <a:extLst>
                  <a:ext uri="{0D108BD9-81ED-4DB2-BD59-A6C34878D82A}">
                    <a16:rowId xmlns:a16="http://schemas.microsoft.com/office/drawing/2014/main" val="1803453915"/>
                  </a:ext>
                </a:extLst>
              </a:tr>
              <a:tr h="370840">
                <a:tc>
                  <a:txBody>
                    <a:bodyPr/>
                    <a:lstStyle/>
                    <a:p>
                      <a:r>
                        <a:rPr lang="en-US" dirty="0"/>
                        <a:t>1980</a:t>
                      </a:r>
                    </a:p>
                  </a:txBody>
                  <a:tcPr/>
                </a:tc>
                <a:tc>
                  <a:txBody>
                    <a:bodyPr/>
                    <a:lstStyle/>
                    <a:p>
                      <a:r>
                        <a:rPr lang="en-US" dirty="0"/>
                        <a:t>NBFC accepting deposits and lend to retail and corporate</a:t>
                      </a:r>
                    </a:p>
                  </a:txBody>
                  <a:tcPr/>
                </a:tc>
                <a:tc>
                  <a:txBody>
                    <a:bodyPr/>
                    <a:lstStyle/>
                    <a:p>
                      <a:r>
                        <a:rPr lang="en-US" dirty="0"/>
                        <a:t>Inclusiveness</a:t>
                      </a:r>
                    </a:p>
                  </a:txBody>
                  <a:tcPr/>
                </a:tc>
                <a:extLst>
                  <a:ext uri="{0D108BD9-81ED-4DB2-BD59-A6C34878D82A}">
                    <a16:rowId xmlns:a16="http://schemas.microsoft.com/office/drawing/2014/main" val="4271736552"/>
                  </a:ext>
                </a:extLst>
              </a:tr>
              <a:tr h="370840">
                <a:tc>
                  <a:txBody>
                    <a:bodyPr/>
                    <a:lstStyle/>
                    <a:p>
                      <a:r>
                        <a:rPr lang="en-US" dirty="0"/>
                        <a:t>1990</a:t>
                      </a:r>
                    </a:p>
                  </a:txBody>
                  <a:tcPr/>
                </a:tc>
                <a:tc>
                  <a:txBody>
                    <a:bodyPr/>
                    <a:lstStyle/>
                    <a:p>
                      <a:r>
                        <a:rPr lang="en-US" dirty="0"/>
                        <a:t>Truck financing</a:t>
                      </a:r>
                    </a:p>
                  </a:txBody>
                  <a:tcPr/>
                </a:tc>
                <a:tc>
                  <a:txBody>
                    <a:bodyPr/>
                    <a:lstStyle/>
                    <a:p>
                      <a:r>
                        <a:rPr lang="en-US" dirty="0"/>
                        <a:t>Age of economy expansion</a:t>
                      </a:r>
                    </a:p>
                  </a:txBody>
                  <a:tcPr/>
                </a:tc>
                <a:extLst>
                  <a:ext uri="{0D108BD9-81ED-4DB2-BD59-A6C34878D82A}">
                    <a16:rowId xmlns:a16="http://schemas.microsoft.com/office/drawing/2014/main" val="93365680"/>
                  </a:ext>
                </a:extLst>
              </a:tr>
              <a:tr h="370840">
                <a:tc>
                  <a:txBody>
                    <a:bodyPr/>
                    <a:lstStyle/>
                    <a:p>
                      <a:r>
                        <a:rPr lang="en-US" dirty="0"/>
                        <a:t>2000</a:t>
                      </a:r>
                    </a:p>
                  </a:txBody>
                  <a:tcPr/>
                </a:tc>
                <a:tc>
                  <a:txBody>
                    <a:bodyPr/>
                    <a:lstStyle/>
                    <a:p>
                      <a:r>
                        <a:rPr lang="en-US" dirty="0"/>
                        <a:t>Mortgage financing</a:t>
                      </a:r>
                    </a:p>
                  </a:txBody>
                  <a:tcPr/>
                </a:tc>
                <a:tc>
                  <a:txBody>
                    <a:bodyPr/>
                    <a:lstStyle/>
                    <a:p>
                      <a:r>
                        <a:rPr lang="en-US" dirty="0"/>
                        <a:t>Economy expansion</a:t>
                      </a:r>
                    </a:p>
                  </a:txBody>
                  <a:tcPr/>
                </a:tc>
                <a:extLst>
                  <a:ext uri="{0D108BD9-81ED-4DB2-BD59-A6C34878D82A}">
                    <a16:rowId xmlns:a16="http://schemas.microsoft.com/office/drawing/2014/main" val="3104431300"/>
                  </a:ext>
                </a:extLst>
              </a:tr>
              <a:tr h="370840">
                <a:tc>
                  <a:txBody>
                    <a:bodyPr/>
                    <a:lstStyle/>
                    <a:p>
                      <a:r>
                        <a:rPr lang="en-US" dirty="0"/>
                        <a:t>2015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Marketplace lending / New business models</a:t>
                      </a:r>
                    </a:p>
                    <a:p>
                      <a:endParaRPr lang="en-US" dirty="0"/>
                    </a:p>
                  </a:txBody>
                  <a:tcPr/>
                </a:tc>
                <a:tc>
                  <a:txBody>
                    <a:bodyPr/>
                    <a:lstStyle/>
                    <a:p>
                      <a:r>
                        <a:rPr lang="en-US" dirty="0"/>
                        <a:t>Access to lending sources made easier</a:t>
                      </a:r>
                    </a:p>
                    <a:p>
                      <a:r>
                        <a:rPr lang="en-US" dirty="0"/>
                        <a:t>Multiple campaigns can be supported. (School fees, marriage, charity, donation, social cause)</a:t>
                      </a:r>
                    </a:p>
                  </a:txBody>
                  <a:tcPr/>
                </a:tc>
                <a:extLst>
                  <a:ext uri="{0D108BD9-81ED-4DB2-BD59-A6C34878D82A}">
                    <a16:rowId xmlns:a16="http://schemas.microsoft.com/office/drawing/2014/main" val="3535902534"/>
                  </a:ext>
                </a:extLst>
              </a:tr>
              <a:tr h="370840">
                <a:tc>
                  <a:txBody>
                    <a:bodyPr/>
                    <a:lstStyle/>
                    <a:p>
                      <a:endParaRPr lang="en-US" dirty="0"/>
                    </a:p>
                  </a:txBody>
                  <a:tcPr/>
                </a:tc>
                <a:tc>
                  <a:txBody>
                    <a:bodyPr/>
                    <a:lstStyle/>
                    <a:p>
                      <a:r>
                        <a:rPr lang="en-US" dirty="0"/>
                        <a:t>Non NBFCs participation in lending</a:t>
                      </a:r>
                    </a:p>
                  </a:txBody>
                  <a:tcPr/>
                </a:tc>
                <a:tc>
                  <a:txBody>
                    <a:bodyPr/>
                    <a:lstStyle/>
                    <a:p>
                      <a:r>
                        <a:rPr lang="en-US" dirty="0"/>
                        <a:t>BNPL, Slice, Crowdfunding</a:t>
                      </a:r>
                    </a:p>
                  </a:txBody>
                  <a:tcPr/>
                </a:tc>
                <a:extLst>
                  <a:ext uri="{0D108BD9-81ED-4DB2-BD59-A6C34878D82A}">
                    <a16:rowId xmlns:a16="http://schemas.microsoft.com/office/drawing/2014/main" val="4207437478"/>
                  </a:ext>
                </a:extLst>
              </a:tr>
            </a:tbl>
          </a:graphicData>
        </a:graphic>
      </p:graphicFrame>
    </p:spTree>
    <p:extLst>
      <p:ext uri="{BB962C8B-B14F-4D97-AF65-F5344CB8AC3E}">
        <p14:creationId xmlns:p14="http://schemas.microsoft.com/office/powerpoint/2010/main" val="1066564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6C8D0-F37F-8191-670D-446F3DB9B2E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00D605-C4B2-51D5-F39C-72DCB4D76C18}"/>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Business model Traditional lending  </a:t>
            </a:r>
            <a:endParaRPr lang="en-US" dirty="0"/>
          </a:p>
        </p:txBody>
      </p:sp>
      <p:sp>
        <p:nvSpPr>
          <p:cNvPr id="6" name="Slide Number Placeholder 5">
            <a:extLst>
              <a:ext uri="{FF2B5EF4-FFF2-40B4-BE49-F238E27FC236}">
                <a16:creationId xmlns:a16="http://schemas.microsoft.com/office/drawing/2014/main" id="{210605A9-8D45-D77C-F169-C6BE7790E5CA}"/>
              </a:ext>
            </a:extLst>
          </p:cNvPr>
          <p:cNvSpPr>
            <a:spLocks noGrp="1"/>
          </p:cNvSpPr>
          <p:nvPr>
            <p:ph type="sldNum" sz="quarter" idx="13"/>
          </p:nvPr>
        </p:nvSpPr>
        <p:spPr/>
        <p:txBody>
          <a:bodyPr/>
          <a:lstStyle/>
          <a:p>
            <a:fld id="{7C58C161-F5B0-4C03-B20A-A8D6E29AEA41}" type="slidenum">
              <a:rPr lang="en-US" altLang="en-US" smtClean="0"/>
              <a:pPr/>
              <a:t>31</a:t>
            </a:fld>
            <a:endParaRPr lang="en-US" altLang="en-US"/>
          </a:p>
        </p:txBody>
      </p:sp>
      <p:graphicFrame>
        <p:nvGraphicFramePr>
          <p:cNvPr id="2" name="Diagram 1">
            <a:extLst>
              <a:ext uri="{FF2B5EF4-FFF2-40B4-BE49-F238E27FC236}">
                <a16:creationId xmlns:a16="http://schemas.microsoft.com/office/drawing/2014/main" id="{0AF79F8A-8B08-6DA4-F75B-06B2656CD0FC}"/>
              </a:ext>
            </a:extLst>
          </p:cNvPr>
          <p:cNvGraphicFramePr/>
          <p:nvPr/>
        </p:nvGraphicFramePr>
        <p:xfrm>
          <a:off x="304800" y="1447800"/>
          <a:ext cx="8534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6">
            <a:extLst>
              <a:ext uri="{FF2B5EF4-FFF2-40B4-BE49-F238E27FC236}">
                <a16:creationId xmlns:a16="http://schemas.microsoft.com/office/drawing/2014/main" id="{CDC2C120-3919-43DF-F428-7910FFDE08A7}"/>
              </a:ext>
            </a:extLst>
          </p:cNvPr>
          <p:cNvGraphicFramePr>
            <a:graphicFrameLocks noGrp="1"/>
          </p:cNvGraphicFramePr>
          <p:nvPr/>
        </p:nvGraphicFramePr>
        <p:xfrm>
          <a:off x="304800" y="2743344"/>
          <a:ext cx="8534400" cy="2225040"/>
        </p:xfrm>
        <a:graphic>
          <a:graphicData uri="http://schemas.openxmlformats.org/drawingml/2006/table">
            <a:tbl>
              <a:tblPr firstRow="1" bandRow="1">
                <a:tableStyleId>{93296810-A885-4BE3-A3E7-6D5BEEA58F35}</a:tableStyleId>
              </a:tblPr>
              <a:tblGrid>
                <a:gridCol w="1706880">
                  <a:extLst>
                    <a:ext uri="{9D8B030D-6E8A-4147-A177-3AD203B41FA5}">
                      <a16:colId xmlns:a16="http://schemas.microsoft.com/office/drawing/2014/main" val="1886847751"/>
                    </a:ext>
                  </a:extLst>
                </a:gridCol>
                <a:gridCol w="1706880">
                  <a:extLst>
                    <a:ext uri="{9D8B030D-6E8A-4147-A177-3AD203B41FA5}">
                      <a16:colId xmlns:a16="http://schemas.microsoft.com/office/drawing/2014/main" val="69192183"/>
                    </a:ext>
                  </a:extLst>
                </a:gridCol>
                <a:gridCol w="1706880">
                  <a:extLst>
                    <a:ext uri="{9D8B030D-6E8A-4147-A177-3AD203B41FA5}">
                      <a16:colId xmlns:a16="http://schemas.microsoft.com/office/drawing/2014/main" val="3257386625"/>
                    </a:ext>
                  </a:extLst>
                </a:gridCol>
                <a:gridCol w="1706880">
                  <a:extLst>
                    <a:ext uri="{9D8B030D-6E8A-4147-A177-3AD203B41FA5}">
                      <a16:colId xmlns:a16="http://schemas.microsoft.com/office/drawing/2014/main" val="1065772912"/>
                    </a:ext>
                  </a:extLst>
                </a:gridCol>
                <a:gridCol w="1706880">
                  <a:extLst>
                    <a:ext uri="{9D8B030D-6E8A-4147-A177-3AD203B41FA5}">
                      <a16:colId xmlns:a16="http://schemas.microsoft.com/office/drawing/2014/main" val="952781790"/>
                    </a:ext>
                  </a:extLst>
                </a:gridCol>
              </a:tblGrid>
              <a:tr h="370840">
                <a:tc>
                  <a:txBody>
                    <a:bodyPr/>
                    <a:lstStyle/>
                    <a:p>
                      <a:pPr marL="0" indent="0">
                        <a:buFont typeface="Arial" panose="020B0604020202020204" pitchFamily="34" charset="0"/>
                        <a:buNone/>
                      </a:pPr>
                      <a:r>
                        <a:rPr lang="en-US" sz="1400" b="0" dirty="0">
                          <a:solidFill>
                            <a:sysClr val="windowText" lastClr="000000"/>
                          </a:solidFill>
                        </a:rPr>
                        <a:t>Capital requirement / Source of funds</a:t>
                      </a:r>
                    </a:p>
                    <a:p>
                      <a:pPr marL="285750" indent="-285750">
                        <a:buFont typeface="Arial" panose="020B0604020202020204" pitchFamily="34" charset="0"/>
                        <a:buChar char="•"/>
                      </a:pPr>
                      <a:r>
                        <a:rPr lang="en-US" sz="1400" b="0" dirty="0">
                          <a:solidFill>
                            <a:sysClr val="windowText" lastClr="000000"/>
                          </a:solidFill>
                        </a:rPr>
                        <a:t>Individual wealth</a:t>
                      </a:r>
                    </a:p>
                    <a:p>
                      <a:pPr marL="285750" indent="-285750">
                        <a:buFont typeface="Arial" panose="020B0604020202020204" pitchFamily="34" charset="0"/>
                        <a:buChar char="•"/>
                      </a:pPr>
                      <a:r>
                        <a:rPr lang="en-US" sz="1400" b="0" dirty="0">
                          <a:solidFill>
                            <a:sysClr val="windowText" lastClr="000000"/>
                          </a:solidFill>
                        </a:rPr>
                        <a:t>Pool of funds by interested investors</a:t>
                      </a:r>
                    </a:p>
                    <a:p>
                      <a:pPr marL="285750" indent="-285750">
                        <a:buFont typeface="Arial" panose="020B0604020202020204" pitchFamily="34" charset="0"/>
                        <a:buChar char="•"/>
                      </a:pPr>
                      <a:r>
                        <a:rPr lang="en-US" sz="1400" b="0" dirty="0">
                          <a:solidFill>
                            <a:sysClr val="windowText" lastClr="000000"/>
                          </a:solidFill>
                        </a:rPr>
                        <a:t>Bank deposits / savings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285750" indent="-285750">
                        <a:buFont typeface="Arial" panose="020B0604020202020204" pitchFamily="34" charset="0"/>
                        <a:buChar char="•"/>
                      </a:pPr>
                      <a:r>
                        <a:rPr lang="en-US" sz="1400" b="0" dirty="0">
                          <a:solidFill>
                            <a:sysClr val="windowText" lastClr="000000"/>
                          </a:solidFill>
                        </a:rPr>
                        <a:t>Regulatory documentation requirements</a:t>
                      </a:r>
                    </a:p>
                    <a:p>
                      <a:pPr marL="285750" indent="-285750">
                        <a:buFont typeface="Arial" panose="020B0604020202020204" pitchFamily="34" charset="0"/>
                        <a:buChar char="•"/>
                      </a:pPr>
                      <a:r>
                        <a:rPr lang="en-US" sz="1400" b="0" dirty="0">
                          <a:solidFill>
                            <a:sysClr val="windowText" lastClr="000000"/>
                          </a:solidFill>
                        </a:rPr>
                        <a:t>Processing fees collected from borrower</a:t>
                      </a:r>
                    </a:p>
                    <a:p>
                      <a:pPr marL="285750" indent="-285750">
                        <a:buFont typeface="Arial" panose="020B0604020202020204" pitchFamily="34" charset="0"/>
                        <a:buChar char="•"/>
                      </a:pPr>
                      <a:r>
                        <a:rPr lang="en-US" sz="1400" b="0" dirty="0">
                          <a:solidFill>
                            <a:sysClr val="windowText" lastClr="000000"/>
                          </a:solidFill>
                        </a:rPr>
                        <a:t>Partnership with credit rating agency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285750" indent="-285750">
                        <a:buFont typeface="Arial" panose="020B0604020202020204" pitchFamily="34" charset="0"/>
                        <a:buChar char="•"/>
                      </a:pPr>
                      <a:r>
                        <a:rPr lang="en-US" sz="1400" b="0" dirty="0">
                          <a:solidFill>
                            <a:sysClr val="windowText" lastClr="000000"/>
                          </a:solidFill>
                        </a:rPr>
                        <a:t>Principal, Interest, Tenure and repayment schedule agreement</a:t>
                      </a:r>
                    </a:p>
                    <a:p>
                      <a:pPr marL="285750" indent="-285750">
                        <a:buFont typeface="Arial" panose="020B0604020202020204" pitchFamily="34" charset="0"/>
                        <a:buChar char="•"/>
                      </a:pPr>
                      <a:r>
                        <a:rPr lang="en-US" sz="1400" b="0" dirty="0">
                          <a:solidFill>
                            <a:sysClr val="windowText" lastClr="000000"/>
                          </a:solidFill>
                        </a:rPr>
                        <a:t>Collateral requirement as mandated by RBI</a:t>
                      </a:r>
                    </a:p>
                    <a:p>
                      <a:pPr marL="285750" indent="-285750">
                        <a:buFont typeface="Arial" panose="020B0604020202020204" pitchFamily="34" charset="0"/>
                        <a:buChar char="•"/>
                      </a:pPr>
                      <a:r>
                        <a:rPr lang="en-US" sz="1400" b="0" dirty="0">
                          <a:solidFill>
                            <a:sysClr val="windowText" lastClr="000000"/>
                          </a:solidFill>
                        </a:rPr>
                        <a:t>Insurance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285750" indent="-285750">
                        <a:buFont typeface="Arial" panose="020B0604020202020204" pitchFamily="34" charset="0"/>
                        <a:buChar char="•"/>
                      </a:pPr>
                      <a:r>
                        <a:rPr lang="en-US" sz="1400" b="0" dirty="0">
                          <a:solidFill>
                            <a:sysClr val="windowText" lastClr="000000"/>
                          </a:solidFill>
                        </a:rPr>
                        <a:t>Transfer to account</a:t>
                      </a:r>
                    </a:p>
                    <a:p>
                      <a:pPr marL="285750" indent="-285750">
                        <a:buFont typeface="Arial" panose="020B0604020202020204" pitchFamily="34" charset="0"/>
                        <a:buChar char="•"/>
                      </a:pPr>
                      <a:r>
                        <a:rPr lang="en-US" sz="1400" b="0" dirty="0">
                          <a:solidFill>
                            <a:sysClr val="windowText" lastClr="000000"/>
                          </a:solidFill>
                        </a:rPr>
                        <a:t>Transfer to merchant in case of purchase of goods</a:t>
                      </a:r>
                    </a:p>
                    <a:p>
                      <a:pPr marL="285750" indent="-285750">
                        <a:buFont typeface="Arial" panose="020B0604020202020204" pitchFamily="34" charset="0"/>
                        <a:buChar char="•"/>
                      </a:pPr>
                      <a:r>
                        <a:rPr lang="en-US" sz="1400" b="0" dirty="0">
                          <a:solidFill>
                            <a:sysClr val="windowText" lastClr="000000"/>
                          </a:solidFill>
                        </a:rPr>
                        <a:t>Transfer to landowner in case of mortgage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285750" indent="-285750">
                        <a:buFont typeface="Arial" panose="020B0604020202020204" pitchFamily="34" charset="0"/>
                        <a:buChar char="•"/>
                      </a:pPr>
                      <a:r>
                        <a:rPr lang="en-US" sz="1400" b="0" dirty="0">
                          <a:solidFill>
                            <a:sysClr val="windowText" lastClr="000000"/>
                          </a:solidFill>
                        </a:rPr>
                        <a:t>Monthly usually</a:t>
                      </a:r>
                    </a:p>
                    <a:p>
                      <a:pPr marL="285750" indent="-285750">
                        <a:buFont typeface="Arial" panose="020B0604020202020204" pitchFamily="34" charset="0"/>
                        <a:buChar char="•"/>
                      </a:pPr>
                      <a:r>
                        <a:rPr lang="en-US" sz="1400" b="0" dirty="0">
                          <a:solidFill>
                            <a:sysClr val="windowText" lastClr="000000"/>
                          </a:solidFill>
                        </a:rPr>
                        <a:t>Monitoring Ageing of outstanding</a:t>
                      </a:r>
                    </a:p>
                    <a:p>
                      <a:pPr marL="285750" indent="-285750">
                        <a:buFont typeface="Arial" panose="020B0604020202020204" pitchFamily="34" charset="0"/>
                        <a:buChar char="•"/>
                      </a:pPr>
                      <a:r>
                        <a:rPr lang="en-US" sz="1400" b="0" dirty="0">
                          <a:solidFill>
                            <a:sysClr val="windowText" lastClr="000000"/>
                          </a:solidFill>
                        </a:rPr>
                        <a:t>Reporting to RBI</a:t>
                      </a:r>
                    </a:p>
                    <a:p>
                      <a:pPr marL="285750" indent="-285750">
                        <a:buFont typeface="Arial" panose="020B0604020202020204" pitchFamily="34" charset="0"/>
                        <a:buChar char="•"/>
                      </a:pPr>
                      <a:r>
                        <a:rPr lang="en-US" sz="1400" b="0" dirty="0">
                          <a:solidFill>
                            <a:sysClr val="windowText" lastClr="000000"/>
                          </a:solidFill>
                        </a:rPr>
                        <a:t>Reporting to credit agency</a:t>
                      </a:r>
                    </a:p>
                    <a:p>
                      <a:pPr marL="285750" indent="-285750">
                        <a:buFont typeface="Arial" panose="020B0604020202020204" pitchFamily="34" charset="0"/>
                        <a:buChar char="•"/>
                      </a:pPr>
                      <a:r>
                        <a:rPr lang="en-US" sz="1400" b="0" dirty="0">
                          <a:solidFill>
                            <a:sysClr val="windowText" lastClr="000000"/>
                          </a:solidFill>
                        </a:rPr>
                        <a:t>Recovery through collateral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92409823"/>
                  </a:ext>
                </a:extLst>
              </a:tr>
            </a:tbl>
          </a:graphicData>
        </a:graphic>
      </p:graphicFrame>
      <p:sp>
        <p:nvSpPr>
          <p:cNvPr id="7" name="Arrow: Striped Right 6">
            <a:extLst>
              <a:ext uri="{FF2B5EF4-FFF2-40B4-BE49-F238E27FC236}">
                <a16:creationId xmlns:a16="http://schemas.microsoft.com/office/drawing/2014/main" id="{23BE66CA-B837-1D63-3BB1-A7042C56F025}"/>
              </a:ext>
            </a:extLst>
          </p:cNvPr>
          <p:cNvSpPr/>
          <p:nvPr/>
        </p:nvSpPr>
        <p:spPr>
          <a:xfrm rot="5400000">
            <a:off x="2557272" y="5056412"/>
            <a:ext cx="551688" cy="484632"/>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Striped Right 7">
            <a:extLst>
              <a:ext uri="{FF2B5EF4-FFF2-40B4-BE49-F238E27FC236}">
                <a16:creationId xmlns:a16="http://schemas.microsoft.com/office/drawing/2014/main" id="{F215CB62-0019-FD68-417E-4DB7B94B04E3}"/>
              </a:ext>
            </a:extLst>
          </p:cNvPr>
          <p:cNvSpPr/>
          <p:nvPr/>
        </p:nvSpPr>
        <p:spPr>
          <a:xfrm rot="5400000">
            <a:off x="7662672" y="5056412"/>
            <a:ext cx="551688" cy="484632"/>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C875B0B-BA81-1877-4DA9-920E68228F6C}"/>
              </a:ext>
            </a:extLst>
          </p:cNvPr>
          <p:cNvSpPr txBox="1"/>
          <p:nvPr/>
        </p:nvSpPr>
        <p:spPr>
          <a:xfrm>
            <a:off x="2362200" y="5715000"/>
            <a:ext cx="1143000" cy="646331"/>
          </a:xfrm>
          <a:prstGeom prst="rect">
            <a:avLst/>
          </a:prstGeom>
          <a:noFill/>
        </p:spPr>
        <p:txBody>
          <a:bodyPr wrap="square" rtlCol="0">
            <a:spAutoFit/>
          </a:bodyPr>
          <a:lstStyle/>
          <a:p>
            <a:r>
              <a:rPr lang="en-US" dirty="0"/>
              <a:t>Onetime Revenue</a:t>
            </a:r>
          </a:p>
        </p:txBody>
      </p:sp>
      <p:sp>
        <p:nvSpPr>
          <p:cNvPr id="10" name="TextBox 9">
            <a:extLst>
              <a:ext uri="{FF2B5EF4-FFF2-40B4-BE49-F238E27FC236}">
                <a16:creationId xmlns:a16="http://schemas.microsoft.com/office/drawing/2014/main" id="{9902B785-9E91-40A0-1726-AEB11FA7C47C}"/>
              </a:ext>
            </a:extLst>
          </p:cNvPr>
          <p:cNvSpPr txBox="1"/>
          <p:nvPr/>
        </p:nvSpPr>
        <p:spPr>
          <a:xfrm>
            <a:off x="6553200" y="5715594"/>
            <a:ext cx="2286000" cy="646331"/>
          </a:xfrm>
          <a:prstGeom prst="rect">
            <a:avLst/>
          </a:prstGeom>
          <a:noFill/>
        </p:spPr>
        <p:txBody>
          <a:bodyPr wrap="square" rtlCol="0">
            <a:spAutoFit/>
          </a:bodyPr>
          <a:lstStyle/>
          <a:p>
            <a:r>
              <a:rPr lang="en-US" dirty="0"/>
              <a:t>Revenue Interest earnings</a:t>
            </a:r>
          </a:p>
        </p:txBody>
      </p:sp>
    </p:spTree>
    <p:extLst>
      <p:ext uri="{BB962C8B-B14F-4D97-AF65-F5344CB8AC3E}">
        <p14:creationId xmlns:p14="http://schemas.microsoft.com/office/powerpoint/2010/main" val="4144664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861800-417E-505B-80CB-EEE249B00A1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493AC6-1051-E215-5C31-3D735FE0D559}"/>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Disruptive Business Model 1</a:t>
            </a:r>
          </a:p>
        </p:txBody>
      </p:sp>
      <p:sp>
        <p:nvSpPr>
          <p:cNvPr id="6" name="Slide Number Placeholder 5">
            <a:extLst>
              <a:ext uri="{FF2B5EF4-FFF2-40B4-BE49-F238E27FC236}">
                <a16:creationId xmlns:a16="http://schemas.microsoft.com/office/drawing/2014/main" id="{1AC68E47-816E-6661-1C38-335E49D87556}"/>
              </a:ext>
            </a:extLst>
          </p:cNvPr>
          <p:cNvSpPr>
            <a:spLocks noGrp="1"/>
          </p:cNvSpPr>
          <p:nvPr>
            <p:ph type="sldNum" sz="quarter" idx="13"/>
          </p:nvPr>
        </p:nvSpPr>
        <p:spPr/>
        <p:txBody>
          <a:bodyPr/>
          <a:lstStyle/>
          <a:p>
            <a:fld id="{7C58C161-F5B0-4C03-B20A-A8D6E29AEA41}" type="slidenum">
              <a:rPr lang="en-US" altLang="en-US" smtClean="0"/>
              <a:pPr/>
              <a:t>32</a:t>
            </a:fld>
            <a:endParaRPr lang="en-US" altLang="en-US"/>
          </a:p>
        </p:txBody>
      </p:sp>
      <p:graphicFrame>
        <p:nvGraphicFramePr>
          <p:cNvPr id="4" name="Diagram 3">
            <a:extLst>
              <a:ext uri="{FF2B5EF4-FFF2-40B4-BE49-F238E27FC236}">
                <a16:creationId xmlns:a16="http://schemas.microsoft.com/office/drawing/2014/main" id="{15CED7AA-098B-D564-15C6-50C94FAC2B48}"/>
              </a:ext>
            </a:extLst>
          </p:cNvPr>
          <p:cNvGraphicFramePr/>
          <p:nvPr>
            <p:extLst>
              <p:ext uri="{D42A27DB-BD31-4B8C-83A1-F6EECF244321}">
                <p14:modId xmlns:p14="http://schemas.microsoft.com/office/powerpoint/2010/main" val="2910578541"/>
              </p:ext>
            </p:extLst>
          </p:nvPr>
        </p:nvGraphicFramePr>
        <p:xfrm>
          <a:off x="304800" y="1828800"/>
          <a:ext cx="8534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465341FB-6DAF-C902-AC84-916EF30A487C}"/>
              </a:ext>
            </a:extLst>
          </p:cNvPr>
          <p:cNvSpPr txBox="1"/>
          <p:nvPr/>
        </p:nvSpPr>
        <p:spPr>
          <a:xfrm>
            <a:off x="233363" y="3327400"/>
            <a:ext cx="8605837" cy="1815882"/>
          </a:xfrm>
          <a:prstGeom prst="rect">
            <a:avLst/>
          </a:prstGeom>
          <a:noFill/>
        </p:spPr>
        <p:txBody>
          <a:bodyPr wrap="square">
            <a:spAutoFit/>
          </a:bodyPr>
          <a:lstStyle/>
          <a:p>
            <a:pPr marL="285750" indent="-285750">
              <a:buFont typeface="Wingdings" panose="05000000000000000000" pitchFamily="2" charset="2"/>
              <a:buChar char="§"/>
            </a:pPr>
            <a:r>
              <a:rPr lang="en-US" sz="1600" b="1" dirty="0"/>
              <a:t>Banks can leverage Regulation to use Fractional Reserve Banking or credit creation to lend loans</a:t>
            </a:r>
            <a:r>
              <a:rPr lang="en-US" sz="1600" dirty="0"/>
              <a:t>. </a:t>
            </a:r>
            <a:r>
              <a:rPr lang="en-US" sz="1600" b="1" dirty="0"/>
              <a:t>However, the NBFC (Non-Banks) are permitted to lend, if they meet the capital adequacy requirements otherwise known as ‘Source of funds’</a:t>
            </a:r>
          </a:p>
          <a:p>
            <a:pPr marL="285750" indent="-285750">
              <a:buFont typeface="Wingdings" panose="05000000000000000000" pitchFamily="2" charset="2"/>
              <a:buChar char="§"/>
            </a:pPr>
            <a:endParaRPr lang="en-US" sz="1600" b="1" dirty="0"/>
          </a:p>
          <a:p>
            <a:pPr marL="285750" indent="-285750">
              <a:buFont typeface="Wingdings" panose="05000000000000000000" pitchFamily="2" charset="2"/>
              <a:buChar char="§"/>
            </a:pPr>
            <a:r>
              <a:rPr lang="en-US" sz="1600" b="1" dirty="0"/>
              <a:t>The NBFC further can be a proxy lender and face to customer with a sponsor bank could be a source of funds.</a:t>
            </a:r>
          </a:p>
          <a:p>
            <a:endParaRPr lang="en-US" sz="1600" dirty="0"/>
          </a:p>
        </p:txBody>
      </p:sp>
    </p:spTree>
    <p:extLst>
      <p:ext uri="{BB962C8B-B14F-4D97-AF65-F5344CB8AC3E}">
        <p14:creationId xmlns:p14="http://schemas.microsoft.com/office/powerpoint/2010/main" val="3525639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861800-417E-505B-80CB-EEE249B00A1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493AC6-1051-E215-5C31-3D735FE0D559}"/>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Disruptive Business Model 2</a:t>
            </a:r>
          </a:p>
        </p:txBody>
      </p:sp>
      <p:sp>
        <p:nvSpPr>
          <p:cNvPr id="6" name="Slide Number Placeholder 5">
            <a:extLst>
              <a:ext uri="{FF2B5EF4-FFF2-40B4-BE49-F238E27FC236}">
                <a16:creationId xmlns:a16="http://schemas.microsoft.com/office/drawing/2014/main" id="{1AC68E47-816E-6661-1C38-335E49D87556}"/>
              </a:ext>
            </a:extLst>
          </p:cNvPr>
          <p:cNvSpPr>
            <a:spLocks noGrp="1"/>
          </p:cNvSpPr>
          <p:nvPr>
            <p:ph type="sldNum" sz="quarter" idx="13"/>
          </p:nvPr>
        </p:nvSpPr>
        <p:spPr/>
        <p:txBody>
          <a:bodyPr/>
          <a:lstStyle/>
          <a:p>
            <a:fld id="{7C58C161-F5B0-4C03-B20A-A8D6E29AEA41}" type="slidenum">
              <a:rPr lang="en-US" altLang="en-US" smtClean="0"/>
              <a:pPr/>
              <a:t>33</a:t>
            </a:fld>
            <a:endParaRPr lang="en-US" altLang="en-US"/>
          </a:p>
        </p:txBody>
      </p:sp>
      <p:graphicFrame>
        <p:nvGraphicFramePr>
          <p:cNvPr id="4" name="Diagram 3">
            <a:extLst>
              <a:ext uri="{FF2B5EF4-FFF2-40B4-BE49-F238E27FC236}">
                <a16:creationId xmlns:a16="http://schemas.microsoft.com/office/drawing/2014/main" id="{15CED7AA-098B-D564-15C6-50C94FAC2B48}"/>
              </a:ext>
            </a:extLst>
          </p:cNvPr>
          <p:cNvGraphicFramePr/>
          <p:nvPr/>
        </p:nvGraphicFramePr>
        <p:xfrm>
          <a:off x="304800" y="1828800"/>
          <a:ext cx="8534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B75845E3-2774-6098-402F-015F70E704B6}"/>
              </a:ext>
            </a:extLst>
          </p:cNvPr>
          <p:cNvSpPr txBox="1"/>
          <p:nvPr/>
        </p:nvSpPr>
        <p:spPr>
          <a:xfrm>
            <a:off x="233363" y="3327400"/>
            <a:ext cx="8605837" cy="3293209"/>
          </a:xfrm>
          <a:prstGeom prst="rect">
            <a:avLst/>
          </a:prstGeom>
          <a:noFill/>
        </p:spPr>
        <p:txBody>
          <a:bodyPr wrap="square">
            <a:spAutoFit/>
          </a:bodyPr>
          <a:lstStyle/>
          <a:p>
            <a:pPr marL="285750" indent="-285750">
              <a:buFont typeface="Wingdings" panose="05000000000000000000" pitchFamily="2" charset="2"/>
              <a:buChar char="§"/>
            </a:pPr>
            <a:r>
              <a:rPr lang="en-US" sz="1600" b="1" dirty="0"/>
              <a:t>Banks require a ‘Credit decisioning committee’s nod to approve a Loan, </a:t>
            </a:r>
          </a:p>
          <a:p>
            <a:pPr marL="285750" indent="-285750">
              <a:buFont typeface="Wingdings" panose="05000000000000000000" pitchFamily="2" charset="2"/>
              <a:buChar char="§"/>
            </a:pPr>
            <a:r>
              <a:rPr lang="en-US" sz="1600" b="1" dirty="0"/>
              <a:t>The credit committee’s activities are straightforward for Consumer loans however, it is complex for corporate and SME lending.</a:t>
            </a:r>
          </a:p>
          <a:p>
            <a:pPr marL="285750" indent="-285750">
              <a:buFont typeface="Wingdings" panose="05000000000000000000" pitchFamily="2" charset="2"/>
              <a:buChar char="§"/>
            </a:pPr>
            <a:endParaRPr lang="en-US" sz="1600" b="1" dirty="0"/>
          </a:p>
          <a:p>
            <a:pPr marL="285750" indent="-285750">
              <a:buFont typeface="Wingdings" panose="05000000000000000000" pitchFamily="2" charset="2"/>
              <a:buChar char="§"/>
            </a:pPr>
            <a:r>
              <a:rPr lang="en-US" sz="1600" b="1" dirty="0"/>
              <a:t>However, the NBFC (Non-banks) permeate this segment by automating the credit decisioning, through integration with Underwriting software.</a:t>
            </a:r>
          </a:p>
          <a:p>
            <a:pPr marL="285750" indent="-285750">
              <a:buFont typeface="Wingdings" panose="05000000000000000000" pitchFamily="2" charset="2"/>
              <a:buChar char="§"/>
            </a:pPr>
            <a:r>
              <a:rPr lang="en-US" sz="1600" b="1" dirty="0"/>
              <a:t>NBFCs like CRED are not bound by Bank’s processes, they can lend to students, without a credit history.</a:t>
            </a:r>
          </a:p>
          <a:p>
            <a:pPr marL="285750" indent="-285750">
              <a:buFont typeface="Wingdings" panose="05000000000000000000" pitchFamily="2" charset="2"/>
              <a:buChar char="§"/>
            </a:pPr>
            <a:r>
              <a:rPr lang="en-US" sz="1600" b="1" dirty="0"/>
              <a:t>Underwriting software integrates KYC, Credit rating, Future cashflow prospects and risks.</a:t>
            </a:r>
          </a:p>
          <a:p>
            <a:pPr marL="285750" indent="-285750">
              <a:buFont typeface="Wingdings" panose="05000000000000000000" pitchFamily="2" charset="2"/>
              <a:buChar char="§"/>
            </a:pPr>
            <a:r>
              <a:rPr lang="en-US" sz="1600" b="1" dirty="0"/>
              <a:t>Non-Bank NBFCs are generally more efficient for Loan servicing and recovery in comparison with the banks.</a:t>
            </a:r>
          </a:p>
          <a:p>
            <a:endParaRPr lang="en-US" sz="1600" dirty="0"/>
          </a:p>
        </p:txBody>
      </p:sp>
    </p:spTree>
    <p:extLst>
      <p:ext uri="{BB962C8B-B14F-4D97-AF65-F5344CB8AC3E}">
        <p14:creationId xmlns:p14="http://schemas.microsoft.com/office/powerpoint/2010/main" val="2976005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7DBBA-A592-8068-2849-15FDD97024C8}"/>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11F7C05-2CFD-553F-7AB1-26EE3C8A07AF}"/>
              </a:ext>
            </a:extLst>
          </p:cNvPr>
          <p:cNvSpPr>
            <a:spLocks noGrp="1"/>
          </p:cNvSpPr>
          <p:nvPr>
            <p:ph sz="quarter" idx="10"/>
          </p:nvPr>
        </p:nvSpPr>
        <p:spPr/>
        <p:txBody>
          <a:bodyPr/>
          <a:lstStyle/>
          <a:p>
            <a:r>
              <a:rPr lang="en-US" dirty="0"/>
              <a:t>Crowdfunding</a:t>
            </a:r>
          </a:p>
        </p:txBody>
      </p:sp>
      <p:sp>
        <p:nvSpPr>
          <p:cNvPr id="4" name="Slide Number Placeholder 3">
            <a:extLst>
              <a:ext uri="{FF2B5EF4-FFF2-40B4-BE49-F238E27FC236}">
                <a16:creationId xmlns:a16="http://schemas.microsoft.com/office/drawing/2014/main" id="{554AB7D5-4041-FD5D-A641-1171507F6950}"/>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34</a:t>
            </a:fld>
            <a:endParaRPr lang="en-US" altLang="en-US" dirty="0"/>
          </a:p>
        </p:txBody>
      </p:sp>
    </p:spTree>
    <p:extLst>
      <p:ext uri="{BB962C8B-B14F-4D97-AF65-F5344CB8AC3E}">
        <p14:creationId xmlns:p14="http://schemas.microsoft.com/office/powerpoint/2010/main" val="3255758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85000" lnSpcReduction="10000"/>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Crowdfunding and Market place lending – Modern Global capital markets</a:t>
            </a:r>
            <a:endParaRPr lang="en-US" dirty="0"/>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35</a:t>
            </a:fld>
            <a:endParaRPr lang="en-US" altLang="en-US" dirty="0"/>
          </a:p>
        </p:txBody>
      </p:sp>
      <p:sp>
        <p:nvSpPr>
          <p:cNvPr id="12" name="TextBox 11">
            <a:extLst>
              <a:ext uri="{FF2B5EF4-FFF2-40B4-BE49-F238E27FC236}">
                <a16:creationId xmlns:a16="http://schemas.microsoft.com/office/drawing/2014/main" id="{A8D58EE3-832E-20CE-BA48-3FE5C43B9CDF}"/>
              </a:ext>
            </a:extLst>
          </p:cNvPr>
          <p:cNvSpPr txBox="1"/>
          <p:nvPr/>
        </p:nvSpPr>
        <p:spPr>
          <a:xfrm>
            <a:off x="157104" y="1491943"/>
            <a:ext cx="8795871" cy="3785652"/>
          </a:xfrm>
          <a:prstGeom prst="rect">
            <a:avLst/>
          </a:prstGeom>
          <a:noFill/>
        </p:spPr>
        <p:txBody>
          <a:bodyPr wrap="square" lIns="91440" tIns="45720" rIns="91440" bIns="45720" rtlCol="0" anchor="t">
            <a:spAutoFit/>
          </a:bodyPr>
          <a:lstStyle/>
          <a:p>
            <a:pPr>
              <a:buClr>
                <a:srgbClr val="FF0000"/>
              </a:buClr>
            </a:pPr>
            <a:r>
              <a:rPr lang="en-IN" sz="2400" dirty="0">
                <a:latin typeface="Arial"/>
                <a:cs typeface="Arial"/>
              </a:rPr>
              <a:t>Equity crowdfunding portals are disrupting VC</a:t>
            </a:r>
          </a:p>
          <a:p>
            <a:pPr>
              <a:buClr>
                <a:srgbClr val="FF0000"/>
              </a:buClr>
            </a:pPr>
            <a:endParaRPr lang="en-IN" sz="2400" dirty="0">
              <a:latin typeface="Arial"/>
              <a:cs typeface="Arial"/>
            </a:endParaRPr>
          </a:p>
          <a:p>
            <a:pPr marL="285750" indent="-285750">
              <a:buClr>
                <a:srgbClr val="FF0000"/>
              </a:buClr>
              <a:buFont typeface="Wingdings" panose="05000000000000000000" pitchFamily="2" charset="2"/>
              <a:buChar char="§"/>
            </a:pPr>
            <a:r>
              <a:rPr lang="en-IN" sz="2400" dirty="0">
                <a:latin typeface="Arial"/>
                <a:cs typeface="Arial"/>
              </a:rPr>
              <a:t>Investments come directly into the start-ups</a:t>
            </a:r>
          </a:p>
          <a:p>
            <a:pPr marL="285750" indent="-285750">
              <a:buClr>
                <a:srgbClr val="FF0000"/>
              </a:buClr>
              <a:buFont typeface="Wingdings" panose="05000000000000000000" pitchFamily="2" charset="2"/>
              <a:buChar char="§"/>
            </a:pPr>
            <a:r>
              <a:rPr lang="en-IN" sz="2400" dirty="0">
                <a:latin typeface="Arial"/>
                <a:cs typeface="Arial"/>
              </a:rPr>
              <a:t>P2P models facilitate investment in SME</a:t>
            </a:r>
          </a:p>
          <a:p>
            <a:pPr marL="285750" indent="-285750">
              <a:buClr>
                <a:srgbClr val="FF0000"/>
              </a:buClr>
              <a:buFont typeface="Wingdings" panose="05000000000000000000" pitchFamily="2" charset="2"/>
              <a:buChar char="§"/>
            </a:pPr>
            <a:r>
              <a:rPr lang="en-IN" sz="2400" dirty="0">
                <a:latin typeface="Arial"/>
                <a:cs typeface="Arial"/>
              </a:rPr>
              <a:t>Also known as capital pooling and securitization</a:t>
            </a:r>
          </a:p>
          <a:p>
            <a:pPr marL="285750" indent="-285750">
              <a:buClr>
                <a:srgbClr val="FF0000"/>
              </a:buClr>
              <a:buFont typeface="Wingdings" panose="05000000000000000000" pitchFamily="2" charset="2"/>
              <a:buChar char="§"/>
            </a:pPr>
            <a:endParaRPr lang="en-IN" sz="2400" dirty="0">
              <a:latin typeface="Arial"/>
              <a:cs typeface="Arial"/>
            </a:endParaRPr>
          </a:p>
          <a:p>
            <a:pPr marL="285750" indent="-285750">
              <a:buClr>
                <a:srgbClr val="FF0000"/>
              </a:buClr>
              <a:buFont typeface="Wingdings" panose="05000000000000000000" pitchFamily="2" charset="2"/>
              <a:buChar char="§"/>
            </a:pPr>
            <a:r>
              <a:rPr lang="en-IN" sz="2400" dirty="0">
                <a:latin typeface="Arial"/>
                <a:cs typeface="Arial"/>
              </a:rPr>
              <a:t>Other areas in scope</a:t>
            </a:r>
          </a:p>
          <a:p>
            <a:pPr marL="742950" lvl="1" indent="-285750">
              <a:buClr>
                <a:srgbClr val="FF0000"/>
              </a:buClr>
              <a:buFont typeface="Wingdings" panose="05000000000000000000" pitchFamily="2" charset="2"/>
              <a:buChar char="§"/>
            </a:pPr>
            <a:r>
              <a:rPr lang="en-IN" sz="2400" dirty="0">
                <a:latin typeface="Arial"/>
                <a:cs typeface="Arial"/>
              </a:rPr>
              <a:t>Invoice trading</a:t>
            </a:r>
          </a:p>
          <a:p>
            <a:pPr marL="742950" lvl="1" indent="-285750">
              <a:buClr>
                <a:srgbClr val="FF0000"/>
              </a:buClr>
              <a:buFont typeface="Wingdings" panose="05000000000000000000" pitchFamily="2" charset="2"/>
              <a:buChar char="§"/>
            </a:pPr>
            <a:r>
              <a:rPr lang="en-IN" sz="2400" dirty="0">
                <a:latin typeface="Arial"/>
                <a:cs typeface="Arial"/>
              </a:rPr>
              <a:t>Real estate investment</a:t>
            </a:r>
          </a:p>
          <a:p>
            <a:pPr marL="742950" lvl="1" indent="-285750">
              <a:buClr>
                <a:srgbClr val="FF0000"/>
              </a:buClr>
              <a:buFont typeface="Wingdings" panose="05000000000000000000" pitchFamily="2" charset="2"/>
              <a:buChar char="§"/>
            </a:pPr>
            <a:r>
              <a:rPr lang="en-IN" sz="2400" dirty="0">
                <a:latin typeface="Arial"/>
                <a:cs typeface="Arial"/>
              </a:rPr>
              <a:t>Syndicate balance sheet risk exposure</a:t>
            </a:r>
          </a:p>
        </p:txBody>
      </p:sp>
    </p:spTree>
    <p:extLst>
      <p:ext uri="{BB962C8B-B14F-4D97-AF65-F5344CB8AC3E}">
        <p14:creationId xmlns:p14="http://schemas.microsoft.com/office/powerpoint/2010/main" val="8515534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85000" lnSpcReduction="10000"/>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Crowdfunding and Market place lending – Modern Global capital markets</a:t>
            </a:r>
            <a:endParaRPr lang="en-US" dirty="0"/>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36</a:t>
            </a:fld>
            <a:endParaRPr lang="en-US" altLang="en-US" dirty="0"/>
          </a:p>
        </p:txBody>
      </p:sp>
      <p:sp>
        <p:nvSpPr>
          <p:cNvPr id="12" name="TextBox 11">
            <a:extLst>
              <a:ext uri="{FF2B5EF4-FFF2-40B4-BE49-F238E27FC236}">
                <a16:creationId xmlns:a16="http://schemas.microsoft.com/office/drawing/2014/main" id="{A8D58EE3-832E-20CE-BA48-3FE5C43B9CDF}"/>
              </a:ext>
            </a:extLst>
          </p:cNvPr>
          <p:cNvSpPr txBox="1"/>
          <p:nvPr/>
        </p:nvSpPr>
        <p:spPr>
          <a:xfrm>
            <a:off x="157104" y="1491943"/>
            <a:ext cx="8795871" cy="4154984"/>
          </a:xfrm>
          <a:prstGeom prst="rect">
            <a:avLst/>
          </a:prstGeom>
          <a:noFill/>
        </p:spPr>
        <p:txBody>
          <a:bodyPr wrap="square" lIns="91440" tIns="45720" rIns="91440" bIns="45720" rtlCol="0" anchor="t">
            <a:spAutoFit/>
          </a:bodyPr>
          <a:lstStyle/>
          <a:p>
            <a:pPr marL="285750" indent="-285750">
              <a:buClr>
                <a:srgbClr val="FF0000"/>
              </a:buClr>
              <a:buFont typeface="Wingdings" panose="05000000000000000000" pitchFamily="2" charset="2"/>
              <a:buChar char="§"/>
            </a:pPr>
            <a:r>
              <a:rPr lang="en-IN" sz="2400" dirty="0">
                <a:latin typeface="Arial"/>
                <a:cs typeface="Arial"/>
              </a:rPr>
              <a:t>Themes in Modern global capital markets</a:t>
            </a:r>
          </a:p>
          <a:p>
            <a:pPr marL="285750" indent="-285750">
              <a:buClr>
                <a:srgbClr val="FF0000"/>
              </a:buClr>
              <a:buFont typeface="Wingdings" panose="05000000000000000000" pitchFamily="2" charset="2"/>
              <a:buChar char="§"/>
            </a:pPr>
            <a:endParaRPr lang="en-IN" sz="2400" dirty="0">
              <a:latin typeface="Arial"/>
              <a:cs typeface="Arial"/>
            </a:endParaRPr>
          </a:p>
          <a:p>
            <a:pPr marL="742950" lvl="1" indent="-285750">
              <a:buClr>
                <a:srgbClr val="FF0000"/>
              </a:buClr>
              <a:buFont typeface="Wingdings" panose="05000000000000000000" pitchFamily="2" charset="2"/>
              <a:buChar char="§"/>
            </a:pPr>
            <a:r>
              <a:rPr lang="en-IN" sz="2400" dirty="0">
                <a:latin typeface="Arial"/>
                <a:cs typeface="Arial"/>
              </a:rPr>
              <a:t>Disclosure paradigm - Platforms tapping retail investors need more disclosure for investment protection compared to institutional and accredited investors.</a:t>
            </a:r>
          </a:p>
          <a:p>
            <a:pPr marL="742950" lvl="1" indent="-285750">
              <a:buClr>
                <a:srgbClr val="FF0000"/>
              </a:buClr>
              <a:buFont typeface="Wingdings" panose="05000000000000000000" pitchFamily="2" charset="2"/>
              <a:buChar char="§"/>
            </a:pPr>
            <a:r>
              <a:rPr lang="en-IN" sz="2400" dirty="0">
                <a:latin typeface="Arial"/>
                <a:cs typeface="Arial"/>
              </a:rPr>
              <a:t>Conduct risk – Proposal for an industry wide code of conduct. (FICC)</a:t>
            </a:r>
          </a:p>
          <a:p>
            <a:pPr marL="742950" lvl="1" indent="-285750">
              <a:buClr>
                <a:srgbClr val="FF0000"/>
              </a:buClr>
              <a:buFont typeface="Wingdings" panose="05000000000000000000" pitchFamily="2" charset="2"/>
              <a:buChar char="§"/>
            </a:pPr>
            <a:r>
              <a:rPr lang="en-IN" sz="2400" dirty="0">
                <a:latin typeface="Arial"/>
                <a:cs typeface="Arial"/>
              </a:rPr>
              <a:t>Trust and Regulation – Private IPOs</a:t>
            </a:r>
          </a:p>
          <a:p>
            <a:pPr marL="742950" lvl="1" indent="-285750">
              <a:buClr>
                <a:srgbClr val="FF0000"/>
              </a:buClr>
              <a:buFont typeface="Wingdings" panose="05000000000000000000" pitchFamily="2" charset="2"/>
              <a:buChar char="§"/>
            </a:pPr>
            <a:r>
              <a:rPr lang="en-IN" sz="2400" dirty="0">
                <a:latin typeface="Arial"/>
                <a:cs typeface="Arial"/>
              </a:rPr>
              <a:t>Professional education</a:t>
            </a:r>
          </a:p>
          <a:p>
            <a:pPr marL="285750" indent="-285750">
              <a:buClr>
                <a:srgbClr val="FF0000"/>
              </a:buClr>
              <a:buFont typeface="Wingdings" panose="05000000000000000000" pitchFamily="2" charset="2"/>
              <a:buChar char="§"/>
            </a:pPr>
            <a:endParaRPr lang="en-IN" sz="2400" dirty="0">
              <a:latin typeface="Arial"/>
              <a:cs typeface="Arial"/>
            </a:endParaRPr>
          </a:p>
          <a:p>
            <a:pPr>
              <a:buClr>
                <a:srgbClr val="FF0000"/>
              </a:buClr>
            </a:pPr>
            <a:endParaRPr lang="en-IN" sz="2400" dirty="0">
              <a:latin typeface="Arial"/>
              <a:cs typeface="Arial"/>
            </a:endParaRPr>
          </a:p>
        </p:txBody>
      </p:sp>
    </p:spTree>
    <p:extLst>
      <p:ext uri="{BB962C8B-B14F-4D97-AF65-F5344CB8AC3E}">
        <p14:creationId xmlns:p14="http://schemas.microsoft.com/office/powerpoint/2010/main" val="11213570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Approach to crowdfunding</a:t>
            </a:r>
            <a:endParaRPr lang="en-US" dirty="0"/>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37</a:t>
            </a:fld>
            <a:endParaRPr lang="en-US" altLang="en-US" dirty="0"/>
          </a:p>
        </p:txBody>
      </p:sp>
      <p:sp>
        <p:nvSpPr>
          <p:cNvPr id="12" name="TextBox 11">
            <a:extLst>
              <a:ext uri="{FF2B5EF4-FFF2-40B4-BE49-F238E27FC236}">
                <a16:creationId xmlns:a16="http://schemas.microsoft.com/office/drawing/2014/main" id="{A8D58EE3-832E-20CE-BA48-3FE5C43B9CDF}"/>
              </a:ext>
            </a:extLst>
          </p:cNvPr>
          <p:cNvSpPr txBox="1"/>
          <p:nvPr/>
        </p:nvSpPr>
        <p:spPr>
          <a:xfrm>
            <a:off x="121652" y="1295400"/>
            <a:ext cx="8682095" cy="4893647"/>
          </a:xfrm>
          <a:prstGeom prst="rect">
            <a:avLst/>
          </a:prstGeom>
          <a:noFill/>
        </p:spPr>
        <p:txBody>
          <a:bodyPr wrap="square" lIns="91440" tIns="45720" rIns="91440" bIns="45720" rtlCol="0" anchor="t">
            <a:spAutoFit/>
          </a:bodyPr>
          <a:lstStyle/>
          <a:p>
            <a:pPr algn="l"/>
            <a:r>
              <a:rPr lang="en-US" sz="2400" b="0" i="0" u="none" strike="noStrike" baseline="0" dirty="0"/>
              <a:t>The “crowd” is composed of individuals who may or may not have experience or knowledge of financial markets. How then can the crowd do their best to ensure they are making the right decisions? </a:t>
            </a:r>
          </a:p>
          <a:p>
            <a:pPr algn="l"/>
            <a:endParaRPr lang="en-US" sz="2400" b="0" i="0" u="none" strike="noStrike" baseline="0" dirty="0"/>
          </a:p>
          <a:p>
            <a:pPr algn="l"/>
            <a:r>
              <a:rPr lang="en-US" sz="2400" b="0" i="0" u="none" strike="noStrike" baseline="0" dirty="0"/>
              <a:t>There are </a:t>
            </a:r>
            <a:r>
              <a:rPr lang="en-US" sz="2400" b="0" i="0" u="none" strike="noStrike" baseline="0" dirty="0">
                <a:solidFill>
                  <a:srgbClr val="00B0F0"/>
                </a:solidFill>
              </a:rPr>
              <a:t>two current equity crowdfunding </a:t>
            </a:r>
            <a:r>
              <a:rPr lang="en-US" sz="2400" b="0" i="0" u="none" strike="noStrike" baseline="0" dirty="0"/>
              <a:t>investment </a:t>
            </a:r>
            <a:r>
              <a:rPr lang="en-US" sz="2400" b="0" i="0" u="none" strike="noStrike" baseline="0" dirty="0">
                <a:solidFill>
                  <a:srgbClr val="00B0F0"/>
                </a:solidFill>
              </a:rPr>
              <a:t>models</a:t>
            </a:r>
            <a:r>
              <a:rPr lang="en-US" sz="2400" b="0" i="0" u="none" strike="noStrike" baseline="0" dirty="0"/>
              <a:t>: </a:t>
            </a:r>
            <a:r>
              <a:rPr lang="en-US" sz="2400" b="1" i="1" u="none" strike="noStrike" baseline="0" dirty="0"/>
              <a:t>investor‐led and company‐led</a:t>
            </a:r>
            <a:r>
              <a:rPr lang="en-US" sz="2400" b="0" i="0" u="none" strike="noStrike" baseline="0" dirty="0"/>
              <a:t>.</a:t>
            </a:r>
          </a:p>
          <a:p>
            <a:pPr algn="l"/>
            <a:endParaRPr lang="en-US" sz="2400" dirty="0"/>
          </a:p>
          <a:p>
            <a:pPr marL="285750" indent="-285750">
              <a:buClr>
                <a:srgbClr val="FF0000"/>
              </a:buClr>
              <a:buFont typeface="Wingdings" panose="05000000000000000000" pitchFamily="2" charset="2"/>
              <a:buChar char="§"/>
            </a:pPr>
            <a:r>
              <a:rPr lang="en-US" sz="2400" dirty="0"/>
              <a:t>In the case of investor‐led approach that benefits investors is that they receive the same share class and price as the angels, whether they are investing £1,000 or £100,000. They also have the same rights in following their money in later rounds, enabling them to avoid excessive dilution.</a:t>
            </a:r>
            <a:endParaRPr lang="en-IN" sz="2400" dirty="0"/>
          </a:p>
        </p:txBody>
      </p:sp>
    </p:spTree>
    <p:extLst>
      <p:ext uri="{BB962C8B-B14F-4D97-AF65-F5344CB8AC3E}">
        <p14:creationId xmlns:p14="http://schemas.microsoft.com/office/powerpoint/2010/main" val="10971606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Investor-led approach to crowdfunding</a:t>
            </a:r>
            <a:endParaRPr lang="en-US" dirty="0"/>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38</a:t>
            </a:fld>
            <a:endParaRPr lang="en-US" altLang="en-US" dirty="0"/>
          </a:p>
        </p:txBody>
      </p:sp>
      <p:sp>
        <p:nvSpPr>
          <p:cNvPr id="12" name="TextBox 11">
            <a:extLst>
              <a:ext uri="{FF2B5EF4-FFF2-40B4-BE49-F238E27FC236}">
                <a16:creationId xmlns:a16="http://schemas.microsoft.com/office/drawing/2014/main" id="{A8D58EE3-832E-20CE-BA48-3FE5C43B9CDF}"/>
              </a:ext>
            </a:extLst>
          </p:cNvPr>
          <p:cNvSpPr txBox="1"/>
          <p:nvPr/>
        </p:nvSpPr>
        <p:spPr>
          <a:xfrm>
            <a:off x="121652" y="1295400"/>
            <a:ext cx="8682095" cy="5632311"/>
          </a:xfrm>
          <a:prstGeom prst="rect">
            <a:avLst/>
          </a:prstGeom>
          <a:noFill/>
        </p:spPr>
        <p:txBody>
          <a:bodyPr wrap="square" lIns="91440" tIns="45720" rIns="91440" bIns="45720" rtlCol="0" anchor="t">
            <a:spAutoFit/>
          </a:bodyPr>
          <a:lstStyle/>
          <a:p>
            <a:pPr marL="285750" indent="-285750">
              <a:buClr>
                <a:srgbClr val="FF0000"/>
              </a:buClr>
              <a:buFont typeface="Wingdings" panose="05000000000000000000" pitchFamily="2" charset="2"/>
              <a:buChar char="§"/>
            </a:pPr>
            <a:r>
              <a:rPr lang="en-US" sz="2400" dirty="0"/>
              <a:t>This is often not the case on crowdfunding platforms that operate the company‐led model</a:t>
            </a:r>
          </a:p>
          <a:p>
            <a:pPr>
              <a:buClr>
                <a:srgbClr val="FF0000"/>
              </a:buClr>
            </a:pPr>
            <a:r>
              <a:rPr lang="en-US" sz="2400" dirty="0"/>
              <a:t>.</a:t>
            </a:r>
          </a:p>
          <a:p>
            <a:pPr marL="742950" lvl="1" indent="-285750">
              <a:buClr>
                <a:srgbClr val="FF0000"/>
              </a:buClr>
              <a:buFont typeface="Wingdings" panose="05000000000000000000" pitchFamily="2" charset="2"/>
              <a:buChar char="§"/>
            </a:pPr>
            <a:r>
              <a:rPr lang="en-US" sz="2400" b="0" i="0" u="none" strike="noStrike" baseline="0" dirty="0"/>
              <a:t>With the “company‐led” approach to crowdfunding, the company seeking capital sets its own terms of investment and decides its own valuation. </a:t>
            </a:r>
          </a:p>
          <a:p>
            <a:pPr marL="742950" lvl="1" indent="-285750">
              <a:buClr>
                <a:srgbClr val="FF0000"/>
              </a:buClr>
              <a:buFont typeface="Wingdings" panose="05000000000000000000" pitchFamily="2" charset="2"/>
              <a:buChar char="§"/>
            </a:pPr>
            <a:r>
              <a:rPr lang="en-US" sz="2400" dirty="0"/>
              <a:t>Additionally, Companies can choose to issue more than one class of share. </a:t>
            </a:r>
          </a:p>
          <a:p>
            <a:pPr marL="1200150" lvl="2" indent="-285750">
              <a:buClr>
                <a:srgbClr val="FF0000"/>
              </a:buClr>
              <a:buFont typeface="Wingdings" panose="05000000000000000000" pitchFamily="2" charset="2"/>
              <a:buChar char="§"/>
            </a:pPr>
            <a:r>
              <a:rPr lang="en-US" sz="2400" dirty="0"/>
              <a:t>Often founders get A shares, </a:t>
            </a:r>
          </a:p>
          <a:p>
            <a:pPr marL="1200150" lvl="2" indent="-285750">
              <a:buClr>
                <a:srgbClr val="FF0000"/>
              </a:buClr>
              <a:buFont typeface="Wingdings" panose="05000000000000000000" pitchFamily="2" charset="2"/>
              <a:buChar char="§"/>
            </a:pPr>
            <a:endParaRPr lang="en-US" sz="2400" dirty="0"/>
          </a:p>
          <a:p>
            <a:pPr lvl="3">
              <a:buClr>
                <a:srgbClr val="FF0000"/>
              </a:buClr>
            </a:pPr>
            <a:r>
              <a:rPr lang="en-US" sz="2400" dirty="0"/>
              <a:t>whereas </a:t>
            </a:r>
          </a:p>
          <a:p>
            <a:pPr lvl="3">
              <a:buClr>
                <a:srgbClr val="FF0000"/>
              </a:buClr>
            </a:pPr>
            <a:endParaRPr lang="en-US" sz="2400" dirty="0"/>
          </a:p>
          <a:p>
            <a:pPr marL="1200150" lvl="2" indent="-285750">
              <a:buClr>
                <a:srgbClr val="FF0000"/>
              </a:buClr>
              <a:buFont typeface="Wingdings" panose="05000000000000000000" pitchFamily="2" charset="2"/>
              <a:buChar char="§"/>
            </a:pPr>
            <a:r>
              <a:rPr lang="en-US" sz="2400" dirty="0"/>
              <a:t>Ordinary investors get B shares, that come without voting or pre‐emption rights. </a:t>
            </a:r>
          </a:p>
          <a:p>
            <a:pPr>
              <a:buClr>
                <a:srgbClr val="FF0000"/>
              </a:buClr>
            </a:pPr>
            <a:r>
              <a:rPr lang="en-US" sz="2400" dirty="0"/>
              <a:t> </a:t>
            </a:r>
            <a:endParaRPr lang="en-IN" sz="2400" dirty="0"/>
          </a:p>
        </p:txBody>
      </p:sp>
    </p:spTree>
    <p:extLst>
      <p:ext uri="{BB962C8B-B14F-4D97-AF65-F5344CB8AC3E}">
        <p14:creationId xmlns:p14="http://schemas.microsoft.com/office/powerpoint/2010/main" val="17144293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Investor-led approach to crowdfunding</a:t>
            </a:r>
            <a:endParaRPr lang="en-US" dirty="0"/>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39</a:t>
            </a:fld>
            <a:endParaRPr lang="en-US" altLang="en-US" dirty="0"/>
          </a:p>
        </p:txBody>
      </p:sp>
      <p:sp>
        <p:nvSpPr>
          <p:cNvPr id="12" name="TextBox 11">
            <a:extLst>
              <a:ext uri="{FF2B5EF4-FFF2-40B4-BE49-F238E27FC236}">
                <a16:creationId xmlns:a16="http://schemas.microsoft.com/office/drawing/2014/main" id="{A8D58EE3-832E-20CE-BA48-3FE5C43B9CDF}"/>
              </a:ext>
            </a:extLst>
          </p:cNvPr>
          <p:cNvSpPr txBox="1"/>
          <p:nvPr/>
        </p:nvSpPr>
        <p:spPr>
          <a:xfrm>
            <a:off x="121652" y="1295400"/>
            <a:ext cx="8682095" cy="4893647"/>
          </a:xfrm>
          <a:prstGeom prst="rect">
            <a:avLst/>
          </a:prstGeom>
          <a:noFill/>
        </p:spPr>
        <p:txBody>
          <a:bodyPr wrap="square" lIns="91440" tIns="45720" rIns="91440" bIns="45720" rtlCol="0" anchor="t">
            <a:spAutoFit/>
          </a:bodyPr>
          <a:lstStyle/>
          <a:p>
            <a:pPr algn="l"/>
            <a:endParaRPr lang="en-US" sz="2400" b="0" i="0" u="none" strike="noStrike" baseline="0" dirty="0"/>
          </a:p>
          <a:p>
            <a:pPr>
              <a:buClr>
                <a:srgbClr val="FF0000"/>
              </a:buClr>
            </a:pPr>
            <a:r>
              <a:rPr lang="en-US" sz="2400" dirty="0"/>
              <a:t>Thinking exercise: Why Investor-led approach matters? </a:t>
            </a:r>
          </a:p>
          <a:p>
            <a:pPr>
              <a:buClr>
                <a:srgbClr val="FF0000"/>
              </a:buClr>
            </a:pPr>
            <a:r>
              <a:rPr lang="en-US" sz="2400" i="1" dirty="0"/>
              <a:t>This matters because ordinary investors may well see their stake heavily diluted if the company embarks on another round of funding at a higher valuation. </a:t>
            </a:r>
          </a:p>
          <a:p>
            <a:pPr>
              <a:buClr>
                <a:srgbClr val="FF0000"/>
              </a:buClr>
            </a:pPr>
            <a:endParaRPr lang="en-US" sz="2400" dirty="0"/>
          </a:p>
          <a:p>
            <a:pPr marL="285750" indent="-285750">
              <a:buClr>
                <a:srgbClr val="FF0000"/>
              </a:buClr>
              <a:buFont typeface="Wingdings" panose="05000000000000000000" pitchFamily="2" charset="2"/>
              <a:buChar char="§"/>
            </a:pPr>
            <a:r>
              <a:rPr lang="en-US" sz="2400" dirty="0"/>
              <a:t>The investor‐led model of crowdfunding has clear benefits for investors over the company‐led model. </a:t>
            </a:r>
          </a:p>
          <a:p>
            <a:pPr marL="285750" indent="-285750">
              <a:buClr>
                <a:srgbClr val="FF0000"/>
              </a:buClr>
              <a:buFont typeface="Wingdings" panose="05000000000000000000" pitchFamily="2" charset="2"/>
              <a:buChar char="§"/>
            </a:pPr>
            <a:r>
              <a:rPr lang="en-US" sz="2400" dirty="0"/>
              <a:t>As crowdfunding continues to grow, issues such as the protection of investors, transparency, and education will assume an ever-greater importance, </a:t>
            </a:r>
          </a:p>
          <a:p>
            <a:pPr marL="285750" indent="-285750">
              <a:buClr>
                <a:srgbClr val="FF0000"/>
              </a:buClr>
              <a:buFont typeface="Wingdings" panose="05000000000000000000" pitchFamily="2" charset="2"/>
              <a:buChar char="§"/>
            </a:pPr>
            <a:r>
              <a:rPr lang="en-US" sz="2400" dirty="0"/>
              <a:t>Companies that put the investor first will be well‐placed to take advantage of these changes. </a:t>
            </a:r>
            <a:endParaRPr lang="en-IN" sz="2400" dirty="0"/>
          </a:p>
        </p:txBody>
      </p:sp>
    </p:spTree>
    <p:extLst>
      <p:ext uri="{BB962C8B-B14F-4D97-AF65-F5344CB8AC3E}">
        <p14:creationId xmlns:p14="http://schemas.microsoft.com/office/powerpoint/2010/main" val="2897983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ontent Placeholder 2"/>
          <p:cNvSpPr/>
          <p:nvPr/>
        </p:nvSpPr>
        <p:spPr bwMode="auto">
          <a:xfrm>
            <a:off x="304920" y="152280"/>
            <a:ext cx="6324120" cy="1142640"/>
          </a:xfrm>
          <a:prstGeom prst="rect">
            <a:avLst/>
          </a:prstGeom>
          <a:noFill/>
          <a:ln>
            <a:noFill/>
          </a:ln>
        </p:spPr>
        <p:style>
          <a:lnRef idx="0">
            <a:scrgbClr r="0" g="0" b="0"/>
          </a:lnRef>
          <a:fillRef idx="0">
            <a:scrgbClr r="0" g="0" b="0"/>
          </a:fillRef>
          <a:effectRef idx="0">
            <a:scrgbClr r="0" g="0" b="0"/>
          </a:effectRef>
          <a:fontRef idx="minor"/>
        </p:style>
        <p:txBody>
          <a:bodyPr vert="horz" wrap="square" lIns="91440" tIns="45720" rIns="91440" bIns="45720" numCol="1" spcCol="0" anchor="ctr" anchorCtr="0" compatLnSpc="1">
            <a:prstTxWarp prst="textNoShape">
              <a:avLst/>
            </a:prstTxWarp>
            <a:normAutofit/>
          </a:bodyPr>
          <a:lstStyle/>
          <a:p>
            <a:pPr indent="-342900" eaLnBrk="0" hangingPunct="0">
              <a:lnSpc>
                <a:spcPts val="3600"/>
              </a:lnSpc>
              <a:spcBef>
                <a:spcPts val="0"/>
              </a:spcBef>
              <a:spcAft>
                <a:spcPts val="600"/>
              </a:spcAft>
              <a:tabLst>
                <a:tab pos="0" algn="l"/>
              </a:tabLst>
            </a:pPr>
            <a:r>
              <a:rPr lang="en-US" sz="3600" b="1" strike="noStrike" kern="1200" spc="-150" baseline="0">
                <a:latin typeface="Arial" pitchFamily="34" charset="0"/>
                <a:ea typeface="+mn-ea"/>
                <a:cs typeface="Arial" pitchFamily="34" charset="0"/>
              </a:rPr>
              <a:t>Lending and Bank Money supply</a:t>
            </a:r>
          </a:p>
        </p:txBody>
      </p:sp>
      <p:sp>
        <p:nvSpPr>
          <p:cNvPr id="2" name="PlaceHolder 1"/>
          <p:cNvSpPr>
            <a:spLocks noGrp="1"/>
          </p:cNvSpPr>
          <p:nvPr>
            <p:ph type="sldNum" sz="quarter" idx="13"/>
          </p:nvPr>
        </p:nvSpPr>
        <p:spPr>
          <a:xfrm>
            <a:off x="157163" y="6456362"/>
            <a:ext cx="2133600" cy="365125"/>
          </a:xfrm>
        </p:spPr>
        <p:txBody>
          <a:bodyPr vert="horz" wrap="square" lIns="91440" tIns="45720" rIns="91440" bIns="45720" numCol="1" anchor="ctr" anchorCtr="0" compatLnSpc="1">
            <a:prstTxWarp prst="textNoShape">
              <a:avLst/>
            </a:prstTxWarp>
            <a:normAutofit/>
          </a:bodyPr>
          <a:lstStyle/>
          <a:p>
            <a:pPr>
              <a:spcAft>
                <a:spcPts val="600"/>
              </a:spcAft>
            </a:pPr>
            <a:fld id="{73A4D577-1AA4-48EF-B899-18A062297836}" type="slidenum">
              <a:rPr lang="en-US" altLang="en-US"/>
              <a:pPr>
                <a:spcAft>
                  <a:spcPts val="600"/>
                </a:spcAft>
              </a:pPr>
              <a:t>4</a:t>
            </a:fld>
            <a:endParaRPr lang="en-US" altLang="en-US"/>
          </a:p>
        </p:txBody>
      </p:sp>
      <p:graphicFrame>
        <p:nvGraphicFramePr>
          <p:cNvPr id="168" name="TextBox 165">
            <a:extLst>
              <a:ext uri="{FF2B5EF4-FFF2-40B4-BE49-F238E27FC236}">
                <a16:creationId xmlns:a16="http://schemas.microsoft.com/office/drawing/2014/main" id="{E926D2D6-39E8-8824-9FBC-5A582074AD98}"/>
              </a:ext>
            </a:extLst>
          </p:cNvPr>
          <p:cNvGraphicFramePr/>
          <p:nvPr>
            <p:extLst>
              <p:ext uri="{D42A27DB-BD31-4B8C-83A1-F6EECF244321}">
                <p14:modId xmlns:p14="http://schemas.microsoft.com/office/powerpoint/2010/main" val="2606347098"/>
              </p:ext>
            </p:extLst>
          </p:nvPr>
        </p:nvGraphicFramePr>
        <p:xfrm>
          <a:off x="304800" y="1493837"/>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C6F9A8D-FAC2-A5EC-06FE-FD2734641AFF}"/>
              </a:ext>
            </a:extLst>
          </p:cNvPr>
          <p:cNvSpPr>
            <a:spLocks noGrp="1"/>
          </p:cNvSpPr>
          <p:nvPr>
            <p:ph sz="quarter" idx="10"/>
          </p:nvPr>
        </p:nvSpPr>
        <p:spPr/>
        <p:txBody>
          <a:bodyPr/>
          <a:lstStyle/>
          <a:p>
            <a:r>
              <a:rPr lang="en-US" dirty="0"/>
              <a:t>Cred Business Model Case study</a:t>
            </a:r>
          </a:p>
        </p:txBody>
      </p:sp>
      <p:sp>
        <p:nvSpPr>
          <p:cNvPr id="4" name="Slide Number Placeholder 3">
            <a:extLst>
              <a:ext uri="{FF2B5EF4-FFF2-40B4-BE49-F238E27FC236}">
                <a16:creationId xmlns:a16="http://schemas.microsoft.com/office/drawing/2014/main" id="{791CBC35-7A18-2A3A-1340-0AF7C236257A}"/>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40</a:t>
            </a:fld>
            <a:endParaRPr lang="en-US" altLang="en-US" dirty="0"/>
          </a:p>
        </p:txBody>
      </p:sp>
    </p:spTree>
    <p:extLst>
      <p:ext uri="{BB962C8B-B14F-4D97-AF65-F5344CB8AC3E}">
        <p14:creationId xmlns:p14="http://schemas.microsoft.com/office/powerpoint/2010/main" val="233887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a:latin typeface="Arial"/>
                <a:cs typeface="Arial"/>
              </a:rPr>
              <a:t>Marketplace lending </a:t>
            </a:r>
          </a:p>
          <a:p>
            <a:r>
              <a:rPr lang="en-IN" dirty="0">
                <a:latin typeface="Arial"/>
                <a:cs typeface="Arial"/>
              </a:rPr>
              <a:t>Cred Business Model Case study</a:t>
            </a:r>
            <a:endParaRPr lang="en-US" dirty="0"/>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41</a:t>
            </a:fld>
            <a:endParaRPr lang="en-US" altLang="en-US" dirty="0"/>
          </a:p>
        </p:txBody>
      </p:sp>
      <p:sp>
        <p:nvSpPr>
          <p:cNvPr id="7" name="TextBox 6">
            <a:extLst>
              <a:ext uri="{FF2B5EF4-FFF2-40B4-BE49-F238E27FC236}">
                <a16:creationId xmlns:a16="http://schemas.microsoft.com/office/drawing/2014/main" id="{9AA0763D-A114-FBA8-3FCC-0A7C4D7D7B03}"/>
              </a:ext>
            </a:extLst>
          </p:cNvPr>
          <p:cNvSpPr txBox="1"/>
          <p:nvPr/>
        </p:nvSpPr>
        <p:spPr>
          <a:xfrm>
            <a:off x="76200" y="4234577"/>
            <a:ext cx="8963391" cy="2031325"/>
          </a:xfrm>
          <a:prstGeom prst="rect">
            <a:avLst/>
          </a:prstGeom>
          <a:noFill/>
        </p:spPr>
        <p:txBody>
          <a:bodyPr wrap="square">
            <a:spAutoFit/>
          </a:bodyPr>
          <a:lstStyle/>
          <a:p>
            <a:pPr marL="171450" indent="-171450">
              <a:buFont typeface="Arial" panose="020B0604020202020204" pitchFamily="34" charset="0"/>
              <a:buChar char="•"/>
            </a:pPr>
            <a:endParaRPr lang="en-US" sz="1400" b="0" i="0" dirty="0">
              <a:solidFill>
                <a:srgbClr val="222222"/>
              </a:solidFill>
              <a:effectLst/>
            </a:endParaRPr>
          </a:p>
          <a:p>
            <a:pPr marL="171450" indent="-171450">
              <a:buFont typeface="Arial" panose="020B0604020202020204" pitchFamily="34" charset="0"/>
              <a:buChar char="•"/>
            </a:pPr>
            <a:r>
              <a:rPr lang="en-US" sz="1400" b="0" i="0" dirty="0">
                <a:solidFill>
                  <a:srgbClr val="222222"/>
                </a:solidFill>
                <a:effectLst/>
              </a:rPr>
              <a:t>Cred has around 9 million customers and a quarter of the country’s credit card bills are paid through its platform. This amounts to INR15,000 crore worth of credit card bills every month.</a:t>
            </a:r>
          </a:p>
          <a:p>
            <a:pPr marL="171450" indent="-171450">
              <a:buFont typeface="Arial" panose="020B0604020202020204" pitchFamily="34" charset="0"/>
              <a:buChar char="•"/>
            </a:pPr>
            <a:r>
              <a:rPr lang="en-US" sz="1400" dirty="0">
                <a:solidFill>
                  <a:srgbClr val="222222"/>
                </a:solidFill>
              </a:rPr>
              <a:t>Cred primary revenue are fees from partner for prompt repayment of credit card bill</a:t>
            </a:r>
            <a:endParaRPr lang="en-US" sz="1400" b="0" i="0" dirty="0">
              <a:solidFill>
                <a:srgbClr val="222222"/>
              </a:solidFill>
              <a:effectLst/>
            </a:endParaRPr>
          </a:p>
          <a:p>
            <a:pPr marL="171450" indent="-171450">
              <a:buFont typeface="Arial" panose="020B0604020202020204" pitchFamily="34" charset="0"/>
              <a:buChar char="•"/>
            </a:pPr>
            <a:r>
              <a:rPr lang="en-US" sz="1400" b="0" i="0" dirty="0">
                <a:solidFill>
                  <a:srgbClr val="222222"/>
                </a:solidFill>
                <a:effectLst/>
              </a:rPr>
              <a:t>Cred generates a credit score based on Customer KYC, before onboarding users and educates its customers about the importance of a good credit score.</a:t>
            </a:r>
          </a:p>
          <a:p>
            <a:pPr marL="171450" indent="-171450">
              <a:buFont typeface="Arial" panose="020B0604020202020204" pitchFamily="34" charset="0"/>
              <a:buChar char="•"/>
            </a:pPr>
            <a:r>
              <a:rPr lang="en-US" sz="1400" b="0" i="0" dirty="0">
                <a:solidFill>
                  <a:srgbClr val="222222"/>
                </a:solidFill>
                <a:effectLst/>
              </a:rPr>
              <a:t>This gives Cred the confidence to disburse personal loans within a few minutes without any documentation.</a:t>
            </a:r>
          </a:p>
          <a:p>
            <a:pPr marL="171450" indent="-171450">
              <a:buFont typeface="Arial" panose="020B0604020202020204" pitchFamily="34" charset="0"/>
              <a:buChar char="•"/>
            </a:pPr>
            <a:endParaRPr lang="en-US" sz="1400" dirty="0">
              <a:solidFill>
                <a:srgbClr val="222222"/>
              </a:solidFill>
            </a:endParaRPr>
          </a:p>
          <a:p>
            <a:pPr marL="171450" indent="-171450">
              <a:buFont typeface="Arial" panose="020B0604020202020204" pitchFamily="34" charset="0"/>
              <a:buChar char="•"/>
            </a:pPr>
            <a:r>
              <a:rPr lang="en-US" sz="1400" b="1" i="1" dirty="0"/>
              <a:t>Source: ETPRIME, RBI, NPCI</a:t>
            </a:r>
          </a:p>
        </p:txBody>
      </p:sp>
      <p:pic>
        <p:nvPicPr>
          <p:cNvPr id="2050" name="Picture 2" descr="Cred and India&amp;#39;s credit card market- a snapshot@2x">
            <a:extLst>
              <a:ext uri="{FF2B5EF4-FFF2-40B4-BE49-F238E27FC236}">
                <a16:creationId xmlns:a16="http://schemas.microsoft.com/office/drawing/2014/main" id="{28325447-F5B3-90D7-3E25-69F777F91B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520" r="40020"/>
          <a:stretch/>
        </p:blipFill>
        <p:spPr bwMode="auto">
          <a:xfrm>
            <a:off x="304800" y="1447800"/>
            <a:ext cx="3886200" cy="278677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562EB2F-1D62-091C-D33F-D467F670A5D0}"/>
              </a:ext>
            </a:extLst>
          </p:cNvPr>
          <p:cNvSpPr txBox="1"/>
          <p:nvPr/>
        </p:nvSpPr>
        <p:spPr>
          <a:xfrm>
            <a:off x="4367212" y="1534805"/>
            <a:ext cx="3986396" cy="1631216"/>
          </a:xfrm>
          <a:prstGeom prst="rect">
            <a:avLst/>
          </a:prstGeom>
          <a:noFill/>
        </p:spPr>
        <p:txBody>
          <a:bodyPr wrap="square">
            <a:spAutoFit/>
          </a:bodyPr>
          <a:lstStyle/>
          <a:p>
            <a:endParaRPr lang="en-US" sz="2000" b="0" i="0" dirty="0">
              <a:solidFill>
                <a:srgbClr val="222222"/>
              </a:solidFill>
              <a:effectLst/>
            </a:endParaRPr>
          </a:p>
          <a:p>
            <a:r>
              <a:rPr lang="en-US" sz="2000" b="0" i="0" dirty="0">
                <a:solidFill>
                  <a:srgbClr val="222222"/>
                </a:solidFill>
                <a:effectLst/>
              </a:rPr>
              <a:t>The Business Model of CRED positions itself to act as a debt collection agent and as a source of data for credit rating</a:t>
            </a:r>
            <a:endParaRPr lang="en-US" sz="2000" b="1" i="1" dirty="0"/>
          </a:p>
        </p:txBody>
      </p:sp>
    </p:spTree>
    <p:extLst>
      <p:ext uri="{BB962C8B-B14F-4D97-AF65-F5344CB8AC3E}">
        <p14:creationId xmlns:p14="http://schemas.microsoft.com/office/powerpoint/2010/main" val="2187336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C6F9A8D-FAC2-A5EC-06FE-FD2734641AFF}"/>
              </a:ext>
            </a:extLst>
          </p:cNvPr>
          <p:cNvSpPr>
            <a:spLocks noGrp="1"/>
          </p:cNvSpPr>
          <p:nvPr>
            <p:ph sz="quarter" idx="10"/>
          </p:nvPr>
        </p:nvSpPr>
        <p:spPr/>
        <p:txBody>
          <a:bodyPr/>
          <a:lstStyle/>
          <a:p>
            <a:r>
              <a:rPr lang="en-US" dirty="0"/>
              <a:t>Future of lending (Web3)</a:t>
            </a:r>
          </a:p>
        </p:txBody>
      </p:sp>
      <p:sp>
        <p:nvSpPr>
          <p:cNvPr id="4" name="Slide Number Placeholder 3">
            <a:extLst>
              <a:ext uri="{FF2B5EF4-FFF2-40B4-BE49-F238E27FC236}">
                <a16:creationId xmlns:a16="http://schemas.microsoft.com/office/drawing/2014/main" id="{791CBC35-7A18-2A3A-1340-0AF7C236257A}"/>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42</a:t>
            </a:fld>
            <a:endParaRPr lang="en-US" altLang="en-US" dirty="0"/>
          </a:p>
        </p:txBody>
      </p:sp>
    </p:spTree>
    <p:extLst>
      <p:ext uri="{BB962C8B-B14F-4D97-AF65-F5344CB8AC3E}">
        <p14:creationId xmlns:p14="http://schemas.microsoft.com/office/powerpoint/2010/main" val="13498307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A plausible future of lending in the fintech world - Web 3</a:t>
            </a:r>
            <a:endParaRPr lang="en-IN" sz="3300" dirty="0"/>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43</a:t>
            </a:fld>
            <a:endParaRPr lang="en-US" altLang="en-US"/>
          </a:p>
        </p:txBody>
      </p:sp>
      <p:sp>
        <p:nvSpPr>
          <p:cNvPr id="5" name="TextBox 4">
            <a:extLst>
              <a:ext uri="{FF2B5EF4-FFF2-40B4-BE49-F238E27FC236}">
                <a16:creationId xmlns:a16="http://schemas.microsoft.com/office/drawing/2014/main" id="{7BB2CFF9-0BD4-2F09-D47B-08702F0CF5DC}"/>
              </a:ext>
            </a:extLst>
          </p:cNvPr>
          <p:cNvSpPr txBox="1"/>
          <p:nvPr/>
        </p:nvSpPr>
        <p:spPr>
          <a:xfrm>
            <a:off x="157163" y="5753145"/>
            <a:ext cx="8986837" cy="738664"/>
          </a:xfrm>
          <a:prstGeom prst="rect">
            <a:avLst/>
          </a:prstGeom>
          <a:noFill/>
        </p:spPr>
        <p:txBody>
          <a:bodyPr wrap="square" lIns="91440" tIns="45720" rIns="91440" bIns="45720" rtlCol="0" anchor="t">
            <a:spAutoFit/>
          </a:bodyPr>
          <a:lstStyle/>
          <a:p>
            <a:pPr marL="285750" indent="-285750">
              <a:buFont typeface="Wingdings" pitchFamily="2" charset="2"/>
              <a:buChar char="§"/>
            </a:pPr>
            <a:r>
              <a:rPr lang="en-US" sz="1400" dirty="0">
                <a:latin typeface="Calibri"/>
                <a:cs typeface="Arial"/>
              </a:rPr>
              <a:t>Tech trends </a:t>
            </a:r>
          </a:p>
          <a:p>
            <a:pPr marL="742950" lvl="1" indent="-285750">
              <a:buFont typeface="Wingdings" pitchFamily="2" charset="2"/>
              <a:buChar char="§"/>
            </a:pPr>
            <a:r>
              <a:rPr lang="en-US" sz="1400" dirty="0">
                <a:latin typeface="Calibri"/>
                <a:cs typeface="Arial"/>
              </a:rPr>
              <a:t>Web 3 adoption – Built using block chain</a:t>
            </a:r>
            <a:endParaRPr lang="en-US" sz="1400" dirty="0">
              <a:latin typeface="Calibri"/>
            </a:endParaRPr>
          </a:p>
          <a:p>
            <a:pPr marL="742950" lvl="1" indent="-285750">
              <a:buFont typeface="Wingdings" pitchFamily="2" charset="2"/>
              <a:buChar char="§"/>
            </a:pPr>
            <a:r>
              <a:rPr lang="en-US" sz="1400" dirty="0">
                <a:latin typeface="Calibri"/>
                <a:cs typeface="Arial"/>
              </a:rPr>
              <a:t>Source:    </a:t>
            </a:r>
            <a:r>
              <a:rPr lang="en-US" sz="1400" dirty="0">
                <a:latin typeface="Calibri"/>
                <a:cs typeface="Arial"/>
                <a:hlinkClick r:id="rId2"/>
              </a:rPr>
              <a:t>https://www.mckinsey.com/industries/financial-services/our-insights/web3-beyond-the-hype</a:t>
            </a:r>
            <a:endParaRPr lang="en-US" sz="1400" dirty="0">
              <a:latin typeface="Calibri"/>
              <a:cs typeface="Arial"/>
            </a:endParaRPr>
          </a:p>
        </p:txBody>
      </p:sp>
      <p:pic>
        <p:nvPicPr>
          <p:cNvPr id="12" name="Picture 11">
            <a:extLst>
              <a:ext uri="{FF2B5EF4-FFF2-40B4-BE49-F238E27FC236}">
                <a16:creationId xmlns:a16="http://schemas.microsoft.com/office/drawing/2014/main" id="{25D819C3-91ED-3815-63CE-9E058705374D}"/>
              </a:ext>
            </a:extLst>
          </p:cNvPr>
          <p:cNvPicPr>
            <a:picLocks noChangeAspect="1"/>
          </p:cNvPicPr>
          <p:nvPr/>
        </p:nvPicPr>
        <p:blipFill>
          <a:blip r:embed="rId3"/>
          <a:stretch>
            <a:fillRect/>
          </a:stretch>
        </p:blipFill>
        <p:spPr>
          <a:xfrm>
            <a:off x="157163" y="1329747"/>
            <a:ext cx="6781800" cy="4478419"/>
          </a:xfrm>
          <a:prstGeom prst="rect">
            <a:avLst/>
          </a:prstGeom>
        </p:spPr>
      </p:pic>
    </p:spTree>
    <p:extLst>
      <p:ext uri="{BB962C8B-B14F-4D97-AF65-F5344CB8AC3E}">
        <p14:creationId xmlns:p14="http://schemas.microsoft.com/office/powerpoint/2010/main" val="42949670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7A83C68E-D38E-D10B-649A-4D851185A2F6}"/>
              </a:ext>
            </a:extLst>
          </p:cNvPr>
          <p:cNvGraphicFramePr/>
          <p:nvPr/>
        </p:nvGraphicFramePr>
        <p:xfrm>
          <a:off x="1916567" y="2024710"/>
          <a:ext cx="5084785" cy="35068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285750"/>
            <a:r>
              <a:rPr lang="en-US" sz="4400" dirty="0"/>
              <a:t>Lending on Web3 with Blockchain DAO and smart contracts</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44</a:t>
            </a:fld>
            <a:endParaRPr lang="en-US" altLang="en-US" dirty="0"/>
          </a:p>
        </p:txBody>
      </p:sp>
      <p:pic>
        <p:nvPicPr>
          <p:cNvPr id="5" name="Graphic 4" descr="Blockchain with solid fill">
            <a:extLst>
              <a:ext uri="{FF2B5EF4-FFF2-40B4-BE49-F238E27FC236}">
                <a16:creationId xmlns:a16="http://schemas.microsoft.com/office/drawing/2014/main" id="{185CFBFC-A59A-D8ED-4609-720060B8731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04915" y="3250919"/>
            <a:ext cx="914400" cy="914400"/>
          </a:xfrm>
          <a:prstGeom prst="rect">
            <a:avLst/>
          </a:prstGeom>
        </p:spPr>
      </p:pic>
      <p:sp>
        <p:nvSpPr>
          <p:cNvPr id="24" name="TextBox 23">
            <a:extLst>
              <a:ext uri="{FF2B5EF4-FFF2-40B4-BE49-F238E27FC236}">
                <a16:creationId xmlns:a16="http://schemas.microsoft.com/office/drawing/2014/main" id="{A901E9B4-041E-0B18-FCA2-1FF20DE84DFA}"/>
              </a:ext>
            </a:extLst>
          </p:cNvPr>
          <p:cNvSpPr txBox="1"/>
          <p:nvPr/>
        </p:nvSpPr>
        <p:spPr>
          <a:xfrm>
            <a:off x="3323675" y="2985483"/>
            <a:ext cx="2389097" cy="1754326"/>
          </a:xfrm>
          <a:prstGeom prst="rect">
            <a:avLst/>
          </a:prstGeom>
          <a:noFill/>
        </p:spPr>
        <p:txBody>
          <a:bodyPr wrap="square" rtlCol="0">
            <a:spAutoFit/>
          </a:bodyPr>
          <a:lstStyle/>
          <a:p>
            <a:pPr algn="ctr"/>
            <a:r>
              <a:rPr lang="en-IN" dirty="0"/>
              <a:t>Blockchain</a:t>
            </a:r>
          </a:p>
          <a:p>
            <a:pPr algn="ctr"/>
            <a:endParaRPr lang="en-IN" dirty="0"/>
          </a:p>
          <a:p>
            <a:pPr algn="ctr"/>
            <a:endParaRPr lang="en-IN" dirty="0"/>
          </a:p>
          <a:p>
            <a:pPr algn="ctr"/>
            <a:endParaRPr lang="en-IN" dirty="0"/>
          </a:p>
          <a:p>
            <a:pPr algn="ctr"/>
            <a:r>
              <a:rPr lang="en-IN" sz="1200" dirty="0"/>
              <a:t>Each step of the workflow records the workflow / transaction</a:t>
            </a:r>
            <a:endParaRPr lang="en-US" sz="1200" dirty="0"/>
          </a:p>
        </p:txBody>
      </p:sp>
      <p:sp>
        <p:nvSpPr>
          <p:cNvPr id="30" name="TextBox 29">
            <a:extLst>
              <a:ext uri="{FF2B5EF4-FFF2-40B4-BE49-F238E27FC236}">
                <a16:creationId xmlns:a16="http://schemas.microsoft.com/office/drawing/2014/main" id="{78860F32-92A6-9F79-8D95-C5A119A34F04}"/>
              </a:ext>
            </a:extLst>
          </p:cNvPr>
          <p:cNvSpPr txBox="1"/>
          <p:nvPr/>
        </p:nvSpPr>
        <p:spPr>
          <a:xfrm>
            <a:off x="174192" y="1855577"/>
            <a:ext cx="2775289" cy="461665"/>
          </a:xfrm>
          <a:prstGeom prst="rect">
            <a:avLst/>
          </a:prstGeom>
          <a:noFill/>
        </p:spPr>
        <p:txBody>
          <a:bodyPr wrap="square" rtlCol="0">
            <a:spAutoFit/>
          </a:bodyPr>
          <a:lstStyle/>
          <a:p>
            <a:r>
              <a:rPr lang="en-IN" sz="1200" dirty="0"/>
              <a:t>Lender registers for Lending on the Blockchain. (DAO)</a:t>
            </a:r>
            <a:endParaRPr lang="en-US" sz="1200" dirty="0"/>
          </a:p>
        </p:txBody>
      </p:sp>
      <p:sp>
        <p:nvSpPr>
          <p:cNvPr id="31" name="TextBox 30">
            <a:extLst>
              <a:ext uri="{FF2B5EF4-FFF2-40B4-BE49-F238E27FC236}">
                <a16:creationId xmlns:a16="http://schemas.microsoft.com/office/drawing/2014/main" id="{AF091940-E13C-99D6-C24B-E4EAB44C5A83}"/>
              </a:ext>
            </a:extLst>
          </p:cNvPr>
          <p:cNvSpPr txBox="1"/>
          <p:nvPr/>
        </p:nvSpPr>
        <p:spPr>
          <a:xfrm>
            <a:off x="6064402" y="3095204"/>
            <a:ext cx="2922435" cy="276999"/>
          </a:xfrm>
          <a:prstGeom prst="rect">
            <a:avLst/>
          </a:prstGeom>
          <a:noFill/>
        </p:spPr>
        <p:txBody>
          <a:bodyPr wrap="square" rtlCol="0">
            <a:spAutoFit/>
          </a:bodyPr>
          <a:lstStyle/>
          <a:p>
            <a:r>
              <a:rPr lang="en-IN" sz="1200" dirty="0"/>
              <a:t>Borrower applies for a loan.</a:t>
            </a:r>
            <a:endParaRPr lang="en-US" sz="1200" dirty="0"/>
          </a:p>
        </p:txBody>
      </p:sp>
      <p:sp>
        <p:nvSpPr>
          <p:cNvPr id="32" name="TextBox 31">
            <a:extLst>
              <a:ext uri="{FF2B5EF4-FFF2-40B4-BE49-F238E27FC236}">
                <a16:creationId xmlns:a16="http://schemas.microsoft.com/office/drawing/2014/main" id="{1DB1D073-6FE5-91AE-862E-54240C615039}"/>
              </a:ext>
            </a:extLst>
          </p:cNvPr>
          <p:cNvSpPr txBox="1"/>
          <p:nvPr/>
        </p:nvSpPr>
        <p:spPr>
          <a:xfrm>
            <a:off x="6483732" y="4353030"/>
            <a:ext cx="2503105" cy="430887"/>
          </a:xfrm>
          <a:prstGeom prst="rect">
            <a:avLst/>
          </a:prstGeom>
          <a:noFill/>
        </p:spPr>
        <p:txBody>
          <a:bodyPr wrap="square" rtlCol="0">
            <a:spAutoFit/>
          </a:bodyPr>
          <a:lstStyle/>
          <a:p>
            <a:r>
              <a:rPr lang="en-IN" sz="1100" i="1" dirty="0"/>
              <a:t>Borrower is presented a smart contract</a:t>
            </a:r>
            <a:endParaRPr lang="en-US" sz="1100" i="1" dirty="0"/>
          </a:p>
        </p:txBody>
      </p:sp>
      <p:sp>
        <p:nvSpPr>
          <p:cNvPr id="37" name="TextBox 36">
            <a:extLst>
              <a:ext uri="{FF2B5EF4-FFF2-40B4-BE49-F238E27FC236}">
                <a16:creationId xmlns:a16="http://schemas.microsoft.com/office/drawing/2014/main" id="{5C433D9E-9A60-D59C-8323-DC0F69641C2B}"/>
              </a:ext>
            </a:extLst>
          </p:cNvPr>
          <p:cNvSpPr txBox="1"/>
          <p:nvPr/>
        </p:nvSpPr>
        <p:spPr>
          <a:xfrm>
            <a:off x="174192" y="5216383"/>
            <a:ext cx="3638503" cy="461665"/>
          </a:xfrm>
          <a:prstGeom prst="rect">
            <a:avLst/>
          </a:prstGeom>
          <a:noFill/>
        </p:spPr>
        <p:txBody>
          <a:bodyPr wrap="square" rtlCol="0">
            <a:spAutoFit/>
          </a:bodyPr>
          <a:lstStyle/>
          <a:p>
            <a:pPr marL="171450" indent="-171450">
              <a:buFont typeface="Arial" panose="020B0604020202020204" pitchFamily="34" charset="0"/>
              <a:buChar char="•"/>
            </a:pPr>
            <a:r>
              <a:rPr lang="en-IN" sz="1200" dirty="0"/>
              <a:t>On a pre-determined frequency smart contract triggers EMI debit from borrower’s account.</a:t>
            </a:r>
            <a:endParaRPr lang="en-US" sz="1200" dirty="0"/>
          </a:p>
        </p:txBody>
      </p:sp>
      <p:sp>
        <p:nvSpPr>
          <p:cNvPr id="4" name="TextBox 3">
            <a:extLst>
              <a:ext uri="{FF2B5EF4-FFF2-40B4-BE49-F238E27FC236}">
                <a16:creationId xmlns:a16="http://schemas.microsoft.com/office/drawing/2014/main" id="{1DD68A23-7D06-8227-2013-89F672B574E6}"/>
              </a:ext>
            </a:extLst>
          </p:cNvPr>
          <p:cNvSpPr txBox="1"/>
          <p:nvPr/>
        </p:nvSpPr>
        <p:spPr>
          <a:xfrm>
            <a:off x="5037841" y="5384344"/>
            <a:ext cx="3948996" cy="430887"/>
          </a:xfrm>
          <a:prstGeom prst="rect">
            <a:avLst/>
          </a:prstGeom>
          <a:solidFill>
            <a:schemeClr val="bg1">
              <a:lumMod val="85000"/>
            </a:schemeClr>
          </a:solidFill>
        </p:spPr>
        <p:txBody>
          <a:bodyPr wrap="square" rtlCol="0">
            <a:spAutoFit/>
          </a:bodyPr>
          <a:lstStyle/>
          <a:p>
            <a:r>
              <a:rPr lang="en-IN" sz="1100" b="1" i="1" dirty="0"/>
              <a:t>Borrower agrees to the smart contract, this is recorded in the blockchain.</a:t>
            </a:r>
            <a:endParaRPr lang="en-US" sz="1100" b="1" i="1" dirty="0"/>
          </a:p>
        </p:txBody>
      </p:sp>
      <p:pic>
        <p:nvPicPr>
          <p:cNvPr id="12" name="Graphic 11" descr="Receipt outline">
            <a:extLst>
              <a:ext uri="{FF2B5EF4-FFF2-40B4-BE49-F238E27FC236}">
                <a16:creationId xmlns:a16="http://schemas.microsoft.com/office/drawing/2014/main" id="{58988763-8AC5-D4DE-4736-B35560D73D7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383383" y="5337763"/>
            <a:ext cx="533401" cy="533401"/>
          </a:xfrm>
          <a:prstGeom prst="rect">
            <a:avLst/>
          </a:prstGeom>
        </p:spPr>
      </p:pic>
      <p:sp>
        <p:nvSpPr>
          <p:cNvPr id="7" name="TextBox 6">
            <a:extLst>
              <a:ext uri="{FF2B5EF4-FFF2-40B4-BE49-F238E27FC236}">
                <a16:creationId xmlns:a16="http://schemas.microsoft.com/office/drawing/2014/main" id="{83ADFF9F-C5C3-B892-C98A-3F2D0A4E9A85}"/>
              </a:ext>
            </a:extLst>
          </p:cNvPr>
          <p:cNvSpPr txBox="1"/>
          <p:nvPr/>
        </p:nvSpPr>
        <p:spPr>
          <a:xfrm>
            <a:off x="157163" y="2864614"/>
            <a:ext cx="2395639" cy="1277273"/>
          </a:xfrm>
          <a:prstGeom prst="rect">
            <a:avLst/>
          </a:prstGeom>
          <a:solidFill>
            <a:schemeClr val="bg1">
              <a:lumMod val="85000"/>
            </a:schemeClr>
          </a:solidFill>
        </p:spPr>
        <p:txBody>
          <a:bodyPr wrap="square" rtlCol="0">
            <a:spAutoFit/>
          </a:bodyPr>
          <a:lstStyle/>
          <a:p>
            <a:r>
              <a:rPr lang="en-IN" sz="1100" b="1" i="1" dirty="0"/>
              <a:t>Lender is paid in ‘Crypto’ or via other payment methods supported. </a:t>
            </a:r>
          </a:p>
          <a:p>
            <a:endParaRPr lang="en-IN" sz="1100" b="1" i="1" dirty="0"/>
          </a:p>
          <a:p>
            <a:r>
              <a:rPr lang="en-IN" sz="1100" b="1" i="1" dirty="0"/>
              <a:t>For external payment mechanisms, Software Oracles are used.</a:t>
            </a:r>
            <a:endParaRPr lang="en-US" sz="1100" b="1" i="1" dirty="0"/>
          </a:p>
        </p:txBody>
      </p:sp>
      <p:pic>
        <p:nvPicPr>
          <p:cNvPr id="8" name="Graphic 7" descr="Transfer1 outline">
            <a:extLst>
              <a:ext uri="{FF2B5EF4-FFF2-40B4-BE49-F238E27FC236}">
                <a16:creationId xmlns:a16="http://schemas.microsoft.com/office/drawing/2014/main" id="{D701FD15-8966-42EE-9007-B1C9D6CA0DD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035081" y="2970283"/>
            <a:ext cx="914400" cy="914400"/>
          </a:xfrm>
          <a:prstGeom prst="rect">
            <a:avLst/>
          </a:prstGeom>
        </p:spPr>
      </p:pic>
      <p:sp>
        <p:nvSpPr>
          <p:cNvPr id="9" name="TextBox 8">
            <a:extLst>
              <a:ext uri="{FF2B5EF4-FFF2-40B4-BE49-F238E27FC236}">
                <a16:creationId xmlns:a16="http://schemas.microsoft.com/office/drawing/2014/main" id="{417891FA-6E4D-06A8-E68B-D95CDD853CC4}"/>
              </a:ext>
            </a:extLst>
          </p:cNvPr>
          <p:cNvSpPr txBox="1"/>
          <p:nvPr/>
        </p:nvSpPr>
        <p:spPr>
          <a:xfrm>
            <a:off x="6169973" y="1904229"/>
            <a:ext cx="2922435" cy="646331"/>
          </a:xfrm>
          <a:prstGeom prst="rect">
            <a:avLst/>
          </a:prstGeom>
          <a:noFill/>
        </p:spPr>
        <p:txBody>
          <a:bodyPr wrap="square" rtlCol="0">
            <a:spAutoFit/>
          </a:bodyPr>
          <a:lstStyle/>
          <a:p>
            <a:r>
              <a:rPr lang="en-IN" sz="1200" dirty="0"/>
              <a:t>Borrower applies for a membership with the DAO. Membership accepted and access to the DAO is granted.</a:t>
            </a:r>
            <a:endParaRPr lang="en-US" sz="1200" dirty="0"/>
          </a:p>
        </p:txBody>
      </p:sp>
      <p:pic>
        <p:nvPicPr>
          <p:cNvPr id="21" name="Graphic 20" descr="Users with solid fill">
            <a:extLst>
              <a:ext uri="{FF2B5EF4-FFF2-40B4-BE49-F238E27FC236}">
                <a16:creationId xmlns:a16="http://schemas.microsoft.com/office/drawing/2014/main" id="{B5685A7F-F7C9-7404-B2DE-3174F7A3171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587965" y="1779705"/>
            <a:ext cx="914400" cy="914400"/>
          </a:xfrm>
          <a:prstGeom prst="rect">
            <a:avLst/>
          </a:prstGeom>
        </p:spPr>
      </p:pic>
      <p:pic>
        <p:nvPicPr>
          <p:cNvPr id="22" name="Graphic 21" descr="Users with solid fill">
            <a:extLst>
              <a:ext uri="{FF2B5EF4-FFF2-40B4-BE49-F238E27FC236}">
                <a16:creationId xmlns:a16="http://schemas.microsoft.com/office/drawing/2014/main" id="{12577C68-1A80-B99B-7008-93DF8542150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711920" y="4311242"/>
            <a:ext cx="914400" cy="914400"/>
          </a:xfrm>
          <a:prstGeom prst="rect">
            <a:avLst/>
          </a:prstGeom>
        </p:spPr>
      </p:pic>
      <p:pic>
        <p:nvPicPr>
          <p:cNvPr id="10" name="Graphic 9" descr="Transfer1 outline">
            <a:extLst>
              <a:ext uri="{FF2B5EF4-FFF2-40B4-BE49-F238E27FC236}">
                <a16:creationId xmlns:a16="http://schemas.microsoft.com/office/drawing/2014/main" id="{14C908F0-A256-C648-AC04-B046D9699DB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745508" y="4549124"/>
            <a:ext cx="914400" cy="914400"/>
          </a:xfrm>
          <a:prstGeom prst="rect">
            <a:avLst/>
          </a:prstGeom>
        </p:spPr>
      </p:pic>
      <p:pic>
        <p:nvPicPr>
          <p:cNvPr id="13" name="Graphic 12" descr="Users with solid fill">
            <a:extLst>
              <a:ext uri="{FF2B5EF4-FFF2-40B4-BE49-F238E27FC236}">
                <a16:creationId xmlns:a16="http://schemas.microsoft.com/office/drawing/2014/main" id="{B05FB458-D438-2C8D-DE23-77A54987AE9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244740" y="1779705"/>
            <a:ext cx="914400" cy="914400"/>
          </a:xfrm>
          <a:prstGeom prst="rect">
            <a:avLst/>
          </a:prstGeom>
        </p:spPr>
      </p:pic>
    </p:spTree>
    <p:extLst>
      <p:ext uri="{BB962C8B-B14F-4D97-AF65-F5344CB8AC3E}">
        <p14:creationId xmlns:p14="http://schemas.microsoft.com/office/powerpoint/2010/main" val="42301839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Further references about Blockchain lending</a:t>
            </a:r>
            <a:endParaRPr lang="en-IN" sz="3300" dirty="0"/>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45</a:t>
            </a:fld>
            <a:endParaRPr lang="en-US" altLang="en-US"/>
          </a:p>
        </p:txBody>
      </p:sp>
      <p:sp>
        <p:nvSpPr>
          <p:cNvPr id="5" name="TextBox 4">
            <a:extLst>
              <a:ext uri="{FF2B5EF4-FFF2-40B4-BE49-F238E27FC236}">
                <a16:creationId xmlns:a16="http://schemas.microsoft.com/office/drawing/2014/main" id="{730FF75D-C80B-2B59-D91C-8C0A9C534EAD}"/>
              </a:ext>
            </a:extLst>
          </p:cNvPr>
          <p:cNvSpPr txBox="1"/>
          <p:nvPr/>
        </p:nvSpPr>
        <p:spPr>
          <a:xfrm>
            <a:off x="175092" y="1447800"/>
            <a:ext cx="7978308" cy="1754326"/>
          </a:xfrm>
          <a:prstGeom prst="rect">
            <a:avLst/>
          </a:prstGeom>
          <a:noFill/>
        </p:spPr>
        <p:txBody>
          <a:bodyPr wrap="square">
            <a:spAutoFit/>
          </a:bodyPr>
          <a:lstStyle/>
          <a:p>
            <a:pPr marL="342900" indent="-342900">
              <a:buFont typeface="+mj-lt"/>
              <a:buAutoNum type="arabicPeriod"/>
            </a:pPr>
            <a:r>
              <a:rPr lang="en-US" dirty="0">
                <a:hlinkClick r:id="rId2"/>
              </a:rPr>
              <a:t>https://ethglobal.com/showcase/loan-dao-p3rgr</a:t>
            </a:r>
            <a:endParaRPr lang="en-US" dirty="0"/>
          </a:p>
          <a:p>
            <a:pPr marL="342900" indent="-342900">
              <a:buFont typeface="+mj-lt"/>
              <a:buAutoNum type="arabicPeriod"/>
            </a:pPr>
            <a:r>
              <a:rPr lang="en-US" dirty="0">
                <a:hlinkClick r:id="rId3"/>
              </a:rPr>
              <a:t>https://www.alchemy.com/smart-contracts</a:t>
            </a:r>
            <a:endParaRPr lang="en-US" dirty="0"/>
          </a:p>
          <a:p>
            <a:pPr marL="342900" indent="-342900">
              <a:buFont typeface="+mj-lt"/>
              <a:buAutoNum type="arabicPeriod"/>
            </a:pPr>
            <a:r>
              <a:rPr lang="en-US" dirty="0">
                <a:hlinkClick r:id="rId4"/>
              </a:rPr>
              <a:t>https://moralis.io/dao-smart-contract-example-dao-guide/</a:t>
            </a: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690955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Box 167"/>
          <p:cNvSpPr txBox="1"/>
          <p:nvPr/>
        </p:nvSpPr>
        <p:spPr bwMode="auto">
          <a:xfrm>
            <a:off x="457200" y="1600200"/>
            <a:ext cx="3008313" cy="4525963"/>
          </a:xfrm>
          <a:prstGeom prst="rect">
            <a:avLst/>
          </a:prstGeom>
          <a:noFill/>
          <a:ln>
            <a:noFill/>
          </a:ln>
        </p:spPr>
        <p:txBody>
          <a:bodyPr vert="horz" wrap="square" lIns="91440" tIns="45720" rIns="91440" bIns="45720" numCol="1" anchor="t" anchorCtr="0" compatLnSpc="1">
            <a:prstTxWarp prst="textNoShape">
              <a:avLst/>
            </a:prstTxWarp>
            <a:normAutofit/>
          </a:bodyPr>
          <a:lstStyle/>
          <a:p>
            <a:pPr eaLnBrk="0" hangingPunct="0">
              <a:spcBef>
                <a:spcPct val="20000"/>
              </a:spcBef>
              <a:buClr>
                <a:srgbClr val="FF0000"/>
              </a:buClr>
              <a:buSzPct val="45000"/>
            </a:pPr>
            <a:r>
              <a:rPr lang="en-US" sz="2400" b="0" strike="noStrike" kern="1200" spc="-1" dirty="0">
                <a:latin typeface="Arial" pitchFamily="34" charset="0"/>
                <a:ea typeface="+mn-ea"/>
                <a:cs typeface="Arial" pitchFamily="34" charset="0"/>
              </a:rPr>
              <a:t>Three theories of banking are leveraged when it comes to implementing lending use cases.</a:t>
            </a:r>
          </a:p>
          <a:p>
            <a:pPr eaLnBrk="0" hangingPunct="0">
              <a:spcBef>
                <a:spcPct val="20000"/>
              </a:spcBef>
              <a:buClr>
                <a:srgbClr val="FF0000"/>
              </a:buClr>
              <a:buSzPct val="45000"/>
            </a:pPr>
            <a:endParaRPr lang="en-US" sz="2400" b="0" strike="noStrike" kern="1200" spc="-1" dirty="0">
              <a:latin typeface="Arial" pitchFamily="34" charset="0"/>
              <a:ea typeface="+mn-ea"/>
              <a:cs typeface="Arial" pitchFamily="34" charset="0"/>
            </a:endParaRPr>
          </a:p>
        </p:txBody>
      </p:sp>
      <p:sp>
        <p:nvSpPr>
          <p:cNvPr id="167" name="Content Placeholder 8"/>
          <p:cNvSpPr/>
          <p:nvPr/>
        </p:nvSpPr>
        <p:spPr bwMode="auto">
          <a:xfrm>
            <a:off x="304920" y="152280"/>
            <a:ext cx="6324120" cy="1142640"/>
          </a:xfrm>
          <a:prstGeom prst="rect">
            <a:avLst/>
          </a:prstGeom>
          <a:noFill/>
          <a:ln>
            <a:noFill/>
          </a:ln>
        </p:spPr>
        <p:style>
          <a:lnRef idx="0">
            <a:scrgbClr r="0" g="0" b="0"/>
          </a:lnRef>
          <a:fillRef idx="0">
            <a:scrgbClr r="0" g="0" b="0"/>
          </a:fillRef>
          <a:effectRef idx="0">
            <a:scrgbClr r="0" g="0" b="0"/>
          </a:effectRef>
          <a:fontRef idx="minor"/>
        </p:style>
        <p:txBody>
          <a:bodyPr vert="horz" wrap="square" lIns="91440" tIns="45720" rIns="91440" bIns="45720" numCol="1" spcCol="0" anchor="ctr" anchorCtr="0" compatLnSpc="1">
            <a:prstTxWarp prst="textNoShape">
              <a:avLst/>
            </a:prstTxWarp>
            <a:normAutofit/>
          </a:bodyPr>
          <a:lstStyle/>
          <a:p>
            <a:pPr indent="-342900" eaLnBrk="0" hangingPunct="0">
              <a:lnSpc>
                <a:spcPts val="3600"/>
              </a:lnSpc>
              <a:spcBef>
                <a:spcPts val="0"/>
              </a:spcBef>
              <a:spcAft>
                <a:spcPts val="600"/>
              </a:spcAft>
              <a:tabLst>
                <a:tab pos="0" algn="l"/>
              </a:tabLst>
            </a:pPr>
            <a:r>
              <a:rPr lang="en-US" sz="3600" b="1" strike="noStrike" kern="1200" spc="-150" baseline="0">
                <a:latin typeface="Arial" pitchFamily="34" charset="0"/>
                <a:ea typeface="+mn-ea"/>
                <a:cs typeface="Arial" pitchFamily="34" charset="0"/>
              </a:rPr>
              <a:t>Introduction to fintech lending</a:t>
            </a:r>
          </a:p>
        </p:txBody>
      </p:sp>
      <p:graphicFrame>
        <p:nvGraphicFramePr>
          <p:cNvPr id="169" name="Table 168"/>
          <p:cNvGraphicFramePr/>
          <p:nvPr>
            <p:extLst>
              <p:ext uri="{D42A27DB-BD31-4B8C-83A1-F6EECF244321}">
                <p14:modId xmlns:p14="http://schemas.microsoft.com/office/powerpoint/2010/main" val="2305106517"/>
              </p:ext>
            </p:extLst>
          </p:nvPr>
        </p:nvGraphicFramePr>
        <p:xfrm>
          <a:off x="3575050" y="2477892"/>
          <a:ext cx="5111751" cy="3041258"/>
        </p:xfrm>
        <a:graphic>
          <a:graphicData uri="http://schemas.openxmlformats.org/drawingml/2006/table">
            <a:tbl>
              <a:tblPr firstRow="1" bandRow="1"/>
              <a:tblGrid>
                <a:gridCol w="1536035">
                  <a:extLst>
                    <a:ext uri="{9D8B030D-6E8A-4147-A177-3AD203B41FA5}">
                      <a16:colId xmlns:a16="http://schemas.microsoft.com/office/drawing/2014/main" val="20000"/>
                    </a:ext>
                  </a:extLst>
                </a:gridCol>
                <a:gridCol w="1629772">
                  <a:extLst>
                    <a:ext uri="{9D8B030D-6E8A-4147-A177-3AD203B41FA5}">
                      <a16:colId xmlns:a16="http://schemas.microsoft.com/office/drawing/2014/main" val="20001"/>
                    </a:ext>
                  </a:extLst>
                </a:gridCol>
                <a:gridCol w="1945944">
                  <a:extLst>
                    <a:ext uri="{9D8B030D-6E8A-4147-A177-3AD203B41FA5}">
                      <a16:colId xmlns:a16="http://schemas.microsoft.com/office/drawing/2014/main" val="20002"/>
                    </a:ext>
                  </a:extLst>
                </a:gridCol>
              </a:tblGrid>
              <a:tr h="625070">
                <a:tc>
                  <a:txBody>
                    <a:bodyPr/>
                    <a:lstStyle/>
                    <a:p>
                      <a:r>
                        <a:rPr lang="en-IN" sz="1700" b="0" strike="noStrike" spc="-1">
                          <a:solidFill>
                            <a:srgbClr val="000000"/>
                          </a:solidFill>
                          <a:latin typeface="Arial"/>
                        </a:rPr>
                        <a:t>Financial Intermediation</a:t>
                      </a:r>
                    </a:p>
                  </a:txBody>
                  <a:tcPr marL="33255" marR="33255" marT="42234" marB="42234">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00FFFF"/>
                    </a:solidFill>
                  </a:tcPr>
                </a:tc>
                <a:tc>
                  <a:txBody>
                    <a:bodyPr/>
                    <a:lstStyle/>
                    <a:p>
                      <a:r>
                        <a:rPr lang="en-IN" sz="1700" b="0" strike="noStrike" spc="-1">
                          <a:solidFill>
                            <a:srgbClr val="000000"/>
                          </a:solidFill>
                          <a:latin typeface="Arial"/>
                        </a:rPr>
                        <a:t>Fractional Reserve</a:t>
                      </a:r>
                    </a:p>
                  </a:txBody>
                  <a:tcPr marL="33255" marR="33255" marT="42234" marB="42234">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00FFFF"/>
                    </a:solidFill>
                  </a:tcPr>
                </a:tc>
                <a:tc>
                  <a:txBody>
                    <a:bodyPr/>
                    <a:lstStyle/>
                    <a:p>
                      <a:r>
                        <a:rPr lang="en-IN" sz="1700" b="0" strike="noStrike" spc="-1">
                          <a:solidFill>
                            <a:srgbClr val="000000"/>
                          </a:solidFill>
                          <a:latin typeface="Arial"/>
                        </a:rPr>
                        <a:t>Credit Creation</a:t>
                      </a:r>
                    </a:p>
                  </a:txBody>
                  <a:tcPr marL="33255" marR="33255" marT="42234" marB="42234">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00FFFF"/>
                    </a:solidFill>
                  </a:tcPr>
                </a:tc>
                <a:extLst>
                  <a:ext uri="{0D108BD9-81ED-4DB2-BD59-A6C34878D82A}">
                    <a16:rowId xmlns:a16="http://schemas.microsoft.com/office/drawing/2014/main" val="10000"/>
                  </a:ext>
                </a:extLst>
              </a:tr>
              <a:tr h="2145510">
                <a:tc>
                  <a:txBody>
                    <a:bodyPr/>
                    <a:lstStyle/>
                    <a:p>
                      <a:r>
                        <a:rPr lang="en-IN" sz="1700" b="0" strike="noStrike" spc="-1">
                          <a:solidFill>
                            <a:srgbClr val="000000"/>
                          </a:solidFill>
                          <a:latin typeface="Arial"/>
                        </a:rPr>
                        <a:t>Pool customer short term deposits and lend to the borrowers.</a:t>
                      </a:r>
                    </a:p>
                  </a:txBody>
                  <a:tcPr marL="33255" marR="33255" marT="42234" marB="42234">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700" b="0" strike="noStrike" spc="-1">
                          <a:solidFill>
                            <a:srgbClr val="000000"/>
                          </a:solidFill>
                          <a:latin typeface="Arial"/>
                        </a:rPr>
                        <a:t>Retain 25% of Customer short term pool and rest of the 75% use for lending to the borrower</a:t>
                      </a:r>
                    </a:p>
                  </a:txBody>
                  <a:tcPr marL="33255" marR="33255" marT="42234" marB="42234">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r>
                        <a:rPr lang="en-IN" sz="1700" b="0" strike="noStrike" spc="-1">
                          <a:solidFill>
                            <a:srgbClr val="000000"/>
                          </a:solidFill>
                          <a:latin typeface="Arial"/>
                        </a:rPr>
                        <a:t>No need for deposit or fractional reserve. Money created as an entry in the loan book. Borrowers bank account is credited for the loan amount</a:t>
                      </a:r>
                    </a:p>
                  </a:txBody>
                  <a:tcPr marL="33255" marR="33255" marT="42234" marB="42234">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1"/>
                  </a:ext>
                </a:extLst>
              </a:tr>
            </a:tbl>
          </a:graphicData>
        </a:graphic>
      </p:graphicFrame>
      <p:sp>
        <p:nvSpPr>
          <p:cNvPr id="2" name="PlaceHolder 1" hidden="1"/>
          <p:cNvSpPr>
            <a:spLocks noGrp="1"/>
          </p:cNvSpPr>
          <p:nvPr>
            <p:ph type="sldNum" sz="quarter" idx="4294967295"/>
          </p:nvPr>
        </p:nvSpPr>
        <p:spPr>
          <a:xfrm>
            <a:off x="157163" y="6456362"/>
            <a:ext cx="2133600" cy="365125"/>
          </a:xfrm>
        </p:spPr>
        <p:txBody>
          <a:bodyPr/>
          <a:lstStyle/>
          <a:p>
            <a:pPr>
              <a:spcAft>
                <a:spcPts val="600"/>
              </a:spcAft>
            </a:pPr>
            <a:fld id="{1E926DEB-BA73-4CB1-9541-C638352C6F62}" type="slidenum">
              <a:rPr lang="en-IN" smtClean="0"/>
              <a:pPr>
                <a:spcAft>
                  <a:spcPts val="600"/>
                </a:spcAft>
              </a:pPr>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ontent Placeholder 9"/>
          <p:cNvSpPr/>
          <p:nvPr/>
        </p:nvSpPr>
        <p:spPr>
          <a:xfrm>
            <a:off x="304920" y="152280"/>
            <a:ext cx="6324120" cy="1142640"/>
          </a:xfrm>
          <a:prstGeom prst="rect">
            <a:avLst/>
          </a:prstGeom>
          <a:noFill/>
          <a:ln w="0">
            <a:noFill/>
          </a:ln>
        </p:spPr>
        <p:style>
          <a:lnRef idx="0">
            <a:scrgbClr r="0" g="0" b="0"/>
          </a:lnRef>
          <a:fillRef idx="0">
            <a:scrgbClr r="0" g="0" b="0"/>
          </a:fillRef>
          <a:effectRef idx="0">
            <a:scrgbClr r="0" g="0" b="0"/>
          </a:effectRef>
          <a:fontRef idx="minor"/>
        </p:style>
        <p:txBody>
          <a:bodyPr numCol="1" spcCol="0" anchor="ctr">
            <a:normAutofit/>
          </a:bodyPr>
          <a:lstStyle/>
          <a:p>
            <a:pPr>
              <a:lnSpc>
                <a:spcPts val="3600"/>
              </a:lnSpc>
              <a:tabLst>
                <a:tab pos="0" algn="l"/>
              </a:tabLst>
            </a:pPr>
            <a:r>
              <a:rPr lang="en-IN" sz="3300" b="1" strike="noStrike" spc="-151">
                <a:solidFill>
                  <a:schemeClr val="dk1"/>
                </a:solidFill>
                <a:latin typeface="Arial"/>
              </a:rPr>
              <a:t>Introduction to fintech lending</a:t>
            </a:r>
            <a:endParaRPr lang="en-IN" sz="3300" b="0" strike="noStrike" spc="-1">
              <a:solidFill>
                <a:srgbClr val="000000"/>
              </a:solidFill>
              <a:latin typeface="Arial"/>
            </a:endParaRPr>
          </a:p>
        </p:txBody>
      </p:sp>
      <p:sp>
        <p:nvSpPr>
          <p:cNvPr id="171" name="TextBox 7"/>
          <p:cNvSpPr/>
          <p:nvPr/>
        </p:nvSpPr>
        <p:spPr>
          <a:xfrm>
            <a:off x="304920" y="1383480"/>
            <a:ext cx="8672760" cy="506124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z="2000" b="0" i="1" strike="noStrike" spc="-1">
                <a:solidFill>
                  <a:schemeClr val="dk1"/>
                </a:solidFill>
                <a:latin typeface="Arial"/>
              </a:rPr>
              <a:t>Characteristics of consumer finance globally</a:t>
            </a:r>
            <a:endParaRPr lang="en-IN" sz="2000" b="0" strike="noStrike" spc="-1">
              <a:solidFill>
                <a:srgbClr val="000000"/>
              </a:solidFill>
              <a:latin typeface="Arial"/>
            </a:endParaRPr>
          </a:p>
          <a:p>
            <a:pPr>
              <a:lnSpc>
                <a:spcPct val="100000"/>
              </a:lnSpc>
            </a:pPr>
            <a:endParaRPr lang="en-IN" sz="1800" b="0" strike="noStrike" spc="-1">
              <a:solidFill>
                <a:srgbClr val="000000"/>
              </a:solidFill>
              <a:latin typeface="Arial"/>
            </a:endParaRPr>
          </a:p>
          <a:p>
            <a:pPr marL="285840" indent="-285840">
              <a:lnSpc>
                <a:spcPct val="100000"/>
              </a:lnSpc>
              <a:buClr>
                <a:srgbClr val="FF0000"/>
              </a:buClr>
              <a:buFont typeface="Wingdings" charset="2"/>
              <a:buChar char=""/>
            </a:pPr>
            <a:r>
              <a:rPr lang="en-IN" sz="2000" b="0" strike="noStrike" spc="-1">
                <a:solidFill>
                  <a:schemeClr val="dk1"/>
                </a:solidFill>
                <a:latin typeface="Arial"/>
              </a:rPr>
              <a:t>Highly concentrated in favour of the wealthiest</a:t>
            </a:r>
            <a:endParaRPr lang="en-IN" sz="2000" b="0" strike="noStrike" spc="-1">
              <a:solidFill>
                <a:srgbClr val="000000"/>
              </a:solidFill>
              <a:latin typeface="Arial"/>
            </a:endParaRPr>
          </a:p>
          <a:p>
            <a:pPr marL="285840" indent="-285840">
              <a:lnSpc>
                <a:spcPct val="100000"/>
              </a:lnSpc>
              <a:buClr>
                <a:srgbClr val="FF0000"/>
              </a:buClr>
              <a:buFont typeface="Wingdings" charset="2"/>
              <a:buChar char=""/>
            </a:pPr>
            <a:endParaRPr lang="en-IN" sz="1800" b="0" strike="noStrike" spc="-1">
              <a:solidFill>
                <a:srgbClr val="000000"/>
              </a:solidFill>
              <a:latin typeface="Arial"/>
            </a:endParaRPr>
          </a:p>
          <a:p>
            <a:pPr marL="285840" indent="-285840">
              <a:lnSpc>
                <a:spcPct val="100000"/>
              </a:lnSpc>
              <a:buClr>
                <a:srgbClr val="FF0000"/>
              </a:buClr>
              <a:buFont typeface="Wingdings" charset="2"/>
              <a:buChar char=""/>
            </a:pPr>
            <a:r>
              <a:rPr lang="en-IN" sz="2000" b="0" strike="noStrike" spc="-1">
                <a:solidFill>
                  <a:schemeClr val="dk1"/>
                </a:solidFill>
                <a:latin typeface="Arial"/>
              </a:rPr>
              <a:t>Only 50 percent of individuals have a savings account</a:t>
            </a:r>
            <a:endParaRPr lang="en-IN" sz="2000" b="0" strike="noStrike" spc="-1">
              <a:solidFill>
                <a:srgbClr val="000000"/>
              </a:solidFill>
              <a:latin typeface="Arial"/>
            </a:endParaRPr>
          </a:p>
          <a:p>
            <a:pPr marL="285840" indent="-285840">
              <a:lnSpc>
                <a:spcPct val="100000"/>
              </a:lnSpc>
              <a:buClr>
                <a:srgbClr val="FF0000"/>
              </a:buClr>
              <a:buFont typeface="Wingdings" charset="2"/>
              <a:buChar char=""/>
            </a:pPr>
            <a:endParaRPr lang="en-IN" sz="1800" b="0" strike="noStrike" spc="-1">
              <a:solidFill>
                <a:srgbClr val="000000"/>
              </a:solidFill>
              <a:latin typeface="Arial"/>
            </a:endParaRPr>
          </a:p>
          <a:p>
            <a:pPr marL="285840" indent="-285840">
              <a:lnSpc>
                <a:spcPct val="100000"/>
              </a:lnSpc>
              <a:buClr>
                <a:srgbClr val="FF0000"/>
              </a:buClr>
              <a:buFont typeface="Wingdings" charset="2"/>
              <a:buChar char=""/>
            </a:pPr>
            <a:r>
              <a:rPr lang="en-IN" sz="2000" b="0" strike="noStrike" spc="-1">
                <a:solidFill>
                  <a:schemeClr val="dk1"/>
                </a:solidFill>
                <a:latin typeface="Arial"/>
              </a:rPr>
              <a:t>Out of the 50 percent only half @25% have access to a loan product</a:t>
            </a:r>
            <a:endParaRPr lang="en-IN" sz="2000" b="0" strike="noStrike" spc="-1">
              <a:solidFill>
                <a:srgbClr val="000000"/>
              </a:solidFill>
              <a:latin typeface="Arial"/>
            </a:endParaRPr>
          </a:p>
          <a:p>
            <a:pPr marL="285840" indent="-285840">
              <a:lnSpc>
                <a:spcPct val="100000"/>
              </a:lnSpc>
              <a:buClr>
                <a:srgbClr val="FF0000"/>
              </a:buClr>
              <a:buFont typeface="Wingdings" charset="2"/>
              <a:buChar char=""/>
            </a:pPr>
            <a:endParaRPr lang="en-IN" sz="1800" b="0" strike="noStrike" spc="-1">
              <a:solidFill>
                <a:srgbClr val="000000"/>
              </a:solidFill>
              <a:latin typeface="Arial"/>
            </a:endParaRPr>
          </a:p>
          <a:p>
            <a:pPr marL="285840" indent="-285840">
              <a:lnSpc>
                <a:spcPct val="100000"/>
              </a:lnSpc>
              <a:buClr>
                <a:srgbClr val="FF0000"/>
              </a:buClr>
              <a:buFont typeface="Wingdings" charset="2"/>
              <a:buChar char=""/>
            </a:pPr>
            <a:r>
              <a:rPr lang="en-IN" sz="2000" b="0" strike="noStrike" spc="-1">
                <a:solidFill>
                  <a:schemeClr val="dk1"/>
                </a:solidFill>
                <a:latin typeface="Arial"/>
              </a:rPr>
              <a:t>Approximately 5 billion people are not being served by financial institutions</a:t>
            </a:r>
            <a:endParaRPr lang="en-IN" sz="2000" b="0" strike="noStrike" spc="-1">
              <a:solidFill>
                <a:srgbClr val="000000"/>
              </a:solidFill>
              <a:latin typeface="Arial"/>
            </a:endParaRPr>
          </a:p>
          <a:p>
            <a:pPr marL="285840" indent="-285840">
              <a:lnSpc>
                <a:spcPct val="100000"/>
              </a:lnSpc>
              <a:buClr>
                <a:srgbClr val="FF0000"/>
              </a:buClr>
              <a:buFont typeface="Wingdings" charset="2"/>
              <a:buChar char=""/>
            </a:pPr>
            <a:endParaRPr lang="en-IN" sz="1800" b="0" strike="noStrike" spc="-1">
              <a:solidFill>
                <a:srgbClr val="000000"/>
              </a:solidFill>
              <a:latin typeface="Arial"/>
            </a:endParaRPr>
          </a:p>
          <a:p>
            <a:pPr marL="285840" indent="-285840">
              <a:lnSpc>
                <a:spcPct val="100000"/>
              </a:lnSpc>
              <a:buClr>
                <a:srgbClr val="FF0000"/>
              </a:buClr>
              <a:buFont typeface="Wingdings" charset="2"/>
              <a:buChar char=""/>
            </a:pPr>
            <a:r>
              <a:rPr lang="en-IN" sz="2000" b="0" strike="noStrike" spc="-1">
                <a:solidFill>
                  <a:schemeClr val="dk1"/>
                </a:solidFill>
                <a:latin typeface="Arial"/>
              </a:rPr>
              <a:t>Marketplace lending platforms have potential to originate $1 trillion in loans in the next 10 years</a:t>
            </a:r>
            <a:endParaRPr lang="en-IN" sz="2000" b="0" strike="noStrike" spc="-1">
              <a:solidFill>
                <a:srgbClr val="000000"/>
              </a:solidFill>
              <a:latin typeface="Arial"/>
            </a:endParaRPr>
          </a:p>
          <a:p>
            <a:pPr>
              <a:lnSpc>
                <a:spcPct val="100000"/>
              </a:lnSpc>
            </a:pPr>
            <a:endParaRPr lang="en-IN" sz="1800" b="0" strike="noStrike" spc="-1">
              <a:solidFill>
                <a:srgbClr val="000000"/>
              </a:solidFill>
              <a:latin typeface="Arial"/>
            </a:endParaRPr>
          </a:p>
          <a:p>
            <a:pPr>
              <a:lnSpc>
                <a:spcPct val="100000"/>
              </a:lnSpc>
            </a:pPr>
            <a:r>
              <a:rPr lang="en-IN" sz="2000" b="0" strike="noStrike" spc="-1">
                <a:solidFill>
                  <a:schemeClr val="dk1"/>
                </a:solidFill>
                <a:latin typeface="Arial"/>
              </a:rPr>
              <a:t>What does this mean to the growth of economy ?</a:t>
            </a:r>
            <a:endParaRPr lang="en-IN" sz="2000" b="0" strike="noStrike" spc="-1">
              <a:solidFill>
                <a:srgbClr val="000000"/>
              </a:solidFill>
              <a:latin typeface="Arial"/>
            </a:endParaRPr>
          </a:p>
          <a:p>
            <a:pPr>
              <a:lnSpc>
                <a:spcPct val="100000"/>
              </a:lnSpc>
            </a:pPr>
            <a:r>
              <a:rPr lang="en-IN" sz="2000" b="0" strike="noStrike" spc="-1">
                <a:solidFill>
                  <a:schemeClr val="dk1"/>
                </a:solidFill>
                <a:latin typeface="Arial"/>
              </a:rPr>
              <a:t>Thinking exercise 1</a:t>
            </a:r>
            <a:endParaRPr lang="en-IN" sz="2000" b="0" strike="noStrike" spc="-1">
              <a:solidFill>
                <a:srgbClr val="000000"/>
              </a:solidFill>
              <a:latin typeface="Arial"/>
            </a:endParaRPr>
          </a:p>
          <a:p>
            <a:pPr>
              <a:lnSpc>
                <a:spcPct val="100000"/>
              </a:lnSpc>
            </a:pPr>
            <a:endParaRPr lang="en-IN" sz="1800" b="0" strike="noStrike" spc="-1">
              <a:solidFill>
                <a:srgbClr val="000000"/>
              </a:solidFill>
              <a:latin typeface="Arial"/>
            </a:endParaRPr>
          </a:p>
        </p:txBody>
      </p:sp>
      <p:sp>
        <p:nvSpPr>
          <p:cNvPr id="2" name="PlaceHolder 1"/>
          <p:cNvSpPr>
            <a:spLocks noGrp="1"/>
          </p:cNvSpPr>
          <p:nvPr>
            <p:ph type="sldNum" sz="quarter" idx="13"/>
          </p:nvPr>
        </p:nvSpPr>
        <p:spPr/>
        <p:txBody>
          <a:bodyPr/>
          <a:lstStyle/>
          <a:p>
            <a:fld id="{C119DD71-275B-43AA-BE9B-3E592BE792D9}" type="slidenum">
              <a:r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ontent Placeholder 10"/>
          <p:cNvSpPr/>
          <p:nvPr/>
        </p:nvSpPr>
        <p:spPr>
          <a:xfrm>
            <a:off x="304920" y="152280"/>
            <a:ext cx="6324120" cy="1142640"/>
          </a:xfrm>
          <a:prstGeom prst="rect">
            <a:avLst/>
          </a:prstGeom>
          <a:noFill/>
          <a:ln w="0">
            <a:noFill/>
          </a:ln>
        </p:spPr>
        <p:style>
          <a:lnRef idx="0">
            <a:scrgbClr r="0" g="0" b="0"/>
          </a:lnRef>
          <a:fillRef idx="0">
            <a:scrgbClr r="0" g="0" b="0"/>
          </a:fillRef>
          <a:effectRef idx="0">
            <a:scrgbClr r="0" g="0" b="0"/>
          </a:effectRef>
          <a:fontRef idx="minor"/>
        </p:style>
        <p:txBody>
          <a:bodyPr numCol="1" spcCol="0" anchor="ctr">
            <a:normAutofit/>
          </a:bodyPr>
          <a:lstStyle/>
          <a:p>
            <a:pPr>
              <a:lnSpc>
                <a:spcPts val="3600"/>
              </a:lnSpc>
              <a:tabLst>
                <a:tab pos="0" algn="l"/>
              </a:tabLst>
            </a:pPr>
            <a:r>
              <a:rPr lang="en-IN" sz="3300" b="1" strike="noStrike" spc="-151" dirty="0">
                <a:solidFill>
                  <a:schemeClr val="dk1"/>
                </a:solidFill>
                <a:latin typeface="Arial"/>
              </a:rPr>
              <a:t>Growth of economy</a:t>
            </a:r>
            <a:endParaRPr lang="en-IN" sz="3300" b="0" strike="noStrike" spc="-1" dirty="0">
              <a:solidFill>
                <a:srgbClr val="000000"/>
              </a:solidFill>
              <a:latin typeface="Arial"/>
            </a:endParaRPr>
          </a:p>
        </p:txBody>
      </p:sp>
      <p:sp>
        <p:nvSpPr>
          <p:cNvPr id="173" name="TextBox 5"/>
          <p:cNvSpPr/>
          <p:nvPr/>
        </p:nvSpPr>
        <p:spPr>
          <a:xfrm>
            <a:off x="304920" y="1383480"/>
            <a:ext cx="8672760" cy="40251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IN" sz="2000" b="0" strike="noStrike" spc="-1">
                <a:solidFill>
                  <a:schemeClr val="dk1"/>
                </a:solidFill>
                <a:latin typeface="Arial"/>
              </a:rPr>
              <a:t>What does this mean to the growth of economy ?</a:t>
            </a:r>
            <a:endParaRPr lang="en-IN" sz="2000" b="0" strike="noStrike" spc="-1">
              <a:solidFill>
                <a:srgbClr val="000000"/>
              </a:solidFill>
              <a:latin typeface="Arial"/>
            </a:endParaRPr>
          </a:p>
          <a:p>
            <a:pPr>
              <a:lnSpc>
                <a:spcPct val="100000"/>
              </a:lnSpc>
            </a:pPr>
            <a:endParaRPr lang="en-IN" sz="2000" b="0" strike="noStrike" spc="-1">
              <a:solidFill>
                <a:srgbClr val="000000"/>
              </a:solidFill>
              <a:latin typeface="Arial"/>
            </a:endParaRPr>
          </a:p>
          <a:p>
            <a:pPr>
              <a:lnSpc>
                <a:spcPct val="100000"/>
              </a:lnSpc>
            </a:pPr>
            <a:r>
              <a:rPr lang="en-IN" sz="2000" b="0" strike="noStrike" spc="-1">
                <a:solidFill>
                  <a:schemeClr val="dk1"/>
                </a:solidFill>
                <a:latin typeface="Arial"/>
              </a:rPr>
              <a:t>Thinking exercise 1</a:t>
            </a:r>
            <a:endParaRPr lang="en-IN" sz="2000" b="0" strike="noStrike" spc="-1">
              <a:solidFill>
                <a:srgbClr val="000000"/>
              </a:solidFill>
              <a:latin typeface="Arial"/>
            </a:endParaRPr>
          </a:p>
          <a:p>
            <a:pPr>
              <a:lnSpc>
                <a:spcPct val="100000"/>
              </a:lnSpc>
            </a:pPr>
            <a:endParaRPr lang="en-IN" sz="2000" b="0" strike="noStrike" spc="-1">
              <a:solidFill>
                <a:srgbClr val="000000"/>
              </a:solidFill>
              <a:latin typeface="Arial"/>
            </a:endParaRPr>
          </a:p>
          <a:p>
            <a:pPr marL="285840" indent="-285840">
              <a:lnSpc>
                <a:spcPct val="100000"/>
              </a:lnSpc>
              <a:buClr>
                <a:srgbClr val="000000"/>
              </a:buClr>
              <a:buFont typeface="OpenSymbol"/>
              <a:buAutoNum type="arabicPeriod"/>
            </a:pPr>
            <a:r>
              <a:rPr lang="en-IN" sz="2000" b="0" strike="noStrike" spc="-1">
                <a:solidFill>
                  <a:schemeClr val="dk1"/>
                </a:solidFill>
                <a:latin typeface="Arial"/>
              </a:rPr>
              <a:t>Whether the money borrowed is used for consumption ? </a:t>
            </a:r>
            <a:r>
              <a:rPr lang="en-IN" sz="2000" b="1" strike="noStrike" spc="-1">
                <a:solidFill>
                  <a:srgbClr val="1C99E0"/>
                </a:solidFill>
                <a:latin typeface="Arial"/>
              </a:rPr>
              <a:t>In which case it doesn’t contribute to the GDP  growth of the country. </a:t>
            </a:r>
            <a:endParaRPr lang="en-IN" sz="2000" b="0" strike="noStrike" spc="-1">
              <a:solidFill>
                <a:srgbClr val="000000"/>
              </a:solidFill>
              <a:latin typeface="Arial"/>
            </a:endParaRPr>
          </a:p>
          <a:p>
            <a:pPr marL="285840" indent="-285840">
              <a:lnSpc>
                <a:spcPct val="100000"/>
              </a:lnSpc>
              <a:buClr>
                <a:srgbClr val="000000"/>
              </a:buClr>
              <a:buFont typeface="OpenSymbol"/>
              <a:buAutoNum type="arabicPeriod"/>
            </a:pPr>
            <a:endParaRPr lang="en-IN" sz="2000" b="0" strike="noStrike" spc="-1">
              <a:solidFill>
                <a:srgbClr val="000000"/>
              </a:solidFill>
              <a:latin typeface="Arial"/>
            </a:endParaRPr>
          </a:p>
          <a:p>
            <a:pPr marL="285840" indent="-285840">
              <a:lnSpc>
                <a:spcPct val="100000"/>
              </a:lnSpc>
              <a:buClr>
                <a:srgbClr val="000000"/>
              </a:buClr>
              <a:buFont typeface="OpenSymbol"/>
              <a:buAutoNum type="arabicPeriod"/>
            </a:pPr>
            <a:r>
              <a:rPr lang="en-IN" sz="2000" b="0" strike="noStrike" spc="-1">
                <a:solidFill>
                  <a:schemeClr val="dk1"/>
                </a:solidFill>
                <a:latin typeface="Arial"/>
              </a:rPr>
              <a:t>Whether the money is used for asset purchase ? </a:t>
            </a:r>
            <a:r>
              <a:rPr lang="en-IN" sz="2000" b="1" strike="noStrike" spc="-1">
                <a:solidFill>
                  <a:srgbClr val="1C99E0"/>
                </a:solidFill>
                <a:latin typeface="Arial"/>
              </a:rPr>
              <a:t>It leads to asset bubble.</a:t>
            </a:r>
            <a:endParaRPr lang="en-IN" sz="2000" b="0" strike="noStrike" spc="-1">
              <a:solidFill>
                <a:srgbClr val="000000"/>
              </a:solidFill>
              <a:latin typeface="Arial"/>
            </a:endParaRPr>
          </a:p>
          <a:p>
            <a:pPr marL="285840" indent="-285840">
              <a:lnSpc>
                <a:spcPct val="100000"/>
              </a:lnSpc>
              <a:buClr>
                <a:srgbClr val="000000"/>
              </a:buClr>
              <a:buFont typeface="OpenSymbol"/>
              <a:buAutoNum type="arabicPeriod"/>
            </a:pPr>
            <a:endParaRPr lang="en-IN" sz="2000" b="0" strike="noStrike" spc="-1">
              <a:solidFill>
                <a:srgbClr val="000000"/>
              </a:solidFill>
              <a:latin typeface="Arial"/>
            </a:endParaRPr>
          </a:p>
          <a:p>
            <a:pPr marL="285840" indent="-285840">
              <a:lnSpc>
                <a:spcPct val="100000"/>
              </a:lnSpc>
              <a:buClr>
                <a:srgbClr val="000000"/>
              </a:buClr>
              <a:buFont typeface="OpenSymbol"/>
              <a:buAutoNum type="arabicPeriod"/>
            </a:pPr>
            <a:r>
              <a:rPr lang="en-IN" sz="2000" b="0" strike="noStrike" spc="-1">
                <a:solidFill>
                  <a:schemeClr val="dk1"/>
                </a:solidFill>
                <a:latin typeface="Arial"/>
              </a:rPr>
              <a:t>Whether the money is used for Productivity, investment in a Business initiative ? </a:t>
            </a:r>
            <a:r>
              <a:rPr lang="en-IN" sz="2000" b="1" strike="noStrike" spc="-1">
                <a:solidFill>
                  <a:srgbClr val="1C99E0"/>
                </a:solidFill>
                <a:latin typeface="Arial"/>
              </a:rPr>
              <a:t>Directly contributes to the growth in the GDP</a:t>
            </a:r>
            <a:r>
              <a:rPr lang="en-IN" sz="2000" b="0" strike="noStrike" spc="-1">
                <a:solidFill>
                  <a:schemeClr val="dk1"/>
                </a:solidFill>
                <a:latin typeface="Arial"/>
              </a:rPr>
              <a:t>. </a:t>
            </a:r>
            <a:endParaRPr lang="en-IN" sz="2000" b="0" strike="noStrike" spc="-1">
              <a:solidFill>
                <a:srgbClr val="000000"/>
              </a:solidFill>
              <a:latin typeface="Arial"/>
            </a:endParaRPr>
          </a:p>
          <a:p>
            <a:pPr>
              <a:lnSpc>
                <a:spcPct val="100000"/>
              </a:lnSpc>
            </a:pPr>
            <a:endParaRPr lang="en-IN" sz="1800" b="0" strike="noStrike" spc="-1">
              <a:solidFill>
                <a:srgbClr val="000000"/>
              </a:solidFill>
              <a:latin typeface="Arial"/>
            </a:endParaRPr>
          </a:p>
        </p:txBody>
      </p:sp>
      <p:sp>
        <p:nvSpPr>
          <p:cNvPr id="2" name="PlaceHolder 1"/>
          <p:cNvSpPr>
            <a:spLocks noGrp="1"/>
          </p:cNvSpPr>
          <p:nvPr>
            <p:ph type="sldNum" sz="quarter" idx="13"/>
          </p:nvPr>
        </p:nvSpPr>
        <p:spPr/>
        <p:txBody>
          <a:bodyPr/>
          <a:lstStyle/>
          <a:p>
            <a:fld id="{1FF58940-AEBB-4A99-8CF8-37244D041BEA}" type="slidenum">
              <a:r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C6F9A8D-FAC2-A5EC-06FE-FD2734641AFF}"/>
              </a:ext>
            </a:extLst>
          </p:cNvPr>
          <p:cNvSpPr>
            <a:spLocks noGrp="1"/>
          </p:cNvSpPr>
          <p:nvPr>
            <p:ph sz="quarter" idx="10"/>
          </p:nvPr>
        </p:nvSpPr>
        <p:spPr/>
        <p:txBody>
          <a:bodyPr/>
          <a:lstStyle/>
          <a:p>
            <a:r>
              <a:rPr lang="en-US" dirty="0"/>
              <a:t>Fintech Themes in Lending</a:t>
            </a:r>
          </a:p>
        </p:txBody>
      </p:sp>
      <p:sp>
        <p:nvSpPr>
          <p:cNvPr id="4" name="Slide Number Placeholder 3">
            <a:extLst>
              <a:ext uri="{FF2B5EF4-FFF2-40B4-BE49-F238E27FC236}">
                <a16:creationId xmlns:a16="http://schemas.microsoft.com/office/drawing/2014/main" id="{791CBC35-7A18-2A3A-1340-0AF7C236257A}"/>
              </a:ext>
            </a:extLst>
          </p:cNvPr>
          <p:cNvSpPr>
            <a:spLocks noGrp="1"/>
          </p:cNvSpPr>
          <p:nvPr>
            <p:ph type="sldNum" sz="quarter" idx="4294967295"/>
          </p:nvPr>
        </p:nvSpPr>
        <p:spPr>
          <a:xfrm>
            <a:off x="0" y="6456363"/>
            <a:ext cx="2133600" cy="365125"/>
          </a:xfrm>
        </p:spPr>
        <p:txBody>
          <a:bodyPr/>
          <a:lstStyle/>
          <a:p>
            <a:fld id="{7C58C161-F5B0-4C03-B20A-A8D6E29AEA41}" type="slidenum">
              <a:rPr lang="en-US" altLang="en-US" smtClean="0"/>
              <a:pPr/>
              <a:t>8</a:t>
            </a:fld>
            <a:endParaRPr lang="en-US" altLang="en-US" dirty="0"/>
          </a:p>
        </p:txBody>
      </p:sp>
    </p:spTree>
    <p:extLst>
      <p:ext uri="{BB962C8B-B14F-4D97-AF65-F5344CB8AC3E}">
        <p14:creationId xmlns:p14="http://schemas.microsoft.com/office/powerpoint/2010/main" val="2363847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3300" dirty="0">
                <a:latin typeface="Arial"/>
                <a:cs typeface="Arial"/>
              </a:rPr>
              <a:t>Fintech themes in lending</a:t>
            </a:r>
            <a:endParaRPr lang="en-US" dirty="0"/>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9</a:t>
            </a:fld>
            <a:endParaRPr lang="en-US" altLang="en-US"/>
          </a:p>
        </p:txBody>
      </p:sp>
      <p:sp>
        <p:nvSpPr>
          <p:cNvPr id="5" name="TextBox 4">
            <a:extLst>
              <a:ext uri="{FF2B5EF4-FFF2-40B4-BE49-F238E27FC236}">
                <a16:creationId xmlns:a16="http://schemas.microsoft.com/office/drawing/2014/main" id="{7BB2CFF9-0BD4-2F09-D47B-08702F0CF5DC}"/>
              </a:ext>
            </a:extLst>
          </p:cNvPr>
          <p:cNvSpPr txBox="1"/>
          <p:nvPr/>
        </p:nvSpPr>
        <p:spPr>
          <a:xfrm>
            <a:off x="304800" y="1383325"/>
            <a:ext cx="8672949" cy="2585323"/>
          </a:xfrm>
          <a:prstGeom prst="rect">
            <a:avLst/>
          </a:prstGeom>
          <a:noFill/>
        </p:spPr>
        <p:txBody>
          <a:bodyPr wrap="square" lIns="91440" tIns="45720" rIns="91440" bIns="45720" rtlCol="0" anchor="t">
            <a:spAutoFit/>
          </a:bodyPr>
          <a:lstStyle/>
          <a:p>
            <a:r>
              <a:rPr lang="en-US" b="1" i="1" dirty="0">
                <a:latin typeface="Arial"/>
                <a:cs typeface="Arial"/>
              </a:rPr>
              <a:t>A theme is an area of special focus, repeats itself as a common element across enterprises or within the ecosystem</a:t>
            </a:r>
            <a:endParaRPr lang="en-IN" b="1" i="1" dirty="0"/>
          </a:p>
          <a:p>
            <a:pPr marL="285750" indent="-285750" algn="l">
              <a:buFont typeface="Wingdings" pitchFamily="2" charset="2"/>
              <a:buChar char="§"/>
            </a:pPr>
            <a:endParaRPr lang="en-IN" dirty="0"/>
          </a:p>
          <a:p>
            <a:pPr marL="285750" indent="-285750">
              <a:buFont typeface="Wingdings" pitchFamily="2" charset="2"/>
              <a:buChar char="§"/>
            </a:pPr>
            <a:r>
              <a:rPr lang="en-US" dirty="0">
                <a:latin typeface="Arial"/>
                <a:cs typeface="Arial"/>
              </a:rPr>
              <a:t>Theme 1 – What are the sources of private lending (Origination) ?</a:t>
            </a:r>
            <a:endParaRPr lang="en-IN" dirty="0"/>
          </a:p>
          <a:p>
            <a:pPr marL="285750" indent="-285750">
              <a:buFont typeface="Wingdings" pitchFamily="2" charset="2"/>
              <a:buChar char="§"/>
            </a:pPr>
            <a:r>
              <a:rPr lang="en-US" dirty="0">
                <a:latin typeface="Arial"/>
                <a:cs typeface="Arial"/>
              </a:rPr>
              <a:t>Theme 2 – If you take away credit card as a source of credit, how inclusive is lending globally ? </a:t>
            </a:r>
          </a:p>
          <a:p>
            <a:pPr marL="285750" indent="-285750">
              <a:buFont typeface="Wingdings" pitchFamily="2" charset="2"/>
              <a:buChar char="§"/>
            </a:pPr>
            <a:r>
              <a:rPr lang="en-US" dirty="0">
                <a:latin typeface="Arial"/>
                <a:cs typeface="Arial"/>
              </a:rPr>
              <a:t>Theme 3 – How does literacy contribute to borrowing by individuals ?</a:t>
            </a:r>
          </a:p>
          <a:p>
            <a:pPr marL="285750" indent="-285750">
              <a:buFont typeface="Wingdings" pitchFamily="2" charset="2"/>
              <a:buChar char="§"/>
            </a:pPr>
            <a:r>
              <a:rPr lang="en-US" dirty="0">
                <a:latin typeface="Arial"/>
                <a:cs typeface="Arial"/>
              </a:rPr>
              <a:t>Theme 4 – Disruptive business models : Marketplace lending, the India story</a:t>
            </a:r>
          </a:p>
          <a:p>
            <a:pPr marL="285750" indent="-285750">
              <a:buFont typeface="Wingdings" pitchFamily="2" charset="2"/>
              <a:buChar char="§"/>
            </a:pPr>
            <a:r>
              <a:rPr lang="en-US" dirty="0">
                <a:latin typeface="Arial"/>
                <a:cs typeface="Arial"/>
              </a:rPr>
              <a:t>Theme 5 – Digitization of data for underwriting</a:t>
            </a:r>
          </a:p>
        </p:txBody>
      </p:sp>
    </p:spTree>
    <p:extLst>
      <p:ext uri="{BB962C8B-B14F-4D97-AF65-F5344CB8AC3E}">
        <p14:creationId xmlns:p14="http://schemas.microsoft.com/office/powerpoint/2010/main" val="3131769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E853C582161264F9118F6E05D309FBB" ma:contentTypeVersion="4" ma:contentTypeDescription="Create a new document." ma:contentTypeScope="" ma:versionID="3b093584ed25202b813a371cae3e7ff1">
  <xsd:schema xmlns:xsd="http://www.w3.org/2001/XMLSchema" xmlns:xs="http://www.w3.org/2001/XMLSchema" xmlns:p="http://schemas.microsoft.com/office/2006/metadata/properties" xmlns:ns2="e77dc9f4-c0fc-4291-bb79-2ca58fb2d67e" targetNamespace="http://schemas.microsoft.com/office/2006/metadata/properties" ma:root="true" ma:fieldsID="6f2cfd0c777a04a871f9400518cbe54c" ns2:_="">
    <xsd:import namespace="e77dc9f4-c0fc-4291-bb79-2ca58fb2d67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7dc9f4-c0fc-4291-bb79-2ca58fb2d6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1F4F21-A6C1-4FEF-8446-D5B616D05EC6}">
  <ds:schemaRefs>
    <ds:schemaRef ds:uri="http://schemas.microsoft.com/office/2006/metadata/properties"/>
    <ds:schemaRef ds:uri="http://www.w3.org/2000/xmlns/"/>
    <ds:schemaRef ds:uri="http://schemas.microsoft.com/office/infopath/2007/PartnerControls"/>
  </ds:schemaRefs>
</ds:datastoreItem>
</file>

<file path=customXml/itemProps2.xml><?xml version="1.0" encoding="utf-8"?>
<ds:datastoreItem xmlns:ds="http://schemas.openxmlformats.org/officeDocument/2006/customXml" ds:itemID="{740FB163-1AA8-4B2B-A5FE-65C7804DC2C3}">
  <ds:schemaRefs>
    <ds:schemaRef ds:uri="http://schemas.microsoft.com/sharepoint/v3/contenttype/forms"/>
  </ds:schemaRefs>
</ds:datastoreItem>
</file>

<file path=customXml/itemProps3.xml><?xml version="1.0" encoding="utf-8"?>
<ds:datastoreItem xmlns:ds="http://schemas.openxmlformats.org/officeDocument/2006/customXml" ds:itemID="{0BBDC3F5-B93C-4EC1-B658-E514550FB0A3}"/>
</file>

<file path=docProps/app.xml><?xml version="1.0" encoding="utf-8"?>
<Properties xmlns="http://schemas.openxmlformats.org/officeDocument/2006/extended-properties" xmlns:vt="http://schemas.openxmlformats.org/officeDocument/2006/docPropsVTypes">
  <Template/>
  <TotalTime>1927</TotalTime>
  <Words>2733</Words>
  <Application>Microsoft Macintosh PowerPoint</Application>
  <PresentationFormat>On-screen Show (4:3)</PresentationFormat>
  <Paragraphs>444</Paragraphs>
  <Slides>45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Helvetica Neue</vt:lpstr>
      <vt:lpstr>OpenSymbol</vt:lpstr>
      <vt:lpstr>Times New Roman</vt:lpstr>
      <vt:lpstr>Wingdings</vt:lpstr>
      <vt:lpstr>Office Theme</vt:lpstr>
      <vt:lpstr>BITS Pilani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Siva Subramanian</cp:lastModifiedBy>
  <cp:revision>179</cp:revision>
  <dcterms:created xsi:type="dcterms:W3CDTF">2011-09-14T09:42:05Z</dcterms:created>
  <dcterms:modified xsi:type="dcterms:W3CDTF">2024-11-01T23:10:57Z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0x010100AE853C582161264F9118F6E05D309FBB</vt:lpwstr>
  </property>
</Properties>
</file>