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6858000" cx="9144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10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65C4C8-77D5-42D6-9840-6E975B94178C}">
  <a:tblStyle styleId="{DA65C4C8-77D5-42D6-9840-6E975B94178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06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1" Type="http://schemas.openxmlformats.org/officeDocument/2006/relationships/slide" Target="slides/slide14.xml"/><Relationship Id="rId3" Type="http://schemas.openxmlformats.org/officeDocument/2006/relationships/presProps" Target="presProps.xml"/><Relationship Id="rId34" Type="http://schemas.openxmlformats.org/officeDocument/2006/relationships/customXml" Target="../customXml/item2.xml"/><Relationship Id="rId25" Type="http://schemas.openxmlformats.org/officeDocument/2006/relationships/slide" Target="slides/slide18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customXml" Target="../customXml/item1.xml"/><Relationship Id="rId20" Type="http://schemas.openxmlformats.org/officeDocument/2006/relationships/slide" Target="slides/slide13.xml"/><Relationship Id="rId2" Type="http://schemas.openxmlformats.org/officeDocument/2006/relationships/viewProps" Target="viewProps.xml"/><Relationship Id="rId29" Type="http://schemas.openxmlformats.org/officeDocument/2006/relationships/font" Target="fonts/HelveticaNeue-regular.fntdata"/><Relationship Id="rId16" Type="http://schemas.openxmlformats.org/officeDocument/2006/relationships/slide" Target="slides/slide9.xml"/><Relationship Id="rId24" Type="http://schemas.openxmlformats.org/officeDocument/2006/relationships/slide" Target="slides/slide17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32" Type="http://schemas.openxmlformats.org/officeDocument/2006/relationships/font" Target="fonts/HelveticaNeue-boldItalic.fntdata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31" Type="http://schemas.openxmlformats.org/officeDocument/2006/relationships/font" Target="fonts/HelveticaNeue-italic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22" Type="http://schemas.openxmlformats.org/officeDocument/2006/relationships/slide" Target="slides/slide15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7" Type="http://schemas.openxmlformats.org/officeDocument/2006/relationships/slide" Target="slides/slide20.xml"/><Relationship Id="rId30" Type="http://schemas.openxmlformats.org/officeDocument/2006/relationships/font" Target="fonts/HelveticaNeue-bold.fntdata"/><Relationship Id="rId14" Type="http://schemas.openxmlformats.org/officeDocument/2006/relationships/slide" Target="slides/slide7.xml"/><Relationship Id="rId35" Type="http://schemas.openxmlformats.org/officeDocument/2006/relationships/customXml" Target="../customXml/item3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c8f8b9570_2_1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fc8f8b9570_2_1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fc8f8b9570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fc8f8b9570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fc8f8b9570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fc8f8b9570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fc8f8b957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fc8f8b9570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fc8f8b9570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2fc8f8b9570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fc8f8b9570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c8f8b9570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fc8f8b9570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fc8f8b9570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fc8f8b9570_2_2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fc8f8b9570_2_2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c8f8b9570_2_2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fc8f8b9570_2_2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fc8f8b9570_2_2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fc8f8b9570_2_2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2fc8f8b9570_2_2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fc8f8b9570_2_2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fc8f8b9570_2_2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fc8f8b9570_2_2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fc8f8b9570_2_2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fc8f8b9570_2_2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2fc8f8b9570_2_2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fc8f8b9570_2_26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fc8f8b9570_2_2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2fc8f8b9570_2_2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c8f8b9570_2_1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fc8f8b9570_2_1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c70e8c14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30c70e8c14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0c70e8c14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0c70e8c144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30c70e8c14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30c70e8c144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c8f8b9570_2_1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fc8f8b9570_2_1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c8f8b9570_2_1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fc8f8b9570_2_1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c8f8b9570_2_1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fc8f8b9570_2_1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c8f8b9570_2_1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fc8f8b9570_2_18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c8f8b9570_2_1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fc8f8b9570_2_1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fc8f8b9570_2_19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fc8f8b9570_2_19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fc8f8b9570_2_1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fc8f8b9570_2_19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fc8f8b9570_2_20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fc8f8b9570_2_2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fc8f8b9570_2_20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TS_university_logo_whitevert.png" id="61" name="Google Shape;61;p14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-76200" y="5257800"/>
            <a:ext cx="2209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GB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52400" y="5667375"/>
            <a:ext cx="190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Server\D\jyoti\FI023_BITS_v1\styleguide img\IMG_5627_b.jpg" id="67" name="Google Shape;6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0" y="4281488"/>
            <a:ext cx="9144000" cy="25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7.png" id="69" name="Google Shape;69;p15"/>
          <p:cNvPicPr preferRelativeResize="0"/>
          <p:nvPr/>
        </p:nvPicPr>
        <p:blipFill rotWithShape="1">
          <a:blip r:embed="rId3">
            <a:alphaModFix/>
          </a:blip>
          <a:srcRect b="5335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858000" y="762000"/>
            <a:ext cx="2209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GB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7086600" y="1171575"/>
            <a:ext cx="190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276600" y="6596063"/>
            <a:ext cx="586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GB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grpSp>
        <p:nvGrpSpPr>
          <p:cNvPr id="78" name="Google Shape;78;p16"/>
          <p:cNvGrpSpPr/>
          <p:nvPr/>
        </p:nvGrpSpPr>
        <p:grpSpPr>
          <a:xfrm>
            <a:off x="2084327" y="6549628"/>
            <a:ext cx="7059406" cy="49210"/>
            <a:chOff x="2083888" y="6550671"/>
            <a:chExt cx="7060112" cy="48665"/>
          </a:xfrm>
        </p:grpSpPr>
        <p:sp>
          <p:nvSpPr>
            <p:cNvPr id="79" name="Google Shape;79;p16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82" name="Google Shape;82;p16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6"/>
          <p:cNvGrpSpPr/>
          <p:nvPr/>
        </p:nvGrpSpPr>
        <p:grpSpPr>
          <a:xfrm>
            <a:off x="2133600" y="6552693"/>
            <a:ext cx="7010400" cy="46034"/>
            <a:chOff x="1905000" y="6553200"/>
            <a:chExt cx="7010400" cy="45719"/>
          </a:xfrm>
        </p:grpSpPr>
        <p:sp>
          <p:nvSpPr>
            <p:cNvPr id="84" name="Google Shape;84;p1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16"/>
          <p:cNvGrpSpPr/>
          <p:nvPr/>
        </p:nvGrpSpPr>
        <p:grpSpPr>
          <a:xfrm>
            <a:off x="0" y="1294893"/>
            <a:ext cx="7010400" cy="46034"/>
            <a:chOff x="1905000" y="6553200"/>
            <a:chExt cx="7010400" cy="45719"/>
          </a:xfrm>
        </p:grpSpPr>
        <p:sp>
          <p:nvSpPr>
            <p:cNvPr id="88" name="Google Shape;88;p1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57163" y="64563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TS_university_logo_whitevert.png" id="99" name="Google Shape;99;p17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-76200" y="5257800"/>
            <a:ext cx="2209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GB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152400" y="5667375"/>
            <a:ext cx="190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.png" id="104" name="Google Shape;104;p18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8"/>
          <p:cNvGrpSpPr/>
          <p:nvPr/>
        </p:nvGrpSpPr>
        <p:grpSpPr>
          <a:xfrm>
            <a:off x="0" y="1294893"/>
            <a:ext cx="7010400" cy="46034"/>
            <a:chOff x="1905000" y="6553200"/>
            <a:chExt cx="7010400" cy="45719"/>
          </a:xfrm>
        </p:grpSpPr>
        <p:sp>
          <p:nvSpPr>
            <p:cNvPr id="106" name="Google Shape;106;p1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8"/>
          <p:cNvGrpSpPr/>
          <p:nvPr/>
        </p:nvGrpSpPr>
        <p:grpSpPr>
          <a:xfrm>
            <a:off x="2133600" y="6552693"/>
            <a:ext cx="7010400" cy="46034"/>
            <a:chOff x="1905000" y="6553200"/>
            <a:chExt cx="7010400" cy="45719"/>
          </a:xfrm>
        </p:grpSpPr>
        <p:sp>
          <p:nvSpPr>
            <p:cNvPr id="110" name="Google Shape;110;p1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8"/>
          <p:cNvSpPr txBox="1"/>
          <p:nvPr/>
        </p:nvSpPr>
        <p:spPr>
          <a:xfrm>
            <a:off x="3276600" y="6596063"/>
            <a:ext cx="586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GB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49530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9"/>
          <p:cNvGrpSpPr/>
          <p:nvPr/>
        </p:nvGrpSpPr>
        <p:grpSpPr>
          <a:xfrm>
            <a:off x="0" y="1294893"/>
            <a:ext cx="7010400" cy="46034"/>
            <a:chOff x="1905000" y="6553200"/>
            <a:chExt cx="7010400" cy="45719"/>
          </a:xfrm>
        </p:grpSpPr>
        <p:sp>
          <p:nvSpPr>
            <p:cNvPr id="122" name="Google Shape;122;p1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19"/>
          <p:cNvGrpSpPr/>
          <p:nvPr/>
        </p:nvGrpSpPr>
        <p:grpSpPr>
          <a:xfrm>
            <a:off x="2133600" y="6552693"/>
            <a:ext cx="7010400" cy="46034"/>
            <a:chOff x="1905000" y="6553200"/>
            <a:chExt cx="7010400" cy="45719"/>
          </a:xfrm>
        </p:grpSpPr>
        <p:sp>
          <p:nvSpPr>
            <p:cNvPr id="126" name="Google Shape;126;p1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29" name="Google Shape;129;p19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3276600" y="6596063"/>
            <a:ext cx="586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GB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457200" y="1535112"/>
            <a:ext cx="40401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457200" y="2362199"/>
            <a:ext cx="4040100" cy="3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19"/>
          <p:cNvSpPr txBox="1"/>
          <p:nvPr>
            <p:ph idx="3" type="body"/>
          </p:nvPr>
        </p:nvSpPr>
        <p:spPr>
          <a:xfrm>
            <a:off x="4645025" y="1535112"/>
            <a:ext cx="40419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9"/>
          <p:cNvSpPr txBox="1"/>
          <p:nvPr>
            <p:ph idx="4" type="body"/>
          </p:nvPr>
        </p:nvSpPr>
        <p:spPr>
          <a:xfrm>
            <a:off x="4645025" y="2362199"/>
            <a:ext cx="4041900" cy="3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5" name="Google Shape;135;p19"/>
          <p:cNvSpPr txBox="1"/>
          <p:nvPr>
            <p:ph idx="5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0"/>
          <p:cNvGrpSpPr/>
          <p:nvPr/>
        </p:nvGrpSpPr>
        <p:grpSpPr>
          <a:xfrm>
            <a:off x="0" y="1294893"/>
            <a:ext cx="7010400" cy="46034"/>
            <a:chOff x="1905000" y="6553200"/>
            <a:chExt cx="7010400" cy="45719"/>
          </a:xfrm>
        </p:grpSpPr>
        <p:sp>
          <p:nvSpPr>
            <p:cNvPr id="138" name="Google Shape;138;p2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20"/>
          <p:cNvGrpSpPr/>
          <p:nvPr/>
        </p:nvGrpSpPr>
        <p:grpSpPr>
          <a:xfrm>
            <a:off x="2133600" y="6552693"/>
            <a:ext cx="7010400" cy="46034"/>
            <a:chOff x="1905000" y="6553200"/>
            <a:chExt cx="7010400" cy="45719"/>
          </a:xfrm>
        </p:grpSpPr>
        <p:sp>
          <p:nvSpPr>
            <p:cNvPr id="142" name="Google Shape;142;p2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45" name="Google Shape;145;p20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3276600" y="6596063"/>
            <a:ext cx="586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GB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1"/>
          <p:cNvGrpSpPr/>
          <p:nvPr/>
        </p:nvGrpSpPr>
        <p:grpSpPr>
          <a:xfrm>
            <a:off x="0" y="1294893"/>
            <a:ext cx="7010400" cy="46034"/>
            <a:chOff x="1905000" y="6553200"/>
            <a:chExt cx="7010400" cy="45719"/>
          </a:xfrm>
        </p:grpSpPr>
        <p:sp>
          <p:nvSpPr>
            <p:cNvPr id="153" name="Google Shape;153;p2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21"/>
          <p:cNvGrpSpPr/>
          <p:nvPr/>
        </p:nvGrpSpPr>
        <p:grpSpPr>
          <a:xfrm>
            <a:off x="2133600" y="6552693"/>
            <a:ext cx="7010400" cy="46034"/>
            <a:chOff x="1905000" y="6553200"/>
            <a:chExt cx="7010400" cy="45719"/>
          </a:xfrm>
        </p:grpSpPr>
        <p:sp>
          <p:nvSpPr>
            <p:cNvPr id="157" name="Google Shape;157;p2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60" name="Google Shape;160;p21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3276600" y="6596063"/>
            <a:ext cx="586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GB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3575050" y="1600200"/>
            <a:ext cx="5111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3" name="Google Shape;163;p21"/>
          <p:cNvSpPr txBox="1"/>
          <p:nvPr>
            <p:ph idx="2" type="body"/>
          </p:nvPr>
        </p:nvSpPr>
        <p:spPr>
          <a:xfrm>
            <a:off x="457200" y="1600200"/>
            <a:ext cx="3008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4" name="Google Shape;164;p21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2"/>
          <p:cNvGrpSpPr/>
          <p:nvPr/>
        </p:nvGrpSpPr>
        <p:grpSpPr>
          <a:xfrm>
            <a:off x="0" y="1294893"/>
            <a:ext cx="7010400" cy="46034"/>
            <a:chOff x="1905000" y="6553200"/>
            <a:chExt cx="7010400" cy="45719"/>
          </a:xfrm>
        </p:grpSpPr>
        <p:sp>
          <p:nvSpPr>
            <p:cNvPr id="167" name="Google Shape;167;p2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22"/>
          <p:cNvGrpSpPr/>
          <p:nvPr/>
        </p:nvGrpSpPr>
        <p:grpSpPr>
          <a:xfrm>
            <a:off x="2133600" y="6552693"/>
            <a:ext cx="7010400" cy="46034"/>
            <a:chOff x="1905000" y="6553200"/>
            <a:chExt cx="7010400" cy="45719"/>
          </a:xfrm>
        </p:grpSpPr>
        <p:sp>
          <p:nvSpPr>
            <p:cNvPr id="171" name="Google Shape;171;p2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74" name="Google Shape;174;p22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3276600" y="6596063"/>
            <a:ext cx="586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GB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/>
          <p:nvPr>
            <p:ph idx="2" type="pic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9" name="Google Shape;179;p22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3"/>
          <p:cNvGrpSpPr/>
          <p:nvPr/>
        </p:nvGrpSpPr>
        <p:grpSpPr>
          <a:xfrm>
            <a:off x="0" y="1294893"/>
            <a:ext cx="7010400" cy="46034"/>
            <a:chOff x="1905000" y="6553200"/>
            <a:chExt cx="7010400" cy="45719"/>
          </a:xfrm>
        </p:grpSpPr>
        <p:sp>
          <p:nvSpPr>
            <p:cNvPr id="182" name="Google Shape;182;p2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2133600" y="6552693"/>
            <a:ext cx="7010400" cy="46034"/>
            <a:chOff x="1905000" y="6553200"/>
            <a:chExt cx="7010400" cy="45719"/>
          </a:xfrm>
        </p:grpSpPr>
        <p:sp>
          <p:nvSpPr>
            <p:cNvPr id="186" name="Google Shape;186;p2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89" name="Google Shape;189;p23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/>
        </p:nvSpPr>
        <p:spPr>
          <a:xfrm>
            <a:off x="3276600" y="6596063"/>
            <a:ext cx="586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GB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4"/>
          <p:cNvGrpSpPr/>
          <p:nvPr/>
        </p:nvGrpSpPr>
        <p:grpSpPr>
          <a:xfrm rot="5400000">
            <a:off x="5005996" y="2567615"/>
            <a:ext cx="5181387" cy="46039"/>
            <a:chOff x="1905000" y="6553200"/>
            <a:chExt cx="7010400" cy="45719"/>
          </a:xfrm>
        </p:grpSpPr>
        <p:sp>
          <p:nvSpPr>
            <p:cNvPr id="195" name="Google Shape;195;p2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98" name="Google Shape;198;p24"/>
          <p:cNvPicPr preferRelativeResize="0"/>
          <p:nvPr/>
        </p:nvPicPr>
        <p:blipFill rotWithShape="1">
          <a:blip r:embed="rId2">
            <a:alphaModFix/>
          </a:blip>
          <a:srcRect b="0" l="5336" r="0" t="1923"/>
          <a:stretch/>
        </p:blipFill>
        <p:spPr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/>
        </p:nvSpPr>
        <p:spPr>
          <a:xfrm rot="5400000">
            <a:off x="-2795049" y="3808950"/>
            <a:ext cx="5867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GB" sz="9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 rot="5400000">
            <a:off x="1303350" y="296850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2" type="body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8SS5pMtLdyw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s://youtu.be/8SS5pMtLdyw?feature=share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BITS Pilani presentation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/>
              <a:t>Sivasubramanian Natarajan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/>
              <a:t>WILP Division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/>
        </p:nvSpPr>
        <p:spPr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dk1"/>
                </a:solidFill>
              </a:rPr>
              <a:t>Disruption 3 - High frequency trading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 txBox="1"/>
          <p:nvPr>
            <p:ph idx="12" type="sldNum"/>
          </p:nvPr>
        </p:nvSpPr>
        <p:spPr>
          <a:xfrm>
            <a:off x="157163" y="64563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133836" y="1295400"/>
            <a:ext cx="8682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-GB" sz="2000">
                <a:solidFill>
                  <a:schemeClr val="dk1"/>
                </a:solidFill>
              </a:rPr>
              <a:t>Stock brokers with access to modern day technology and coding activity involve in high frequency trading.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i="1" lang="en-GB" sz="2000">
                <a:solidFill>
                  <a:schemeClr val="dk1"/>
                </a:solidFill>
              </a:rPr>
              <a:t>The algorithms and optimization used by HFT result in stock brokers getting access to market data quickly.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i="1" lang="en-GB" sz="2000">
                <a:solidFill>
                  <a:schemeClr val="dk1"/>
                </a:solidFill>
              </a:rPr>
              <a:t>Multiple trades in large volumes are placed in the stock exchange.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i="1" lang="en-GB" sz="2000">
                <a:solidFill>
                  <a:schemeClr val="dk1"/>
                </a:solidFill>
              </a:rPr>
              <a:t>This sometime confuses other traders. </a:t>
            </a:r>
            <a:endParaRPr i="1" sz="2000">
              <a:solidFill>
                <a:schemeClr val="dk1"/>
              </a:solidFill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▪"/>
            </a:pPr>
            <a:r>
              <a:rPr lang="en-GB" sz="2000">
                <a:solidFill>
                  <a:schemeClr val="dk1"/>
                </a:solidFill>
              </a:rPr>
              <a:t>Some of the HFT stock brokers manipulate the market because of this reason.</a:t>
            </a:r>
            <a:endParaRPr sz="2000">
              <a:solidFill>
                <a:schemeClr val="dk1"/>
              </a:solidFill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▪"/>
            </a:pPr>
            <a:r>
              <a:rPr lang="en-GB" sz="2000">
                <a:solidFill>
                  <a:schemeClr val="dk1"/>
                </a:solidFill>
              </a:rPr>
              <a:t>The NSE scam is reported to have had a situation where high speed networks was opened up for access by a singapore based trading company. Because of the advantage of split second, the singapore company was able to place trades much earlier than other brokers.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/>
        </p:nvSpPr>
        <p:spPr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dk1"/>
                </a:solidFill>
              </a:rPr>
              <a:t>Disruption 4 - </a:t>
            </a:r>
            <a:r>
              <a:rPr b="1" lang="en-GB" sz="3600">
                <a:solidFill>
                  <a:schemeClr val="dk1"/>
                </a:solidFill>
              </a:rPr>
              <a:t>Monitoring</a:t>
            </a:r>
            <a:r>
              <a:rPr b="1" lang="en-GB" sz="3600">
                <a:solidFill>
                  <a:schemeClr val="dk1"/>
                </a:solidFill>
              </a:rPr>
              <a:t> of Trading activity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6"/>
          <p:cNvSpPr txBox="1"/>
          <p:nvPr>
            <p:ph idx="12" type="sldNum"/>
          </p:nvPr>
        </p:nvSpPr>
        <p:spPr>
          <a:xfrm>
            <a:off x="157163" y="64563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4" name="Google Shape;284;p36"/>
          <p:cNvSpPr txBox="1"/>
          <p:nvPr/>
        </p:nvSpPr>
        <p:spPr>
          <a:xfrm>
            <a:off x="133829" y="1295400"/>
            <a:ext cx="55236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-GB" sz="2000">
                <a:solidFill>
                  <a:schemeClr val="dk1"/>
                </a:solidFill>
              </a:rPr>
              <a:t>Trading activity has the potential to disrupt the prices in the exchange leading to crash and stock exchange suspending all trading activity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▪"/>
            </a:pPr>
            <a:r>
              <a:rPr lang="en-GB" sz="2000">
                <a:solidFill>
                  <a:schemeClr val="dk1"/>
                </a:solidFill>
              </a:rPr>
              <a:t>Case in point - Flash Crash 2010</a:t>
            </a:r>
            <a:endParaRPr sz="2000">
              <a:solidFill>
                <a:schemeClr val="dk1"/>
              </a:solidFill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i="1" lang="en-GB" sz="2000">
                <a:solidFill>
                  <a:schemeClr val="dk1"/>
                </a:solidFill>
              </a:rPr>
              <a:t>Large volume transactions in F&amp;O, Cancellation of orders before fulfilment.</a:t>
            </a:r>
            <a:endParaRPr i="1" sz="2000">
              <a:solidFill>
                <a:schemeClr val="dk1"/>
              </a:solidFill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i="1" lang="en-GB" sz="2000">
                <a:solidFill>
                  <a:schemeClr val="dk1"/>
                </a:solidFill>
              </a:rPr>
              <a:t>This cascaded into large stockholders of the stock selling their holdings in the stock exchange.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i="1" lang="en-GB" sz="2000">
                <a:solidFill>
                  <a:schemeClr val="dk1"/>
                </a:solidFill>
              </a:rPr>
              <a:t>Large sell activity resulted in not only reduction of the price of specific stock but other blue chip stocks as well.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The above situation </a:t>
            </a:r>
            <a:r>
              <a:rPr lang="en-GB" sz="2000">
                <a:solidFill>
                  <a:schemeClr val="dk1"/>
                </a:solidFill>
              </a:rPr>
              <a:t>warranted monitoring by regulators.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descr="Don't forget to check out our other channel, focused on real-life trading:&#10;https://www.youtube.com/channel/UCrAEUt-BYT-WbxF_pdcmzkA&#10;&#10;🚀For All Our Courses Visit:&#10;https://www.vrdnation.com/&#10;&#10;👍Stay updated. Join Telegram Channel for free:&#10;https://telegram.me/vrdnation&#10;&#10;Don't forget to Like👍, Share↗️ &amp; Subscribe🔔 to the channel&#10;👉SUBSCRIBE NOW       : https://www.youtube.com/vrdnation&#10;&#10;🆓Free Stock Market Training:&#10;https://www.vrdnation.com/free-training&#10;&#10;📚Elevate your Trading Skills with our courses(courses for Beginners/Working/Busy Professionals:&#10;https://www.vrdnation.com/trading-courses&#10;&#10;Useful Links: https://goo.gl/4tPVS6&#10;&#10;🚀We are on a mission of building the biggest stock market library in India.🚀&#10;🎓Experience and gain the knowledge with all the videos we make for you.🎓&#10;🔥Explore and learn from these videos🔥" id="285" name="Google Shape;285;p36" title="How One Man Crashed the US Stock Marke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200" y="1714500"/>
            <a:ext cx="30480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 txBox="1"/>
          <p:nvPr/>
        </p:nvSpPr>
        <p:spPr>
          <a:xfrm>
            <a:off x="5605950" y="3656000"/>
            <a:ext cx="341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hlinkClick r:id="rId5"/>
              </a:rPr>
              <a:t>https://youtu.be/8SS5pMtLdyw?feature=shared</a:t>
            </a:r>
            <a:r>
              <a:rPr lang="en-GB" sz="1200"/>
              <a:t> 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/>
        </p:nvSpPr>
        <p:spPr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dk1"/>
                </a:solidFill>
              </a:rPr>
              <a:t>Disruption 5 - Reforms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7"/>
          <p:cNvSpPr txBox="1"/>
          <p:nvPr>
            <p:ph idx="12" type="sldNum"/>
          </p:nvPr>
        </p:nvSpPr>
        <p:spPr>
          <a:xfrm>
            <a:off x="157163" y="64563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4" name="Google Shape;294;p37"/>
          <p:cNvSpPr txBox="1"/>
          <p:nvPr/>
        </p:nvSpPr>
        <p:spPr>
          <a:xfrm>
            <a:off x="133823" y="1295400"/>
            <a:ext cx="87054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Regulators monitor large volume of activity in the exchanges.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▪"/>
            </a:pPr>
            <a:r>
              <a:rPr lang="en-GB" sz="2000">
                <a:solidFill>
                  <a:schemeClr val="dk1"/>
                </a:solidFill>
              </a:rPr>
              <a:t>Commodity exchange, F&amp;O market, equity market, bond market etc., all have a correlated impact with one another.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▪"/>
            </a:pPr>
            <a:r>
              <a:rPr lang="en-GB" sz="2000">
                <a:solidFill>
                  <a:schemeClr val="dk1"/>
                </a:solidFill>
              </a:rPr>
              <a:t>AI and ML technologies are deployed today to identify anomalies in the trading activity.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GB" sz="2000">
                <a:solidFill>
                  <a:schemeClr val="dk1"/>
                </a:solidFill>
              </a:rPr>
              <a:t>When too many trades are identified flooding the market the trading activity is temporarily suspended by the exchange.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GB" sz="2000">
                <a:solidFill>
                  <a:schemeClr val="dk1"/>
                </a:solidFill>
              </a:rPr>
              <a:t>Percentage changes to stock price beyond a set threshold value is monitored and action taken to suspend trading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GB" sz="2000">
                <a:solidFill>
                  <a:schemeClr val="dk1"/>
                </a:solidFill>
              </a:rPr>
              <a:t>Privileged access to stock market is restricted. (Co-location)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GB" sz="2000">
                <a:solidFill>
                  <a:schemeClr val="dk1"/>
                </a:solidFill>
              </a:rPr>
              <a:t>To avoid situations like ‘Flash Crash of 2010’ exchanges now set a minimum hold period for F&amp;O and cancellation limit.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/>
        </p:nvSpPr>
        <p:spPr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dk1"/>
                </a:solidFill>
              </a:rPr>
              <a:t>Disruption 6 - Settlement operations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8"/>
          <p:cNvSpPr txBox="1"/>
          <p:nvPr>
            <p:ph idx="12" type="sldNum"/>
          </p:nvPr>
        </p:nvSpPr>
        <p:spPr>
          <a:xfrm>
            <a:off x="157163" y="64563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2" name="Google Shape;302;p38"/>
          <p:cNvSpPr txBox="1"/>
          <p:nvPr/>
        </p:nvSpPr>
        <p:spPr>
          <a:xfrm>
            <a:off x="133836" y="1295400"/>
            <a:ext cx="86820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-GB" sz="2000">
                <a:solidFill>
                  <a:schemeClr val="dk1"/>
                </a:solidFill>
              </a:rPr>
              <a:t>We had discussed last week about asset servicing. In that one of the important task is settlement operations.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GB" sz="2000">
                <a:solidFill>
                  <a:schemeClr val="dk1"/>
                </a:solidFill>
              </a:rPr>
              <a:t>The problem statement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▪"/>
            </a:pPr>
            <a:r>
              <a:rPr lang="en-GB" sz="2000">
                <a:solidFill>
                  <a:schemeClr val="dk1"/>
                </a:solidFill>
              </a:rPr>
              <a:t>Stocks and other assets with status of successful order placement is not resulting in immediate transfer of ownership.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▪"/>
            </a:pPr>
            <a:r>
              <a:rPr lang="en-GB" sz="2000">
                <a:solidFill>
                  <a:schemeClr val="dk1"/>
                </a:solidFill>
              </a:rPr>
              <a:t>It takes anywhere between 1 or 2 days for the asset to move to the buyer’s demat account.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▪"/>
            </a:pPr>
            <a:r>
              <a:rPr lang="en-GB" sz="2000">
                <a:solidFill>
                  <a:schemeClr val="dk1"/>
                </a:solidFill>
              </a:rPr>
              <a:t>Blockchain and DLT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▪"/>
            </a:pPr>
            <a:r>
              <a:rPr lang="en-GB" sz="2000">
                <a:solidFill>
                  <a:schemeClr val="dk1"/>
                </a:solidFill>
              </a:rPr>
              <a:t>It is widely reviewed and debated for using Blockchain technology only for the purpose of settlement operations.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▪"/>
            </a:pPr>
            <a:r>
              <a:rPr lang="en-GB" sz="2000">
                <a:solidFill>
                  <a:schemeClr val="dk1"/>
                </a:solidFill>
              </a:rPr>
              <a:t>Pilot initiatives have happened in Singapore and other countries for achieving immediate settlement through R3 DLT register technology.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Investment management</a:t>
            </a:r>
            <a:endParaRPr/>
          </a:p>
        </p:txBody>
      </p:sp>
      <p:sp>
        <p:nvSpPr>
          <p:cNvPr id="308" name="Google Shape;308;p39"/>
          <p:cNvSpPr txBox="1"/>
          <p:nvPr>
            <p:ph idx="4294967295" type="sldNum"/>
          </p:nvPr>
        </p:nvSpPr>
        <p:spPr>
          <a:xfrm>
            <a:off x="0" y="645636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/>
        </p:nvSpPr>
        <p:spPr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dk1"/>
                </a:solidFill>
              </a:rPr>
              <a:t>The evolution of investment management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0"/>
          <p:cNvSpPr txBox="1"/>
          <p:nvPr>
            <p:ph idx="12" type="sldNum"/>
          </p:nvPr>
        </p:nvSpPr>
        <p:spPr>
          <a:xfrm>
            <a:off x="157163" y="64563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6" name="Google Shape;316;p40"/>
          <p:cNvSpPr txBox="1"/>
          <p:nvPr/>
        </p:nvSpPr>
        <p:spPr>
          <a:xfrm>
            <a:off x="168049" y="1371600"/>
            <a:ext cx="86820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-GB" sz="2000">
                <a:solidFill>
                  <a:schemeClr val="dk1"/>
                </a:solidFill>
              </a:rPr>
              <a:t>All of us are aware of the widely believed investment model which starts with finding intrinsic value of a stock or any other asset. Also known as value investing.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▪"/>
            </a:pPr>
            <a:r>
              <a:rPr lang="en-GB" sz="2000">
                <a:solidFill>
                  <a:schemeClr val="dk1"/>
                </a:solidFill>
              </a:rPr>
              <a:t>With the advent of demat of assets many fund managers became distributors of asset ownership through funds. The popular mutual fund is an example of this.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▪"/>
            </a:pPr>
            <a:r>
              <a:rPr lang="en-GB" sz="2000">
                <a:solidFill>
                  <a:schemeClr val="dk1"/>
                </a:solidFill>
              </a:rPr>
              <a:t>This also creates an additional layer of security for the buyer, reducing direct exposure to stock market.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▪"/>
            </a:pPr>
            <a:r>
              <a:rPr lang="en-GB" sz="2000">
                <a:solidFill>
                  <a:schemeClr val="dk1"/>
                </a:solidFill>
              </a:rPr>
              <a:t>Post the 1990 and 2000 events, outcome based investments became popular. It focused not on a single asset but a basket of assets called as portfolio. Portfolio managers Asset managers and fund managers were new specialized roles.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/>
        </p:nvSpPr>
        <p:spPr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dk1"/>
                </a:solidFill>
              </a:rPr>
              <a:t>Disruption 1 - Portfolio management</a:t>
            </a:r>
            <a:endParaRPr/>
          </a:p>
        </p:txBody>
      </p:sp>
      <p:sp>
        <p:nvSpPr>
          <p:cNvPr id="323" name="Google Shape;323;p41"/>
          <p:cNvSpPr txBox="1"/>
          <p:nvPr>
            <p:ph idx="12" type="sldNum"/>
          </p:nvPr>
        </p:nvSpPr>
        <p:spPr>
          <a:xfrm>
            <a:off x="157163" y="64563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304812" y="1406800"/>
            <a:ext cx="85344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730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▪"/>
            </a:pPr>
            <a:r>
              <a:rPr lang="en-GB" sz="2000">
                <a:solidFill>
                  <a:schemeClr val="dk1"/>
                </a:solidFill>
              </a:rPr>
              <a:t>Portfolio management has become essential piece of asset management.</a:t>
            </a:r>
            <a:endParaRPr/>
          </a:p>
          <a:p>
            <a:pPr indent="-2730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▪"/>
            </a:pPr>
            <a:r>
              <a:rPr lang="en-GB" sz="2000">
                <a:solidFill>
                  <a:schemeClr val="dk1"/>
                </a:solidFill>
              </a:rPr>
              <a:t>Technology has enabled financial literacy and placed market data in the hands of individual investors.</a:t>
            </a:r>
            <a:endParaRPr/>
          </a:p>
          <a:p>
            <a:pPr indent="-2730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▪"/>
            </a:pPr>
            <a:r>
              <a:rPr lang="en-GB" sz="2000">
                <a:solidFill>
                  <a:schemeClr val="dk1"/>
                </a:solidFill>
              </a:rPr>
              <a:t>AI ML based algorithms today produce investment models and returns forecasting based on various market and industry </a:t>
            </a:r>
            <a:r>
              <a:rPr lang="en-GB" sz="2000">
                <a:solidFill>
                  <a:schemeClr val="dk1"/>
                </a:solidFill>
              </a:rPr>
              <a:t>parameters</a:t>
            </a:r>
            <a:r>
              <a:rPr lang="en-GB" sz="2000">
                <a:solidFill>
                  <a:schemeClr val="dk1"/>
                </a:solidFill>
              </a:rPr>
              <a:t>.</a:t>
            </a:r>
            <a:endParaRPr/>
          </a:p>
          <a:p>
            <a:pPr indent="-2730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▪"/>
            </a:pPr>
            <a:r>
              <a:rPr lang="en-GB" sz="2000">
                <a:solidFill>
                  <a:schemeClr val="dk1"/>
                </a:solidFill>
              </a:rPr>
              <a:t>This has opened up the investing world to more investors.</a:t>
            </a:r>
            <a:endParaRPr sz="2000">
              <a:solidFill>
                <a:schemeClr val="dk1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▪"/>
            </a:pPr>
            <a:r>
              <a:rPr lang="en-GB" sz="2000">
                <a:solidFill>
                  <a:schemeClr val="dk1"/>
                </a:solidFill>
              </a:rPr>
              <a:t>This has created a new wave of functions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Investment Objective setting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Investment advisory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Automatic rebalancing of portfolio based on investment objective.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/>
        </p:nvSpPr>
        <p:spPr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dk1"/>
                </a:solidFill>
              </a:rPr>
              <a:t>Disruption 2 - Investment Advisory</a:t>
            </a:r>
            <a:endParaRPr/>
          </a:p>
        </p:txBody>
      </p:sp>
      <p:sp>
        <p:nvSpPr>
          <p:cNvPr id="331" name="Google Shape;331;p42"/>
          <p:cNvSpPr txBox="1"/>
          <p:nvPr>
            <p:ph idx="12" type="sldNum"/>
          </p:nvPr>
        </p:nvSpPr>
        <p:spPr>
          <a:xfrm>
            <a:off x="157163" y="64563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2" name="Google Shape;332;p42"/>
          <p:cNvSpPr txBox="1"/>
          <p:nvPr/>
        </p:nvSpPr>
        <p:spPr>
          <a:xfrm>
            <a:off x="168049" y="1371600"/>
            <a:ext cx="8682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-GB" sz="2400">
                <a:solidFill>
                  <a:schemeClr val="dk1"/>
                </a:solidFill>
              </a:rPr>
              <a:t>AI ML , Big data and analytics technology today have enabled collection of data from multiple non-traditional sources such as social media.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921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▪"/>
            </a:pPr>
            <a:r>
              <a:rPr lang="en-GB" sz="2400">
                <a:solidFill>
                  <a:schemeClr val="dk1"/>
                </a:solidFill>
              </a:rPr>
              <a:t>The additional source of data have enabled to algorithms to recalibrate stock buy/sell advisory based on correlation of the mood and momentum of the market.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921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▪"/>
            </a:pPr>
            <a:r>
              <a:rPr lang="en-GB" sz="2400">
                <a:solidFill>
                  <a:schemeClr val="dk1"/>
                </a:solidFill>
              </a:rPr>
              <a:t>Short term investors rely on the mood and momentum for quick returns through day trading etc.,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/>
        </p:nvSpPr>
        <p:spPr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dk1"/>
                </a:solidFill>
              </a:rPr>
              <a:t>Disruption 3 - Automatic rebalancing</a:t>
            </a:r>
            <a:endParaRPr/>
          </a:p>
        </p:txBody>
      </p:sp>
      <p:sp>
        <p:nvSpPr>
          <p:cNvPr id="339" name="Google Shape;339;p43"/>
          <p:cNvSpPr txBox="1"/>
          <p:nvPr>
            <p:ph idx="12" type="sldNum"/>
          </p:nvPr>
        </p:nvSpPr>
        <p:spPr>
          <a:xfrm>
            <a:off x="157163" y="64563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0" name="Google Shape;340;p43"/>
          <p:cNvSpPr txBox="1"/>
          <p:nvPr/>
        </p:nvSpPr>
        <p:spPr>
          <a:xfrm>
            <a:off x="168049" y="1371600"/>
            <a:ext cx="8682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GB" sz="2400">
                <a:solidFill>
                  <a:schemeClr val="dk1"/>
                </a:solidFill>
              </a:rPr>
              <a:t>For enabling automatic rebalancing each customer is created a personalised profile in the service providers database.</a:t>
            </a:r>
            <a:endParaRPr sz="2400"/>
          </a:p>
          <a:p>
            <a:pPr indent="-1143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GB" sz="2400">
                <a:solidFill>
                  <a:schemeClr val="dk1"/>
                </a:solidFill>
              </a:rPr>
              <a:t>Objectives are set in the rules table for achieving a configured return on the investment over a defined period of time.</a:t>
            </a:r>
            <a:endParaRPr sz="2400"/>
          </a:p>
          <a:p>
            <a:pPr indent="-2667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GB" sz="2400">
                <a:solidFill>
                  <a:schemeClr val="dk1"/>
                </a:solidFill>
              </a:rPr>
              <a:t>The rules act on the objective to perform buy or sell actions and is integrated with trading platform. This is known as rebalancing of portfolio</a:t>
            </a:r>
            <a:endParaRPr sz="2400"/>
          </a:p>
          <a:p>
            <a:pPr indent="-2667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GB" sz="2400">
                <a:solidFill>
                  <a:schemeClr val="dk1"/>
                </a:solidFill>
              </a:rPr>
              <a:t>Trading platform also enables integration with market data and advisory,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Emerging trends</a:t>
            </a:r>
            <a:endParaRPr/>
          </a:p>
        </p:txBody>
      </p:sp>
      <p:sp>
        <p:nvSpPr>
          <p:cNvPr id="346" name="Google Shape;346;p44"/>
          <p:cNvSpPr txBox="1"/>
          <p:nvPr>
            <p:ph idx="4294967295" type="sldNum"/>
          </p:nvPr>
        </p:nvSpPr>
        <p:spPr>
          <a:xfrm>
            <a:off x="0" y="645636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304800" y="4648200"/>
            <a:ext cx="84582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None/>
            </a:pPr>
            <a:r>
              <a:rPr b="0" i="0" lang="en-GB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to Fintech </a:t>
            </a:r>
            <a:r>
              <a:rPr b="0" i="0" lang="en-GB" sz="36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(Merged - MBAZG516/PDFTZG516)(</a:t>
            </a:r>
            <a:r>
              <a:rPr b="0" lang="en-GB" sz="36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S1-24</a:t>
            </a:r>
            <a:r>
              <a:rPr b="0" i="0" lang="en-GB" sz="36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0" lvl="0" marL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Lecture No. 1</a:t>
            </a:r>
            <a:r>
              <a:rPr lang="en-GB"/>
              <a:t>1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/ Week 1</a:t>
            </a:r>
            <a:r>
              <a:rPr lang="en-GB"/>
              <a:t>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/>
        </p:nvSpPr>
        <p:spPr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dk1"/>
                </a:solidFill>
              </a:rPr>
              <a:t>Emerging trends - 1</a:t>
            </a:r>
            <a:endParaRPr/>
          </a:p>
        </p:txBody>
      </p:sp>
      <p:sp>
        <p:nvSpPr>
          <p:cNvPr id="353" name="Google Shape;353;p45"/>
          <p:cNvSpPr txBox="1"/>
          <p:nvPr>
            <p:ph idx="12" type="sldNum"/>
          </p:nvPr>
        </p:nvSpPr>
        <p:spPr>
          <a:xfrm>
            <a:off x="157163" y="64563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4" name="Google Shape;354;p45"/>
          <p:cNvSpPr txBox="1"/>
          <p:nvPr/>
        </p:nvSpPr>
        <p:spPr>
          <a:xfrm>
            <a:off x="168049" y="1371600"/>
            <a:ext cx="86820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GB" sz="2400">
                <a:solidFill>
                  <a:schemeClr val="dk1"/>
                </a:solidFill>
              </a:rPr>
              <a:t>Blockchain technology presents new possibilities.</a:t>
            </a:r>
            <a:endParaRPr sz="2400"/>
          </a:p>
          <a:p>
            <a:pPr indent="-1143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GB" sz="2400">
                <a:solidFill>
                  <a:schemeClr val="dk1"/>
                </a:solidFill>
              </a:rPr>
              <a:t>With blockchain more digitized assets can be created and available for buy and sell.</a:t>
            </a:r>
            <a:endParaRPr sz="2400"/>
          </a:p>
          <a:p>
            <a:pPr indent="-3225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GB" sz="2400">
                <a:solidFill>
                  <a:schemeClr val="dk1"/>
                </a:solidFill>
              </a:rPr>
              <a:t>The emerging crypto exchanges are an example of this trend, which enabled trading of crypto currency.</a:t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GB" sz="2400">
                <a:solidFill>
                  <a:schemeClr val="dk1"/>
                </a:solidFill>
              </a:rPr>
              <a:t>AI and ML technology can be integrated with blockchain.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70499" lvl="1" marL="809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Char char="▪"/>
            </a:pPr>
            <a:r>
              <a:rPr lang="en-GB" sz="2400">
                <a:solidFill>
                  <a:schemeClr val="dk1"/>
                </a:solidFill>
              </a:rPr>
              <a:t>The </a:t>
            </a:r>
            <a:r>
              <a:rPr lang="en-GB" sz="2400">
                <a:solidFill>
                  <a:schemeClr val="dk1"/>
                </a:solidFill>
              </a:rPr>
              <a:t>possibilities</a:t>
            </a:r>
            <a:r>
              <a:rPr lang="en-GB" sz="2400">
                <a:solidFill>
                  <a:schemeClr val="dk1"/>
                </a:solidFill>
              </a:rPr>
              <a:t> presented by this feature is that it is now possible to provide portfolio management services on blockchain.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/>
        </p:nvSpPr>
        <p:spPr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dk1"/>
                </a:solidFill>
              </a:rPr>
              <a:t>Emerging trends - 2</a:t>
            </a:r>
            <a:endParaRPr/>
          </a:p>
        </p:txBody>
      </p:sp>
      <p:sp>
        <p:nvSpPr>
          <p:cNvPr id="361" name="Google Shape;361;p46"/>
          <p:cNvSpPr txBox="1"/>
          <p:nvPr>
            <p:ph idx="12" type="sldNum"/>
          </p:nvPr>
        </p:nvSpPr>
        <p:spPr>
          <a:xfrm>
            <a:off x="157163" y="64563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2" name="Google Shape;362;p46"/>
          <p:cNvSpPr txBox="1"/>
          <p:nvPr/>
        </p:nvSpPr>
        <p:spPr>
          <a:xfrm>
            <a:off x="168049" y="1371600"/>
            <a:ext cx="86820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GB" sz="2400">
                <a:solidFill>
                  <a:schemeClr val="dk1"/>
                </a:solidFill>
              </a:rPr>
              <a:t>Regulation and Cybersecurity</a:t>
            </a:r>
            <a:endParaRPr sz="2400"/>
          </a:p>
          <a:p>
            <a:pPr indent="-1143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GB" sz="2400">
                <a:solidFill>
                  <a:schemeClr val="dk1"/>
                </a:solidFill>
              </a:rPr>
              <a:t>Manipulation of stock markets is an everyday monitoring task.</a:t>
            </a:r>
            <a:endParaRPr sz="2400"/>
          </a:p>
          <a:p>
            <a:pPr indent="-3225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GB" sz="2400">
                <a:solidFill>
                  <a:schemeClr val="dk1"/>
                </a:solidFill>
              </a:rPr>
              <a:t>AI ML technology is used to monitor and identify trading pattern anomalies.</a:t>
            </a:r>
            <a:endParaRPr sz="2400">
              <a:solidFill>
                <a:schemeClr val="dk1"/>
              </a:solidFill>
            </a:endParaRPr>
          </a:p>
          <a:p>
            <a:pPr indent="-370499" lvl="1" marL="809999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Char char="▪"/>
            </a:pPr>
            <a:r>
              <a:rPr lang="en-GB" sz="2400">
                <a:solidFill>
                  <a:schemeClr val="dk1"/>
                </a:solidFill>
              </a:rPr>
              <a:t>Data quality management framework (DQMF) is increasingly mandated by regulators for all data related to stock market reporting including market data.</a:t>
            </a:r>
            <a:endParaRPr sz="2400">
              <a:solidFill>
                <a:schemeClr val="dk1"/>
              </a:solidFill>
            </a:endParaRPr>
          </a:p>
          <a:p>
            <a: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en-GB" sz="2400">
                <a:solidFill>
                  <a:schemeClr val="dk1"/>
                </a:solidFill>
              </a:rPr>
              <a:t>DQMF detect irregularities</a:t>
            </a:r>
            <a:endParaRPr sz="2400">
              <a:solidFill>
                <a:schemeClr val="dk1"/>
              </a:solidFill>
            </a:endParaRPr>
          </a:p>
          <a:p>
            <a: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en-GB" sz="2400">
                <a:solidFill>
                  <a:schemeClr val="dk1"/>
                </a:solidFill>
              </a:rPr>
              <a:t>It also ensure when data travel multiple hops across systems the integrity is maintained.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1</a:t>
            </a:r>
            <a:r>
              <a:rPr b="1" lang="en-GB" sz="3600">
                <a:solidFill>
                  <a:schemeClr val="dk1"/>
                </a:solidFill>
              </a:rPr>
              <a:t>1</a:t>
            </a:r>
            <a:r>
              <a:rPr b="1" i="0" lang="en-GB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Focus</a:t>
            </a:r>
            <a:endParaRPr/>
          </a:p>
        </p:txBody>
      </p:sp>
      <p:sp>
        <p:nvSpPr>
          <p:cNvPr id="223" name="Google Shape;223;p28"/>
          <p:cNvSpPr txBox="1"/>
          <p:nvPr>
            <p:ph idx="12" type="sldNum"/>
          </p:nvPr>
        </p:nvSpPr>
        <p:spPr>
          <a:xfrm>
            <a:off x="157163" y="64563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24" name="Google Shape;224;p28"/>
          <p:cNvGraphicFramePr/>
          <p:nvPr/>
        </p:nvGraphicFramePr>
        <p:xfrm>
          <a:off x="423862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{DA65C4C8-77D5-42D6-9840-6E975B94178C}</a:tableStyleId>
              </a:tblPr>
              <a:tblGrid>
                <a:gridCol w="1252550"/>
                <a:gridCol w="1524000"/>
                <a:gridCol w="2743200"/>
                <a:gridCol w="2819400"/>
              </a:tblGrid>
              <a:tr h="177800">
                <a:tc>
                  <a:txBody>
                    <a:bodyPr/>
                    <a:lstStyle/>
                    <a:p>
                      <a:pPr indent="0" lvl="0" marL="0" marR="419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Session 1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419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Contact Hours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419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Topic Title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419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Study / HW Resource Reference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419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419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r>
                        <a:rPr lang="en-GB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-GB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ial"/>
                          <a:ea typeface="Arial"/>
                          <a:cs typeface="Arial"/>
                          <a:sym typeface="Arial"/>
                        </a:rPr>
                        <a:t>Disruption in Capital Markets &amp; Investment Management</a:t>
                      </a:r>
                      <a:r>
                        <a:rPr lang="en-GB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419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T1, Class materials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b="1" i="0" lang="en-GB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</a:t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76200" y="1295400"/>
            <a:ext cx="8763000" cy="53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Fintech is characterized by its treelike structure, which clarifies the way fintech is organized across the different financial services in the market today.</a:t>
            </a:r>
            <a:endParaRPr sz="1600"/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31C24"/>
              </a:buClr>
              <a:buSzPts val="160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Fintech Ecosystem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31C24"/>
              </a:buClr>
              <a:buSzPts val="160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Services</a:t>
            </a:r>
            <a:endParaRPr sz="1600"/>
          </a:p>
          <a:p>
            <a:pPr indent="-27940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Domains (Banking, Payments, Lending, Insurance, Wealth Management)</a:t>
            </a:r>
            <a:endParaRPr sz="1600"/>
          </a:p>
          <a:p>
            <a:pPr indent="-27940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Themes</a:t>
            </a:r>
            <a:endParaRPr sz="1600"/>
          </a:p>
          <a:p>
            <a:pPr indent="-27940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Trends</a:t>
            </a:r>
            <a:endParaRPr sz="1600"/>
          </a:p>
          <a:p>
            <a:pPr indent="-27940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activity</a:t>
            </a:r>
            <a:endParaRPr sz="1600"/>
          </a:p>
          <a:p>
            <a:pPr indent="-27940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specific service providers</a:t>
            </a:r>
            <a:endParaRPr sz="1600"/>
          </a:p>
          <a:p>
            <a:pPr indent="6350" lvl="0" marL="0" marR="0" rtl="0" algn="l">
              <a:spcBef>
                <a:spcPts val="0"/>
              </a:spcBef>
              <a:spcAft>
                <a:spcPts val="0"/>
              </a:spcAft>
              <a:buClr>
                <a:srgbClr val="E31C24"/>
              </a:buClr>
              <a:buSzPts val="160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Ecosystem Players</a:t>
            </a:r>
            <a:endParaRPr sz="1600"/>
          </a:p>
          <a:p>
            <a:pPr indent="-45085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Regulation</a:t>
            </a:r>
            <a:endParaRPr sz="1600"/>
          </a:p>
          <a:p>
            <a:pPr indent="-45085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sz="1600"/>
          </a:p>
          <a:p>
            <a:pPr indent="-45085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Partnership / Alliances</a:t>
            </a:r>
            <a:endParaRPr sz="1600"/>
          </a:p>
          <a:p>
            <a:pPr indent="-45085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 enabled Business</a:t>
            </a:r>
            <a:endParaRPr sz="1600"/>
          </a:p>
          <a:p>
            <a:pPr indent="-45085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 Powered Business</a:t>
            </a:r>
            <a:endParaRPr sz="1600"/>
          </a:p>
          <a:p>
            <a:pPr indent="-45085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Fintech Frameworks</a:t>
            </a:r>
            <a:endParaRPr sz="1600"/>
          </a:p>
          <a:p>
            <a:pPr indent="-45085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Identity</a:t>
            </a:r>
            <a:endParaRPr sz="1600"/>
          </a:p>
          <a:p>
            <a:pPr indent="-45085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Computing</a:t>
            </a:r>
            <a:endParaRPr sz="1600"/>
          </a:p>
          <a:p>
            <a:pPr indent="-45085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ML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API and Banking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 sz="1600">
                <a:solidFill>
                  <a:schemeClr val="dk1"/>
                </a:solidFill>
              </a:rPr>
              <a:t>Disruption in Asset Servicing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1" name="Google Shape;231;p29"/>
          <p:cNvSpPr txBox="1"/>
          <p:nvPr>
            <p:ph idx="12" type="sldNum"/>
          </p:nvPr>
        </p:nvSpPr>
        <p:spPr>
          <a:xfrm>
            <a:off x="157163" y="64563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1</a:t>
            </a:r>
            <a:r>
              <a:rPr b="1" lang="en-GB" sz="3600">
                <a:solidFill>
                  <a:schemeClr val="dk1"/>
                </a:solidFill>
              </a:rPr>
              <a:t>1</a:t>
            </a:r>
            <a:r>
              <a:rPr b="1" i="0" lang="en-GB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Agenda Summary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0"/>
          <p:cNvSpPr txBox="1"/>
          <p:nvPr>
            <p:ph idx="12" type="sldNum"/>
          </p:nvPr>
        </p:nvSpPr>
        <p:spPr>
          <a:xfrm>
            <a:off x="157163" y="64563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154781" y="1447800"/>
            <a:ext cx="88344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▪"/>
            </a:pPr>
            <a:r>
              <a:rPr lang="en-GB" sz="2200">
                <a:solidFill>
                  <a:schemeClr val="dk1"/>
                </a:solidFill>
              </a:rPr>
              <a:t>Disruption in Capital Markets &amp; Investment Management</a:t>
            </a: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-GB" sz="2000"/>
              <a:t>What is Capital Markets ?</a:t>
            </a:r>
            <a:endParaRPr sz="2000"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▪"/>
            </a:pPr>
            <a:r>
              <a:rPr lang="en-GB" sz="2000"/>
              <a:t>What is Investment Management ? </a:t>
            </a:r>
            <a:endParaRPr sz="2000"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▪"/>
            </a:pPr>
            <a:r>
              <a:rPr lang="en-GB" sz="2000"/>
              <a:t>Evolution of capital markets</a:t>
            </a:r>
            <a:endParaRPr sz="2000"/>
          </a:p>
          <a:p>
            <a: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■"/>
            </a:pPr>
            <a:r>
              <a:rPr lang="en-GB" sz="2000"/>
              <a:t>Traded securities</a:t>
            </a:r>
            <a:endParaRPr sz="2000"/>
          </a:p>
          <a:p>
            <a: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■"/>
            </a:pPr>
            <a:r>
              <a:rPr lang="en-GB" sz="2000"/>
              <a:t>Market data</a:t>
            </a:r>
            <a:endParaRPr sz="2000"/>
          </a:p>
          <a:p>
            <a: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■"/>
            </a:pPr>
            <a:r>
              <a:rPr lang="en-GB" sz="2000"/>
              <a:t>Matching buyer and seller</a:t>
            </a:r>
            <a:endParaRPr sz="2000"/>
          </a:p>
          <a:p>
            <a: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■"/>
            </a:pPr>
            <a:r>
              <a:rPr lang="en-GB" sz="2000"/>
              <a:t>Placing the trade</a:t>
            </a:r>
            <a:endParaRPr sz="2000"/>
          </a:p>
          <a:p>
            <a: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■"/>
            </a:pPr>
            <a:r>
              <a:rPr lang="en-GB" sz="2000"/>
              <a:t>Settlement operations</a:t>
            </a:r>
            <a:endParaRPr sz="2000"/>
          </a:p>
          <a:p>
            <a: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■"/>
            </a:pPr>
            <a:r>
              <a:rPr lang="en-GB" sz="2000"/>
              <a:t>Market crash situations</a:t>
            </a:r>
            <a:endParaRPr sz="2000"/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▪"/>
            </a:pPr>
            <a:r>
              <a:rPr lang="en-GB" sz="2000"/>
              <a:t>Investment management</a:t>
            </a:r>
            <a:endParaRPr sz="2000"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/>
              <a:t>Disruption in Capital Markets </a:t>
            </a:r>
            <a:endParaRPr i="1"/>
          </a:p>
        </p:txBody>
      </p:sp>
      <p:sp>
        <p:nvSpPr>
          <p:cNvPr id="244" name="Google Shape;244;p31"/>
          <p:cNvSpPr txBox="1"/>
          <p:nvPr>
            <p:ph idx="4294967295" type="sldNum"/>
          </p:nvPr>
        </p:nvSpPr>
        <p:spPr>
          <a:xfrm>
            <a:off x="0" y="645636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/>
        </p:nvSpPr>
        <p:spPr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dk1"/>
                </a:solidFill>
              </a:rPr>
              <a:t>Capital Markets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2"/>
          <p:cNvSpPr txBox="1"/>
          <p:nvPr>
            <p:ph idx="12" type="sldNum"/>
          </p:nvPr>
        </p:nvSpPr>
        <p:spPr>
          <a:xfrm>
            <a:off x="157163" y="64563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133836" y="1385312"/>
            <a:ext cx="86820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▪"/>
            </a:pPr>
            <a:r>
              <a:rPr lang="en-GB" sz="2200">
                <a:solidFill>
                  <a:schemeClr val="dk1"/>
                </a:solidFill>
              </a:rPr>
              <a:t>Capital markets as the name suggests, is a marketplace for raising capital from the public.</a:t>
            </a:r>
            <a:endParaRPr/>
          </a:p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▪"/>
            </a:pPr>
            <a:r>
              <a:rPr lang="en-GB" sz="2200">
                <a:solidFill>
                  <a:schemeClr val="dk1"/>
                </a:solidFill>
              </a:rPr>
              <a:t>Companies and governments create instruments called securities for issuance in the marketplace and then traded on an ongoing basis.</a:t>
            </a:r>
            <a:endParaRPr/>
          </a:p>
          <a:p>
            <a:pPr indent="-1460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▪"/>
            </a:pPr>
            <a:r>
              <a:rPr lang="en-GB" sz="2200">
                <a:solidFill>
                  <a:schemeClr val="dk1"/>
                </a:solidFill>
              </a:rPr>
              <a:t>Equities, Mutual funds, Bonds etc., are all examples of securities.</a:t>
            </a:r>
            <a:endParaRPr/>
          </a:p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▪"/>
            </a:pPr>
            <a:r>
              <a:rPr lang="en-GB" sz="2200">
                <a:solidFill>
                  <a:schemeClr val="dk1"/>
                </a:solidFill>
              </a:rPr>
              <a:t>In addition to this speculative instruments called derivatives are also created by the banks and companies to further increase the opportunities for wealth creation in the capital markets.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/>
        </p:nvSpPr>
        <p:spPr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dk1"/>
                </a:solidFill>
              </a:rPr>
              <a:t>Disruption 1 - Market data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3"/>
          <p:cNvSpPr txBox="1"/>
          <p:nvPr>
            <p:ph idx="12" type="sldNum"/>
          </p:nvPr>
        </p:nvSpPr>
        <p:spPr>
          <a:xfrm>
            <a:off x="157163" y="64563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0" name="Google Shape;260;p33"/>
          <p:cNvSpPr txBox="1"/>
          <p:nvPr/>
        </p:nvSpPr>
        <p:spPr>
          <a:xfrm>
            <a:off x="157162" y="1425936"/>
            <a:ext cx="86820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A critical start point for trading activity in the market is to provide real time market data to the brokers and customers.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-GB" sz="2000">
                <a:solidFill>
                  <a:schemeClr val="dk1"/>
                </a:solidFill>
              </a:rPr>
              <a:t>The sourcing and consumption of market data has evolved over time.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-GB" sz="2000">
                <a:solidFill>
                  <a:schemeClr val="dk1"/>
                </a:solidFill>
              </a:rPr>
              <a:t>Stock exchanges about 30 years back provided market data at the end of the day for public consumption.</a:t>
            </a:r>
            <a:endParaRPr sz="2000">
              <a:solidFill>
                <a:schemeClr val="dk1"/>
              </a:solidFill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▪"/>
            </a:pPr>
            <a:r>
              <a:rPr lang="en-GB" sz="2000">
                <a:solidFill>
                  <a:schemeClr val="dk1"/>
                </a:solidFill>
              </a:rPr>
              <a:t>From morning till evening only the brokers and dealers who were connected to the exchange had access to market data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▪"/>
            </a:pPr>
            <a:r>
              <a:rPr lang="en-GB" sz="2000">
                <a:solidFill>
                  <a:schemeClr val="dk1"/>
                </a:solidFill>
              </a:rPr>
              <a:t>The current situation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▪"/>
            </a:pPr>
            <a:r>
              <a:rPr lang="en-GB" sz="2000">
                <a:solidFill>
                  <a:schemeClr val="dk1"/>
                </a:solidFill>
              </a:rPr>
              <a:t>Customers can get real time access to market data because of the API integration provided by the exchanges to registered entities.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▪"/>
            </a:pPr>
            <a:r>
              <a:rPr lang="en-GB" sz="2000">
                <a:solidFill>
                  <a:schemeClr val="dk1"/>
                </a:solidFill>
              </a:rPr>
              <a:t>Brokers make this data available free of cost to the customers.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/>
        </p:nvSpPr>
        <p:spPr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dk1"/>
                </a:solidFill>
              </a:rPr>
              <a:t>Disruption 2 - Trading activity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4"/>
          <p:cNvSpPr txBox="1"/>
          <p:nvPr>
            <p:ph idx="12" type="sldNum"/>
          </p:nvPr>
        </p:nvSpPr>
        <p:spPr>
          <a:xfrm>
            <a:off x="157163" y="64563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8" name="Google Shape;268;p34"/>
          <p:cNvSpPr txBox="1"/>
          <p:nvPr/>
        </p:nvSpPr>
        <p:spPr>
          <a:xfrm>
            <a:off x="133836" y="1295400"/>
            <a:ext cx="86820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-GB" sz="2000">
                <a:solidFill>
                  <a:schemeClr val="dk1"/>
                </a:solidFill>
              </a:rPr>
              <a:t>Trading activity was facilitated based on manual activities earlier, typically carried out on the trading floor.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b="0" i="1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matching or price discovery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i="1" lang="en-GB" sz="2000">
                <a:solidFill>
                  <a:schemeClr val="dk1"/>
                </a:solidFill>
              </a:rPr>
              <a:t>Matching of Buyer and seller for a specific asset (security)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i="1" lang="en-GB" sz="2000">
                <a:solidFill>
                  <a:schemeClr val="dk1"/>
                </a:solidFill>
              </a:rPr>
              <a:t>Placing the trade in the exchange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GB" sz="2000">
                <a:solidFill>
                  <a:schemeClr val="dk1"/>
                </a:solidFill>
              </a:rPr>
              <a:t>Current state</a:t>
            </a:r>
            <a:endParaRPr sz="2000">
              <a:solidFill>
                <a:schemeClr val="dk1"/>
              </a:solidFill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-GB" sz="2000">
                <a:solidFill>
                  <a:schemeClr val="dk1"/>
                </a:solidFill>
              </a:rPr>
              <a:t>When buyer places a buy order for an asset the discovery of the price is initiated with the exchange by the broker. This is registered in the broker’s order book.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-GB" sz="2000">
                <a:solidFill>
                  <a:schemeClr val="dk1"/>
                </a:solidFill>
              </a:rPr>
              <a:t>A matching broker with a sell side order matching the price quoted by the buyer is matched by the exchange and presented for trade execution by the broker.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▪"/>
            </a:pPr>
            <a:r>
              <a:rPr lang="en-GB" sz="2000">
                <a:solidFill>
                  <a:schemeClr val="dk1"/>
                </a:solidFill>
              </a:rPr>
              <a:t>The above steps take place through automation and analytics.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853C582161264F9118F6E05D309FBB" ma:contentTypeVersion="4" ma:contentTypeDescription="Create a new document." ma:contentTypeScope="" ma:versionID="3b093584ed25202b813a371cae3e7ff1">
  <xsd:schema xmlns:xsd="http://www.w3.org/2001/XMLSchema" xmlns:xs="http://www.w3.org/2001/XMLSchema" xmlns:p="http://schemas.microsoft.com/office/2006/metadata/properties" xmlns:ns2="e77dc9f4-c0fc-4291-bb79-2ca58fb2d67e" targetNamespace="http://schemas.microsoft.com/office/2006/metadata/properties" ma:root="true" ma:fieldsID="6f2cfd0c777a04a871f9400518cbe54c" ns2:_="">
    <xsd:import namespace="e77dc9f4-c0fc-4291-bb79-2ca58fb2d6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7dc9f4-c0fc-4291-bb79-2ca58fb2d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EE7223-A4B6-46CA-9044-6BC10922E414}"/>
</file>

<file path=customXml/itemProps2.xml><?xml version="1.0" encoding="utf-8"?>
<ds:datastoreItem xmlns:ds="http://schemas.openxmlformats.org/officeDocument/2006/customXml" ds:itemID="{A854A845-751D-4CCC-9695-CA4834F8380C}"/>
</file>

<file path=customXml/itemProps3.xml><?xml version="1.0" encoding="utf-8"?>
<ds:datastoreItem xmlns:ds="http://schemas.openxmlformats.org/officeDocument/2006/customXml" ds:itemID="{9DDDE194-6194-4B7F-8C3B-FF9CA963D244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0x010100AE853C582161264F9118F6E05D309FBB</vt:lpwstr>
  </property>
</Properties>
</file>