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sldIdLst>
    <p:sldId id="359" r:id="rId5"/>
    <p:sldId id="850" r:id="rId6"/>
    <p:sldId id="849" r:id="rId7"/>
    <p:sldId id="643" r:id="rId8"/>
    <p:sldId id="531" r:id="rId9"/>
    <p:sldId id="754" r:id="rId10"/>
    <p:sldId id="839" r:id="rId11"/>
    <p:sldId id="840" r:id="rId12"/>
    <p:sldId id="841" r:id="rId13"/>
    <p:sldId id="620" r:id="rId14"/>
    <p:sldId id="854" r:id="rId15"/>
    <p:sldId id="851" r:id="rId16"/>
    <p:sldId id="852" r:id="rId17"/>
    <p:sldId id="853" r:id="rId18"/>
    <p:sldId id="855" r:id="rId19"/>
    <p:sldId id="856" r:id="rId20"/>
    <p:sldId id="857" r:id="rId21"/>
    <p:sldId id="858" r:id="rId22"/>
    <p:sldId id="860" r:id="rId23"/>
    <p:sldId id="861" r:id="rId24"/>
    <p:sldId id="862" r:id="rId25"/>
    <p:sldId id="863" r:id="rId26"/>
    <p:sldId id="866" r:id="rId27"/>
    <p:sldId id="864" r:id="rId28"/>
    <p:sldId id="865" r:id="rId29"/>
    <p:sldId id="867" r:id="rId30"/>
    <p:sldId id="870" r:id="rId31"/>
    <p:sldId id="868" r:id="rId32"/>
    <p:sldId id="869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80" d="100"/>
          <a:sy n="80" d="100"/>
        </p:scale>
        <p:origin x="26" y="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2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10/4/2024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200"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10/4/2024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10/4/2024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A1A4A-253C-412B-92E9-2FD8F73AD11E}" type="datetime1">
              <a:rPr lang="en-US" smtClean="0"/>
              <a:t>10/4/2024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10/4/2024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10/4/2024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10/4/2024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  <p:sldLayoutId id="2147484040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uters.com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581400"/>
            <a:ext cx="8153400" cy="24384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r>
              <a:rPr lang="en-US" altLang="en-US" sz="2800" b="1" dirty="0"/>
              <a:t>Lecture-1</a:t>
            </a:r>
            <a:br>
              <a:rPr lang="en-US" altLang="en-US" sz="2800" b="1"/>
            </a:b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8890000" cy="1600200"/>
          </a:xfrm>
        </p:spPr>
        <p:txBody>
          <a:bodyPr>
            <a:normAutofit/>
          </a:bodyPr>
          <a:lstStyle/>
          <a:p>
            <a:r>
              <a:rPr lang="en-IN" sz="3200" dirty="0"/>
              <a:t>Chapter-1: </a:t>
            </a:r>
            <a:r>
              <a:rPr lang="en-US" sz="3200" b="1" dirty="0"/>
              <a:t>Defining and Collecting data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18" y="4259477"/>
            <a:ext cx="1963082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600202"/>
            <a:ext cx="8966200" cy="4645024"/>
          </a:xfrm>
        </p:spPr>
        <p:txBody>
          <a:bodyPr/>
          <a:lstStyle/>
          <a:p>
            <a:pPr lvl="0"/>
            <a:r>
              <a:rPr lang="en-US" dirty="0"/>
              <a:t>Chapter-1: Defining and Collecting Data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C00000"/>
                </a:solidFill>
              </a:rPr>
              <a:t>Defining variables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Collecting data</a:t>
            </a:r>
            <a:endParaRPr lang="en-US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Types of sampling methods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Types of survey methods  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33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371600"/>
            <a:ext cx="8966200" cy="46450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with your business 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data that you want to collect to achieve that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Example: Employee performance review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What kind of data will help you achieve this objective?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Collect data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How do you collect this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 and visualize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What is the distribution of employee performance in your department?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Analyze to answer business questions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Top 5% get 20% raise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and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79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600202"/>
            <a:ext cx="8966200" cy="46450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Features, characteristics or columns of a record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What are the variables in the sales record table shown below?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Type in the chat box!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Values of those features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What is data against features in the sales record table?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and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73AD36-0DDE-48D3-DA6D-AEF4D2D44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03818"/>
              </p:ext>
            </p:extLst>
          </p:nvPr>
        </p:nvGraphicFramePr>
        <p:xfrm>
          <a:off x="1066800" y="537083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718412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2613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1678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Annular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1459.00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3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600202"/>
            <a:ext cx="7924798" cy="48767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Categorical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Gender?  Type of customer (business or home)?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Numerical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Discrete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Countable 0,1,2,3,…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Number of purchases in a year?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Continuous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Take any finite value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Depends on precision of the instrument (4.56 or 4.5678 etc.)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Sales amount?</a:t>
            </a:r>
          </a:p>
          <a:p>
            <a:pPr marL="400050" lvl="1" indent="0">
              <a:buNone/>
            </a:pPr>
            <a:endParaRPr lang="en-US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BFE2C-CC5C-CA0C-B58A-C912A89DAFBA}"/>
              </a:ext>
            </a:extLst>
          </p:cNvPr>
          <p:cNvSpPr txBox="1"/>
          <p:nvPr/>
        </p:nvSpPr>
        <p:spPr>
          <a:xfrm>
            <a:off x="8534400" y="4495800"/>
            <a:ext cx="3530600" cy="13234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Which of the  </a:t>
            </a:r>
            <a:r>
              <a:rPr lang="en-US" sz="2000" b="1" i="1" dirty="0"/>
              <a:t>store_inventory.xlsx 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data Categorical, Discreet or Continuous?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D12D7-BCEC-E7C2-3A24-DE851092CB8A}"/>
              </a:ext>
            </a:extLst>
          </p:cNvPr>
          <p:cNvCxnSpPr>
            <a:cxnSpLocks/>
          </p:cNvCxnSpPr>
          <p:nvPr/>
        </p:nvCxnSpPr>
        <p:spPr>
          <a:xfrm>
            <a:off x="8153400" y="12954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3D763C-AA6F-61DF-2607-76009D0E150A}"/>
              </a:ext>
            </a:extLst>
          </p:cNvPr>
          <p:cNvSpPr txBox="1"/>
          <p:nvPr/>
        </p:nvSpPr>
        <p:spPr>
          <a:xfrm>
            <a:off x="8077202" y="1524000"/>
            <a:ext cx="404832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1" dirty="0">
                <a:solidFill>
                  <a:srgbClr val="C00000"/>
                </a:solidFill>
              </a:rPr>
              <a:t>Everyone should download </a:t>
            </a:r>
            <a:r>
              <a:rPr lang="en-US" sz="2000" b="1" i="1" dirty="0"/>
              <a:t>store_inventory.xlsx</a:t>
            </a:r>
            <a:r>
              <a:rPr lang="en-US" sz="2000" b="1" i="1" dirty="0">
                <a:solidFill>
                  <a:srgbClr val="C00000"/>
                </a:solidFill>
              </a:rPr>
              <a:t> file</a:t>
            </a:r>
          </a:p>
          <a:p>
            <a:pPr marL="457200" indent="-457200">
              <a:buAutoNum type="arabicPeriod"/>
            </a:pPr>
            <a:r>
              <a:rPr lang="en-US" sz="2000" b="1" i="1" dirty="0">
                <a:solidFill>
                  <a:srgbClr val="C00000"/>
                </a:solidFill>
              </a:rPr>
              <a:t>Work with the data and confirm the understanding </a:t>
            </a:r>
          </a:p>
          <a:p>
            <a:pPr marL="457200" indent="-457200">
              <a:buAutoNum type="arabicPeriod"/>
            </a:pPr>
            <a:r>
              <a:rPr lang="en-US" sz="2000" b="1" i="1" dirty="0">
                <a:solidFill>
                  <a:srgbClr val="C00000"/>
                </a:solidFill>
              </a:rPr>
              <a:t>Ask questions if you are not able to or raise your virtual hand to ask the question</a:t>
            </a:r>
          </a:p>
        </p:txBody>
      </p:sp>
    </p:spTree>
    <p:extLst>
      <p:ext uri="{BB962C8B-B14F-4D97-AF65-F5344CB8AC3E}">
        <p14:creationId xmlns:p14="http://schemas.microsoft.com/office/powerpoint/2010/main" val="8371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600202"/>
            <a:ext cx="8966200" cy="4645024"/>
          </a:xfrm>
        </p:spPr>
        <p:txBody>
          <a:bodyPr/>
          <a:lstStyle/>
          <a:p>
            <a:pPr lvl="0"/>
            <a:r>
              <a:rPr lang="en-US" dirty="0"/>
              <a:t>Chapter-1: Defining and Collecting Data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2000" b="1" dirty="0"/>
              <a:t>Defining variables</a:t>
            </a:r>
            <a:endParaRPr lang="en-US" sz="2000" b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Collecting data.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Types of sampling methods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Types of survey methods  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83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600202"/>
            <a:ext cx="8966200" cy="46450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Primary sources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You collect the data first hand (Examples?)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Surveys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/>
              <a:t>Personal contact, phone, email, online etc.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Experiments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/>
              <a:t>Randomized trials (Covid vaccine?)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Business activity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/>
              <a:t>Production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Secondary sources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You use the data collected by other sources?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https://reuters.com/</a:t>
            </a:r>
            <a:endParaRPr lang="en-US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List of prospects (leads)</a:t>
            </a:r>
          </a:p>
          <a:p>
            <a:pPr marL="400050" lvl="1" indent="0">
              <a:buNone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D0E7A-6C05-8B9D-788A-1B871FA54640}"/>
              </a:ext>
            </a:extLst>
          </p:cNvPr>
          <p:cNvSpPr txBox="1"/>
          <p:nvPr/>
        </p:nvSpPr>
        <p:spPr>
          <a:xfrm>
            <a:off x="7924800" y="1981200"/>
            <a:ext cx="3530600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Is </a:t>
            </a:r>
            <a:r>
              <a:rPr lang="en-US" sz="2000" b="1" i="1" dirty="0"/>
              <a:t>store_inventory.xlsx</a:t>
            </a:r>
            <a:r>
              <a:rPr lang="en-US" sz="2000" b="1" i="1" dirty="0">
                <a:solidFill>
                  <a:srgbClr val="C00000"/>
                </a:solidFill>
              </a:rPr>
              <a:t> data primary or secondary?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39DB7-747F-7FCF-06C5-6F5E609B24F4}"/>
              </a:ext>
            </a:extLst>
          </p:cNvPr>
          <p:cNvCxnSpPr>
            <a:cxnSpLocks/>
          </p:cNvCxnSpPr>
          <p:nvPr/>
        </p:nvCxnSpPr>
        <p:spPr>
          <a:xfrm>
            <a:off x="7620000" y="1524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600202"/>
            <a:ext cx="8128000" cy="46450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Structured data (?)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Can be neatly organized as tables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Unstructured data (?)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Texts / Tweets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Sentiment analysis 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/>
              <a:t>Are customers saying positive things about my brand?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Pictures of products to determine faults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Which ad evokes positive reactions?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709B-4BAF-D344-9472-BE35D0C4936E}"/>
              </a:ext>
            </a:extLst>
          </p:cNvPr>
          <p:cNvSpPr txBox="1"/>
          <p:nvPr/>
        </p:nvSpPr>
        <p:spPr>
          <a:xfrm>
            <a:off x="8382000" y="2895600"/>
            <a:ext cx="3733800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Is </a:t>
            </a:r>
            <a:r>
              <a:rPr lang="en-US" sz="2000" b="1" i="1" dirty="0"/>
              <a:t>store_inventory.xlsx</a:t>
            </a:r>
            <a:r>
              <a:rPr lang="en-US" sz="2000" b="1" i="1" dirty="0">
                <a:solidFill>
                  <a:srgbClr val="C00000"/>
                </a:solidFill>
              </a:rPr>
              <a:t> data structured or unstructured?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120CD5-C7BC-1DF4-B50E-D075EA53B87C}"/>
              </a:ext>
            </a:extLst>
          </p:cNvPr>
          <p:cNvCxnSpPr>
            <a:cxnSpLocks/>
          </p:cNvCxnSpPr>
          <p:nvPr/>
        </p:nvCxnSpPr>
        <p:spPr>
          <a:xfrm>
            <a:off x="8382000" y="1600202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0330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Population or Sample?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Population study: We use data from all the units for analysis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Sample study and inference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We use data from a carefully drawn sample of the population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We infer population parameters from the sample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the mean height of this class?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u="sng" dirty="0"/>
              <a:t>Is Population</a:t>
            </a:r>
            <a:r>
              <a:rPr lang="en-US" dirty="0"/>
              <a:t> study possible?  (Type “y” in the chat box if yes)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Data from all the units can be collected and used for the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Exit poll (who is likely to win the election?)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Is collecting data from entire population possible?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u="sng" dirty="0"/>
              <a:t>sample</a:t>
            </a:r>
            <a:r>
              <a:rPr lang="en-US" dirty="0"/>
              <a:t> from the population is used to answer the question</a:t>
            </a:r>
          </a:p>
          <a:p>
            <a:pPr marL="400050" lvl="1" indent="0">
              <a:buNone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Answering business questions with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7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0330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Let’s look at store inventory data again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Let’s try to answer the question of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“What is the average inventory quantity of items in the shop”?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we use any type of sample to answer our question?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If we take first 10 items will our estimate of average for the whole store accurate?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do we need to ensure that our answer is approximately right?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The sample should be </a:t>
            </a:r>
            <a:r>
              <a:rPr lang="en-US" dirty="0">
                <a:solidFill>
                  <a:srgbClr val="C00000"/>
                </a:solidFill>
              </a:rPr>
              <a:t>“representative of the population”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Do we understand this statement? (Type “y” if you do)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28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92263"/>
            <a:ext cx="9144000" cy="488473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Rule #1: </a:t>
            </a:r>
            <a:r>
              <a:rPr lang="en-US" dirty="0"/>
              <a:t>Two way communication</a:t>
            </a:r>
            <a:endParaRPr lang="en-US" sz="4400" dirty="0"/>
          </a:p>
          <a:p>
            <a:pPr lvl="1"/>
            <a:r>
              <a:rPr lang="en-US" sz="2000" dirty="0"/>
              <a:t>Answer questions using the chat box </a:t>
            </a:r>
          </a:p>
          <a:p>
            <a:pPr lvl="2"/>
            <a:r>
              <a:rPr lang="en-US" sz="1800" dirty="0"/>
              <a:t>Type – “yes” or “y” in the chat box to confirm you understand</a:t>
            </a:r>
          </a:p>
          <a:p>
            <a:pPr lvl="1"/>
            <a:r>
              <a:rPr lang="en-US" sz="2000" dirty="0"/>
              <a:t>I will wait for answers before moving forward</a:t>
            </a:r>
            <a:br>
              <a:rPr lang="en-US" sz="2000" dirty="0"/>
            </a:br>
            <a:endParaRPr lang="en-US" sz="2800" dirty="0">
              <a:latin typeface="+mn-lt"/>
              <a:ea typeface="+mn-ea"/>
            </a:endParaRPr>
          </a:p>
          <a:p>
            <a:r>
              <a:rPr lang="en-US" dirty="0">
                <a:latin typeface="+mn-lt"/>
              </a:rPr>
              <a:t>Rule #2: Participate</a:t>
            </a:r>
          </a:p>
          <a:p>
            <a:pPr lvl="1"/>
            <a:r>
              <a:rPr lang="en-US" sz="2000" dirty="0"/>
              <a:t>Learning by doing (keep your spreadsheet open)</a:t>
            </a:r>
          </a:p>
          <a:p>
            <a:pPr lvl="1"/>
            <a:r>
              <a:rPr lang="en-US" sz="2000" dirty="0"/>
              <a:t>Use chat box / raise your virtual hand to ask questions</a:t>
            </a:r>
          </a:p>
          <a:p>
            <a:pPr lvl="2"/>
            <a:r>
              <a:rPr lang="en-US" sz="1800" dirty="0"/>
              <a:t>Do you know how to raise hand?  (Type “y”  in the chat box if yes) </a:t>
            </a:r>
            <a:br>
              <a:rPr lang="en-US" sz="1800" dirty="0"/>
            </a:br>
            <a:endParaRPr lang="en-US" sz="1800" dirty="0">
              <a:latin typeface="+mn-lt"/>
              <a:ea typeface="+mn-ea"/>
            </a:endParaRPr>
          </a:p>
          <a:p>
            <a:r>
              <a:rPr lang="en-US" dirty="0">
                <a:latin typeface="+mn-lt"/>
              </a:rPr>
              <a:t>Rule #3  Utilize Q&amp;A</a:t>
            </a:r>
          </a:p>
          <a:p>
            <a:pPr lvl="1"/>
            <a:r>
              <a:rPr lang="en-US" sz="2000" dirty="0"/>
              <a:t>Clarify your remaining questions at the end of the session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Important class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0090-AB1B-4A03-B6A9-F2E7890486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AutoShape 4" descr="Image result for management science anderson 13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709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Non-probability sampling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Judgement sample  (when do we use this?)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Convenience sample (When do we use this?)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Probability Sampling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Simple Random Sampling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Systematic Sampling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Stratified Sampling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Cluster Sampling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Type of Sampling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5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item has same chance of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Sampling Frame:  List of all units in the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Draw a random sample of “n” items from the “Sampling Frame” of “Items”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What is the probability that a given item would be drawn in the first picking? 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1/N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Sampling with replacement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Sampling without replacement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Simple Random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46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Draw a random sample of 10 items from store inventory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Create a new column, name it “Random Number”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Generate random numbers with formula: RANDBETWEEN (1,100)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Populate this entire column with random numbers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Sort data by column “Random Number”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Pick first 31 numbers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Calculate average of these 31 randomly picked items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Calculate population average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How does the sample average compare with the population average?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Simple Random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81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not be feasible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Is drawing random sample of 10,000 residents from Mumbai’s population possible? (~2.2 crores transient population)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be very expensive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not represent all logical groups of the population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Is this 10,000 sample likely to represent extreme minority groups?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With less than 1% population proportion?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Limitations of Simple Random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2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from a randomly selected item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Take every k</a:t>
            </a:r>
            <a:r>
              <a:rPr lang="en-US" baseline="30000" dirty="0"/>
              <a:t>th</a:t>
            </a:r>
            <a:r>
              <a:rPr lang="en-US" dirty="0"/>
              <a:t> item sampling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With/after-class practice  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Sort inventory data with random number column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Take every 3</a:t>
            </a:r>
            <a:r>
              <a:rPr lang="en-US" baseline="30000" dirty="0"/>
              <a:t>rd</a:t>
            </a:r>
            <a:r>
              <a:rPr lang="en-US" dirty="0"/>
              <a:t> item from the list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Calculate average of inventory quantity from this systemic sample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Calculate population average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How does the sample average compare with population average?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Systematic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0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Divide the population into logical subpopulations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Members of certain state, cast, religion, locality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Draw a simple random sample from each sub-population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With/after-class practice 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Use inventory data item types as sampling strata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Sort inventory data by item type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Draw a random sample of 4 items from each type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Combine them to make a stratified sample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Calculate average of inventory quantity from this stratified sample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Calculate population average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How does the sample average compare with population average?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27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certain situations pure random sampling is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Not desirable, infeasible or very expensive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Examples –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could chose cluster sampling in such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Clusters are logically occurring groups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Apartment communities in a city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Certain block of residents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Patients arriving in particular hospitals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Clusters are defined and n-clusters are randomly chosen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units from chosen clusters become part of the 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9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With/after-class practice:  In the given inventory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Treat items from suppliers as clusters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Make a list of unique clusters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Randomly select 4 clusters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Calculate average inventory quantity from the sample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Compare it to the population average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2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Why quantitative methods?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Variables and data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Survey methods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Sampling methods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Today’s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22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425102"/>
            <a:ext cx="10109200" cy="5051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Questions about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Content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Anything else</a:t>
            </a:r>
          </a:p>
          <a:p>
            <a:pPr marL="0" indent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496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92263"/>
            <a:ext cx="6400800" cy="4884738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cs typeface="Calibri" panose="020F0502020204030204" pitchFamily="34" charset="0"/>
              </a:rPr>
              <a:t>This course has </a:t>
            </a:r>
            <a:r>
              <a:rPr lang="en-US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two</a:t>
            </a:r>
            <a:r>
              <a:rPr lang="en-US" dirty="0">
                <a:latin typeface="+mn-lt"/>
                <a:cs typeface="Calibri" panose="020F0502020204030204" pitchFamily="34" charset="0"/>
              </a:rPr>
              <a:t> textbooks.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n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/>
              <a:t>Business Statistics: A First Course </a:t>
            </a:r>
            <a:r>
              <a:rPr lang="en-US" sz="1900" dirty="0"/>
              <a:t>by D.M. Levine, T.C. </a:t>
            </a:r>
            <a:r>
              <a:rPr lang="en-US" sz="1900" dirty="0" err="1"/>
              <a:t>Krehbiel</a:t>
            </a:r>
            <a:r>
              <a:rPr lang="en-US" sz="1900" dirty="0"/>
              <a:t>, M.L. Berenson and P. K. Viswanathan. Seventh edition.</a:t>
            </a:r>
          </a:p>
          <a:p>
            <a:pPr marL="457200" lvl="1" indent="0">
              <a:buNone/>
            </a:pPr>
            <a:r>
              <a:rPr lang="en-US" sz="1900" dirty="0"/>
              <a:t>     Pearson Education. </a:t>
            </a:r>
          </a:p>
          <a:p>
            <a:pPr marL="457200" lvl="1" indent="0">
              <a:buNone/>
            </a:pPr>
            <a:r>
              <a:rPr lang="en-US" sz="1900" dirty="0">
                <a:latin typeface="+mn-lt"/>
                <a:cs typeface="Calibri" panose="020F0502020204030204" pitchFamily="34" charset="0"/>
              </a:rPr>
              <a:t>     </a:t>
            </a:r>
            <a:r>
              <a:rPr lang="en-US" sz="1500" i="1" dirty="0">
                <a:latin typeface="+mn-lt"/>
                <a:cs typeface="Calibri" panose="020F0502020204030204" pitchFamily="34" charset="0"/>
              </a:rPr>
              <a:t>Available at Amazon</a:t>
            </a:r>
          </a:p>
          <a:p>
            <a:pPr lvl="2"/>
            <a:endParaRPr lang="en-US" dirty="0">
              <a:cs typeface="Calibri" panose="020F0502020204030204" pitchFamily="34" charset="0"/>
            </a:endParaRPr>
          </a:p>
          <a:p>
            <a:pPr lvl="2"/>
            <a:endParaRPr lang="en-US" dirty="0"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Management Science/</a:t>
            </a:r>
            <a:r>
              <a:rPr lang="en-US" dirty="0" err="1"/>
              <a:t>Optimisation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/>
              <a:t>Quantitative Methods for Business.</a:t>
            </a:r>
            <a:r>
              <a:rPr lang="en-US" sz="1900" dirty="0"/>
              <a:t> David R Anderson, Dennis J Sweeney, Thomas A Williams, Jeffrey D </a:t>
            </a:r>
            <a:r>
              <a:rPr lang="en-US" sz="1900" dirty="0" err="1"/>
              <a:t>Camm</a:t>
            </a:r>
            <a:r>
              <a:rPr lang="en-US" sz="1900" dirty="0"/>
              <a:t> and </a:t>
            </a:r>
            <a:r>
              <a:rPr lang="en-US" sz="1900" dirty="0" err="1"/>
              <a:t>Kipp</a:t>
            </a:r>
            <a:r>
              <a:rPr lang="en-US" sz="1900" dirty="0"/>
              <a:t> Martin. Twelfth edition. </a:t>
            </a:r>
          </a:p>
          <a:p>
            <a:pPr marL="457200" lvl="1" indent="0">
              <a:buNone/>
            </a:pPr>
            <a:r>
              <a:rPr lang="en-US" sz="1900" dirty="0"/>
              <a:t>     Cengage Learning. 2013.</a:t>
            </a:r>
            <a:endParaRPr lang="en-US" sz="1900" dirty="0"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500" i="1" dirty="0"/>
              <a:t>      </a:t>
            </a:r>
            <a:r>
              <a:rPr lang="en-US" sz="1500" i="1" dirty="0">
                <a:latin typeface="+mn-lt"/>
                <a:cs typeface="Calibri" panose="020F0502020204030204" pitchFamily="34" charset="0"/>
              </a:rPr>
              <a:t>Available at Amazon </a:t>
            </a:r>
          </a:p>
          <a:p>
            <a:pPr marL="463550" lvl="2" indent="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101141"/>
              </a:buClr>
              <a:buNone/>
            </a:pPr>
            <a:endParaRPr lang="en-US" sz="180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Textbooks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0090-AB1B-4A03-B6A9-F2E7890486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AutoShape 4" descr="Image result for management science anderson 13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34" y="1897753"/>
            <a:ext cx="1314190" cy="163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600" y="4267200"/>
            <a:ext cx="1332000" cy="166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2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600201"/>
            <a:ext cx="5918199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Statistics</a:t>
            </a:r>
            <a:endParaRPr lang="en-IN" sz="2000" b="1" dirty="0"/>
          </a:p>
          <a:p>
            <a:pPr marL="631825" lvl="1" indent="-231775">
              <a:buFont typeface="Wingdings" panose="05000000000000000000" pitchFamily="2" charset="2"/>
              <a:buChar char="§"/>
            </a:pPr>
            <a:r>
              <a:rPr lang="en-IN" sz="1800" dirty="0"/>
              <a:t>Data collection, presentation, basic probability, estimation, hypothesis testing, correlation, and regression.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Management Science</a:t>
            </a:r>
            <a:endParaRPr lang="en-IN" sz="2000" b="1" dirty="0"/>
          </a:p>
          <a:p>
            <a:pPr marL="631825" lvl="1" indent="-231775">
              <a:buFont typeface="Wingdings" panose="05000000000000000000" pitchFamily="2" charset="2"/>
              <a:buChar char="§"/>
            </a:pPr>
            <a:r>
              <a:rPr lang="en-IN" sz="1800" dirty="0"/>
              <a:t>Optimisation techniques- Linear programming, transportation problems, and assignment problems.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Practice</a:t>
            </a:r>
          </a:p>
          <a:p>
            <a:pPr marL="631825" lvl="1" indent="-231775">
              <a:buFont typeface="Wingdings" panose="05000000000000000000" pitchFamily="2" charset="2"/>
              <a:buChar char="§"/>
            </a:pPr>
            <a:r>
              <a:rPr lang="en-US" sz="1800" dirty="0"/>
              <a:t>Solve problems in MS Excel/ any other software.</a:t>
            </a:r>
          </a:p>
          <a:p>
            <a:pPr marL="0" lvl="0" indent="0"/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Course coverage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91236"/>
            <a:ext cx="864000" cy="1076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68035" y="4798289"/>
            <a:ext cx="1845511" cy="1170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195803"/>
            <a:ext cx="864000" cy="1083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67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Syllabus  - Refer to the course handout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63194"/>
              </p:ext>
            </p:extLst>
          </p:nvPr>
        </p:nvGraphicFramePr>
        <p:xfrm>
          <a:off x="406400" y="1444404"/>
          <a:ext cx="9288000" cy="4617675"/>
        </p:xfrm>
        <a:graphic>
          <a:graphicData uri="http://schemas.openxmlformats.org/drawingml/2006/table">
            <a:tbl>
              <a:tblPr/>
              <a:tblGrid>
                <a:gridCol w="1116000">
                  <a:extLst>
                    <a:ext uri="{9D8B030D-6E8A-4147-A177-3AD203B41FA5}">
                      <a16:colId xmlns:a16="http://schemas.microsoft.com/office/drawing/2014/main" val="10286221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7370405"/>
                    </a:ext>
                  </a:extLst>
                </a:gridCol>
                <a:gridCol w="7092000">
                  <a:extLst>
                    <a:ext uri="{9D8B030D-6E8A-4147-A177-3AD203B41FA5}">
                      <a16:colId xmlns:a16="http://schemas.microsoft.com/office/drawing/2014/main" val="287929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Textbook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Chapter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Chapter Title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73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Defining and Collecting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70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Organizing and Visualizing variables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1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Numerical Descriptive Measures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09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Basic Probability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18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Discrete Probability Distributions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64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Normal Distribution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142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Sampling Distributions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953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Confidence Interval Estimation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46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Fundamentals of Hypothesis Testing: One-Sample Tests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25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Two-Sample Tests and ANOVA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Chi-Square Tests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48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Simple Linear Regression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967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 Introduction to Linear Programming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519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Linear Programming Applications in </a:t>
                      </a:r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Marketing, Finance, and Operations Management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908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just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Distribution and Network 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404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01305" y="3214868"/>
            <a:ext cx="1365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Textbook #1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42535" y="5824169"/>
            <a:ext cx="1365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Textbook #2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6400" y="4074458"/>
            <a:ext cx="9288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7780014" y="2768959"/>
            <a:ext cx="226736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Mid-Term</a:t>
            </a:r>
            <a:r>
              <a:rPr lang="en-US" sz="1400" b="1" dirty="0">
                <a:solidFill>
                  <a:schemeClr val="bg1"/>
                </a:solidFill>
              </a:rPr>
              <a:t>  Test  Syllabus 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7212165" y="3736474"/>
            <a:ext cx="42818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Comprehensive  Exam  Syllabus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230" t="8538" r="19892" b="16332"/>
          <a:stretch/>
        </p:blipFill>
        <p:spPr>
          <a:xfrm>
            <a:off x="10120123" y="1447800"/>
            <a:ext cx="1368000" cy="167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53" y="4026631"/>
            <a:ext cx="1368000" cy="171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21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7594600" cy="2209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defRPr/>
            </a:pPr>
            <a:r>
              <a:rPr lang="en-IN" dirty="0"/>
              <a:t>Course handout is available at </a:t>
            </a:r>
            <a:r>
              <a:rPr lang="en-IN" dirty="0" err="1">
                <a:solidFill>
                  <a:srgbClr val="FF0000"/>
                </a:solidFill>
              </a:rPr>
              <a:t>Taxila</a:t>
            </a:r>
            <a:r>
              <a:rPr lang="en-IN" dirty="0">
                <a:solidFill>
                  <a:srgbClr val="FF0000"/>
                </a:solidFill>
              </a:rPr>
              <a:t>.</a:t>
            </a:r>
            <a:r>
              <a:rPr lang="en-IN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IN" sz="1900" dirty="0"/>
              <a:t>Textbooks, Reference books, Topics, Delivery plan …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IN" sz="1050" dirty="0"/>
          </a:p>
          <a:p>
            <a:pPr marL="0" indent="0">
              <a:spcBef>
                <a:spcPts val="1200"/>
              </a:spcBef>
              <a:defRPr/>
            </a:pPr>
            <a:r>
              <a:rPr lang="en-IN" dirty="0"/>
              <a:t>Evaluation scheme- (Evaluation Component, EC)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Course handout and Evaluation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2115"/>
              </p:ext>
            </p:extLst>
          </p:nvPr>
        </p:nvGraphicFramePr>
        <p:xfrm>
          <a:off x="609600" y="3352800"/>
          <a:ext cx="8852094" cy="1296000"/>
        </p:xfrm>
        <a:graphic>
          <a:graphicData uri="http://schemas.openxmlformats.org/drawingml/2006/table">
            <a:tbl>
              <a:tblPr/>
              <a:tblGrid>
                <a:gridCol w="862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strike="noStrike" kern="50" dirty="0"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 No</a:t>
                      </a:r>
                      <a:endParaRPr lang="en-US" sz="1800" b="1" strike="noStrike" kern="50" dirty="0"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               Name</a:t>
                      </a:r>
                      <a:endParaRPr lang="en-US" sz="1600" b="1" strike="noStrike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1600" b="1" strike="noStrike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    Date(s)</a:t>
                      </a:r>
                      <a:endParaRPr lang="en-US" sz="1600" b="1" strike="noStrike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strike="noStrike" kern="50" dirty="0"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EC-1</a:t>
                      </a:r>
                      <a:endParaRPr lang="en-US" sz="1800" strike="noStrike" kern="50" dirty="0"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  Quizzes &amp; Assignments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25%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IN" sz="1600" strike="noStrike" kern="50" dirty="0"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 Will</a:t>
                      </a:r>
                      <a:r>
                        <a:rPr lang="en-IN" sz="1600" strike="noStrike" kern="50" baseline="0" dirty="0"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be announced shortly, by the faculty</a:t>
                      </a:r>
                      <a:endParaRPr lang="en-US" sz="1600" strike="noStrike" kern="50" dirty="0"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strike="noStrike" kern="50" dirty="0"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EC-2</a:t>
                      </a:r>
                      <a:endParaRPr lang="en-US" sz="1800" strike="noStrike" kern="50" dirty="0"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 Mid-Semester Test</a:t>
                      </a:r>
                      <a:endParaRPr lang="en-US" sz="1600" strike="noStrike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35%</a:t>
                      </a:r>
                      <a:endParaRPr lang="en-US" sz="1600" strike="noStrike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 As announced by WILP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strike="noStrike" kern="50" dirty="0"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EC-3</a:t>
                      </a:r>
                      <a:endParaRPr lang="en-US" sz="1800" strike="noStrike" kern="50" dirty="0"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Times New Roman" panose="02020603050405020304" pitchFamily="18" charset="0"/>
                        </a:rPr>
                        <a:t>  Comprehensive Exam</a:t>
                      </a:r>
                      <a:endParaRPr lang="en-US" sz="1600" strike="noStrike" kern="50" dirty="0">
                        <a:solidFill>
                          <a:schemeClr val="tx1"/>
                        </a:solidFill>
                        <a:effectLst/>
                        <a:latin typeface="+mn-lt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noStrike" kern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40%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 As announced</a:t>
                      </a:r>
                      <a:r>
                        <a:rPr lang="en-US" sz="1600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by WILP</a:t>
                      </a:r>
                      <a:endParaRPr lang="en-US" sz="1600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523430"/>
            <a:ext cx="10972800" cy="4525963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Start using data and quantitative analysis for your business decisions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Decisions: Qualitative inputs vs. quantitative inputs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Annual performance evaluation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Important to see the big picture behind the numbers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How does marketing budget affect sales?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Cut-throat competition for the market share, profitability, goodwill, etc.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Playing with trade-offs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Making best use of the limited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Quantitative Methods?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6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312572"/>
            <a:ext cx="11404600" cy="493265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/>
              <a:t>Which customer segment is most satisfied with our service?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Which of the employees should be given a promotion under budget limitations?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Is there a relationship between the customer’s gender and the color preference of the car?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Is a newly developed Covid-19 Vaccine safe?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How do I create a portfolio for maximizing the return to risk ratio with limited budget?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What product mix should be manufactured in a factory?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How to split marketing budget for maximum returns: acquisition vs. retention?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more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518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523430"/>
            <a:ext cx="10972800" cy="49535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/>
              <a:t>Anything that cannot be measured cannot be improved. 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The pursuit of discovering the reasons behind any phenomenon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Brand Recall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Customer experience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Employee Performance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Investor Perceptions</a:t>
            </a:r>
          </a:p>
          <a:p>
            <a:pPr lvl="1">
              <a:lnSpc>
                <a:spcPct val="200000"/>
              </a:lnSpc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QM can be applied to intangible constructs also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AutoShape 2" descr="Ferrari named the “world's strongest brand” in global finance re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Ferrari named the “world's strongest brand” in global finance rep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79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0D8BCD2D-176A-4789-8D79-DF43E1854B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EA00A5-451C-4230-8F4D-D9E0D7F501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c27f4-605e-4a4d-a8b9-e26961c65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1E0313-FD7F-4799-9D3B-EE146D9DE554}">
  <ds:schemaRefs>
    <ds:schemaRef ds:uri="http://schemas.microsoft.com/office/2006/metadata/properties"/>
    <ds:schemaRef ds:uri="http://schemas.microsoft.com/office/infopath/2007/PartnerControls"/>
    <ds:schemaRef ds:uri="358c27f4-605e-4a4d-a8b9-e26961c652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30125</TotalTime>
  <Words>1765</Words>
  <Application>Microsoft Office PowerPoint</Application>
  <PresentationFormat>Widescreen</PresentationFormat>
  <Paragraphs>361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Helvetica</vt:lpstr>
      <vt:lpstr>Wingdings</vt:lpstr>
      <vt:lpstr>Default Design</vt:lpstr>
      <vt:lpstr>Quantitative Methods Lecture-1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Naveenkumar Dhamodharan</cp:lastModifiedBy>
  <cp:revision>803</cp:revision>
  <dcterms:created xsi:type="dcterms:W3CDTF">2006-08-14T03:02:48Z</dcterms:created>
  <dcterms:modified xsi:type="dcterms:W3CDTF">2024-10-04T01:17:38Z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