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59" r:id="rId2"/>
    <p:sldId id="638" r:id="rId3"/>
    <p:sldId id="851" r:id="rId4"/>
    <p:sldId id="1428" r:id="rId5"/>
    <p:sldId id="1429" r:id="rId6"/>
    <p:sldId id="1454" r:id="rId7"/>
    <p:sldId id="1455" r:id="rId8"/>
    <p:sldId id="1456" r:id="rId9"/>
    <p:sldId id="1459" r:id="rId10"/>
    <p:sldId id="1457" r:id="rId11"/>
    <p:sldId id="1458" r:id="rId12"/>
    <p:sldId id="1430" r:id="rId13"/>
    <p:sldId id="1461" r:id="rId14"/>
    <p:sldId id="1460" r:id="rId15"/>
    <p:sldId id="1463" r:id="rId16"/>
    <p:sldId id="1462" r:id="rId17"/>
    <p:sldId id="1431" r:id="rId18"/>
    <p:sldId id="1464" r:id="rId19"/>
    <p:sldId id="1444" r:id="rId20"/>
    <p:sldId id="1451" r:id="rId21"/>
    <p:sldId id="1465" r:id="rId22"/>
    <p:sldId id="1371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00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0" autoAdjust="0"/>
    <p:restoredTop sz="94434" autoAdjust="0"/>
  </p:normalViewPr>
  <p:slideViewPr>
    <p:cSldViewPr>
      <p:cViewPr varScale="1">
        <p:scale>
          <a:sx n="81" d="100"/>
          <a:sy n="81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7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21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7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81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10/12/2024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10/12/2024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10/12/2024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10/12/2024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10/12/2024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10/12/2024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10/12/2024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Lecture-10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10566400" cy="1143000"/>
          </a:xfrm>
        </p:spPr>
        <p:txBody>
          <a:bodyPr/>
          <a:lstStyle/>
          <a:p>
            <a:pPr marL="0" indent="0"/>
            <a:r>
              <a:rPr lang="en-US" sz="3600" u="sng" dirty="0"/>
              <a:t>Decision risks: Type-I error and Type-II errors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7848600" cy="5410200"/>
              </a:xfrm>
            </p:spPr>
            <p:txBody>
              <a:bodyPr/>
              <a:lstStyle/>
              <a:p>
                <a:pPr marL="0" indent="0"/>
                <a:r>
                  <a:rPr lang="en-US" sz="2000" i="1" dirty="0"/>
                  <a:t>Type-I error</a:t>
                </a: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When your null hypothesis is 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you get a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would you reject null?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Is probability of drawing a sample with mean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probability of getting a sample mean which falls in the region of rejection, even if null was true!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of rejecting the null hypothesis when it is true is called </a:t>
                </a:r>
                <a:r>
                  <a:rPr lang="en-US" sz="2000" u="sng" dirty="0"/>
                  <a:t>type-I error.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Also called the false alarm.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 level of significance, is type-I error and (1-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is called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confidence coefficient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reduced by choosing an appropriate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Changing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 changes the width of the rejection regions</a:t>
                </a:r>
              </a:p>
              <a:p>
                <a:pPr marL="0" indent="0"/>
                <a:endParaRPr lang="en-US" sz="14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00100" lvl="2" indent="0">
                  <a:buNone/>
                </a:pPr>
                <a:endParaRPr lang="en-US" sz="11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7848600" cy="5410200"/>
              </a:xfrm>
              <a:blipFill>
                <a:blip r:embed="rId2"/>
                <a:stretch>
                  <a:fillRect l="-855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D454112-25DC-5398-3E80-6A60186D2C2C}"/>
              </a:ext>
            </a:extLst>
          </p:cNvPr>
          <p:cNvGrpSpPr/>
          <p:nvPr/>
        </p:nvGrpSpPr>
        <p:grpSpPr>
          <a:xfrm>
            <a:off x="7924800" y="1447800"/>
            <a:ext cx="4038600" cy="3048000"/>
            <a:chOff x="7239000" y="1447800"/>
            <a:chExt cx="4154311" cy="30450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58EC49-2CDE-3443-1103-7055464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828800"/>
              <a:ext cx="4154311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652BF8-69C1-9331-9D1A-889F37BA7F2C}"/>
                </a:ext>
              </a:extLst>
            </p:cNvPr>
            <p:cNvSpPr/>
            <p:nvPr/>
          </p:nvSpPr>
          <p:spPr>
            <a:xfrm>
              <a:off x="8991600" y="1447800"/>
              <a:ext cx="7620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H</a:t>
              </a:r>
              <a:r>
                <a:rPr lang="en-US" sz="18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/>
                <p:nvPr/>
              </p:nvSpPr>
              <p:spPr>
                <a:xfrm>
                  <a:off x="7772400" y="2438400"/>
                  <a:ext cx="762000" cy="457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438400"/>
                  <a:ext cx="7620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3374EC-BA46-0299-5C04-2800B0891AC3}"/>
                    </a:ext>
                  </a:extLst>
                </p:cNvPr>
                <p:cNvSpPr/>
                <p:nvPr/>
              </p:nvSpPr>
              <p:spPr>
                <a:xfrm>
                  <a:off x="9906000" y="1981200"/>
                  <a:ext cx="762000" cy="457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3374EC-BA46-0299-5C04-2800B0891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1981200"/>
                  <a:ext cx="762000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2EA948D-3368-19A7-566A-4675B2A7FDE0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153400" y="2895600"/>
              <a:ext cx="304800" cy="457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EACA6F-975D-B790-EEDB-E243381DD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6000" y="2448560"/>
              <a:ext cx="457200" cy="9042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/>
                <p:nvPr/>
              </p:nvSpPr>
              <p:spPr>
                <a:xfrm>
                  <a:off x="8763000" y="4191000"/>
                  <a:ext cx="1356653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µ±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l-GR" dirty="0"/>
                    <a:t>σ</a:t>
                  </a:r>
                  <a:r>
                    <a:rPr lang="en-US" dirty="0"/>
                    <a:t>/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4191000"/>
                  <a:ext cx="1356653" cy="301878"/>
                </a:xfrm>
                <a:prstGeom prst="rect">
                  <a:avLst/>
                </a:prstGeom>
                <a:blipFill>
                  <a:blip r:embed="rId6"/>
                  <a:stretch>
                    <a:fillRect l="-6019" t="-26000" r="-4630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86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E127CE-75A6-BB00-A25E-D85CE02A0A8A}"/>
              </a:ext>
            </a:extLst>
          </p:cNvPr>
          <p:cNvGrpSpPr/>
          <p:nvPr/>
        </p:nvGrpSpPr>
        <p:grpSpPr>
          <a:xfrm>
            <a:off x="8458200" y="1524000"/>
            <a:ext cx="3733800" cy="2895600"/>
            <a:chOff x="7924800" y="1447800"/>
            <a:chExt cx="4038600" cy="304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58EC49-2CDE-3443-1103-7055464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1768642"/>
              <a:ext cx="4038600" cy="2440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652BF8-69C1-9331-9D1A-889F37BA7F2C}"/>
                </a:ext>
              </a:extLst>
            </p:cNvPr>
            <p:cNvSpPr/>
            <p:nvPr/>
          </p:nvSpPr>
          <p:spPr>
            <a:xfrm>
              <a:off x="9628584" y="1447800"/>
              <a:ext cx="740776" cy="4576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H</a:t>
              </a:r>
              <a:r>
                <a:rPr lang="en-US" sz="18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/>
                <p:nvPr/>
              </p:nvSpPr>
              <p:spPr>
                <a:xfrm>
                  <a:off x="9406352" y="4193632"/>
                  <a:ext cx="1318866" cy="302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µ±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l-GR" dirty="0"/>
                    <a:t>σ</a:t>
                  </a:r>
                  <a:r>
                    <a:rPr lang="en-US" dirty="0"/>
                    <a:t>/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352" y="4193632"/>
                  <a:ext cx="1318866" cy="302168"/>
                </a:xfrm>
                <a:prstGeom prst="rect">
                  <a:avLst/>
                </a:prstGeom>
                <a:blipFill>
                  <a:blip r:embed="rId4"/>
                  <a:stretch>
                    <a:fillRect l="-6500" t="-27083" r="-13000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10566400" cy="1143000"/>
          </a:xfrm>
        </p:spPr>
        <p:txBody>
          <a:bodyPr/>
          <a:lstStyle/>
          <a:p>
            <a:r>
              <a:rPr lang="en-US" dirty="0"/>
              <a:t>Type-II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210800" cy="50292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of not rejecting the null hypothesis when it is indeed false is called type-II error (</a:t>
                </a:r>
                <a:r>
                  <a:rPr lang="el-GR" sz="2000" dirty="0"/>
                  <a:t>β</a:t>
                </a:r>
                <a:r>
                  <a:rPr lang="en-US" sz="2000" dirty="0"/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β depends on the actual difference between the population parameter and hypothesized value.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(1- β) is called the power of the statistical test.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Probability of not making Type-II error.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probability of rejecting null hypothesis when it is false.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Can’t be controlled by the choice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When you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you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reduced by increasing sample size (why?)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 in n, reduces the standard error. Makes the sampling distribution narrower.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Makes the area of Non-Rejection narrower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Which error should you focus on?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your business situation to decide. One can be reduced at the expense of the 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/>
                <a:endParaRPr lang="en-US" sz="14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210800" cy="5029200"/>
              </a:xfrm>
              <a:blipFill>
                <a:blip r:embed="rId5"/>
                <a:stretch>
                  <a:fillRect l="-537" t="-485" b="-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2A4FCCE-05E7-295B-CFFB-8D0DCF16D375}"/>
              </a:ext>
            </a:extLst>
          </p:cNvPr>
          <p:cNvGrpSpPr/>
          <p:nvPr/>
        </p:nvGrpSpPr>
        <p:grpSpPr>
          <a:xfrm>
            <a:off x="10820401" y="2512772"/>
            <a:ext cx="1121776" cy="762000"/>
            <a:chOff x="10820401" y="2512772"/>
            <a:chExt cx="1121776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/>
                <p:nvPr/>
              </p:nvSpPr>
              <p:spPr>
                <a:xfrm>
                  <a:off x="11201401" y="2512772"/>
                  <a:ext cx="740776" cy="45763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1401" y="2512772"/>
                  <a:ext cx="740776" cy="4576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2EA948D-3368-19A7-566A-4675B2A7FDE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10820401" y="2970411"/>
              <a:ext cx="751388" cy="30436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204E4E-B393-EFFF-E10E-9B289BBDB15B}"/>
              </a:ext>
            </a:extLst>
          </p:cNvPr>
          <p:cNvGrpSpPr/>
          <p:nvPr/>
        </p:nvGrpSpPr>
        <p:grpSpPr>
          <a:xfrm>
            <a:off x="10746115" y="1903684"/>
            <a:ext cx="1293485" cy="1372916"/>
            <a:chOff x="10746115" y="1903684"/>
            <a:chExt cx="1293485" cy="13729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3374EC-BA46-0299-5C04-2800B0891AC3}"/>
                </a:ext>
              </a:extLst>
            </p:cNvPr>
            <p:cNvSpPr/>
            <p:nvPr/>
          </p:nvSpPr>
          <p:spPr>
            <a:xfrm>
              <a:off x="10746115" y="1903684"/>
              <a:ext cx="1293485" cy="4576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Actual 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EACA6F-975D-B790-EEDB-E243381DD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6116" y="2371492"/>
              <a:ext cx="444466" cy="90510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3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Hypothesis testing steps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19" y="1524000"/>
            <a:ext cx="10972800" cy="48615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the null and the alternate hypotheses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Decide alpha and n, based on the costs associated to type-I and type-II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Collect the 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Decide the appropriate test statistic and the sampling distribution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Z or t-statistic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Calculate the critical values and areas of rejection and non-rejection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sample statistic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Decide whether the sample statistic falls in the area of rejection/non-rejection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91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When to use which distribution for estimation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11201400" cy="493777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r>
              <a:rPr lang="en-US" sz="2600" u="sng" dirty="0"/>
              <a:t>Working with sampling distribution of the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When the population variance is known, use z-statistic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When the population variance is not known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Use t-statistic</a:t>
            </a:r>
          </a:p>
          <a:p>
            <a:pPr marL="400050" lvl="1" indent="0">
              <a:buNone/>
            </a:pPr>
            <a:endParaRPr lang="en-US" sz="2600" u="sng" dirty="0"/>
          </a:p>
          <a:p>
            <a:pPr marL="0" indent="0"/>
            <a:r>
              <a:rPr lang="en-US" sz="2600" u="sng" dirty="0"/>
              <a:t>Working with sampling distribution of the Proportion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Use Z statistic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9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Example 9.3 (p. 314  Levine et al.)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972800" cy="5181600"/>
              </a:xfrm>
            </p:spPr>
            <p:txBody>
              <a:bodyPr/>
              <a:lstStyle/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business problem: Is population mean waiting time to place an order 4.5 minutes?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population is normally distributed, with a population standard deviation of 1.2 minutes.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 sample of 25 orders during a one-hour period shows the sample mean to be 5.1 minutes.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Determine whether there is evidence at the 0.05 level of significance to support the assumption?</a:t>
                </a:r>
              </a:p>
              <a:p>
                <a:pPr marL="0" indent="0" algn="just"/>
                <a:r>
                  <a:rPr lang="en-US" sz="1800" dirty="0"/>
                  <a:t>Step 1: State the null and the alternate hypotheses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:</a:t>
                </a:r>
                <a:r>
                  <a:rPr lang="pt-BR" sz="1800" dirty="0"/>
                  <a:t> μ = 4.5 minutes  and  H</a:t>
                </a:r>
                <a:r>
                  <a:rPr lang="pt-BR" sz="1800" baseline="-25000" dirty="0"/>
                  <a:t>1</a:t>
                </a:r>
                <a:r>
                  <a:rPr lang="pt-BR" sz="1800" dirty="0"/>
                  <a:t>: μ ≠ </a:t>
                </a:r>
                <a:r>
                  <a:rPr lang="en-US" sz="1800" dirty="0"/>
                  <a:t>4.5 minutes</a:t>
                </a:r>
              </a:p>
              <a:p>
                <a:pPr marL="0" indent="0" algn="just"/>
                <a:r>
                  <a:rPr lang="en-US" sz="1800" dirty="0"/>
                  <a:t>Step 2: Decide alpha and n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α = 0.05, n = 25 </a:t>
                </a:r>
              </a:p>
              <a:p>
                <a:pPr marL="0" indent="0" algn="just"/>
                <a:r>
                  <a:rPr lang="en-US" sz="1800" dirty="0"/>
                  <a:t>Step 3: Collect the sample (we already have it). </a:t>
                </a:r>
              </a:p>
              <a:p>
                <a:pPr marL="0" indent="0" algn="just"/>
                <a:r>
                  <a:rPr lang="en-US" sz="1800" dirty="0"/>
                  <a:t>Step 4: Decide the appropriate test statistic and the sampling distribution (Z or t?)</a:t>
                </a:r>
              </a:p>
              <a:p>
                <a:pPr marL="0" indent="0" algn="just"/>
                <a:r>
                  <a:rPr lang="en-US" sz="1800" dirty="0"/>
                  <a:t>Step 5: Calculate the critical values and areas of rejection and non-rejection</a:t>
                </a:r>
              </a:p>
              <a:p>
                <a:pPr marL="0" indent="0" algn="just"/>
                <a:r>
                  <a:rPr lang="en-US" sz="1800" dirty="0"/>
                  <a:t>Critical Z? Critical Area? (</a:t>
                </a:r>
                <a:r>
                  <a:rPr lang="el-GR" sz="1800" dirty="0"/>
                  <a:t>µ±𝑍</a:t>
                </a:r>
                <a:r>
                  <a:rPr lang="el-GR" sz="1800" baseline="-25000" dirty="0"/>
                  <a:t>(α/2)</a:t>
                </a:r>
                <a:r>
                  <a:rPr lang="el-GR" sz="1800" dirty="0"/>
                  <a:t>σ/√𝑛</a:t>
                </a:r>
                <a:r>
                  <a:rPr lang="en-US" sz="1800" dirty="0"/>
                  <a:t>)</a:t>
                </a:r>
                <a:endParaRPr lang="el-GR" sz="1800" dirty="0"/>
              </a:p>
              <a:p>
                <a:pPr marL="0" indent="0" algn="just"/>
                <a:r>
                  <a:rPr lang="en-US" sz="1800" dirty="0"/>
                  <a:t>4.5 </a:t>
                </a:r>
                <a:r>
                  <a:rPr lang="el-GR" sz="1800" dirty="0"/>
                  <a:t>±</a:t>
                </a:r>
                <a:r>
                  <a:rPr lang="en-US" sz="1800" dirty="0"/>
                  <a:t> 1.96*1.2/5 =&gt; Area of acceptance is between 4.03 and 4.97  </a:t>
                </a:r>
              </a:p>
              <a:p>
                <a:pPr marL="0" indent="0" algn="just"/>
                <a:r>
                  <a:rPr lang="en-US" sz="1800" dirty="0"/>
                  <a:t>Step 6: Calculate sample statistic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1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>
                    <a:solidFill>
                      <a:srgbClr val="C00000"/>
                    </a:solidFill>
                  </a:rPr>
                  <a:t>)   :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5.1</a:t>
                </a:r>
              </a:p>
              <a:p>
                <a:pPr marL="0" indent="0" algn="just"/>
                <a:r>
                  <a:rPr lang="en-US" sz="1600" dirty="0"/>
                  <a:t>The Z</a:t>
                </a:r>
                <a:r>
                  <a:rPr lang="en-US" sz="1600" baseline="-25000" dirty="0"/>
                  <a:t>STAT </a:t>
                </a:r>
                <a:r>
                  <a:rPr lang="en-US" sz="1600" dirty="0"/>
                  <a:t>of the sample statistic, if the null was true?  (5.1 – 4.5) / (1.2/5 )  = +2.5</a:t>
                </a:r>
              </a:p>
              <a:p>
                <a:pPr marL="0" indent="0" algn="just"/>
                <a:r>
                  <a:rPr lang="en-US" sz="1600" dirty="0"/>
                  <a:t>Step 7: Make the decision!  (Should we reject the null hypothesis?)</a:t>
                </a:r>
                <a:r>
                  <a:rPr lang="en-US" sz="1200" dirty="0"/>
                  <a:t> </a:t>
                </a:r>
              </a:p>
              <a:p>
                <a:pPr marL="0" indent="0" algn="just"/>
                <a:endParaRPr lang="en-US" sz="1800" dirty="0"/>
              </a:p>
              <a:p>
                <a:pPr marL="0" indent="0" algn="just"/>
                <a:endParaRPr lang="en-US" sz="1800" dirty="0"/>
              </a:p>
              <a:p>
                <a:pPr marL="0" indent="0" algn="just"/>
                <a:endParaRPr lang="en-US" sz="1800" dirty="0"/>
              </a:p>
              <a:p>
                <a:pPr marL="0" indent="0" algn="just"/>
                <a:endParaRPr lang="en-US" sz="1800" dirty="0"/>
              </a:p>
              <a:p>
                <a:pPr marL="0" indent="0" algn="just"/>
                <a:endParaRPr lang="en-US" sz="1800" dirty="0"/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972800" cy="5181600"/>
              </a:xfrm>
              <a:blipFill>
                <a:blip r:embed="rId2"/>
                <a:stretch>
                  <a:fillRect l="-500" t="-588" b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AF123CF-BDDA-ECE0-6BDB-D960770740BD}"/>
              </a:ext>
            </a:extLst>
          </p:cNvPr>
          <p:cNvGrpSpPr/>
          <p:nvPr/>
        </p:nvGrpSpPr>
        <p:grpSpPr>
          <a:xfrm>
            <a:off x="8534400" y="2971800"/>
            <a:ext cx="3505200" cy="3063115"/>
            <a:chOff x="7924800" y="1447800"/>
            <a:chExt cx="4038600" cy="3311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90C90F-7AC2-7587-C310-B60701027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1829166"/>
              <a:ext cx="4038600" cy="2440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103CC-567D-DAE8-0924-B8F637240E2A}"/>
                </a:ext>
              </a:extLst>
            </p:cNvPr>
            <p:cNvSpPr/>
            <p:nvPr/>
          </p:nvSpPr>
          <p:spPr>
            <a:xfrm>
              <a:off x="9628584" y="1447800"/>
              <a:ext cx="740776" cy="4576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4.5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CB6404-2832-04B5-A0C6-96CF36244C7F}"/>
                    </a:ext>
                  </a:extLst>
                </p:cNvPr>
                <p:cNvSpPr txBox="1"/>
                <p:nvPr/>
              </p:nvSpPr>
              <p:spPr>
                <a:xfrm>
                  <a:off x="9153939" y="4193632"/>
                  <a:ext cx="2633870" cy="5656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4.03        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4.97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sz="1600" dirty="0"/>
                    <a:t>Z=-1.96       Z=+1.96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CB6404-2832-04B5-A0C6-96CF3624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939" y="4193632"/>
                  <a:ext cx="2633870" cy="565643"/>
                </a:xfrm>
                <a:prstGeom prst="rect">
                  <a:avLst/>
                </a:prstGeom>
                <a:blipFill>
                  <a:blip r:embed="rId4"/>
                  <a:stretch>
                    <a:fillRect l="-5333" b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A11109-B4D7-CACA-2CA5-C86146373638}"/>
              </a:ext>
            </a:extLst>
          </p:cNvPr>
          <p:cNvGrpSpPr/>
          <p:nvPr/>
        </p:nvGrpSpPr>
        <p:grpSpPr>
          <a:xfrm>
            <a:off x="9753600" y="5181600"/>
            <a:ext cx="1371600" cy="381000"/>
            <a:chOff x="9753600" y="5181600"/>
            <a:chExt cx="1371600" cy="3810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590601-69B9-E5F6-6160-3924D58BD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3600" y="5257800"/>
              <a:ext cx="152400" cy="304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28698F-3036-249E-DFE1-D03C97AB1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5200" y="5181600"/>
              <a:ext cx="0" cy="3810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0DE8B7-D879-42D1-094B-E8FB00D78080}"/>
              </a:ext>
            </a:extLst>
          </p:cNvPr>
          <p:cNvGrpSpPr/>
          <p:nvPr/>
        </p:nvGrpSpPr>
        <p:grpSpPr>
          <a:xfrm>
            <a:off x="11017618" y="3276600"/>
            <a:ext cx="1021976" cy="1447800"/>
            <a:chOff x="11201401" y="2512772"/>
            <a:chExt cx="9144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F28E06F-01F9-C8FA-074A-F877A6EE2E3E}"/>
                    </a:ext>
                  </a:extLst>
                </p:cNvPr>
                <p:cNvSpPr/>
                <p:nvPr/>
              </p:nvSpPr>
              <p:spPr>
                <a:xfrm>
                  <a:off x="11201401" y="2512772"/>
                  <a:ext cx="914400" cy="45763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=5.1</m:t>
                        </m:r>
                      </m:oMath>
                    </m:oMathPara>
                  </a14:m>
                  <a:endParaRPr lang="en-US" sz="1600" b="0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</a:rPr>
                    <a:t>Z=2.5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F28E06F-01F9-C8FA-074A-F877A6EE2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1401" y="2512772"/>
                  <a:ext cx="914400" cy="4576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F26CB3-7292-074C-BB80-2D3402BD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1297659" y="2970411"/>
              <a:ext cx="360942" cy="30436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p-value approach to Hypothesis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719" y="1524000"/>
                <a:ext cx="9514281" cy="486157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p-value is the observed value of significance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p-value is the probability of getting the test statistic equal or more extreme than the currently calculated value if the null hypothesis was correct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Test statistic:  </a:t>
                </a:r>
                <a:r>
                  <a:rPr lang="pl-PL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pl-PL" sz="2000" dirty="0"/>
                  <a:t>) =5.1</a:t>
                </a:r>
                <a:r>
                  <a:rPr lang="en-US" sz="2000" dirty="0"/>
                  <a:t>,  </a:t>
                </a:r>
                <a:r>
                  <a:rPr lang="pl-PL" sz="2000" dirty="0"/>
                  <a:t>Z=2.5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p=?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Total area under the tails beyond Z&gt;=2.5 and Z&lt;=-2.5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 = (1-0.9938)*2 = 0.0124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Chosen level of significance?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0.05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other words, you would not have rejected the null hypothesis if the significance was 0.0124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Reject the null if p&lt;= </a:t>
                </a:r>
                <a:r>
                  <a:rPr lang="el-GR" sz="2000" b="1" dirty="0">
                    <a:solidFill>
                      <a:srgbClr val="C00000"/>
                    </a:solidFill>
                  </a:rPr>
                  <a:t>α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must go if p-value is less than or equal to the chosen level of significance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l-PL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719" y="1524000"/>
                <a:ext cx="9514281" cy="4861570"/>
              </a:xfrm>
              <a:blipFill>
                <a:blip r:embed="rId2"/>
                <a:stretch>
                  <a:fillRect l="-577" t="-5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88129E-5994-5216-028A-D12C2F2E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495800"/>
            <a:ext cx="2764465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FA34EF-A7EB-B275-CB01-76BE7E57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059" y="2399071"/>
            <a:ext cx="3019425" cy="1485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02AC4F-F85A-A779-4296-7674BDC1C5E5}"/>
              </a:ext>
            </a:extLst>
          </p:cNvPr>
          <p:cNvSpPr txBox="1"/>
          <p:nvPr/>
        </p:nvSpPr>
        <p:spPr>
          <a:xfrm>
            <a:off x="10668000" y="3733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Z=+2.5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DC215-A10B-C6E1-34B4-35A51859FA66}"/>
              </a:ext>
            </a:extLst>
          </p:cNvPr>
          <p:cNvSpPr txBox="1"/>
          <p:nvPr/>
        </p:nvSpPr>
        <p:spPr>
          <a:xfrm>
            <a:off x="8839200" y="37338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Z=-2.5</a:t>
            </a:r>
          </a:p>
        </p:txBody>
      </p:sp>
    </p:spTree>
    <p:extLst>
      <p:ext uri="{BB962C8B-B14F-4D97-AF65-F5344CB8AC3E}">
        <p14:creationId xmlns:p14="http://schemas.microsoft.com/office/powerpoint/2010/main" val="21177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2400" dirty="0"/>
              <a:t>Comparison of Confidence interval and Hypothesis testing approach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972800" cy="5181600"/>
              </a:xfrm>
            </p:spPr>
            <p:txBody>
              <a:bodyPr/>
              <a:lstStyle/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95% confidence interval?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400" dirty="0"/>
                  <a:t>±𝑍</a:t>
                </a:r>
                <a:r>
                  <a:rPr lang="el-GR" sz="2400" baseline="-25000" dirty="0"/>
                  <a:t>(α/2)</a:t>
                </a:r>
                <a:r>
                  <a:rPr lang="el-GR" sz="2400" dirty="0"/>
                  <a:t>σ/√𝑛</a:t>
                </a:r>
                <a:endParaRPr lang="en-US" sz="2400" dirty="0"/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α = 0.05, n = 25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dirty="0"/>
                  <a:t> = 5.1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Confidence interval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5.1 </a:t>
                </a:r>
                <a:r>
                  <a:rPr lang="el-GR" sz="2400" dirty="0"/>
                  <a:t>±</a:t>
                </a:r>
                <a:r>
                  <a:rPr lang="en-US" sz="2400" dirty="0"/>
                  <a:t> 1.96*1.2/5 =&gt;  [ 4.62 ; 5.57 ]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What’s the difference?</a:t>
                </a:r>
              </a:p>
              <a:p>
                <a:pPr marL="914400" lvl="1" indent="-5143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hypothesis testing you form an interval around hypothesized mean</a:t>
                </a:r>
              </a:p>
              <a:p>
                <a:pPr marL="914400" lvl="1" indent="-5143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confidence interval you form an interval around the sample mean 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 algn="just"/>
                <a:endParaRPr lang="en-US" sz="1600" dirty="0"/>
              </a:p>
              <a:p>
                <a:pPr marL="0" indent="0" algn="just"/>
                <a:endParaRPr lang="en-US" sz="1600" dirty="0"/>
              </a:p>
              <a:p>
                <a:pPr marL="0" indent="0" algn="just"/>
                <a:endParaRPr lang="en-US" sz="1600" dirty="0"/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972800" cy="5181600"/>
              </a:xfrm>
              <a:blipFill>
                <a:blip r:embed="rId2"/>
                <a:stretch>
                  <a:fillRect l="-778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4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Hypothesis testing when </a:t>
            </a:r>
            <a:r>
              <a:rPr lang="el-GR" dirty="0"/>
              <a:t>σ</a:t>
            </a:r>
            <a:r>
              <a:rPr lang="en-US" dirty="0"/>
              <a:t> is unknown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19" y="1524000"/>
            <a:ext cx="10972800" cy="4861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When population standard deviation (</a:t>
            </a:r>
            <a:r>
              <a:rPr lang="el-GR" sz="2000" dirty="0">
                <a:solidFill>
                  <a:srgbClr val="C00000"/>
                </a:solidFill>
              </a:rPr>
              <a:t>σ</a:t>
            </a:r>
            <a:r>
              <a:rPr lang="en-US" sz="2000" dirty="0">
                <a:solidFill>
                  <a:srgbClr val="C00000"/>
                </a:solidFill>
              </a:rPr>
              <a:t>) is known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Drawing inference from the sampling distribution of the Mean and Z distribution tables</a:t>
            </a:r>
          </a:p>
          <a:p>
            <a:pPr marL="400050" lvl="1" indent="0">
              <a:buNone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When </a:t>
            </a:r>
            <a:r>
              <a:rPr lang="el-GR" sz="2000" dirty="0">
                <a:solidFill>
                  <a:srgbClr val="C00000"/>
                </a:solidFill>
              </a:rPr>
              <a:t>σ</a:t>
            </a:r>
            <a:r>
              <a:rPr lang="en-US" sz="2000" dirty="0">
                <a:solidFill>
                  <a:srgbClr val="C00000"/>
                </a:solidFill>
              </a:rPr>
              <a:t> is not known</a:t>
            </a:r>
            <a:endParaRPr lang="en-US" sz="1800" dirty="0">
              <a:solidFill>
                <a:srgbClr val="C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Sampling distribution follows students’ t-distribution with n-1 degrees of freedom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All the steps remain the same as Z statistic example. Only change is that we now use t-statistic to determine area of acceptance, rejection or p-value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Test of normality is required for small samples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2" indent="0">
              <a:buNone/>
            </a:pPr>
            <a:endParaRPr lang="en-US" sz="12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F596F-A17B-57A0-F107-84731AEC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543169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10566400" cy="1143000"/>
          </a:xfrm>
        </p:spPr>
        <p:txBody>
          <a:bodyPr/>
          <a:lstStyle/>
          <a:p>
            <a:r>
              <a:rPr lang="en-US" dirty="0"/>
              <a:t>Critical Value Approach: One-Tail Test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0292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When you are interested in only one side of the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Example: You want to test whether the proportion of students supporting a schedule change is more than 50%.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When hypothesis is of the type H0: </a:t>
                </a:r>
                <a:r>
                  <a:rPr lang="el-GR" sz="2000" dirty="0"/>
                  <a:t>π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sz="2000" dirty="0"/>
                  <a:t> .5  and  H1: </a:t>
                </a:r>
                <a:r>
                  <a:rPr lang="el-GR" sz="2000" dirty="0"/>
                  <a:t>π</a:t>
                </a:r>
                <a:r>
                  <a:rPr lang="pt-BR" sz="2000" dirty="0"/>
                  <a:t> &gt; .5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Now the region of rejection lies entirely in the right tail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rejection region is now right tail containing α area</a:t>
                </a:r>
              </a:p>
              <a:p>
                <a:pPr marL="0" indent="0"/>
                <a:r>
                  <a:rPr lang="en-US" sz="2000" u="sng" dirty="0"/>
                  <a:t>Example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95% confidence or .05 significance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Right tail rejection regions will have 5% of the values under it.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Critical Z values will be +1.645  (or ~+1.65)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other steps remain the same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the Z value of the sample statistic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Analyze whether it lies in the rejection region or not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/>
                <a:endParaRPr lang="en-US" sz="14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029200"/>
              </a:xfrm>
              <a:blipFill>
                <a:blip r:embed="rId2"/>
                <a:stretch>
                  <a:fillRect l="-772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9A2910-5FE5-D816-CBCB-8BE0B077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029200"/>
            <a:ext cx="42195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FBB9C-D8DA-162B-EAA5-ED7A9E351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438400"/>
            <a:ext cx="3733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sz="3200" dirty="0"/>
              <a:t>Z test of hypothesis for proportions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We use Z-test for the proportions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Z</a:t>
                </a:r>
                <a:r>
                  <a:rPr lang="en-US" sz="1800" baseline="-25000" dirty="0"/>
                  <a:t>STAT 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Sample proportion =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h𝑎𝑣𝑖𝑛𝑔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𝑐h𝑎𝑟𝑎𝑐𝑡𝑒𝑟𝑖𝑠𝑡𝑖𝑐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Z</a:t>
                </a:r>
                <a:r>
                  <a:rPr lang="en-US" sz="1800" baseline="-25000" dirty="0"/>
                  <a:t>STAT  </a:t>
                </a:r>
                <a:r>
                  <a:rPr lang="en-US" sz="1800" dirty="0"/>
                  <a:t>follows approximately normal distribution subject to the assumption that both </a:t>
                </a:r>
                <a:r>
                  <a:rPr lang="en-US" sz="1800" i="1" dirty="0"/>
                  <a:t>X</a:t>
                </a:r>
                <a:r>
                  <a:rPr lang="en-US" sz="1800" dirty="0"/>
                  <a:t> and </a:t>
                </a:r>
                <a:r>
                  <a:rPr lang="en-US" sz="1800" i="1" dirty="0"/>
                  <a:t>n-X</a:t>
                </a:r>
                <a:r>
                  <a:rPr lang="en-US" sz="1800" dirty="0"/>
                  <a:t> are greater than 5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Hypothesis testing by either critical value approach or p-value approach </a:t>
                </a:r>
                <a:endParaRPr lang="en-US" sz="1400" dirty="0"/>
              </a:p>
              <a:p>
                <a:pPr marL="800100" lvl="2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381" t="-741" r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2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Fundamentals of hypothesis testing</a:t>
            </a:r>
          </a:p>
          <a:p>
            <a:r>
              <a:rPr lang="en-IN" sz="2400" dirty="0"/>
              <a:t>(Ch  9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271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Example: 9.4 page 333 Levin et al.  (One tail proportions)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McDonald’s had a drive through service, which filled 90.9% of its drive-through orders correctly.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After quality improvement efforts, a sample of 400 orders using the new process indicated that 378 orders were filled correctly.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At the 0.01 level of significance, can you conclude that the new process has increased the proportion of orders filled correctly?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/>
                  <a:t>Two tailed of one tailed test?</a:t>
                </a:r>
                <a:endParaRPr lang="en-US" sz="1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/>
                  <a:t>Null hypothesis: H</a:t>
                </a:r>
                <a:r>
                  <a:rPr lang="pt-BR" sz="1800" baseline="-25000" dirty="0"/>
                  <a:t>0</a:t>
                </a:r>
                <a:r>
                  <a:rPr lang="pt-BR" sz="1800" dirty="0"/>
                  <a:t>? And the alternate hypothesis:  H</a:t>
                </a:r>
                <a:r>
                  <a:rPr lang="pt-BR" sz="1800" baseline="-25000" dirty="0"/>
                  <a:t>1</a:t>
                </a:r>
                <a:r>
                  <a:rPr lang="pt-BR" sz="1800" dirty="0"/>
                  <a:t>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b="1" dirty="0">
                    <a:solidFill>
                      <a:srgbClr val="C00000"/>
                    </a:solidFill>
                  </a:rPr>
                  <a:t>H0: </a:t>
                </a:r>
                <a:r>
                  <a:rPr lang="el-GR" sz="1800" b="1" dirty="0">
                    <a:solidFill>
                      <a:srgbClr val="C00000"/>
                    </a:solidFill>
                  </a:rPr>
                  <a:t>π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sz="1800" b="1" dirty="0">
                    <a:solidFill>
                      <a:srgbClr val="C00000"/>
                    </a:solidFill>
                  </a:rPr>
                  <a:t> 90.9  and  H1: </a:t>
                </a:r>
                <a:r>
                  <a:rPr lang="el-GR" sz="1800" b="1" dirty="0">
                    <a:solidFill>
                      <a:srgbClr val="C00000"/>
                    </a:solidFill>
                  </a:rPr>
                  <a:t>π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 &gt; 90.9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Level of significance: </a:t>
                </a:r>
                <a:r>
                  <a:rPr lang="el-GR" sz="1800" dirty="0"/>
                  <a:t>α</a:t>
                </a:r>
                <a:r>
                  <a:rPr lang="en-US" sz="1800" dirty="0"/>
                  <a:t>? </a:t>
                </a:r>
                <a:r>
                  <a:rPr lang="pt-BR" sz="1800" dirty="0"/>
                  <a:t>Critical Z value?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sz="1800" dirty="0"/>
                  <a:t>α</a:t>
                </a:r>
                <a:r>
                  <a:rPr lang="en-US" sz="1800" dirty="0"/>
                  <a:t> =</a:t>
                </a:r>
                <a:r>
                  <a:rPr lang="pt-BR" sz="1800" dirty="0"/>
                  <a:t>.01, </a:t>
                </a:r>
                <a:r>
                  <a:rPr lang="pt-BR" sz="1800" dirty="0">
                    <a:solidFill>
                      <a:srgbClr val="C00000"/>
                    </a:solidFill>
                  </a:rPr>
                  <a:t>Z critical = ~2.33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/>
                  <a:t>Sample statistic (sample proportion p?) and corresponding Z</a:t>
                </a:r>
                <a:r>
                  <a:rPr lang="pt-BR" sz="1800" baseline="-25000" dirty="0"/>
                  <a:t>STAT</a:t>
                </a:r>
                <a:r>
                  <a:rPr lang="pt-BR" sz="1800" dirty="0"/>
                  <a:t> value?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/>
                  <a:t>Sample p = 378/400 = 0.945,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Z</a:t>
                </a:r>
                <a:r>
                  <a:rPr lang="en-US" sz="1800" b="1" baseline="-25000" dirty="0">
                    <a:solidFill>
                      <a:srgbClr val="C00000"/>
                    </a:solidFill>
                  </a:rPr>
                  <a:t>STAT 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=(.945−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.909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𝟗𝟎𝟗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.909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𝟒𝟎𝟎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/>
                  <a:t>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2.503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p-value:  </a:t>
                </a:r>
                <a:r>
                  <a:rPr lang="en-US" sz="1800" dirty="0"/>
                  <a:t>(1-.9943) = .0057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If p-value is less than </a:t>
                </a:r>
                <a:r>
                  <a:rPr lang="el-GR" sz="1800" dirty="0"/>
                  <a:t>α</a:t>
                </a:r>
                <a:r>
                  <a:rPr lang="en-US" sz="1800" dirty="0"/>
                  <a:t>, null hypothesis must be rejected </a:t>
                </a:r>
              </a:p>
              <a:p>
                <a:pPr marL="0" indent="0"/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11201400" cy="4937770"/>
              </a:xfrm>
              <a:blipFill>
                <a:blip r:embed="rId3"/>
                <a:stretch>
                  <a:fillRect l="-381" t="-741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1EC5F7B-0778-136E-D55F-F56024F1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876800"/>
            <a:ext cx="2514600" cy="123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56114-7341-4C49-2155-3E596EF52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819400"/>
            <a:ext cx="3752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271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Example: 9.4 page 333 Levin et al.  (One tail t-test)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8229600" cy="493777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You want to test that the new process has a service time mean of less than 188.83 seconds.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You collect the data by selecting a sample of n = 25 stores.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you find that the sample mean service 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at the drive-through equals 170.8 seconds and the sample standard deviation equals is 21.3 seconds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You decide to use </a:t>
                </a:r>
                <a:r>
                  <a:rPr lang="el-GR" sz="1800" dirty="0"/>
                  <a:t>α</a:t>
                </a:r>
                <a:r>
                  <a:rPr lang="en-US" sz="1800" dirty="0"/>
                  <a:t> = 0.05. Population </a:t>
                </a:r>
                <a:r>
                  <a:rPr lang="el-GR" sz="1800" dirty="0"/>
                  <a:t>σ</a:t>
                </a:r>
                <a:r>
                  <a:rPr lang="en-US" sz="1800" dirty="0"/>
                  <a:t> is unknown.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/>
                  <a:t>Two tailed or one tailed test?</a:t>
                </a:r>
                <a:r>
                  <a:rPr lang="en-US" sz="1800" dirty="0"/>
                  <a:t> </a:t>
                </a:r>
                <a:r>
                  <a:rPr lang="pt-BR" sz="1800" dirty="0"/>
                  <a:t>Null hypothesis: H</a:t>
                </a:r>
                <a:r>
                  <a:rPr lang="pt-BR" sz="1800" baseline="-25000" dirty="0"/>
                  <a:t>0</a:t>
                </a:r>
                <a:r>
                  <a:rPr lang="pt-BR" sz="1800" dirty="0"/>
                  <a:t>? And H</a:t>
                </a:r>
                <a:r>
                  <a:rPr lang="pt-BR" sz="1800" baseline="-25000" dirty="0"/>
                  <a:t>1</a:t>
                </a:r>
                <a:r>
                  <a:rPr lang="pt-BR" sz="1800" dirty="0"/>
                  <a:t>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b="1" dirty="0">
                    <a:solidFill>
                      <a:srgbClr val="C00000"/>
                    </a:solidFill>
                  </a:rPr>
                  <a:t>H0: </a:t>
                </a:r>
                <a:r>
                  <a:rPr lang="el-GR" sz="1800" b="1" dirty="0">
                    <a:solidFill>
                      <a:srgbClr val="C00000"/>
                    </a:solidFill>
                  </a:rPr>
                  <a:t>μ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sz="1800" b="1" dirty="0">
                    <a:solidFill>
                      <a:srgbClr val="C00000"/>
                    </a:solidFill>
                  </a:rPr>
                  <a:t> 188.83  and  H1: </a:t>
                </a:r>
                <a:r>
                  <a:rPr lang="el-GR" sz="1800" b="1" dirty="0">
                    <a:solidFill>
                      <a:srgbClr val="C00000"/>
                    </a:solidFill>
                  </a:rPr>
                  <a:t>μ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 &lt; 188.83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Level of significance: </a:t>
                </a:r>
                <a:r>
                  <a:rPr lang="el-GR" sz="1800" dirty="0"/>
                  <a:t>α</a:t>
                </a:r>
                <a:r>
                  <a:rPr lang="en-US" sz="1800" dirty="0"/>
                  <a:t>? </a:t>
                </a:r>
                <a:r>
                  <a:rPr lang="pt-BR" sz="1800" dirty="0"/>
                  <a:t>Degrees of freedom? Critical t value?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sz="1800" dirty="0"/>
                  <a:t>α</a:t>
                </a:r>
                <a:r>
                  <a:rPr lang="en-US" sz="1800" dirty="0"/>
                  <a:t> =</a:t>
                </a:r>
                <a:r>
                  <a:rPr lang="pt-BR" sz="1800" dirty="0"/>
                  <a:t>.05, df = 24,  t-critical = -1.7109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1800" dirty="0">
                    <a:solidFill>
                      <a:srgbClr val="C00000"/>
                    </a:solidFill>
                  </a:rPr>
                  <a:t>t</a:t>
                </a:r>
                <a:r>
                  <a:rPr lang="pt-BR" sz="1800" baseline="-25000" dirty="0">
                    <a:solidFill>
                      <a:srgbClr val="C00000"/>
                    </a:solidFill>
                  </a:rPr>
                  <a:t>STAT</a:t>
                </a:r>
                <a:r>
                  <a:rPr lang="pt-BR" sz="1800" dirty="0">
                    <a:solidFill>
                      <a:srgbClr val="C00000"/>
                    </a:solidFill>
                  </a:rPr>
                  <a:t> = (170.8 – 188.83)/21.3/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e>
                    </m:rad>
                  </m:oMath>
                </a14:m>
                <a:r>
                  <a:rPr lang="pt-BR" sz="1800" dirty="0">
                    <a:solidFill>
                      <a:srgbClr val="C00000"/>
                    </a:solidFill>
                  </a:rPr>
                  <a:t> = -4.23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p-value:  0.0001, </a:t>
                </a:r>
                <a:r>
                  <a:rPr lang="en-US" sz="1800" dirty="0"/>
                  <a:t>from XL Formula: T.DIST.RT(t-stat, </a:t>
                </a:r>
                <a:r>
                  <a:rPr lang="en-US" sz="1800" dirty="0" err="1"/>
                  <a:t>df</a:t>
                </a:r>
                <a:r>
                  <a:rPr lang="en-US" sz="1800" dirty="0"/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t</a:t>
                </a:r>
                <a:r>
                  <a:rPr lang="en-US" sz="1800" baseline="-25000" dirty="0" err="1"/>
                  <a:t>STAT</a:t>
                </a:r>
                <a:r>
                  <a:rPr lang="en-US" sz="1800" dirty="0"/>
                  <a:t> is in the region of rejection, null hypothesis must be rejected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p-value is less than </a:t>
                </a:r>
                <a:r>
                  <a:rPr lang="el-GR" sz="1800" dirty="0"/>
                  <a:t>α</a:t>
                </a:r>
                <a:r>
                  <a:rPr lang="en-US" sz="1800" dirty="0"/>
                  <a:t>, null hypothesis must be rejected </a:t>
                </a:r>
              </a:p>
              <a:p>
                <a:pPr marL="0" indent="0"/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8229600" cy="4937770"/>
              </a:xfrm>
              <a:blipFill>
                <a:blip r:embed="rId3"/>
                <a:stretch>
                  <a:fillRect l="-519" t="-741" r="-1259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B79756C-563E-249C-4D7D-75E3782A4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5" y="2209800"/>
            <a:ext cx="4638675" cy="237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218C4-3098-531F-8B3E-2E91D3068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4724400"/>
            <a:ext cx="2819400" cy="14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55C7-A83E-BD0C-CE82-5337E01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6C98-CBDB-1E55-D885-FAAC3DC9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Previous Sessions 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Probability Distributions</a:t>
            </a:r>
          </a:p>
          <a:p>
            <a:pPr>
              <a:buFont typeface="Arial" panose="020B0604020202020204" pitchFamily="34" charset="0"/>
              <a:buChar char="√"/>
            </a:pPr>
            <a:r>
              <a:rPr lang="en-US" sz="2400" dirty="0"/>
              <a:t>Confidence Interval Estimation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Hypotheses testing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Previous Class: Confidence Interval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9728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interval estimate of the population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Based on the sample mean/proportion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Infer an interval of values where population mean or proportion is likely to lie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l-GR" sz="2400" dirty="0"/>
              <a:t>α</a:t>
            </a:r>
            <a:r>
              <a:rPr lang="en-US" sz="2400" dirty="0"/>
              <a:t> significance or (1-</a:t>
            </a:r>
            <a:r>
              <a:rPr lang="el-GR" sz="2400" dirty="0"/>
              <a:t> α</a:t>
            </a:r>
            <a:r>
              <a:rPr lang="en-US" sz="2400" dirty="0"/>
              <a:t>)*100% confidence</a:t>
            </a:r>
          </a:p>
          <a:p>
            <a:pPr marL="800100" lvl="2" indent="0">
              <a:buNone/>
            </a:pPr>
            <a:r>
              <a:rPr lang="en-US" sz="1000" dirty="0"/>
              <a:t> </a:t>
            </a:r>
            <a:endParaRPr lang="en-US" sz="1400" dirty="0"/>
          </a:p>
          <a:p>
            <a:pPr marL="800100" lvl="2" indent="0">
              <a:buNone/>
            </a:pPr>
            <a:endParaRPr lang="en-US" sz="1200" dirty="0"/>
          </a:p>
          <a:p>
            <a:pPr marL="800100" lvl="2" indent="0">
              <a:buNone/>
            </a:pPr>
            <a:endParaRPr lang="en-US" sz="1200" dirty="0"/>
          </a:p>
          <a:p>
            <a:pPr marL="800100" lvl="2" indent="0">
              <a:buNone/>
            </a:pPr>
            <a:endParaRPr lang="en-US" sz="1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10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Hypothesis testing  (1/3)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91630"/>
            <a:ext cx="11887200" cy="4861570"/>
          </a:xfrm>
        </p:spPr>
        <p:txBody>
          <a:bodyPr/>
          <a:lstStyle/>
          <a:p>
            <a:pPr marL="0" indent="0"/>
            <a:r>
              <a:rPr lang="en-US" sz="2000" dirty="0"/>
              <a:t>What is the word meaning of “Hypothesis?”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proposition made as a basis for reasoning, </a:t>
            </a:r>
            <a:r>
              <a:rPr lang="en-US" sz="2000" u="sng" dirty="0"/>
              <a:t>without any assumption of its truth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state a hypothesis and test whether it can be supported 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As a business manager you my want to test if the assumed value reflects the reality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Mean bottle fill volume is 1000ml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Mean component diameter is .2mm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Defect rate of the manufacturing process is &lt;1%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new drug is more effective than the old drug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weight reduction plan indeed reduces the weight (</a:t>
            </a:r>
            <a:r>
              <a:rPr lang="en-US" sz="2000" dirty="0" err="1"/>
              <a:t>Wt</a:t>
            </a:r>
            <a:r>
              <a:rPr lang="en-US" sz="2000" baseline="-25000" dirty="0" err="1"/>
              <a:t>after</a:t>
            </a:r>
            <a:r>
              <a:rPr lang="en-US" sz="2000" dirty="0"/>
              <a:t> &lt; </a:t>
            </a:r>
            <a:r>
              <a:rPr lang="en-US" sz="2000" dirty="0" err="1"/>
              <a:t>Wt</a:t>
            </a:r>
            <a:r>
              <a:rPr lang="en-US" sz="2000" baseline="-25000" dirty="0" err="1"/>
              <a:t>before</a:t>
            </a:r>
            <a:r>
              <a:rPr lang="en-US" sz="2000" dirty="0"/>
              <a:t>)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Remember  </a:t>
            </a:r>
            <a:r>
              <a:rPr lang="en-US" sz="2000" u="sng" dirty="0"/>
              <a:t>you are interested in the population parameters and not the sample statistic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Sample statistic (mean, </a:t>
            </a:r>
            <a:r>
              <a:rPr lang="en-US" sz="2000" dirty="0" err="1"/>
              <a:t>sd</a:t>
            </a:r>
            <a:r>
              <a:rPr lang="en-US" sz="2000" dirty="0"/>
              <a:t>) are just a vehicle to infer the population parameters (mean, proportion)</a:t>
            </a:r>
            <a:endParaRPr lang="en-US" sz="1400" dirty="0"/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endParaRPr lang="en-US" sz="11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5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Hypothesis testing (2/3)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10972800" cy="4861570"/>
              </a:xfrm>
            </p:spPr>
            <p:txBody>
              <a:bodyPr/>
              <a:lstStyle/>
              <a:p>
                <a:pPr marL="0" indent="0"/>
                <a:r>
                  <a:rPr lang="en-US" sz="2000" u="sng" dirty="0"/>
                  <a:t>Hypothesis consists of two statements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Null Hypothesis (H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Alternate Hypothesis (H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Together they make the entire set of possibilities </a:t>
                </a:r>
              </a:p>
              <a:p>
                <a:pPr marL="0" indent="0"/>
                <a:r>
                  <a:rPr lang="en-US" sz="2400" u="sng" dirty="0"/>
                  <a:t>Examples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Mean bottle fill volume: 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: </a:t>
                </a:r>
                <a:r>
                  <a:rPr lang="el-GR" sz="2000" dirty="0"/>
                  <a:t>μ</a:t>
                </a:r>
                <a:r>
                  <a:rPr lang="en-US" sz="2000" dirty="0"/>
                  <a:t> = 1000ml  and  H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: </a:t>
                </a:r>
                <a:r>
                  <a:rPr lang="el-GR" sz="2000" dirty="0"/>
                  <a:t>μ</a:t>
                </a:r>
                <a:r>
                  <a:rPr lang="en-US" sz="2000" dirty="0"/>
                  <a:t> ≠ 1000ml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 error rate: 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: </a:t>
                </a:r>
                <a:r>
                  <a:rPr lang="el-GR" sz="2000" dirty="0"/>
                  <a:t>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1%  and H</a:t>
                </a:r>
                <a:r>
                  <a:rPr lang="en-US" sz="2000" baseline="-25000" dirty="0"/>
                  <a:t>1 </a:t>
                </a:r>
                <a:r>
                  <a:rPr lang="en-US" sz="2000" dirty="0"/>
                  <a:t>: </a:t>
                </a:r>
                <a:r>
                  <a:rPr lang="el-GR" sz="2000" dirty="0"/>
                  <a:t>π</a:t>
                </a:r>
                <a:r>
                  <a:rPr lang="en-US" sz="2000" dirty="0"/>
                  <a:t> &gt;1%  </a:t>
                </a:r>
                <a:endParaRPr lang="en-US" sz="2400" dirty="0"/>
              </a:p>
              <a:p>
                <a:pPr marL="0" indent="0"/>
                <a:r>
                  <a:rPr lang="en-US" sz="2400" u="sng" dirty="0"/>
                  <a:t>How to decide your null hypothesis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Your alternate hypothesis should be set to enable a business decision (Should I stop my machine for tuning)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Null hypothesis should be set to be rejected (The new drug is not effective).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Your assumption is set as an alternate hypothesis (The new drug is effective)</a:t>
                </a:r>
              </a:p>
              <a:p>
                <a:pPr marL="0" indent="0"/>
                <a:endParaRPr lang="en-US" sz="16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00100" lvl="2" indent="0">
                  <a:buNone/>
                </a:pPr>
                <a:endParaRPr lang="en-US" sz="12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10972800" cy="4861570"/>
              </a:xfrm>
              <a:blipFill>
                <a:blip r:embed="rId2"/>
                <a:stretch>
                  <a:fillRect l="-88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Hypothesis testing (3/3)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0972800" cy="4861570"/>
          </a:xfrm>
        </p:spPr>
        <p:txBody>
          <a:bodyPr/>
          <a:lstStyle/>
          <a:p>
            <a:pPr marL="0" indent="0"/>
            <a:r>
              <a:rPr lang="en-US" sz="2000" u="sng" dirty="0"/>
              <a:t>Null is never accepted (You only fail to reject it)!</a:t>
            </a:r>
          </a:p>
          <a:p>
            <a:pPr marL="0" indent="0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H</a:t>
            </a:r>
            <a:r>
              <a:rPr lang="en-US" sz="2000" b="1" baseline="-25000" dirty="0"/>
              <a:t>0</a:t>
            </a:r>
            <a:r>
              <a:rPr lang="en-US" sz="2000" b="1" dirty="0"/>
              <a:t>:</a:t>
            </a:r>
            <a:r>
              <a:rPr lang="en-US" sz="2000" dirty="0"/>
              <a:t> All Swans are white  and </a:t>
            </a:r>
            <a:r>
              <a:rPr lang="en-US" sz="2000" b="1" dirty="0"/>
              <a:t>H</a:t>
            </a:r>
            <a:r>
              <a:rPr lang="en-US" sz="2000" b="1" baseline="-25000" dirty="0"/>
              <a:t>1</a:t>
            </a:r>
            <a:r>
              <a:rPr lang="en-US" sz="2000" b="1" dirty="0"/>
              <a:t>:</a:t>
            </a:r>
            <a:r>
              <a:rPr lang="en-US" sz="2000" dirty="0"/>
              <a:t> All Swans are not white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If your sample has a million white swans. Can you accept the null hypothesis?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can only say “You do not have sufficient evidence to reject it”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 may be that you do not have sufficient sample size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b="1" u="sng" dirty="0"/>
              <a:t>Set null in order to reject 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Null hypothesis can not be accepted. We may not find enough evidence to reject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Your alternate hypothesis should be set to enable a business decision.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Null hypothesis should be set to be rejected (The new drug in not effective)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Rejection of the null hypothesis should enable an action or help you decide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/>
            <a:endParaRPr lang="en-US" sz="1600" dirty="0"/>
          </a:p>
          <a:p>
            <a:pPr marL="800100" lvl="2" indent="0">
              <a:buNone/>
            </a:pPr>
            <a:endParaRPr lang="en-US" sz="1200" dirty="0"/>
          </a:p>
          <a:p>
            <a:pPr marL="800100" lvl="2" indent="0">
              <a:buNone/>
            </a:pPr>
            <a:endParaRPr lang="en-US" sz="1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97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9347200" cy="1143000"/>
          </a:xfrm>
        </p:spPr>
        <p:txBody>
          <a:bodyPr/>
          <a:lstStyle/>
          <a:p>
            <a:r>
              <a:rPr lang="en-US" dirty="0"/>
              <a:t>Critical Value and test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382000" cy="502920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use statistical </a:t>
                </a:r>
                <a:r>
                  <a:rPr lang="en-US" sz="2000" u="sng" dirty="0"/>
                  <a:t>distribution of the sample statistic </a:t>
                </a:r>
                <a:r>
                  <a:rPr lang="en-US" sz="2000" dirty="0"/>
                  <a:t>for testing the hypothesis (H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: </a:t>
                </a:r>
                <a:r>
                  <a:rPr lang="el-GR" sz="2000" dirty="0"/>
                  <a:t>μ</a:t>
                </a:r>
                <a:r>
                  <a:rPr lang="en-US" sz="2000" dirty="0"/>
                  <a:t> = 1000ml)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What is sample statistic?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What is the distribution of the sample statistic?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sample statistic is sufficiently close to null hypothesis value, you cannot reject it 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if it too far, you may have a reason to reject it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far is too far?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Region of rejection based on critical values of Z-distribution or t-Distribution of the sample statistic.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µ±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l-GR" sz="2000" dirty="0"/>
                  <a:t>σ</a:t>
                </a:r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µ±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000" dirty="0"/>
                  <a:t>S/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your sample mean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/>
                  <a:t>will you reject the null hypothesis?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it 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/>
                  <a:t>will you reject the null hypothesis?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/>
                <a:endParaRPr lang="en-US" sz="14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00100" lvl="2" indent="0">
                  <a:buNone/>
                </a:pPr>
                <a:endParaRPr lang="en-US" sz="1100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AD475B-3F1F-CC02-CE5C-EF9A77CB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382000" cy="5029200"/>
              </a:xfrm>
              <a:blipFill>
                <a:blip r:embed="rId2"/>
                <a:stretch>
                  <a:fillRect l="-655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D454112-25DC-5398-3E80-6A60186D2C2C}"/>
              </a:ext>
            </a:extLst>
          </p:cNvPr>
          <p:cNvGrpSpPr/>
          <p:nvPr/>
        </p:nvGrpSpPr>
        <p:grpSpPr>
          <a:xfrm>
            <a:off x="8305800" y="1447800"/>
            <a:ext cx="3657600" cy="2819400"/>
            <a:chOff x="7239000" y="1447800"/>
            <a:chExt cx="4154311" cy="30450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58EC49-2CDE-3443-1103-7055464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828800"/>
              <a:ext cx="4154311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652BF8-69C1-9331-9D1A-889F37BA7F2C}"/>
                </a:ext>
              </a:extLst>
            </p:cNvPr>
            <p:cNvSpPr/>
            <p:nvPr/>
          </p:nvSpPr>
          <p:spPr>
            <a:xfrm>
              <a:off x="8991600" y="1447800"/>
              <a:ext cx="7620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H</a:t>
              </a:r>
              <a:r>
                <a:rPr lang="en-US" sz="1800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/>
                <p:nvPr/>
              </p:nvSpPr>
              <p:spPr>
                <a:xfrm>
                  <a:off x="7772400" y="2438400"/>
                  <a:ext cx="762000" cy="457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5A29269-561B-D196-5275-460AB84CE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438400"/>
                  <a:ext cx="7620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3374EC-BA46-0299-5C04-2800B0891AC3}"/>
                    </a:ext>
                  </a:extLst>
                </p:cNvPr>
                <p:cNvSpPr/>
                <p:nvPr/>
              </p:nvSpPr>
              <p:spPr>
                <a:xfrm>
                  <a:off x="9906000" y="1981200"/>
                  <a:ext cx="762000" cy="457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3374EC-BA46-0299-5C04-2800B0891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0" y="1981200"/>
                  <a:ext cx="762000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2EA948D-3368-19A7-566A-4675B2A7FDE0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153400" y="2895600"/>
              <a:ext cx="304800" cy="457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EACA6F-975D-B790-EEDB-E243381DD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6000" y="2448560"/>
              <a:ext cx="457200" cy="9042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/>
                <p:nvPr/>
              </p:nvSpPr>
              <p:spPr>
                <a:xfrm>
                  <a:off x="8763000" y="4191000"/>
                  <a:ext cx="1356653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µ±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l-GR" dirty="0"/>
                    <a:t>σ</a:t>
                  </a:r>
                  <a:r>
                    <a:rPr lang="en-US" dirty="0"/>
                    <a:t>/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498579-795D-74F5-09F6-C3E835BA6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4191000"/>
                  <a:ext cx="1356653" cy="301878"/>
                </a:xfrm>
                <a:prstGeom prst="rect">
                  <a:avLst/>
                </a:prstGeom>
                <a:blipFill>
                  <a:blip r:embed="rId6"/>
                  <a:stretch>
                    <a:fillRect l="-5830" t="-26531" r="-1345" b="-38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82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06400" y="243829"/>
            <a:ext cx="10566400" cy="1143000"/>
          </a:xfrm>
        </p:spPr>
        <p:txBody>
          <a:bodyPr/>
          <a:lstStyle/>
          <a:p>
            <a:r>
              <a:rPr lang="en-US" dirty="0"/>
              <a:t>Critical Value Approach: Two-Tail Test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When hypothesis is of the type H0: μ = 1000ml  and  H1: μ ≠ 1000ml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would like to reject the null hypothesis if the sample mean fill volume is too high, or it is too 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Area of rejection lies on both the sides of the sampling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rejection region is divided into two parts (both left and right tail containing α/2 area)</a:t>
            </a:r>
          </a:p>
          <a:p>
            <a:pPr marL="0" indent="0"/>
            <a:r>
              <a:rPr lang="en-US" sz="2000" u="sng" dirty="0"/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95% confidence or .05 significance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tail (right and left rejection regions) will have 0.025  (2.5%) values under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Critical Z values will be -1.96 and +1.96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If your sample statistic falls in the region of rejection, you reject the 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sz="1400" dirty="0"/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endParaRPr lang="en-US" sz="11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84840-D82C-A8CC-60D5-A32EB09EB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47800"/>
            <a:ext cx="3581400" cy="19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9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6231EBB8-37EC-4487-AAB9-F6E51E9EB4DC}"/>
</file>

<file path=customXml/itemProps2.xml><?xml version="1.0" encoding="utf-8"?>
<ds:datastoreItem xmlns:ds="http://schemas.openxmlformats.org/officeDocument/2006/customXml" ds:itemID="{931FCED2-13EC-4FE7-BA55-BD6794F51A8E}"/>
</file>

<file path=customXml/itemProps3.xml><?xml version="1.0" encoding="utf-8"?>
<ds:datastoreItem xmlns:ds="http://schemas.openxmlformats.org/officeDocument/2006/customXml" ds:itemID="{FBE8E1E3-76EB-4780-94CA-99365C70D5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33922</TotalTime>
  <Words>2257</Words>
  <Application>Microsoft Office PowerPoint</Application>
  <PresentationFormat>Widescreen</PresentationFormat>
  <Paragraphs>325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Helvetica</vt:lpstr>
      <vt:lpstr>Wingdings</vt:lpstr>
      <vt:lpstr>Default Design</vt:lpstr>
      <vt:lpstr>Quantitative Methods  Lecture-10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5026</cp:revision>
  <dcterms:created xsi:type="dcterms:W3CDTF">2006-08-14T03:02:48Z</dcterms:created>
  <dcterms:modified xsi:type="dcterms:W3CDTF">2024-10-12T12:34:53Z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