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9" r:id="rId2"/>
    <p:sldId id="638" r:id="rId3"/>
    <p:sldId id="851" r:id="rId4"/>
    <p:sldId id="853" r:id="rId5"/>
    <p:sldId id="854" r:id="rId6"/>
    <p:sldId id="855" r:id="rId7"/>
    <p:sldId id="856" r:id="rId8"/>
    <p:sldId id="857" r:id="rId9"/>
    <p:sldId id="852" r:id="rId10"/>
    <p:sldId id="694" r:id="rId11"/>
    <p:sldId id="710" r:id="rId12"/>
    <p:sldId id="711" r:id="rId13"/>
    <p:sldId id="859" r:id="rId14"/>
    <p:sldId id="695" r:id="rId15"/>
    <p:sldId id="713" r:id="rId16"/>
    <p:sldId id="714" r:id="rId17"/>
    <p:sldId id="860" r:id="rId18"/>
    <p:sldId id="696" r:id="rId19"/>
    <p:sldId id="697" r:id="rId20"/>
    <p:sldId id="692" r:id="rId21"/>
    <p:sldId id="758" r:id="rId22"/>
    <p:sldId id="861" r:id="rId23"/>
    <p:sldId id="699" r:id="rId24"/>
    <p:sldId id="788" r:id="rId25"/>
    <p:sldId id="740" r:id="rId26"/>
    <p:sldId id="792" r:id="rId27"/>
    <p:sldId id="794" r:id="rId28"/>
    <p:sldId id="795" r:id="rId29"/>
    <p:sldId id="796" r:id="rId30"/>
    <p:sldId id="798" r:id="rId31"/>
    <p:sldId id="799" r:id="rId32"/>
    <p:sldId id="800" r:id="rId33"/>
    <p:sldId id="862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75" d="100"/>
          <a:sy n="75" d="100"/>
        </p:scale>
        <p:origin x="43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8/3/2024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8/3/2024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8/3/2024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1A4A-253C-412B-92E9-2FD8F73AD11E}" type="datetime1">
              <a:rPr lang="en-US" smtClean="0"/>
              <a:t>8/3/2024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8/3/2024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8/3/2024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8/3/2024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8/3/2024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  <p:sldLayoutId id="2147484040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Lecture-2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Nominal (from ‘name’), also called Categorical variable.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Engineer?- Yes/No.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Gender- Male/Female.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Material- Wood/Metal/Plastic/Steel/Bronze.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Industry- Oil/Mining/Automobile/Media/IT/Food processing.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Etc.</a:t>
            </a:r>
          </a:p>
          <a:p>
            <a:pPr marL="457200" lvl="1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Measurements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Data can be categorized and counted; cannot be measured or ranked.</a:t>
            </a:r>
          </a:p>
          <a:p>
            <a:pPr marL="4572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1. Nominal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Nominal data- frequency and proportion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3748EF-9E99-1BFF-87D8-E61B341B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1"/>
            <a:ext cx="4851400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Store inventory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dirty="0"/>
              <a:t>Microsoft Spreadsheet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Insert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Pivot table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Recommended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Select entire table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Start with blank table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Add type to rows and values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/>
              <a:t>Value field settings can be changed to % of column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You can work with multiple variables together by adding them to rows or columns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lvl="0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31001-5C68-EB23-60D8-48786776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905000"/>
            <a:ext cx="2228850" cy="2686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8DF8F-75BB-D995-83E2-833C0693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1905000"/>
            <a:ext cx="2228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7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Nominal data- bar charts and pie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46AE1-68D9-950C-60E0-A8922ECC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52600"/>
            <a:ext cx="4371975" cy="2638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A228B4-154D-A4D3-9386-DF7012B2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00200"/>
            <a:ext cx="45529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6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Categorical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scales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Nominal – Frequency, percentages, bar and pie charts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Interval</a:t>
            </a:r>
          </a:p>
          <a:p>
            <a:pPr lvl="1"/>
            <a:r>
              <a:rPr lang="en-US" dirty="0"/>
              <a:t>Ratio </a:t>
            </a:r>
          </a:p>
        </p:txBody>
      </p:sp>
    </p:spTree>
    <p:extLst>
      <p:ext uri="{BB962C8B-B14F-4D97-AF65-F5344CB8AC3E}">
        <p14:creationId xmlns:p14="http://schemas.microsoft.com/office/powerpoint/2010/main" val="13371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261600" cy="4525963"/>
          </a:xfrm>
        </p:spPr>
        <p:txBody>
          <a:bodyPr/>
          <a:lstStyle/>
          <a:p>
            <a:pPr lvl="0"/>
            <a:r>
              <a:rPr lang="en-IN" dirty="0"/>
              <a:t>Ordinal (from ‘Order’), also called Ranked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Tall, taller, tallest.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Big, bigger, biggest.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Olympics: First, second, third, fourth….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Thickness:  very thick, thick, thin.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Taste: Good, average, below average, bad.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Temperature: freezing, cool, warm, hot.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Customer satisfaction: not satisfied, somewhat satisfied, satisfied, highly satisfied.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What we could do with ordinal data?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/>
              <a:t>Nominal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/>
              <a:t>+ Data can be ranked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2. Ordinal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89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4463608"/>
            <a:ext cx="0" cy="685800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509530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dirty="0" err="1"/>
              <a:t>fr</a:t>
            </a:r>
            <a:r>
              <a:rPr lang="en-US" dirty="0"/>
              <a:t>: Year-1 Fresher</a:t>
            </a:r>
          </a:p>
          <a:p>
            <a:r>
              <a:rPr lang="en-US" dirty="0"/>
              <a:t>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3414C-09C9-2037-3E30-6FC95270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33512"/>
            <a:ext cx="8172450" cy="3990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0B5CF7-BE54-DF67-F817-24B554027A0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924800" y="1752600"/>
            <a:ext cx="198120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23A4D1-9C89-CD2D-F61D-9666E9996807}"/>
              </a:ext>
            </a:extLst>
          </p:cNvPr>
          <p:cNvSpPr txBox="1"/>
          <p:nvPr/>
        </p:nvSpPr>
        <p:spPr>
          <a:xfrm>
            <a:off x="9906000" y="1593056"/>
            <a:ext cx="2057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Price category: </a:t>
            </a:r>
          </a:p>
          <a:p>
            <a:endParaRPr lang="en-US" u="sng" dirty="0"/>
          </a:p>
          <a:p>
            <a:r>
              <a:rPr lang="en-US" b="1" dirty="0"/>
              <a:t>Low: </a:t>
            </a:r>
            <a:r>
              <a:rPr lang="en-US" dirty="0"/>
              <a:t>0-25</a:t>
            </a:r>
          </a:p>
          <a:p>
            <a:r>
              <a:rPr lang="en-US" b="1" dirty="0"/>
              <a:t>Medium:</a:t>
            </a:r>
            <a:r>
              <a:rPr lang="en-US" dirty="0"/>
              <a:t> 26-50</a:t>
            </a:r>
          </a:p>
          <a:p>
            <a:r>
              <a:rPr lang="en-US" b="1" dirty="0"/>
              <a:t>High:</a:t>
            </a:r>
            <a:r>
              <a:rPr lang="en-US" dirty="0"/>
              <a:t> &gt;50</a:t>
            </a:r>
          </a:p>
        </p:txBody>
      </p:sp>
    </p:spTree>
    <p:extLst>
      <p:ext uri="{BB962C8B-B14F-4D97-AF65-F5344CB8AC3E}">
        <p14:creationId xmlns:p14="http://schemas.microsoft.com/office/powerpoint/2010/main" val="25019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Ordinal data- Frequency &amp; Cumulative frequency table &amp; Ogive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A90EB-BC67-2513-89AC-F5D6E0A6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4657725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4101E-9ACA-1E37-79EE-9A1EACA6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66240"/>
            <a:ext cx="5543550" cy="335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6634B-0878-DC76-A034-213DB0A64C84}"/>
              </a:ext>
            </a:extLst>
          </p:cNvPr>
          <p:cNvSpPr txBox="1"/>
          <p:nvPr/>
        </p:nvSpPr>
        <p:spPr>
          <a:xfrm>
            <a:off x="10582592" y="1059318"/>
            <a:ext cx="133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Ogive is </a:t>
            </a:r>
          </a:p>
          <a:p>
            <a:r>
              <a:rPr lang="en-IN" dirty="0"/>
              <a:t>cumulative </a:t>
            </a:r>
          </a:p>
          <a:p>
            <a:r>
              <a:rPr lang="en-IN" dirty="0"/>
              <a:t>frequency </a:t>
            </a:r>
          </a:p>
          <a:p>
            <a:r>
              <a:rPr lang="en-IN" dirty="0"/>
              <a:t>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B31574-EF8A-5401-0415-E89D2D6CFC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753600" y="1659483"/>
            <a:ext cx="828992" cy="1038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D9C55E-D289-2D1A-7460-3AAA434DE4C7}"/>
              </a:ext>
            </a:extLst>
          </p:cNvPr>
          <p:cNvSpPr txBox="1"/>
          <p:nvPr/>
        </p:nvSpPr>
        <p:spPr>
          <a:xfrm>
            <a:off x="533400" y="3429000"/>
            <a:ext cx="4538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 Microsoft spread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data and select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combo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for frequency &amp;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line for cumulative frequency</a:t>
            </a:r>
          </a:p>
        </p:txBody>
      </p:sp>
    </p:spTree>
    <p:extLst>
      <p:ext uri="{BB962C8B-B14F-4D97-AF65-F5344CB8AC3E}">
        <p14:creationId xmlns:p14="http://schemas.microsoft.com/office/powerpoint/2010/main" val="305685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Categorical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scales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Nominal – Frequency, percentages, bar and pie charts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Ordinal –  Nominal + cumulative frequency charts</a:t>
            </a:r>
          </a:p>
          <a:p>
            <a:pPr lvl="1"/>
            <a:r>
              <a:rPr lang="en-US" dirty="0"/>
              <a:t>Interval</a:t>
            </a:r>
          </a:p>
          <a:p>
            <a:pPr lvl="1"/>
            <a:r>
              <a:rPr lang="en-US" dirty="0"/>
              <a:t>Ratio </a:t>
            </a:r>
          </a:p>
        </p:txBody>
      </p:sp>
    </p:spTree>
    <p:extLst>
      <p:ext uri="{BB962C8B-B14F-4D97-AF65-F5344CB8AC3E}">
        <p14:creationId xmlns:p14="http://schemas.microsoft.com/office/powerpoint/2010/main" val="12065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7289800" cy="4525963"/>
          </a:xfrm>
        </p:spPr>
        <p:txBody>
          <a:bodyPr>
            <a:normAutofit fontScale="25000" lnSpcReduction="20000"/>
          </a:bodyPr>
          <a:lstStyle/>
          <a:p>
            <a:pPr marL="0" indent="0"/>
            <a:r>
              <a:rPr lang="en-IN" sz="8000" dirty="0"/>
              <a:t>Numerical data, where zero is arbitrary chosen.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6200" dirty="0"/>
              <a:t>Intervals/</a:t>
            </a:r>
            <a:r>
              <a:rPr lang="en-IN" sz="6200" dirty="0" err="1"/>
              <a:t>differerence</a:t>
            </a:r>
            <a:r>
              <a:rPr lang="en-IN" sz="6200" dirty="0"/>
              <a:t> between two points make logical sense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6200" dirty="0"/>
              <a:t>Temperature measured in Centigrade.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6200" dirty="0"/>
              <a:t>Temperature measured in Fahrenheit.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6200" dirty="0"/>
              <a:t> Employee satisfaction measured on 1 to 7 scale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‘</a:t>
            </a:r>
            <a:r>
              <a:rPr lang="en-IN" sz="2400" dirty="0"/>
              <a:t>	</a:t>
            </a:r>
            <a:r>
              <a:rPr lang="en-IN" sz="5600" dirty="0"/>
              <a:t>1       2        3       4       5       6       7</a:t>
            </a:r>
          </a:p>
          <a:p>
            <a:pPr marL="475488" lvl="2" indent="0">
              <a:buNone/>
            </a:pPr>
            <a:r>
              <a:rPr lang="en-IN" sz="4800" dirty="0"/>
              <a:t>     Not satisfied	                     Highly satisfied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6200" dirty="0"/>
              <a:t>Customer satisfaction measured on 1 to 5 scale</a:t>
            </a:r>
          </a:p>
          <a:p>
            <a:pPr marL="0">
              <a:buNone/>
            </a:pPr>
            <a:r>
              <a:rPr lang="en-IN" sz="3600" dirty="0">
                <a:solidFill>
                  <a:schemeClr val="bg1"/>
                </a:solidFill>
              </a:rPr>
              <a:t>‘ </a:t>
            </a:r>
            <a:r>
              <a:rPr lang="en-IN" sz="2800" dirty="0"/>
              <a:t>	</a:t>
            </a:r>
            <a:r>
              <a:rPr lang="en-IN" sz="4800" dirty="0"/>
              <a:t>1     2     3     4     5</a:t>
            </a:r>
          </a:p>
          <a:p>
            <a:pPr marL="726948" lvl="2" indent="-342900">
              <a:buAutoNum type="arabicPlain"/>
            </a:pPr>
            <a:endParaRPr lang="en-IN" dirty="0"/>
          </a:p>
          <a:p>
            <a:endParaRPr lang="en-IN" sz="8000" dirty="0"/>
          </a:p>
          <a:p>
            <a:r>
              <a:rPr lang="en-IN" sz="8000" dirty="0"/>
              <a:t>Zero is arbitrary chosen-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5500" dirty="0"/>
              <a:t>Zero degree Centigrade/Fahrenheit is not zero temperature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5100" dirty="0"/>
              <a:t>Zero Kelvin is 0 temperature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Interval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8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/>
              <a:t>US/UK/EU shoe sizes are on Interval scale-because their zero size will not be of zero length</a:t>
            </a:r>
            <a:endParaRPr lang="en-US" sz="3200" dirty="0"/>
          </a:p>
        </p:txBody>
      </p:sp>
      <p:pic>
        <p:nvPicPr>
          <p:cNvPr id="2052" name="Picture 4" descr="http://ecx.images-amazon.com/images/I/51u4Vq6aZCL._UY395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1" r="25504"/>
          <a:stretch/>
        </p:blipFill>
        <p:spPr bwMode="auto">
          <a:xfrm>
            <a:off x="5105400" y="1765398"/>
            <a:ext cx="1905000" cy="400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133600"/>
            <a:ext cx="28575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178" t="3284" r="6692" b="8967"/>
          <a:stretch/>
        </p:blipFill>
        <p:spPr>
          <a:xfrm>
            <a:off x="466541" y="1447800"/>
            <a:ext cx="3625847" cy="487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772400" y="5105400"/>
            <a:ext cx="2856635" cy="6463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Garment sizes may also be on Interval scale.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Organizing and Visualizing Variables</a:t>
            </a:r>
          </a:p>
          <a:p>
            <a:r>
              <a:rPr lang="en-IN" sz="2400" dirty="0"/>
              <a:t>(Ch 2 &amp; 3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Interval data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210800" y="4437326"/>
            <a:ext cx="0" cy="685800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4D23A-60FB-ABE9-CB1E-23A36F60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00200"/>
            <a:ext cx="8239125" cy="2571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BE997-BB67-F2F2-E028-B4DAABE7D8F8}"/>
              </a:ext>
            </a:extLst>
          </p:cNvPr>
          <p:cNvSpPr txBox="1"/>
          <p:nvPr/>
        </p:nvSpPr>
        <p:spPr>
          <a:xfrm>
            <a:off x="228600" y="478022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What we could do with ordinal data?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/>
              <a:t> Ordinal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/>
              <a:t> + Data Distribution, Histograms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22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Interval data- Histogram, Cumulative frequency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8EDFA-CC46-51B6-FE06-18E65E43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5803265" cy="3686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F5939-4148-EB1C-D3EB-F4C179BA19D0}"/>
              </a:ext>
            </a:extLst>
          </p:cNvPr>
          <p:cNvSpPr txBox="1"/>
          <p:nvPr/>
        </p:nvSpPr>
        <p:spPr>
          <a:xfrm>
            <a:off x="1295400" y="5638800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Histogram of number of products by price buckets (bins) (Store Inventory Data)</a:t>
            </a:r>
          </a:p>
        </p:txBody>
      </p:sp>
    </p:spTree>
    <p:extLst>
      <p:ext uri="{BB962C8B-B14F-4D97-AF65-F5344CB8AC3E}">
        <p14:creationId xmlns:p14="http://schemas.microsoft.com/office/powerpoint/2010/main" val="288850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Categorical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scales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Nominal – Frequency, percentages, bar and pie charts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Ordinal –  Nominal + cumulative frequency charts</a:t>
            </a:r>
          </a:p>
          <a:p>
            <a:pPr marL="742950" lvl="2" indent="-342900"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a typeface="+mn-ea"/>
              </a:rPr>
              <a:t>Interval  - Ordinal + Distribution chart (histogram)</a:t>
            </a:r>
          </a:p>
          <a:p>
            <a:pPr lvl="1"/>
            <a:r>
              <a:rPr lang="en-US" dirty="0"/>
              <a:t>Ratio </a:t>
            </a:r>
          </a:p>
        </p:txBody>
      </p:sp>
    </p:spTree>
    <p:extLst>
      <p:ext uri="{BB962C8B-B14F-4D97-AF65-F5344CB8AC3E}">
        <p14:creationId xmlns:p14="http://schemas.microsoft.com/office/powerpoint/2010/main" val="251037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2800" dirty="0"/>
              <a:t> </a:t>
            </a:r>
            <a:r>
              <a:rPr lang="en-IN" sz="2400" dirty="0"/>
              <a:t>Numerical data, Zero means no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Height in mm/cm/m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Weight in g/kg/tons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Time in sec/min/</a:t>
            </a:r>
            <a:r>
              <a:rPr lang="en-IN" sz="2000" dirty="0" err="1"/>
              <a:t>hr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Temperature in Kelvin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Humidity in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Sales (</a:t>
            </a:r>
            <a:r>
              <a:rPr lang="en-IN" sz="2000" dirty="0" err="1"/>
              <a:t>nos</a:t>
            </a:r>
            <a:r>
              <a:rPr lang="en-IN" sz="2000" dirty="0"/>
              <a:t>, tons, or 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Charts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Same as interval scale</a:t>
            </a:r>
          </a:p>
          <a:p>
            <a:pPr marL="4572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Ratio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77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 scale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904841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99996"/>
            <a:ext cx="2482807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99" y="1482823"/>
            <a:ext cx="3286048" cy="197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656" y="3810000"/>
            <a:ext cx="2388898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4418" t="6719" r="11233" b="12643"/>
          <a:stretch/>
        </p:blipFill>
        <p:spPr>
          <a:xfrm rot="16200000">
            <a:off x="5674260" y="3224058"/>
            <a:ext cx="2514600" cy="35415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73601" y="4818225"/>
            <a:ext cx="2590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Stem-and-Leaf diagram is like a histogram, without losing the data.</a:t>
            </a:r>
          </a:p>
        </p:txBody>
      </p:sp>
      <p:sp>
        <p:nvSpPr>
          <p:cNvPr id="4" name="TextBox 3"/>
          <p:cNvSpPr txBox="1"/>
          <p:nvPr/>
        </p:nvSpPr>
        <p:spPr>
          <a:xfrm rot="20447484">
            <a:off x="2508706" y="546058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Rotate this table by 90</a:t>
            </a:r>
            <a:r>
              <a:rPr lang="en-US" baseline="30000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20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variables- tables and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833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or categorical variables- Column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3202797"/>
            <a:ext cx="587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variables are- Gender (f/m) and Class (</a:t>
            </a:r>
            <a:r>
              <a:rPr lang="en-US" dirty="0" err="1"/>
              <a:t>fr</a:t>
            </a:r>
            <a:r>
              <a:rPr lang="en-US" dirty="0"/>
              <a:t>, so, </a:t>
            </a:r>
            <a:r>
              <a:rPr lang="en-US" dirty="0" err="1"/>
              <a:t>jr</a:t>
            </a:r>
            <a:r>
              <a:rPr lang="en-US" dirty="0"/>
              <a:t>, </a:t>
            </a:r>
            <a:r>
              <a:rPr lang="en-US" dirty="0" err="1"/>
              <a:t>sr</a:t>
            </a:r>
            <a:r>
              <a:rPr lang="en-US" dirty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4077074"/>
            <a:ext cx="3886199" cy="237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72" y="4090521"/>
            <a:ext cx="3886200" cy="237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1533816"/>
            <a:ext cx="3866578" cy="2362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6" y="1533816"/>
            <a:ext cx="2991871" cy="16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numerical variables- Scatter plot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20734"/>
            <a:ext cx="384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variables are- Height and GPA.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653174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C592-E462-A75E-2793-6C594259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variables- Line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42" y="5905110"/>
            <a:ext cx="8839200" cy="413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9865" y="1905000"/>
            <a:ext cx="409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variables are- Year and Tourists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2" y="1780597"/>
            <a:ext cx="6437646" cy="3858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355" y="2883932"/>
            <a:ext cx="4094457" cy="24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or more variables- Stock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52600"/>
            <a:ext cx="3907061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00538" y="6114018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variables are- High, Low and Close prices.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52600"/>
            <a:ext cx="6553200" cy="393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85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Session 1: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Defining and collecting data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Survey and sampling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Organizing and visualizing variables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Ch 2 &amp; 3 </a:t>
            </a:r>
            <a:r>
              <a:rPr lang="en-US" sz="2400" dirty="0"/>
              <a:t>Business Statistics</a:t>
            </a:r>
            <a:r>
              <a:rPr lang="en-IN" sz="2400" dirty="0"/>
              <a:t>, Levine et al.</a:t>
            </a:r>
          </a:p>
          <a:p>
            <a:pPr marL="914400" lvl="2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 tables- One, Two, and Three variables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16"/>
          <a:stretch/>
        </p:blipFill>
        <p:spPr>
          <a:xfrm>
            <a:off x="406400" y="4102851"/>
            <a:ext cx="5799425" cy="193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37215"/>
            <a:ext cx="4714681" cy="193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46395" y="6002902"/>
            <a:ext cx="4719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Contingency table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Two</a:t>
            </a:r>
            <a:r>
              <a:rPr lang="en-US" sz="1600" dirty="0"/>
              <a:t> nominal variables- Blood Group and Ethnicity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911" y="316820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Frequency table</a:t>
            </a:r>
          </a:p>
          <a:p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/>
              <a:t> nominal variable- Blood 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8817" y="3767863"/>
            <a:ext cx="51203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 Contingency table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Three</a:t>
            </a:r>
            <a:r>
              <a:rPr lang="en-US" sz="1600" dirty="0"/>
              <a:t> nominal variables- Blood group, Gender and Rh</a:t>
            </a:r>
          </a:p>
        </p:txBody>
      </p:sp>
    </p:spTree>
    <p:extLst>
      <p:ext uri="{BB962C8B-B14F-4D97-AF65-F5344CB8AC3E}">
        <p14:creationId xmlns:p14="http://schemas.microsoft.com/office/powerpoint/2010/main" val="362199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Visual representation- charts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000" y="1833787"/>
            <a:ext cx="11811001" cy="4567013"/>
            <a:chOff x="381000" y="1833787"/>
            <a:chExt cx="11811001" cy="45670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2287" b="4178"/>
            <a:stretch/>
          </p:blipFill>
          <p:spPr>
            <a:xfrm>
              <a:off x="4385561" y="4116834"/>
              <a:ext cx="5211962" cy="22839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654" t="3940" r="6973" b="3750"/>
            <a:stretch/>
          </p:blipFill>
          <p:spPr>
            <a:xfrm>
              <a:off x="381000" y="1833787"/>
              <a:ext cx="1739289" cy="2043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952" y="4116835"/>
              <a:ext cx="3791266" cy="22839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2199" y="1833787"/>
              <a:ext cx="3071079" cy="2043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188" y="1833787"/>
              <a:ext cx="3777966" cy="2043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1802017" y="1877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0372" y="1877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40248" y="1833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41285" y="42221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10197" y="4162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8611" y="2335149"/>
              <a:ext cx="237339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 </a:t>
              </a:r>
              <a:r>
                <a:rPr lang="en-US" sz="1600" dirty="0"/>
                <a:t>Pie chart</a:t>
              </a:r>
            </a:p>
            <a:p>
              <a:r>
                <a:rPr lang="en-US" sz="1600" b="1" dirty="0"/>
                <a:t>2</a:t>
              </a:r>
              <a:r>
                <a:rPr lang="en-US" sz="1600" dirty="0"/>
                <a:t> Column chart</a:t>
              </a:r>
            </a:p>
            <a:p>
              <a:r>
                <a:rPr lang="en-US" sz="1600" b="1" dirty="0"/>
                <a:t>3</a:t>
              </a:r>
              <a:r>
                <a:rPr lang="en-US" sz="1600" dirty="0"/>
                <a:t> Side-by-side chart</a:t>
              </a:r>
            </a:p>
            <a:p>
              <a:r>
                <a:rPr lang="en-US" sz="1600" b="1" dirty="0"/>
                <a:t>4</a:t>
              </a:r>
              <a:r>
                <a:rPr lang="en-US" sz="1600" dirty="0"/>
                <a:t> Stacked row chart </a:t>
              </a:r>
            </a:p>
            <a:p>
              <a:r>
                <a:rPr lang="en-US" sz="1600" b="1" dirty="0"/>
                <a:t>5</a:t>
              </a:r>
              <a:r>
                <a:rPr lang="en-US" sz="1600" dirty="0"/>
                <a:t> Stacked column chart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16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variable- charts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834" r="5658"/>
          <a:stretch/>
        </p:blipFill>
        <p:spPr>
          <a:xfrm>
            <a:off x="609600" y="1565434"/>
            <a:ext cx="5481614" cy="3539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88097" y="5190768"/>
            <a:ext cx="102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Time Series chart                                                      Scatter plot  (Chest-G vs. Length)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65434"/>
            <a:ext cx="5334706" cy="35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7E79-86D4-947D-DE96-7CC94CEA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7A30-4343-2349-F6EF-18DFE610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AF0E0-7B2A-756F-5364-BAEDD518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Focus and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 clarity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Ability to apply concepts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Everything should flow from your business or managerial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Active participation and discussions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6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organize?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248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 with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sense of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Tabular presentation makes it easier to grasp data by features/variables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Summary of important variables can be easily seen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Max, min, spread, averages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Variable relationships can be explored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Errors can seen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can be explored systematically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Global summaries and drilling down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7FF69-358F-A13F-3C51-2B04E3DE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63" y="5028696"/>
            <a:ext cx="1608868" cy="104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6977B-4FF3-0E89-4A3E-40DF75B2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235" y="2190005"/>
            <a:ext cx="4282795" cy="110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971BD-2B50-3C07-98DF-28ABCFA5EFE8}"/>
              </a:ext>
            </a:extLst>
          </p:cNvPr>
          <p:cNvSpPr txBox="1"/>
          <p:nvPr/>
        </p:nvSpPr>
        <p:spPr>
          <a:xfrm>
            <a:off x="8774545" y="156787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Raw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B7D14-1A60-EF13-7736-7DC863C36C53}"/>
              </a:ext>
            </a:extLst>
          </p:cNvPr>
          <p:cNvSpPr txBox="1"/>
          <p:nvPr/>
        </p:nvSpPr>
        <p:spPr>
          <a:xfrm>
            <a:off x="9095081" y="4390401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organized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528754-F518-1045-4457-6E51FA578AE9}"/>
              </a:ext>
            </a:extLst>
          </p:cNvPr>
          <p:cNvCxnSpPr/>
          <p:nvPr/>
        </p:nvCxnSpPr>
        <p:spPr>
          <a:xfrm>
            <a:off x="7086600" y="1524000"/>
            <a:ext cx="76200" cy="46021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508330B-7C36-B61E-D217-43E322392DB5}"/>
              </a:ext>
            </a:extLst>
          </p:cNvPr>
          <p:cNvSpPr/>
          <p:nvPr/>
        </p:nvSpPr>
        <p:spPr>
          <a:xfrm>
            <a:off x="9398148" y="3564854"/>
            <a:ext cx="744967" cy="649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picturize?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248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 summary helps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Tabular data can be overwhelming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May have millions of rows and hundreds of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visual summary can be revealing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Spread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Distribution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Trends</a:t>
            </a:r>
          </a:p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6977B-4FF3-0E89-4A3E-40DF75B2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32" y="1702357"/>
            <a:ext cx="4282795" cy="110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971BD-2B50-3C07-98DF-28ABCFA5EFE8}"/>
              </a:ext>
            </a:extLst>
          </p:cNvPr>
          <p:cNvSpPr txBox="1"/>
          <p:nvPr/>
        </p:nvSpPr>
        <p:spPr>
          <a:xfrm>
            <a:off x="8765309" y="132789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Raw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B7D14-1A60-EF13-7736-7DC863C36C53}"/>
              </a:ext>
            </a:extLst>
          </p:cNvPr>
          <p:cNvSpPr txBox="1"/>
          <p:nvPr/>
        </p:nvSpPr>
        <p:spPr>
          <a:xfrm>
            <a:off x="8536181" y="3022847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pictorial presentation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528754-F518-1045-4457-6E51FA578AE9}"/>
              </a:ext>
            </a:extLst>
          </p:cNvPr>
          <p:cNvCxnSpPr/>
          <p:nvPr/>
        </p:nvCxnSpPr>
        <p:spPr>
          <a:xfrm>
            <a:off x="7086600" y="1524000"/>
            <a:ext cx="76200" cy="46021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9FACF4-5372-EDD7-A541-34A11A172D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91400" y="3459494"/>
            <a:ext cx="4595113" cy="28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are we organizing or picturizing?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525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variable or a set of variables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Variable type decides what all we could 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we find average of categorical variables?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For gender variable, which takes two values: Male or Female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Frequency or proportion makes more sense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For height of the class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Max, min, spread and average etc. would make sense </a:t>
            </a:r>
          </a:p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4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525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From the previous session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Categorical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nuanced categorization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scales</a:t>
            </a:r>
          </a:p>
          <a:p>
            <a:pPr lvl="2"/>
            <a:r>
              <a:rPr lang="en-US" dirty="0"/>
              <a:t>Nominal (categorical) </a:t>
            </a:r>
          </a:p>
          <a:p>
            <a:pPr lvl="2"/>
            <a:r>
              <a:rPr lang="en-US" dirty="0"/>
              <a:t>Ordinal</a:t>
            </a:r>
          </a:p>
          <a:p>
            <a:pPr lvl="2"/>
            <a:r>
              <a:rPr lang="en-US" dirty="0"/>
              <a:t>Interval</a:t>
            </a:r>
          </a:p>
          <a:p>
            <a:pPr lvl="2"/>
            <a:r>
              <a:rPr lang="en-US" dirty="0"/>
              <a:t>Ratio </a:t>
            </a:r>
          </a:p>
          <a:p>
            <a:pPr lvl="1"/>
            <a:r>
              <a:rPr lang="en-US" dirty="0"/>
              <a:t>What is a “scale”?  (Please type your answers in the chat box)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Categorical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scales</a:t>
            </a:r>
          </a:p>
          <a:p>
            <a:pPr lvl="1"/>
            <a:r>
              <a:rPr lang="en-US" dirty="0"/>
              <a:t>Nominal (categorical) 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Interval</a:t>
            </a:r>
          </a:p>
          <a:p>
            <a:pPr lvl="1"/>
            <a:r>
              <a:rPr lang="en-US" dirty="0"/>
              <a:t>Ratio </a:t>
            </a:r>
          </a:p>
        </p:txBody>
      </p:sp>
    </p:spTree>
    <p:extLst>
      <p:ext uri="{BB962C8B-B14F-4D97-AF65-F5344CB8AC3E}">
        <p14:creationId xmlns:p14="http://schemas.microsoft.com/office/powerpoint/2010/main" val="23297359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549E04A2-077B-451A-96C5-8B5643A56408}"/>
</file>

<file path=customXml/itemProps2.xml><?xml version="1.0" encoding="utf-8"?>
<ds:datastoreItem xmlns:ds="http://schemas.openxmlformats.org/officeDocument/2006/customXml" ds:itemID="{F9423C48-9FEB-4B35-86F2-D848187D5932}"/>
</file>

<file path=customXml/itemProps3.xml><?xml version="1.0" encoding="utf-8"?>
<ds:datastoreItem xmlns:ds="http://schemas.openxmlformats.org/officeDocument/2006/customXml" ds:itemID="{C584641C-D0B6-4E4C-AB81-0479DCB739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29196</TotalTime>
  <Words>1063</Words>
  <Application>Microsoft Office PowerPoint</Application>
  <PresentationFormat>Widescreen</PresentationFormat>
  <Paragraphs>243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Helvetica</vt:lpstr>
      <vt:lpstr>Wingdings</vt:lpstr>
      <vt:lpstr>Default Design</vt:lpstr>
      <vt:lpstr>Quantitative Methods  Lecture-2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516</cp:revision>
  <dcterms:created xsi:type="dcterms:W3CDTF">2006-08-14T03:02:48Z</dcterms:created>
  <dcterms:modified xsi:type="dcterms:W3CDTF">2024-08-03T09:31:40Z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