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359" r:id="rId2"/>
    <p:sldId id="638" r:id="rId3"/>
    <p:sldId id="851" r:id="rId4"/>
    <p:sldId id="854" r:id="rId5"/>
    <p:sldId id="853" r:id="rId6"/>
    <p:sldId id="855" r:id="rId7"/>
    <p:sldId id="857" r:id="rId8"/>
    <p:sldId id="856" r:id="rId9"/>
    <p:sldId id="858" r:id="rId10"/>
    <p:sldId id="859" r:id="rId11"/>
    <p:sldId id="860" r:id="rId12"/>
    <p:sldId id="861" r:id="rId13"/>
    <p:sldId id="862" r:id="rId14"/>
    <p:sldId id="863" r:id="rId15"/>
    <p:sldId id="1036" r:id="rId16"/>
    <p:sldId id="940" r:id="rId17"/>
    <p:sldId id="1013" r:id="rId18"/>
    <p:sldId id="1025" r:id="rId19"/>
    <p:sldId id="1026" r:id="rId20"/>
    <p:sldId id="864" r:id="rId21"/>
    <p:sldId id="1027" r:id="rId22"/>
    <p:sldId id="1018" r:id="rId23"/>
    <p:sldId id="865" r:id="rId24"/>
    <p:sldId id="1051" r:id="rId25"/>
    <p:sldId id="965" r:id="rId26"/>
    <p:sldId id="1055" r:id="rId27"/>
    <p:sldId id="966" r:id="rId28"/>
    <p:sldId id="968" r:id="rId29"/>
    <p:sldId id="969" r:id="rId30"/>
    <p:sldId id="970" r:id="rId31"/>
    <p:sldId id="981" r:id="rId32"/>
    <p:sldId id="983" r:id="rId33"/>
    <p:sldId id="1044" r:id="rId34"/>
    <p:sldId id="982" r:id="rId35"/>
    <p:sldId id="984" r:id="rId36"/>
    <p:sldId id="985" r:id="rId37"/>
    <p:sldId id="1075" r:id="rId38"/>
    <p:sldId id="1072" r:id="rId39"/>
    <p:sldId id="974" r:id="rId40"/>
    <p:sldId id="1077" r:id="rId41"/>
    <p:sldId id="977" r:id="rId42"/>
    <p:sldId id="1078" r:id="rId43"/>
    <p:sldId id="979" r:id="rId44"/>
    <p:sldId id="1030" r:id="rId45"/>
    <p:sldId id="990" r:id="rId46"/>
    <p:sldId id="1002" r:id="rId47"/>
    <p:sldId id="1079" r:id="rId48"/>
    <p:sldId id="1080" r:id="rId49"/>
    <p:sldId id="868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83" d="100"/>
          <a:sy n="83" d="100"/>
        </p:scale>
        <p:origin x="47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ndeep%20kayastha\Desktop\00%20QM\For%20C-03%20Descriptive%20Summary%20Measures%20used%20in%20PP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BoxPlot!$B$2:$B$51</cx:f>
        <cx:lvl ptCount="50" formatCode="General">
          <cx:pt idx="0">19</cx:pt>
          <cx:pt idx="1">21</cx:pt>
          <cx:pt idx="2">20</cx:pt>
          <cx:pt idx="3">18</cx:pt>
          <cx:pt idx="4">19</cx:pt>
          <cx:pt idx="5">21</cx:pt>
          <cx:pt idx="6">20</cx:pt>
          <cx:pt idx="7">21</cx:pt>
          <cx:pt idx="8">20</cx:pt>
          <cx:pt idx="9">19</cx:pt>
          <cx:pt idx="10">36</cx:pt>
          <cx:pt idx="11">19</cx:pt>
          <cx:pt idx="12">20</cx:pt>
          <cx:pt idx="13">21</cx:pt>
          <cx:pt idx="14">19</cx:pt>
          <cx:pt idx="15">20</cx:pt>
          <cx:pt idx="16">19</cx:pt>
          <cx:pt idx="17">20</cx:pt>
          <cx:pt idx="18">23</cx:pt>
          <cx:pt idx="19">20</cx:pt>
          <cx:pt idx="20">20</cx:pt>
          <cx:pt idx="21">19</cx:pt>
          <cx:pt idx="22">19</cx:pt>
          <cx:pt idx="23">20</cx:pt>
          <cx:pt idx="24">22</cx:pt>
          <cx:pt idx="25">21</cx:pt>
          <cx:pt idx="26">21</cx:pt>
          <cx:pt idx="27">30</cx:pt>
          <cx:pt idx="28">20</cx:pt>
          <cx:pt idx="29">24</cx:pt>
          <cx:pt idx="30">19</cx:pt>
          <cx:pt idx="31">33</cx:pt>
          <cx:pt idx="32">19</cx:pt>
          <cx:pt idx="33">20</cx:pt>
          <cx:pt idx="34">22</cx:pt>
          <cx:pt idx="35">21</cx:pt>
          <cx:pt idx="36">19</cx:pt>
          <cx:pt idx="37">21</cx:pt>
          <cx:pt idx="38">20</cx:pt>
          <cx:pt idx="39">20</cx:pt>
          <cx:pt idx="40">19</cx:pt>
          <cx:pt idx="41">21</cx:pt>
          <cx:pt idx="42">20</cx:pt>
          <cx:pt idx="43">19</cx:pt>
          <cx:pt idx="44">22</cx:pt>
          <cx:pt idx="45">21</cx:pt>
          <cx:pt idx="46">22</cx:pt>
          <cx:pt idx="47">19</cx:pt>
          <cx:pt idx="48">20</cx:pt>
          <cx:pt idx="49">20</cx:pt>
        </cx:lvl>
      </cx:numDim>
    </cx:data>
  </cx:chartData>
  <cx:chart>
    <cx:title pos="t" align="ctr" overlay="0">
      <cx:tx>
        <cx:txData>
          <cx:v>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Age</a:t>
          </a:r>
        </a:p>
      </cx:txPr>
    </cx:title>
    <cx:plotArea>
      <cx:plotAreaRegion>
        <cx:series layoutId="boxWhisker" uniqueId="{6A36C959-FDE4-485A-96A8-0F34A37286A2}">
          <cx:spPr>
            <a:solidFill>
              <a:schemeClr val="bg1"/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0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 min="17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/>
            </a:pPr>
            <a:endParaRPr lang="en-US" sz="11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  <cx:spPr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8/10/2024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8/10/2024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8/10/2024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8/10/2024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8/10/2024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8/10/2024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8/10/2024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em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4.png"/><Relationship Id="rId7" Type="http://schemas.microsoft.com/office/2014/relationships/chartEx" Target="../charts/chartEx1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Lecture-3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When to use which measure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02467"/>
            <a:ext cx="11315294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should be approximately equally spread about the center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there are extreme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Skewed distribution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Salary offered to collage graduates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Rarely used for numerical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Who wins the election? (Modal voted candidate)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categorical data – it is the only measure available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Highest frequency</a:t>
            </a:r>
          </a:p>
        </p:txBody>
      </p:sp>
    </p:spTree>
    <p:extLst>
      <p:ext uri="{BB962C8B-B14F-4D97-AF65-F5344CB8AC3E}">
        <p14:creationId xmlns:p14="http://schemas.microsoft.com/office/powerpoint/2010/main" val="14094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Others means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02467"/>
            <a:ext cx="75184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Geometric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works with positive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 volatility, different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Harmonic mean 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greater weight needs to be given to smaller values (Outlier issues)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Averages ratios and rates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AM&gt;GM&gt;HM</a:t>
            </a:r>
          </a:p>
        </p:txBody>
      </p:sp>
      <p:sp>
        <p:nvSpPr>
          <p:cNvPr id="4" name="AutoShape 4" descr="\left(\prod _{i=1}^{n}x_{i}\right)^{\frac {1}{n}}={\sqrt[{n}]{x_{1}x_{2}\cdots x_{n}}}">
            <a:extLst>
              <a:ext uri="{FF2B5EF4-FFF2-40B4-BE49-F238E27FC236}">
                <a16:creationId xmlns:a16="http://schemas.microsoft.com/office/drawing/2014/main" id="{B469A52C-2983-3B2A-3110-19E794F5C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71EFC-8962-B449-FBEB-A8742DF6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622" y="1407978"/>
            <a:ext cx="2844800" cy="1680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7E9DC-F6AE-0F9B-66D4-09BF3369F259}"/>
                  </a:ext>
                </a:extLst>
              </p:cNvPr>
              <p:cNvSpPr txBox="1"/>
              <p:nvPr/>
            </p:nvSpPr>
            <p:spPr>
              <a:xfrm>
                <a:off x="7696200" y="3443591"/>
                <a:ext cx="4190999" cy="13864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800" dirty="0"/>
                  <a:t>HM = n/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2800" baseline="-25000" dirty="0"/>
              </a:p>
              <a:p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= n/(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8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8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…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7E9DC-F6AE-0F9B-66D4-09BF3369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443591"/>
                <a:ext cx="4190999" cy="1386405"/>
              </a:xfrm>
              <a:prstGeom prst="rect">
                <a:avLst/>
              </a:prstGeom>
              <a:blipFill>
                <a:blip r:embed="rId3"/>
                <a:stretch>
                  <a:fillRect l="-2903" t="-4803" b="-109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2400" y="19793"/>
            <a:ext cx="8966200" cy="1143000"/>
          </a:xfrm>
        </p:spPr>
        <p:txBody>
          <a:bodyPr/>
          <a:lstStyle/>
          <a:p>
            <a:r>
              <a:rPr lang="en-IN" dirty="0"/>
              <a:t>Mean of  Grouped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AutoShape 4" descr="\left(\prod _{i=1}^{n}x_{i}\right)^{\frac {1}{n}}={\sqrt[{n}]{x_{1}x_{2}\cdots x_{n}}}">
            <a:extLst>
              <a:ext uri="{FF2B5EF4-FFF2-40B4-BE49-F238E27FC236}">
                <a16:creationId xmlns:a16="http://schemas.microsoft.com/office/drawing/2014/main" id="{B469A52C-2983-3B2A-3110-19E794F5C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260FFF-12FE-55C5-E42E-4A4274DE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66837"/>
              </p:ext>
            </p:extLst>
          </p:nvPr>
        </p:nvGraphicFramePr>
        <p:xfrm>
          <a:off x="475033" y="3041649"/>
          <a:ext cx="7086602" cy="2979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170">
                  <a:extLst>
                    <a:ext uri="{9D8B030D-6E8A-4147-A177-3AD203B41FA5}">
                      <a16:colId xmlns:a16="http://schemas.microsoft.com/office/drawing/2014/main" val="2038277956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726592032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1283609774"/>
                    </a:ext>
                  </a:extLst>
                </a:gridCol>
                <a:gridCol w="1678406">
                  <a:extLst>
                    <a:ext uri="{9D8B030D-6E8A-4147-A177-3AD203B41FA5}">
                      <a16:colId xmlns:a16="http://schemas.microsoft.com/office/drawing/2014/main" val="3036561089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Frequency (f)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Mid Value (x)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highlight>
                            <a:srgbClr val="DDEBF7"/>
                          </a:highlight>
                        </a:rPr>
                        <a:t>f.x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618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[0-10]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1823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(10-20]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7728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(20-30]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995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(30-40)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2438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highlight>
                            <a:srgbClr val="DDEBF7"/>
                          </a:highlight>
                        </a:rPr>
                        <a:t>(40-50]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146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∑f = 80</a:t>
                      </a:r>
                      <a:endParaRPr lang="en-US" sz="2400" b="1" i="1" u="none" strike="noStrike" dirty="0">
                        <a:solidFill>
                          <a:srgbClr val="2732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∑</a:t>
                      </a:r>
                      <a:r>
                        <a:rPr lang="en-US" sz="2400" u="none" strike="noStrike" dirty="0" err="1">
                          <a:effectLst/>
                        </a:rPr>
                        <a:t>f.x</a:t>
                      </a:r>
                      <a:r>
                        <a:rPr lang="en-US" sz="2400" u="none" strike="noStrike" dirty="0">
                          <a:effectLst/>
                        </a:rPr>
                        <a:t>= 1950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09417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C0B96DF-E3F1-3CD3-583B-ADD4D85B5BF9}"/>
              </a:ext>
            </a:extLst>
          </p:cNvPr>
          <p:cNvSpPr txBox="1"/>
          <p:nvPr/>
        </p:nvSpPr>
        <p:spPr>
          <a:xfrm>
            <a:off x="879004" y="1498689"/>
            <a:ext cx="65885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Grouped Mean</a:t>
            </a:r>
            <a:r>
              <a:rPr lang="en-US" sz="2800" dirty="0"/>
              <a:t> = </a:t>
            </a:r>
            <a:r>
              <a:rPr lang="en-US" sz="2800" u="none" strike="noStrike" dirty="0">
                <a:effectLst/>
              </a:rPr>
              <a:t>∑</a:t>
            </a:r>
            <a:r>
              <a:rPr lang="en-US" sz="2800" u="none" strike="noStrike" dirty="0" err="1">
                <a:effectLst/>
              </a:rPr>
              <a:t>f.x</a:t>
            </a:r>
            <a:r>
              <a:rPr lang="en-US" sz="2800" dirty="0"/>
              <a:t> / </a:t>
            </a:r>
            <a:r>
              <a:rPr lang="en-US" sz="2800" u="none" strike="noStrike" dirty="0">
                <a:effectLst/>
              </a:rPr>
              <a:t>∑f</a:t>
            </a:r>
          </a:p>
          <a:p>
            <a:endParaRPr lang="en-US" dirty="0"/>
          </a:p>
          <a:p>
            <a:r>
              <a:rPr lang="en-US" dirty="0"/>
              <a:t>f = Frequency (Number of items in the group), x = Mid Value</a:t>
            </a:r>
          </a:p>
          <a:p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3F812-81D1-1A58-9E39-46F9DC6C33A7}"/>
              </a:ext>
            </a:extLst>
          </p:cNvPr>
          <p:cNvSpPr txBox="1"/>
          <p:nvPr/>
        </p:nvSpPr>
        <p:spPr>
          <a:xfrm>
            <a:off x="8458804" y="450840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= (?)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C3A62-EA5F-8625-64E1-16B97AB4F642}"/>
              </a:ext>
            </a:extLst>
          </p:cNvPr>
          <p:cNvSpPr txBox="1"/>
          <p:nvPr/>
        </p:nvSpPr>
        <p:spPr>
          <a:xfrm>
            <a:off x="8507288" y="521629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= 24.375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4B81-39E8-A675-DC79-403B2139872E}"/>
              </a:ext>
            </a:extLst>
          </p:cNvPr>
          <p:cNvSpPr txBox="1"/>
          <p:nvPr/>
        </p:nvSpPr>
        <p:spPr>
          <a:xfrm>
            <a:off x="457199" y="6071354"/>
            <a:ext cx="89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>
                <a:solidFill>
                  <a:srgbClr val="C00000"/>
                </a:solidFill>
              </a:rPr>
              <a:t> Mean of Raw data is generally not equal to mean of grouped data (why?)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307CC-8122-9786-3553-A1202003EA80}"/>
              </a:ext>
            </a:extLst>
          </p:cNvPr>
          <p:cNvSpPr txBox="1"/>
          <p:nvPr/>
        </p:nvSpPr>
        <p:spPr>
          <a:xfrm>
            <a:off x="8610600" y="2286000"/>
            <a:ext cx="1928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0 0 0 0 1 10 21</a:t>
            </a:r>
          </a:p>
          <a:p>
            <a:r>
              <a:rPr lang="en-US" b="1" dirty="0"/>
              <a:t>32/7 ~ 4.6</a:t>
            </a:r>
          </a:p>
          <a:p>
            <a:r>
              <a:rPr lang="en-US" dirty="0"/>
              <a:t>0-10      6  </a:t>
            </a:r>
            <a:r>
              <a:rPr lang="en-US" b="1" dirty="0"/>
              <a:t>5</a:t>
            </a:r>
            <a:r>
              <a:rPr lang="en-US" dirty="0"/>
              <a:t>   30</a:t>
            </a:r>
          </a:p>
          <a:p>
            <a:r>
              <a:rPr lang="en-US" dirty="0"/>
              <a:t>10-20    0 15   0</a:t>
            </a:r>
          </a:p>
          <a:p>
            <a:r>
              <a:rPr lang="en-US" dirty="0"/>
              <a:t>20-30    1  25  25</a:t>
            </a:r>
          </a:p>
          <a:p>
            <a:endParaRPr lang="en-US" dirty="0"/>
          </a:p>
          <a:p>
            <a:r>
              <a:rPr lang="en-US" b="1" dirty="0"/>
              <a:t>55/7  ~7.7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137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2400" y="19793"/>
            <a:ext cx="8966200" cy="1143000"/>
          </a:xfrm>
        </p:spPr>
        <p:txBody>
          <a:bodyPr/>
          <a:lstStyle/>
          <a:p>
            <a:r>
              <a:rPr lang="en-IN" dirty="0"/>
              <a:t>Median of  Grouped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AutoShape 4" descr="\left(\prod _{i=1}^{n}x_{i}\right)^{\frac {1}{n}}={\sqrt[{n}]{x_{1}x_{2}\cdots x_{n}}}">
            <a:extLst>
              <a:ext uri="{FF2B5EF4-FFF2-40B4-BE49-F238E27FC236}">
                <a16:creationId xmlns:a16="http://schemas.microsoft.com/office/drawing/2014/main" id="{B469A52C-2983-3B2A-3110-19E794F5C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44B22-FC85-D774-1343-6726B33E01BA}"/>
              </a:ext>
            </a:extLst>
          </p:cNvPr>
          <p:cNvSpPr txBox="1"/>
          <p:nvPr/>
        </p:nvSpPr>
        <p:spPr>
          <a:xfrm>
            <a:off x="6096000" y="1551755"/>
            <a:ext cx="6477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Median, Me = l + {h x (N/2 – </a:t>
            </a:r>
            <a:r>
              <a:rPr lang="en-US" dirty="0" err="1"/>
              <a:t>cf</a:t>
            </a:r>
            <a:r>
              <a:rPr lang="en-US" dirty="0"/>
              <a:t> )/f}     </a:t>
            </a:r>
          </a:p>
          <a:p>
            <a:endParaRPr lang="en-US" dirty="0"/>
          </a:p>
          <a:p>
            <a:r>
              <a:rPr lang="en-US" dirty="0"/>
              <a:t>Where, </a:t>
            </a:r>
          </a:p>
          <a:p>
            <a:endParaRPr lang="en-US" dirty="0"/>
          </a:p>
          <a:p>
            <a:r>
              <a:rPr lang="en-US" dirty="0"/>
              <a:t>l = lower limit of median class.</a:t>
            </a:r>
          </a:p>
          <a:p>
            <a:r>
              <a:rPr lang="en-US" dirty="0"/>
              <a:t>h = width of median class</a:t>
            </a:r>
          </a:p>
          <a:p>
            <a:r>
              <a:rPr lang="en-US" dirty="0"/>
              <a:t>f = frequency of median class, 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 = cumulative frequency of the class preceding the median class.</a:t>
            </a:r>
          </a:p>
          <a:p>
            <a:r>
              <a:rPr lang="en-US" dirty="0"/>
              <a:t>N = ∑f</a:t>
            </a:r>
            <a:r>
              <a:rPr lang="en-US" baseline="-25000" dirty="0"/>
              <a:t>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F117BD-1591-1032-79F2-A6FCD2C3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62000"/>
              </p:ext>
            </p:extLst>
          </p:nvPr>
        </p:nvGraphicFramePr>
        <p:xfrm>
          <a:off x="838200" y="1524611"/>
          <a:ext cx="4572000" cy="260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719">
                  <a:extLst>
                    <a:ext uri="{9D8B030D-6E8A-4147-A177-3AD203B41FA5}">
                      <a16:colId xmlns:a16="http://schemas.microsoft.com/office/drawing/2014/main" val="1737499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60923312"/>
                    </a:ext>
                  </a:extLst>
                </a:gridCol>
                <a:gridCol w="1194881">
                  <a:extLst>
                    <a:ext uri="{9D8B030D-6E8A-4147-A177-3AD203B41FA5}">
                      <a16:colId xmlns:a16="http://schemas.microsoft.com/office/drawing/2014/main" val="2719711721"/>
                    </a:ext>
                  </a:extLst>
                </a:gridCol>
              </a:tblGrid>
              <a:tr h="51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Class Interval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Frequency (f)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Cum Freq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05676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[0-10]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96110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(10-20]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094223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(20-30]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6367556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(30-40)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03279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(40-50]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5500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CFFE05-834C-48FA-CE30-DBD82D39275A}"/>
              </a:ext>
            </a:extLst>
          </p:cNvPr>
          <p:cNvSpPr txBox="1"/>
          <p:nvPr/>
        </p:nvSpPr>
        <p:spPr>
          <a:xfrm>
            <a:off x="5909553" y="4488830"/>
            <a:ext cx="89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>
                <a:solidFill>
                  <a:srgbClr val="C00000"/>
                </a:solidFill>
              </a:rPr>
              <a:t> Not in syllabus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5EC0E-A78E-86E8-47F9-CD7B638CEFBD}"/>
              </a:ext>
            </a:extLst>
          </p:cNvPr>
          <p:cNvSpPr txBox="1"/>
          <p:nvPr/>
        </p:nvSpPr>
        <p:spPr>
          <a:xfrm>
            <a:off x="755147" y="4448324"/>
            <a:ext cx="3904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(Median class?)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A19FC-A175-4FF0-B23A-837A62BEF6EE}"/>
              </a:ext>
            </a:extLst>
          </p:cNvPr>
          <p:cNvSpPr txBox="1"/>
          <p:nvPr/>
        </p:nvSpPr>
        <p:spPr>
          <a:xfrm>
            <a:off x="914400" y="5156379"/>
            <a:ext cx="321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point: (70+1)/2 = 35.5</a:t>
            </a:r>
          </a:p>
          <a:p>
            <a:r>
              <a:rPr lang="en-US" dirty="0"/>
              <a:t>Median class: 30-40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52400" y="19793"/>
            <a:ext cx="8966200" cy="1143000"/>
          </a:xfrm>
        </p:spPr>
        <p:txBody>
          <a:bodyPr/>
          <a:lstStyle/>
          <a:p>
            <a:r>
              <a:rPr lang="en-IN" dirty="0"/>
              <a:t>Mode of  Grouped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AutoShape 4" descr="\left(\prod _{i=1}^{n}x_{i}\right)^{\frac {1}{n}}={\sqrt[{n}]{x_{1}x_{2}\cdots x_{n}}}">
            <a:extLst>
              <a:ext uri="{FF2B5EF4-FFF2-40B4-BE49-F238E27FC236}">
                <a16:creationId xmlns:a16="http://schemas.microsoft.com/office/drawing/2014/main" id="{B469A52C-2983-3B2A-3110-19E794F5C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44B22-FC85-D774-1343-6726B33E01BA}"/>
              </a:ext>
            </a:extLst>
          </p:cNvPr>
          <p:cNvSpPr txBox="1"/>
          <p:nvPr/>
        </p:nvSpPr>
        <p:spPr>
          <a:xfrm>
            <a:off x="5562600" y="1754299"/>
            <a:ext cx="6934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 =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+ h{(</a:t>
            </a:r>
            <a:r>
              <a:rPr lang="en-US" sz="2000" dirty="0" err="1"/>
              <a:t>f</a:t>
            </a:r>
            <a:r>
              <a:rPr lang="en-US" sz="2000" baseline="-25000" dirty="0" err="1"/>
              <a:t>k</a:t>
            </a:r>
            <a:r>
              <a:rPr lang="en-US" sz="2000" dirty="0"/>
              <a:t> – f</a:t>
            </a:r>
            <a:r>
              <a:rPr lang="en-US" sz="2000" baseline="-25000" dirty="0"/>
              <a:t>k-1</a:t>
            </a:r>
            <a:r>
              <a:rPr lang="en-US" sz="2000" dirty="0"/>
              <a:t>)/(2f</a:t>
            </a:r>
            <a:r>
              <a:rPr lang="en-US" sz="2000" baseline="-25000" dirty="0"/>
              <a:t>k</a:t>
            </a:r>
            <a:r>
              <a:rPr lang="en-US" sz="2000" dirty="0"/>
              <a:t> – f</a:t>
            </a:r>
            <a:r>
              <a:rPr lang="en-US" sz="2000" baseline="-25000" dirty="0"/>
              <a:t>k-1</a:t>
            </a:r>
            <a:r>
              <a:rPr lang="en-US" sz="2000" dirty="0"/>
              <a:t> – f</a:t>
            </a:r>
            <a:r>
              <a:rPr lang="en-US" sz="2000" baseline="-25000" dirty="0"/>
              <a:t>k+1</a:t>
            </a:r>
            <a:r>
              <a:rPr lang="en-US" sz="2000" dirty="0"/>
              <a:t>)} </a:t>
            </a:r>
          </a:p>
          <a:p>
            <a:endParaRPr lang="en-US" sz="2000" dirty="0"/>
          </a:p>
          <a:p>
            <a:r>
              <a:rPr lang="en-US" sz="2000" dirty="0"/>
              <a:t>Where,</a:t>
            </a:r>
          </a:p>
          <a:p>
            <a:endParaRPr lang="en-US" sz="2000" dirty="0"/>
          </a:p>
          <a:p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= lower limit of the modal class interval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k</a:t>
            </a:r>
            <a:r>
              <a:rPr lang="en-US" sz="2000" dirty="0"/>
              <a:t> = frequency of the modal class. 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k-1</a:t>
            </a:r>
            <a:r>
              <a:rPr lang="en-US" sz="2000" dirty="0"/>
              <a:t>= frequency of the class preceding the modal class.</a:t>
            </a:r>
          </a:p>
          <a:p>
            <a:r>
              <a:rPr lang="en-US" sz="2000" dirty="0"/>
              <a:t>f</a:t>
            </a:r>
            <a:r>
              <a:rPr lang="en-US" sz="2000" baseline="-25000" dirty="0"/>
              <a:t>k+1</a:t>
            </a:r>
            <a:r>
              <a:rPr lang="en-US" sz="2000" dirty="0"/>
              <a:t> = frequency of the class succeeding the modal class.</a:t>
            </a:r>
          </a:p>
          <a:p>
            <a:r>
              <a:rPr lang="en-US" sz="2000" dirty="0"/>
              <a:t>h = width of the class interval.</a:t>
            </a:r>
            <a:endParaRPr lang="en-US" sz="2000" baseline="-25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F117BD-1591-1032-79F2-A6FCD2C3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47650"/>
              </p:ext>
            </p:extLst>
          </p:nvPr>
        </p:nvGraphicFramePr>
        <p:xfrm>
          <a:off x="457200" y="1754299"/>
          <a:ext cx="4572000" cy="260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719">
                  <a:extLst>
                    <a:ext uri="{9D8B030D-6E8A-4147-A177-3AD203B41FA5}">
                      <a16:colId xmlns:a16="http://schemas.microsoft.com/office/drawing/2014/main" val="1737499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60923312"/>
                    </a:ext>
                  </a:extLst>
                </a:gridCol>
                <a:gridCol w="1194881">
                  <a:extLst>
                    <a:ext uri="{9D8B030D-6E8A-4147-A177-3AD203B41FA5}">
                      <a16:colId xmlns:a16="http://schemas.microsoft.com/office/drawing/2014/main" val="2719711721"/>
                    </a:ext>
                  </a:extLst>
                </a:gridCol>
              </a:tblGrid>
              <a:tr h="51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Class Interval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Frequency (f)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Cum Freq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05676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[0-10]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96110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(10-20]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094223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(20-30]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6367556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(30-40)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03279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highlight>
                            <a:srgbClr val="DDEBF7"/>
                          </a:highlight>
                        </a:rPr>
                        <a:t>(40-50]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5500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CFFE05-834C-48FA-CE30-DBD82D39275A}"/>
              </a:ext>
            </a:extLst>
          </p:cNvPr>
          <p:cNvSpPr txBox="1"/>
          <p:nvPr/>
        </p:nvSpPr>
        <p:spPr>
          <a:xfrm>
            <a:off x="5570706" y="4871435"/>
            <a:ext cx="424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1. What if modal class is first or the last class?</a:t>
            </a:r>
          </a:p>
          <a:p>
            <a:r>
              <a:rPr lang="en-US" dirty="0">
                <a:solidFill>
                  <a:srgbClr val="C00000"/>
                </a:solidFill>
              </a:rPr>
              <a:t>2. Not in syllabus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4846-03AB-9B53-E165-9F0492A93399}"/>
              </a:ext>
            </a:extLst>
          </p:cNvPr>
          <p:cNvSpPr txBox="1"/>
          <p:nvPr/>
        </p:nvSpPr>
        <p:spPr>
          <a:xfrm>
            <a:off x="685800" y="4543307"/>
            <a:ext cx="3904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(Modal class?)</a:t>
            </a:r>
          </a:p>
        </p:txBody>
      </p:sp>
    </p:spTree>
    <p:extLst>
      <p:ext uri="{BB962C8B-B14F-4D97-AF65-F5344CB8AC3E}">
        <p14:creationId xmlns:p14="http://schemas.microsoft.com/office/powerpoint/2010/main" val="40536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737600" cy="1143000"/>
          </a:xfrm>
        </p:spPr>
        <p:txBody>
          <a:bodyPr/>
          <a:lstStyle/>
          <a:p>
            <a:r>
              <a:rPr lang="en-IN" kern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Few properties of Mean, Median,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46924"/>
              </p:ext>
            </p:extLst>
          </p:nvPr>
        </p:nvGraphicFramePr>
        <p:xfrm>
          <a:off x="406400" y="1524000"/>
          <a:ext cx="10332000" cy="1534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Mean (AM)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       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        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spc="-5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j-cs"/>
                        </a:rPr>
                        <a:t> AM is unique.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kern="1200" spc="-5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j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spc="-5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j-cs"/>
                        </a:rPr>
                        <a:t>1  2  3  4.    AM=2.5.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Median is unique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      1</a:t>
                      </a:r>
                      <a:r>
                        <a:rPr lang="en-IN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2</a:t>
                      </a:r>
                      <a:r>
                        <a:rPr lang="en-IN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8</a:t>
                      </a:r>
                      <a:r>
                        <a:rPr lang="en-IN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18.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Mode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may not exist. </a:t>
                      </a:r>
                    </a:p>
                    <a:p>
                      <a:pPr lvl="1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11  12  13  14.</a:t>
                      </a:r>
                    </a:p>
                    <a:p>
                      <a:pPr lvl="1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Multiple modes may exist</a:t>
                      </a:r>
                    </a:p>
                    <a:p>
                      <a:pPr lvl="1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11  12  13  14 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15  15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16  16.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F7ECFF-BFC0-1030-4338-3F316B47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42837"/>
              </p:ext>
            </p:extLst>
          </p:nvPr>
        </p:nvGraphicFramePr>
        <p:xfrm>
          <a:off x="389699" y="3143881"/>
          <a:ext cx="10332000" cy="1310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133747921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677853350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val="2982377556"/>
                    </a:ext>
                  </a:extLst>
                </a:gridCol>
              </a:tblGrid>
              <a:tr h="84771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Change in the value of any  observation always affects AM.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1  2  3  4.  AM=2.5.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1  2  3  8.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AM=3.5.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Change in the values may not affect Median.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1 2 3 4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6 7 8 9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1 2 3 4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+mn-lt"/>
                        </a:rPr>
                        <a:t> 6 7 8 10000000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Change in the values may not affect Mode.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Blue Green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Red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Red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Red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Yellow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Mode remains Red even if Yellow is replaced by Blue.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863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933C7-FA70-77E4-B45E-2C361DAF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79715"/>
              </p:ext>
            </p:extLst>
          </p:nvPr>
        </p:nvGraphicFramePr>
        <p:xfrm>
          <a:off x="406400" y="4420594"/>
          <a:ext cx="10332000" cy="1798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187733321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324268442"/>
                    </a:ext>
                  </a:extLst>
                </a:gridCol>
                <a:gridCol w="3744000">
                  <a:extLst>
                    <a:ext uri="{9D8B030D-6E8A-4147-A177-3AD203B41FA5}">
                      <a16:colId xmlns:a16="http://schemas.microsoft.com/office/drawing/2014/main" val="3368439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spc="-5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j-cs"/>
                        </a:rPr>
                        <a:t>AM cannot be computed if all values are not available.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  2  3  X.     AM=?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Median may be computed even if values of all observations are not available.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1 2 3 4 5 6 7 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9 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The Median will remain the same even if the largest value X is unknown.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May be computed even if values of all observations are not available.</a:t>
                      </a:r>
                    </a:p>
                    <a:p>
                      <a:pPr marL="45720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 3 3 3 3 4 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The Mode will remain the same even if value X is unknown.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68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B2009-9A93-4A53-98DA-E3210AD8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813600"/>
            <a:ext cx="295072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Variation in daily life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9075" y="1541720"/>
            <a:ext cx="2678793" cy="127718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310" y="2890148"/>
            <a:ext cx="1195099" cy="134448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3"/>
          <p:cNvGrpSpPr/>
          <p:nvPr/>
        </p:nvGrpSpPr>
        <p:grpSpPr>
          <a:xfrm>
            <a:off x="3884532" y="1573035"/>
            <a:ext cx="2680345" cy="4693492"/>
            <a:chOff x="8839200" y="1380774"/>
            <a:chExt cx="3016664" cy="48895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0" y="2430432"/>
              <a:ext cx="2977260" cy="2045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57129" y="4649389"/>
              <a:ext cx="2998735" cy="162093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25000" y="1380774"/>
              <a:ext cx="1219200" cy="8763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" name="Group 1"/>
          <p:cNvGrpSpPr/>
          <p:nvPr/>
        </p:nvGrpSpPr>
        <p:grpSpPr>
          <a:xfrm>
            <a:off x="304800" y="1596920"/>
            <a:ext cx="3073998" cy="1320674"/>
            <a:chOff x="5154874" y="3425967"/>
            <a:chExt cx="3073998" cy="13206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6243" y="3425967"/>
              <a:ext cx="1642629" cy="13206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54874" y="3425967"/>
              <a:ext cx="1290468" cy="12904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7817" y="2976154"/>
            <a:ext cx="4601311" cy="1597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323853" y="4664402"/>
            <a:ext cx="3054945" cy="1594086"/>
            <a:chOff x="304800" y="1663234"/>
            <a:chExt cx="3054945" cy="1594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800" y="1663234"/>
              <a:ext cx="3054945" cy="159408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815363" y="2520723"/>
              <a:ext cx="2122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Manpower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11125200" cy="4876799"/>
          </a:xfrm>
        </p:spPr>
        <p:txBody>
          <a:bodyPr/>
          <a:lstStyle/>
          <a:p>
            <a:pPr marL="442913" indent="-442913">
              <a:buFont typeface="+mj-lt"/>
              <a:buAutoNum type="arabicPeriod"/>
            </a:pPr>
            <a:r>
              <a:rPr lang="en-US" sz="2000" dirty="0"/>
              <a:t>Range                                                             = Maximum-Minimum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Variance,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                      = </a:t>
            </a:r>
            <a:r>
              <a:rPr lang="el-GR" sz="2000" dirty="0"/>
              <a:t>σ</a:t>
            </a:r>
            <a:r>
              <a:rPr lang="en-US" sz="2000" b="1" baseline="30000" dirty="0"/>
              <a:t>2 </a:t>
            </a:r>
            <a:r>
              <a:rPr lang="en-US" sz="2000" dirty="0"/>
              <a:t>=</a:t>
            </a:r>
            <a:r>
              <a:rPr lang="en-US" sz="2000" baseline="30000" dirty="0"/>
              <a:t>          </a:t>
            </a:r>
            <a:r>
              <a:rPr lang="en-US" sz="2000" dirty="0"/>
              <a:t>1/N * ∑ (x</a:t>
            </a:r>
            <a:r>
              <a:rPr lang="en-US" sz="2000" baseline="-25000" dirty="0"/>
              <a:t>i</a:t>
            </a:r>
            <a:r>
              <a:rPr lang="en-US" sz="2000" dirty="0"/>
              <a:t>-Mean)</a:t>
            </a:r>
            <a:r>
              <a:rPr lang="en-US" sz="2000" baseline="30000" dirty="0"/>
              <a:t>2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Standard deviation,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      = </a:t>
            </a:r>
            <a:r>
              <a:rPr lang="el-GR" sz="2000" dirty="0"/>
              <a:t>σ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Coefficient of Variation, </a:t>
            </a:r>
            <a:r>
              <a:rPr lang="en-US" sz="1100" dirty="0">
                <a:solidFill>
                  <a:srgbClr val="FF0000"/>
                </a:solidFill>
              </a:rPr>
              <a:t>population</a:t>
            </a:r>
            <a:r>
              <a:rPr lang="en-US" sz="2000" dirty="0"/>
              <a:t>                        = </a:t>
            </a:r>
            <a:r>
              <a:rPr lang="el-GR" sz="2000" dirty="0"/>
              <a:t>σ</a:t>
            </a:r>
            <a:r>
              <a:rPr lang="en-US" sz="2000" dirty="0"/>
              <a:t>/Mean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Variance,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2000" dirty="0"/>
              <a:t>                                                 = s</a:t>
            </a:r>
            <a:r>
              <a:rPr lang="en-US" sz="2000" b="1" baseline="30000" dirty="0"/>
              <a:t>2 </a:t>
            </a:r>
            <a:r>
              <a:rPr lang="en-US" sz="2000" dirty="0"/>
              <a:t>=</a:t>
            </a:r>
            <a:r>
              <a:rPr lang="en-US" sz="2000" baseline="30000" dirty="0"/>
              <a:t> </a:t>
            </a:r>
            <a:r>
              <a:rPr lang="en-US" sz="2000" dirty="0"/>
              <a:t>1/(N-1) * ∑ (x</a:t>
            </a:r>
            <a:r>
              <a:rPr lang="en-US" sz="2000" baseline="-25000" dirty="0"/>
              <a:t>i</a:t>
            </a:r>
            <a:r>
              <a:rPr lang="en-US" sz="2000" dirty="0"/>
              <a:t>-Mean)</a:t>
            </a:r>
            <a:r>
              <a:rPr lang="en-US" sz="2000" baseline="30000" dirty="0"/>
              <a:t>2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Standard deviation,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1100" dirty="0"/>
              <a:t> </a:t>
            </a:r>
            <a:r>
              <a:rPr lang="en-US" sz="2000" dirty="0"/>
              <a:t>                                = s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Coefficient of Variation, </a:t>
            </a:r>
            <a:r>
              <a:rPr lang="en-US" sz="1100" dirty="0">
                <a:solidFill>
                  <a:srgbClr val="7030A0"/>
                </a:solidFill>
              </a:rPr>
              <a:t>sample</a:t>
            </a:r>
            <a:r>
              <a:rPr lang="en-US" sz="1100" dirty="0"/>
              <a:t>                                                 </a:t>
            </a:r>
            <a:r>
              <a:rPr lang="en-US" sz="2000" dirty="0"/>
              <a:t>= s/Mean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Mean absolute deviation                                = 1/N * ∑ |x</a:t>
            </a:r>
            <a:r>
              <a:rPr lang="en-US" sz="2000" baseline="-25000" dirty="0"/>
              <a:t>i</a:t>
            </a:r>
            <a:r>
              <a:rPr lang="en-US" sz="2000" dirty="0"/>
              <a:t>-Mean|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Z score (how many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  <a:r>
              <a:rPr lang="en-US" sz="2000" dirty="0" err="1"/>
              <a:t>devns</a:t>
            </a:r>
            <a:r>
              <a:rPr lang="en-US" sz="2000" dirty="0"/>
              <a:t> is xi </a:t>
            </a:r>
          </a:p>
          <a:p>
            <a:pPr marL="0" indent="0"/>
            <a:r>
              <a:rPr lang="en-US" sz="2000" dirty="0"/>
              <a:t>away from the mean)                                                          = [x</a:t>
            </a:r>
            <a:r>
              <a:rPr lang="en-US" sz="2000" baseline="-25000" dirty="0"/>
              <a:t>i</a:t>
            </a:r>
            <a:r>
              <a:rPr lang="en-US" sz="2000" dirty="0"/>
              <a:t>-Mean]/</a:t>
            </a:r>
            <a:r>
              <a:rPr lang="el-GR" sz="2000" dirty="0"/>
              <a:t> σ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Quartiles </a:t>
            </a:r>
            <a:r>
              <a:rPr lang="en-US" sz="1200" dirty="0"/>
              <a:t>(Q</a:t>
            </a:r>
            <a:r>
              <a:rPr lang="en-US" sz="1200" b="1" baseline="-25000" dirty="0"/>
              <a:t>1</a:t>
            </a:r>
            <a:r>
              <a:rPr lang="en-US" sz="1200" dirty="0"/>
              <a:t>, Q</a:t>
            </a:r>
            <a:r>
              <a:rPr lang="en-US" sz="1200" b="1" baseline="-25000" dirty="0"/>
              <a:t>2</a:t>
            </a:r>
            <a:r>
              <a:rPr lang="en-US" sz="1200" dirty="0"/>
              <a:t>, Q</a:t>
            </a:r>
            <a:r>
              <a:rPr lang="en-US" sz="1200" b="1" baseline="-25000" dirty="0"/>
              <a:t>3</a:t>
            </a:r>
            <a:r>
              <a:rPr lang="en-US" sz="1200" dirty="0"/>
              <a:t>)  			                   </a:t>
            </a:r>
            <a:r>
              <a:rPr lang="en-US" sz="2000" dirty="0"/>
              <a:t>Smallest 25%, 50%, 75% observations.</a:t>
            </a:r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Inter-quartile range                                        = Q</a:t>
            </a:r>
            <a:r>
              <a:rPr lang="en-US" sz="2000" b="1" baseline="-25000" dirty="0"/>
              <a:t>3</a:t>
            </a:r>
            <a:r>
              <a:rPr lang="en-US" sz="2000" b="1" dirty="0"/>
              <a:t> </a:t>
            </a:r>
            <a:r>
              <a:rPr lang="en-US" sz="2000" dirty="0"/>
              <a:t>–</a:t>
            </a:r>
            <a:r>
              <a:rPr lang="en-US" sz="2000" b="1" dirty="0"/>
              <a:t> </a:t>
            </a:r>
            <a:r>
              <a:rPr lang="en-US" sz="2000" dirty="0"/>
              <a:t>Q</a:t>
            </a:r>
            <a:r>
              <a:rPr lang="en-US" sz="2000" b="1" baseline="-25000" dirty="0"/>
              <a:t>1</a:t>
            </a: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5-number summary </a:t>
            </a:r>
            <a:r>
              <a:rPr lang="en-US" sz="1200" dirty="0"/>
              <a:t>(Min., Q</a:t>
            </a:r>
            <a:r>
              <a:rPr lang="en-US" sz="1200" b="1" baseline="-25000" dirty="0"/>
              <a:t>1</a:t>
            </a:r>
            <a:r>
              <a:rPr lang="en-US" sz="1200" dirty="0"/>
              <a:t>, Q</a:t>
            </a:r>
            <a:r>
              <a:rPr lang="en-US" sz="1200" b="1" baseline="-25000" dirty="0"/>
              <a:t>2</a:t>
            </a:r>
            <a:r>
              <a:rPr lang="en-US" sz="1200" dirty="0"/>
              <a:t>, Q</a:t>
            </a:r>
            <a:r>
              <a:rPr lang="en-US" sz="1200" b="1" baseline="-25000" dirty="0"/>
              <a:t>3, </a:t>
            </a:r>
            <a:r>
              <a:rPr lang="en-US" sz="1200" dirty="0"/>
              <a:t>Max.)                          </a:t>
            </a:r>
            <a:r>
              <a:rPr lang="en-US" sz="2000" dirty="0"/>
              <a:t>Minimum, 3 Quartiles, Maximum   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000" dirty="0"/>
              <a:t>Boxplot </a:t>
            </a:r>
            <a:r>
              <a:rPr lang="en-US" sz="1000" dirty="0"/>
              <a:t>(Called Box and Whisker chart in MS Excel)    </a:t>
            </a:r>
            <a:r>
              <a:rPr lang="en-US" sz="1100" dirty="0"/>
              <a:t>	                     </a:t>
            </a:r>
            <a:r>
              <a:rPr lang="en-US" sz="2000" dirty="0"/>
              <a:t>Plot of 5-number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Measuring variation</a:t>
            </a:r>
          </a:p>
        </p:txBody>
      </p:sp>
    </p:spTree>
    <p:extLst>
      <p:ext uri="{BB962C8B-B14F-4D97-AF65-F5344CB8AC3E}">
        <p14:creationId xmlns:p14="http://schemas.microsoft.com/office/powerpoint/2010/main" val="18598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11125200" cy="4876799"/>
          </a:xfrm>
        </p:spPr>
        <p:txBody>
          <a:bodyPr/>
          <a:lstStyle/>
          <a:p>
            <a:pPr marL="442913" indent="-442913">
              <a:buFont typeface="+mj-lt"/>
              <a:buAutoNum type="arabicPeriod"/>
            </a:pPr>
            <a:r>
              <a:rPr lang="en-US" sz="2000" dirty="0"/>
              <a:t>In order to make decisions such as which stock to invest?</a:t>
            </a:r>
          </a:p>
          <a:p>
            <a:pPr marL="842963" lvl="1" indent="-442913">
              <a:buFont typeface="+mj-lt"/>
              <a:buAutoNum type="arabicPeriod"/>
            </a:pPr>
            <a:r>
              <a:rPr lang="en-US" sz="1600" dirty="0"/>
              <a:t>Would you like to invest in stock which shows great variation in price or smaller variation in price</a:t>
            </a:r>
          </a:p>
          <a:p>
            <a:pPr marL="1243013" lvl="2" indent="-442913">
              <a:buFont typeface="+mj-lt"/>
              <a:buAutoNum type="arabicPeriod"/>
            </a:pPr>
            <a:r>
              <a:rPr lang="en-US" sz="1200" dirty="0"/>
              <a:t>Both on the negative side and the positive side</a:t>
            </a:r>
          </a:p>
          <a:p>
            <a:pPr marL="442913" indent="-442913">
              <a:buFont typeface="+mj-lt"/>
              <a:buAutoNum type="arabicPeriod"/>
            </a:pP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In order to evaluate which process is better? </a:t>
            </a:r>
          </a:p>
          <a:p>
            <a:pPr marL="842963" lvl="1" indent="-442913">
              <a:buFont typeface="+mj-lt"/>
              <a:buAutoNum type="arabicPeriod"/>
            </a:pPr>
            <a:r>
              <a:rPr lang="en-US" sz="1600" dirty="0"/>
              <a:t>Generally, a process with lesser variation is better (credit risk assessment of a customer)</a:t>
            </a:r>
          </a:p>
          <a:p>
            <a:pPr marL="442913" indent="-442913">
              <a:buFont typeface="+mj-lt"/>
              <a:buAutoNum type="arabicPeriod"/>
            </a:pPr>
            <a:endParaRPr lang="en-US" sz="2000" dirty="0"/>
          </a:p>
          <a:p>
            <a:pPr marL="442913" indent="-442913">
              <a:buFont typeface="+mj-lt"/>
              <a:buAutoNum type="arabicPeriod"/>
            </a:pPr>
            <a:r>
              <a:rPr lang="en-US" sz="2000" dirty="0"/>
              <a:t>Product quality improvements</a:t>
            </a:r>
          </a:p>
          <a:p>
            <a:pPr marL="842963" lvl="1" indent="-442913">
              <a:buFont typeface="+mj-lt"/>
              <a:buAutoNum type="arabicPeriod"/>
            </a:pPr>
            <a:r>
              <a:rPr lang="en-US" sz="1600" dirty="0"/>
              <a:t> Measuring the current state of variation in the process parameters</a:t>
            </a:r>
          </a:p>
          <a:p>
            <a:pPr marL="842963" lvl="1" indent="-442913">
              <a:buFont typeface="+mj-lt"/>
              <a:buAutoNum type="arabicPeriod"/>
            </a:pPr>
            <a:r>
              <a:rPr lang="en-US" sz="1600" dirty="0"/>
              <a:t>Reducing variation from acceptable benchmarks</a:t>
            </a:r>
          </a:p>
          <a:p>
            <a:pPr marL="442913" indent="-442913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measure variation?</a:t>
            </a:r>
          </a:p>
        </p:txBody>
      </p:sp>
    </p:spTree>
    <p:extLst>
      <p:ext uri="{BB962C8B-B14F-4D97-AF65-F5344CB8AC3E}">
        <p14:creationId xmlns:p14="http://schemas.microsoft.com/office/powerpoint/2010/main" val="167767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Numerical Descriptive Measures</a:t>
            </a:r>
          </a:p>
          <a:p>
            <a:r>
              <a:rPr lang="en-IN" sz="2400" dirty="0"/>
              <a:t>(Ch 2 &amp; 3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EDA6BC6-FD63-50C3-20D9-788A973D3CF6}"/>
              </a:ext>
            </a:extLst>
          </p:cNvPr>
          <p:cNvGrpSpPr/>
          <p:nvPr/>
        </p:nvGrpSpPr>
        <p:grpSpPr>
          <a:xfrm>
            <a:off x="399915" y="1524000"/>
            <a:ext cx="8191500" cy="4067175"/>
            <a:chOff x="399915" y="1524000"/>
            <a:chExt cx="8191500" cy="4067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113EA-3BD3-92C0-AF07-7E69C3B7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15" y="1524000"/>
              <a:ext cx="8191500" cy="4067175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B2C95D-74D5-871E-2720-B366B112201A}"/>
                </a:ext>
              </a:extLst>
            </p:cNvPr>
            <p:cNvCxnSpPr/>
            <p:nvPr/>
          </p:nvCxnSpPr>
          <p:spPr>
            <a:xfrm flipV="1">
              <a:off x="2438400" y="4267200"/>
              <a:ext cx="3048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D373C9-7347-0FA2-DC55-D8A614DDE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8600" y="1937266"/>
              <a:ext cx="304800" cy="348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EF1344-4835-6DF1-095B-0178B57D87FD}"/>
                </a:ext>
              </a:extLst>
            </p:cNvPr>
            <p:cNvSpPr txBox="1"/>
            <p:nvPr/>
          </p:nvSpPr>
          <p:spPr>
            <a:xfrm>
              <a:off x="7917768" y="157572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71697B-5492-56F1-C21F-A422FBF86850}"/>
                </a:ext>
              </a:extLst>
            </p:cNvPr>
            <p:cNvSpPr txBox="1"/>
            <p:nvPr/>
          </p:nvSpPr>
          <p:spPr>
            <a:xfrm>
              <a:off x="1905000" y="4495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</a:t>
              </a: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Measure of spread: Range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211F64-F146-9E2D-F622-D04AC059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97852"/>
              </p:ext>
            </p:extLst>
          </p:nvPr>
        </p:nvGraphicFramePr>
        <p:xfrm>
          <a:off x="9905999" y="2209800"/>
          <a:ext cx="1886085" cy="261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085">
                  <a:extLst>
                    <a:ext uri="{9D8B030D-6E8A-4147-A177-3AD203B41FA5}">
                      <a16:colId xmlns:a16="http://schemas.microsoft.com/office/drawing/2014/main" val="18307376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C00000"/>
                          </a:highlight>
                        </a:rPr>
                        <a:t>Sample Data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C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22987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596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148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339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571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9777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3254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B35B0E-374D-287A-EEBA-82D746166615}"/>
              </a:ext>
            </a:extLst>
          </p:cNvPr>
          <p:cNvSpPr txBox="1"/>
          <p:nvPr/>
        </p:nvSpPr>
        <p:spPr>
          <a:xfrm>
            <a:off x="685800" y="1447800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=  Maximum Value – Minimum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05783-6233-2A47-6C8A-5B1D5A75E940}"/>
              </a:ext>
            </a:extLst>
          </p:cNvPr>
          <p:cNvSpPr txBox="1"/>
          <p:nvPr/>
        </p:nvSpPr>
        <p:spPr>
          <a:xfrm>
            <a:off x="9982200" y="49949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Range?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E45C6-62E9-80C8-88CB-F68DB445CE30}"/>
              </a:ext>
            </a:extLst>
          </p:cNvPr>
          <p:cNvSpPr txBox="1"/>
          <p:nvPr/>
        </p:nvSpPr>
        <p:spPr>
          <a:xfrm>
            <a:off x="10160000" y="586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31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24824"/>
            <a:ext cx="9042400" cy="1143000"/>
          </a:xfrm>
        </p:spPr>
        <p:txBody>
          <a:bodyPr/>
          <a:lstStyle/>
          <a:p>
            <a:r>
              <a:rPr lang="en-IN" dirty="0"/>
              <a:t>Highest and Lowest variations (By Range)?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35B0E-374D-287A-EEBA-82D746166615}"/>
              </a:ext>
            </a:extLst>
          </p:cNvPr>
          <p:cNvSpPr txBox="1"/>
          <p:nvPr/>
        </p:nvSpPr>
        <p:spPr>
          <a:xfrm>
            <a:off x="1600200" y="1481196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=  Maximum Value – Minimum Value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2422B2-F7D6-4FBD-85D7-605548FCE676}"/>
              </a:ext>
            </a:extLst>
          </p:cNvPr>
          <p:cNvGrpSpPr/>
          <p:nvPr/>
        </p:nvGrpSpPr>
        <p:grpSpPr>
          <a:xfrm>
            <a:off x="611055" y="1863498"/>
            <a:ext cx="8102226" cy="4114800"/>
            <a:chOff x="51174" y="1817132"/>
            <a:chExt cx="8102226" cy="4114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B3376F-B78B-4E6E-804F-869A60BE8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2133600"/>
              <a:ext cx="7315200" cy="315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963953-246E-DBDB-1615-52E627C855E5}"/>
                </a:ext>
              </a:extLst>
            </p:cNvPr>
            <p:cNvCxnSpPr/>
            <p:nvPr/>
          </p:nvCxnSpPr>
          <p:spPr>
            <a:xfrm>
              <a:off x="914400" y="5562600"/>
              <a:ext cx="716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F12D3D-2340-5D92-D1B8-DD13657BE085}"/>
                </a:ext>
              </a:extLst>
            </p:cNvPr>
            <p:cNvSpPr txBox="1"/>
            <p:nvPr/>
          </p:nvSpPr>
          <p:spPr>
            <a:xfrm>
              <a:off x="7239000" y="556260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F3DE19-357A-B6F4-DF98-EF37D91FD466}"/>
                </a:ext>
              </a:extLst>
            </p:cNvPr>
            <p:cNvCxnSpPr/>
            <p:nvPr/>
          </p:nvCxnSpPr>
          <p:spPr>
            <a:xfrm flipV="1">
              <a:off x="533400" y="2133600"/>
              <a:ext cx="0" cy="3352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3F0D2-BAE7-912A-55F0-364CC110D48B}"/>
                </a:ext>
              </a:extLst>
            </p:cNvPr>
            <p:cNvSpPr txBox="1"/>
            <p:nvPr/>
          </p:nvSpPr>
          <p:spPr>
            <a:xfrm>
              <a:off x="51174" y="181713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054DAE3-6421-C6F2-F409-90DDA5EDD13B}"/>
              </a:ext>
            </a:extLst>
          </p:cNvPr>
          <p:cNvSpPr txBox="1"/>
          <p:nvPr/>
        </p:nvSpPr>
        <p:spPr>
          <a:xfrm>
            <a:off x="966280" y="5978298"/>
            <a:ext cx="330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C00000"/>
                </a:solidFill>
              </a:rPr>
              <a:t>Variation:  C &gt; B &gt; D &gt; A</a:t>
            </a:r>
            <a:r>
              <a:rPr lang="en-IN" sz="1800" b="1" dirty="0">
                <a:solidFill>
                  <a:srgbClr val="C00000"/>
                </a:solidFill>
              </a:rPr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91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6680200" cy="4883149"/>
          </a:xfrm>
        </p:spPr>
        <p:txBody>
          <a:bodyPr>
            <a:normAutofit fontScale="62500" lnSpcReduction="20000"/>
          </a:bodyPr>
          <a:lstStyle/>
          <a:p>
            <a:pPr marL="0" indent="0"/>
            <a:r>
              <a:rPr lang="en-IN" sz="2900" dirty="0"/>
              <a:t>Uses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IN" sz="2900" dirty="0"/>
              <a:t>Stock price- minimum and maximum in a day.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IN" sz="2900" dirty="0"/>
              <a:t>Ambient temperature- minimum and maximum in a day.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IN" sz="2900" dirty="0"/>
              <a:t>Blood pressure- high and low within few minutes.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IN" sz="2900" dirty="0"/>
              <a:t>Range is computed only from two observations. Hence, easy to compute.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/>
            <a:r>
              <a:rPr lang="en-IN" sz="2900" dirty="0"/>
              <a:t>Shortcomings</a:t>
            </a:r>
          </a:p>
          <a:p>
            <a:pPr marL="0" indent="0">
              <a:lnSpc>
                <a:spcPct val="130000"/>
              </a:lnSpc>
              <a:spcAft>
                <a:spcPts val="600"/>
              </a:spcAft>
            </a:pPr>
            <a:r>
              <a:rPr lang="en-IN" sz="2900" dirty="0"/>
              <a:t>Range is computed only from two observations, 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900" dirty="0"/>
              <a:t>Does not capture distribution of variation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900" dirty="0"/>
              <a:t>Not suitable for data with extreme values </a:t>
            </a:r>
            <a:br>
              <a:rPr lang="en-IN" sz="2900" dirty="0"/>
            </a:br>
            <a:r>
              <a:rPr lang="en-IN" sz="2900" dirty="0"/>
              <a:t>31    41    5    9    26    53   58979    3    23             </a:t>
            </a:r>
            <a:r>
              <a:rPr lang="en-IN" dirty="0"/>
              <a:t>...   </a:t>
            </a:r>
          </a:p>
          <a:p>
            <a:pPr marL="0" indent="0"/>
            <a:r>
              <a:rPr lang="en-IN" dirty="0"/>
              <a:t>     Range = (58979-3) = </a:t>
            </a:r>
            <a:r>
              <a:rPr lang="en-IN" dirty="0">
                <a:solidFill>
                  <a:srgbClr val="FF0000"/>
                </a:solidFill>
              </a:rPr>
              <a:t>58976.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Range- Uses and shortcomings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6447" y="6007100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41340" y="1335571"/>
            <a:ext cx="3505201" cy="1159648"/>
            <a:chOff x="8041340" y="1472032"/>
            <a:chExt cx="3505201" cy="115964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41340" y="1819782"/>
              <a:ext cx="3505201" cy="8118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8432626" y="1472032"/>
              <a:ext cx="2385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Stock price during a day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2031" y="2633407"/>
            <a:ext cx="3542439" cy="1486770"/>
            <a:chOff x="8077200" y="3728082"/>
            <a:chExt cx="3542439" cy="14867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7200" y="4075630"/>
              <a:ext cx="3542439" cy="11392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8532376" y="3728082"/>
              <a:ext cx="2523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Temperature during a day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534" y="4381126"/>
            <a:ext cx="3111432" cy="1625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5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Measure of spread:  Variance and Standard Deviation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EFA66-7FAF-5D3A-D7D3-F164269DE7FD}"/>
              </a:ext>
            </a:extLst>
          </p:cNvPr>
          <p:cNvSpPr txBox="1"/>
          <p:nvPr/>
        </p:nvSpPr>
        <p:spPr>
          <a:xfrm>
            <a:off x="332984" y="1479509"/>
            <a:ext cx="843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Variance (population)     (</a:t>
            </a:r>
            <a:r>
              <a:rPr lang="el-GR" sz="2400" b="1" dirty="0"/>
              <a:t>σ</a:t>
            </a:r>
            <a:r>
              <a:rPr lang="en-US" sz="2400" b="1" baseline="30000" dirty="0"/>
              <a:t>2)  </a:t>
            </a:r>
            <a:r>
              <a:rPr lang="en-US" sz="2400" b="1" dirty="0"/>
              <a:t>=</a:t>
            </a:r>
            <a:r>
              <a:rPr lang="en-US" sz="2400" b="1" baseline="30000" dirty="0"/>
              <a:t>          </a:t>
            </a:r>
            <a:r>
              <a:rPr lang="en-US" sz="2400" b="1" dirty="0"/>
              <a:t>1/N * ∑ (x</a:t>
            </a:r>
            <a:r>
              <a:rPr lang="en-US" sz="2400" b="1" baseline="-25000" dirty="0"/>
              <a:t>i</a:t>
            </a:r>
            <a:r>
              <a:rPr lang="en-US" sz="2400" b="1" dirty="0"/>
              <a:t>-Mean)</a:t>
            </a:r>
            <a:r>
              <a:rPr lang="en-US" sz="2400" b="1" baseline="30000" dirty="0"/>
              <a:t>2  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A99D50-8FE6-1CDD-BBAD-10ABEF7B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57459"/>
              </p:ext>
            </p:extLst>
          </p:nvPr>
        </p:nvGraphicFramePr>
        <p:xfrm>
          <a:off x="609600" y="2133600"/>
          <a:ext cx="5105400" cy="2643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5643">
                  <a:extLst>
                    <a:ext uri="{9D8B030D-6E8A-4147-A177-3AD203B41FA5}">
                      <a16:colId xmlns:a16="http://schemas.microsoft.com/office/drawing/2014/main" val="1765350557"/>
                    </a:ext>
                  </a:extLst>
                </a:gridCol>
                <a:gridCol w="1099907">
                  <a:extLst>
                    <a:ext uri="{9D8B030D-6E8A-4147-A177-3AD203B41FA5}">
                      <a16:colId xmlns:a16="http://schemas.microsoft.com/office/drawing/2014/main" val="2236996842"/>
                    </a:ext>
                  </a:extLst>
                </a:gridCol>
                <a:gridCol w="879925">
                  <a:extLst>
                    <a:ext uri="{9D8B030D-6E8A-4147-A177-3AD203B41FA5}">
                      <a16:colId xmlns:a16="http://schemas.microsoft.com/office/drawing/2014/main" val="1190694684"/>
                    </a:ext>
                  </a:extLst>
                </a:gridCol>
                <a:gridCol w="879925">
                  <a:extLst>
                    <a:ext uri="{9D8B030D-6E8A-4147-A177-3AD203B41FA5}">
                      <a16:colId xmlns:a16="http://schemas.microsoft.com/office/drawing/2014/main" val="4214919343"/>
                    </a:ext>
                  </a:extLst>
                </a:gridCol>
              </a:tblGrid>
              <a:tr h="3316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>
                          <a:effectLst/>
                        </a:rPr>
                        <a:t>Sample Data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X-mean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(X-mean)^2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13402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114893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0163854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979802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843751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75637"/>
                  </a:ext>
                </a:extLst>
              </a:tr>
              <a:tr h="338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highlight>
                            <a:srgbClr val="F3F9FA"/>
                          </a:highlight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3F9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0115272"/>
                  </a:ext>
                </a:extLst>
              </a:tr>
              <a:tr h="26409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6, Mean = 11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250.0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30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49EA7-7442-76B5-8C6C-3FE6F18E61F1}"/>
              </a:ext>
            </a:extLst>
          </p:cNvPr>
          <p:cNvSpPr txBox="1"/>
          <p:nvPr/>
        </p:nvSpPr>
        <p:spPr>
          <a:xfrm>
            <a:off x="6324600" y="2362200"/>
            <a:ext cx="449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b="1" baseline="30000" dirty="0"/>
              <a:t>2  </a:t>
            </a:r>
            <a:r>
              <a:rPr lang="en-US" sz="1800" dirty="0"/>
              <a:t>=</a:t>
            </a:r>
            <a:r>
              <a:rPr lang="en-US" sz="1800" baseline="30000" dirty="0"/>
              <a:t> </a:t>
            </a:r>
            <a:r>
              <a:rPr lang="en-US" sz="1800" dirty="0"/>
              <a:t>(∑ (x</a:t>
            </a:r>
            <a:r>
              <a:rPr lang="en-US" sz="1800" baseline="-25000" dirty="0"/>
              <a:t>i</a:t>
            </a:r>
            <a:r>
              <a:rPr lang="en-US" sz="1800" dirty="0"/>
              <a:t>-Mean)</a:t>
            </a:r>
            <a:r>
              <a:rPr lang="en-US" sz="1800" baseline="30000" dirty="0"/>
              <a:t>2</a:t>
            </a:r>
            <a:r>
              <a:rPr lang="en-US" sz="1800" dirty="0"/>
              <a:t>)/N</a:t>
            </a:r>
            <a:r>
              <a:rPr lang="en-US" sz="1800" baseline="30000" dirty="0"/>
              <a:t>  </a:t>
            </a:r>
            <a:r>
              <a:rPr lang="en-US" sz="1800" dirty="0"/>
              <a:t>= ?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AD70C-5AE6-1575-31C8-43F5990AA63C}"/>
              </a:ext>
            </a:extLst>
          </p:cNvPr>
          <p:cNvSpPr txBox="1"/>
          <p:nvPr/>
        </p:nvSpPr>
        <p:spPr>
          <a:xfrm>
            <a:off x="6228569" y="33539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σ</a:t>
            </a:r>
            <a:r>
              <a:rPr lang="en-US" sz="1800" b="1" baseline="30000" dirty="0"/>
              <a:t>2  </a:t>
            </a:r>
            <a:r>
              <a:rPr lang="en-US" sz="1800" dirty="0"/>
              <a:t>= </a:t>
            </a:r>
            <a:r>
              <a:rPr lang="en-US" dirty="0"/>
              <a:t>41.67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723AB-E117-C70E-C20D-B22A76E769EF}"/>
              </a:ext>
            </a:extLst>
          </p:cNvPr>
          <p:cNvSpPr txBox="1"/>
          <p:nvPr/>
        </p:nvSpPr>
        <p:spPr>
          <a:xfrm>
            <a:off x="6096000" y="3969602"/>
            <a:ext cx="5638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Variance </a:t>
            </a:r>
            <a:r>
              <a:rPr lang="en-US" sz="2400" b="1" baseline="-25000" dirty="0">
                <a:solidFill>
                  <a:srgbClr val="C00000"/>
                </a:solidFill>
              </a:rPr>
              <a:t>sample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(s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  <a:r>
              <a:rPr lang="en-US" sz="2000" b="1" baseline="30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baseline="30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1/(N-1) * ∑ (x</a:t>
            </a:r>
            <a:r>
              <a:rPr lang="en-US" sz="2000" b="1" baseline="-25000" dirty="0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-Mean)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26554-46BD-CF4C-6D67-313303D8883D}"/>
              </a:ext>
            </a:extLst>
          </p:cNvPr>
          <p:cNvSpPr txBox="1"/>
          <p:nvPr/>
        </p:nvSpPr>
        <p:spPr>
          <a:xfrm>
            <a:off x="627434" y="5053844"/>
            <a:ext cx="1021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Standard deviation, </a:t>
            </a:r>
            <a:r>
              <a:rPr lang="en-US" sz="1050" dirty="0"/>
              <a:t>population</a:t>
            </a:r>
            <a:r>
              <a:rPr lang="en-US" sz="1800" dirty="0"/>
              <a:t>                              = </a:t>
            </a:r>
            <a:r>
              <a:rPr lang="el-GR" sz="1800" dirty="0"/>
              <a:t>σ</a:t>
            </a:r>
            <a:r>
              <a:rPr lang="en-US" sz="1800" dirty="0"/>
              <a:t> (square root of variance) 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Also called RMSE (Root Mean Square Error)</a:t>
            </a:r>
          </a:p>
          <a:p>
            <a:r>
              <a:rPr lang="en-US" sz="1800" dirty="0"/>
              <a:t>Standard deviation, </a:t>
            </a:r>
            <a:r>
              <a:rPr lang="en-US" sz="1050" dirty="0"/>
              <a:t>sample </a:t>
            </a:r>
            <a:r>
              <a:rPr lang="en-US" sz="1800" dirty="0"/>
              <a:t>                                = s</a:t>
            </a:r>
          </a:p>
          <a:p>
            <a:r>
              <a:rPr lang="en-US" sz="1800" dirty="0"/>
              <a:t>Coefficient of Variation, </a:t>
            </a:r>
            <a:r>
              <a:rPr lang="en-US" sz="1050" dirty="0"/>
              <a:t>population</a:t>
            </a:r>
            <a:r>
              <a:rPr lang="en-US" sz="1800" dirty="0"/>
              <a:t>                        = </a:t>
            </a:r>
            <a:r>
              <a:rPr lang="el-GR" sz="1800" dirty="0"/>
              <a:t>σ</a:t>
            </a:r>
            <a:r>
              <a:rPr lang="en-US" sz="1800" dirty="0"/>
              <a:t>/Mean</a:t>
            </a:r>
          </a:p>
          <a:p>
            <a:r>
              <a:rPr lang="en-US" sz="1800" dirty="0"/>
              <a:t>Coefficient of Variation, </a:t>
            </a:r>
            <a:r>
              <a:rPr lang="en-US" baseline="-25000" dirty="0"/>
              <a:t>sample</a:t>
            </a:r>
            <a:r>
              <a:rPr lang="en-US" sz="1050" dirty="0"/>
              <a:t>   </a:t>
            </a:r>
            <a:r>
              <a:rPr lang="en-US" sz="1800" dirty="0"/>
              <a:t>                         = s/Mean</a:t>
            </a:r>
          </a:p>
        </p:txBody>
      </p:sp>
    </p:spTree>
    <p:extLst>
      <p:ext uri="{BB962C8B-B14F-4D97-AF65-F5344CB8AC3E}">
        <p14:creationId xmlns:p14="http://schemas.microsoft.com/office/powerpoint/2010/main" val="26877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6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CA81-5592-4B9C-8FFF-425110E0DF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Variation and Standard Deviations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1210-0592-4A36-936C-E0E82993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D8D16-31BD-469A-8E37-CFBFB13D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04950"/>
            <a:ext cx="108394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D093-645B-4EC7-9B51-AF3BF38D8125}"/>
              </a:ext>
            </a:extLst>
          </p:cNvPr>
          <p:cNvSpPr txBox="1"/>
          <p:nvPr/>
        </p:nvSpPr>
        <p:spPr>
          <a:xfrm>
            <a:off x="9097048" y="5893568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Standard deviation = RMSE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8822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Coefficient of Variation (</a:t>
            </a:r>
            <a:r>
              <a:rPr lang="en-US" dirty="0" err="1"/>
              <a:t>CoV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91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Higher variation, Red or Blue?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CD87-6020-4708-8D2E-E62C5D80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4" y="1752600"/>
            <a:ext cx="6082378" cy="3810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A84E70-599C-4798-BF5D-3BD5F8D4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3" y="1752600"/>
            <a:ext cx="3435693" cy="162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764C12-EBFE-4845-860A-18F3F1B1C0A9}"/>
              </a:ext>
            </a:extLst>
          </p:cNvPr>
          <p:cNvSpPr/>
          <p:nvPr/>
        </p:nvSpPr>
        <p:spPr>
          <a:xfrm>
            <a:off x="7025242" y="3837233"/>
            <a:ext cx="409995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According to Range and Standard deviation, Sensex had higher variation than Healthcare index. 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770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Coefficient of Variation, </a:t>
            </a:r>
            <a:r>
              <a:rPr lang="en-US" dirty="0" err="1"/>
              <a:t>CoV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CD87-6020-4708-8D2E-E62C5D80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4" y="1523927"/>
            <a:ext cx="3435693" cy="215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D0782-94F8-4E42-BE2F-925568BE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30846"/>
            <a:ext cx="3435693" cy="213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83012F-139C-47C5-BC61-BCD5B3831748}"/>
              </a:ext>
            </a:extLst>
          </p:cNvPr>
          <p:cNvSpPr/>
          <p:nvPr/>
        </p:nvSpPr>
        <p:spPr>
          <a:xfrm>
            <a:off x="530054" y="3962400"/>
            <a:ext cx="55659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According to </a:t>
            </a:r>
            <a:r>
              <a:rPr lang="en-US" sz="2000" dirty="0" err="1"/>
              <a:t>CoV</a:t>
            </a:r>
            <a:r>
              <a:rPr lang="en-US" sz="2000" dirty="0"/>
              <a:t>, Healthcare index has higher variation.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means of two data differ a lot,</a:t>
            </a:r>
          </a:p>
          <a:p>
            <a:pPr marL="636588" lvl="1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Units are different </a:t>
            </a:r>
          </a:p>
          <a:p>
            <a:pPr marL="636588" lvl="1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/>
              <a:t>CoV</a:t>
            </a:r>
            <a:r>
              <a:rPr lang="en-US" sz="2000" dirty="0"/>
              <a:t> may capture the variation better than Standard deviation.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8D98-9C07-6BBC-05C2-5D19AA24CD04}"/>
              </a:ext>
            </a:extLst>
          </p:cNvPr>
          <p:cNvSpPr txBox="1"/>
          <p:nvPr/>
        </p:nvSpPr>
        <p:spPr>
          <a:xfrm>
            <a:off x="6784791" y="4038600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What is the unit of standard deviation?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What is the unit of </a:t>
            </a:r>
            <a:r>
              <a:rPr lang="en-US" dirty="0" err="1">
                <a:solidFill>
                  <a:srgbClr val="C00000"/>
                </a:solidFill>
              </a:rPr>
              <a:t>CoV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FEAE5-68AD-73AC-64AF-AE81CE00DA7F}"/>
              </a:ext>
            </a:extLst>
          </p:cNvPr>
          <p:cNvSpPr txBox="1"/>
          <p:nvPr/>
        </p:nvSpPr>
        <p:spPr>
          <a:xfrm>
            <a:off x="8077200" y="1523927"/>
            <a:ext cx="4113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1" dirty="0"/>
              <a:t>Coefficient of Variation (</a:t>
            </a:r>
            <a:r>
              <a:rPr lang="en-US" sz="1800" b="1" dirty="0" err="1"/>
              <a:t>CoV</a:t>
            </a:r>
            <a:r>
              <a:rPr lang="en-US" sz="1800" b="1" dirty="0"/>
              <a:t>) = Standard deviation/Mean</a:t>
            </a:r>
          </a:p>
        </p:txBody>
      </p:sp>
    </p:spTree>
    <p:extLst>
      <p:ext uri="{BB962C8B-B14F-4D97-AF65-F5344CB8AC3E}">
        <p14:creationId xmlns:p14="http://schemas.microsoft.com/office/powerpoint/2010/main" val="325072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Z score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48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10414000" cy="4800599"/>
          </a:xfrm>
        </p:spPr>
        <p:txBody>
          <a:bodyPr/>
          <a:lstStyle/>
          <a:p>
            <a:pPr marL="0" indent="0"/>
            <a:r>
              <a:rPr lang="en-US" dirty="0"/>
              <a:t>How </a:t>
            </a:r>
            <a:r>
              <a:rPr lang="en-US" dirty="0">
                <a:solidFill>
                  <a:srgbClr val="FF0000"/>
                </a:solidFill>
              </a:rPr>
              <a:t>far</a:t>
            </a:r>
            <a:r>
              <a:rPr lang="en-US" dirty="0"/>
              <a:t> is the observation from mean, in terms of standard deviations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     Z score of   1,  2,  3,  4,  5?           Mean = 3.</a:t>
            </a:r>
          </a:p>
          <a:p>
            <a:endParaRPr lang="en-US" sz="2000" dirty="0"/>
          </a:p>
          <a:p>
            <a:r>
              <a:rPr lang="en-US" sz="2000" dirty="0"/>
              <a:t>      Z = (</a:t>
            </a:r>
            <a:r>
              <a:rPr lang="en-US" sz="2000" dirty="0" err="1"/>
              <a:t>ObservedValue</a:t>
            </a:r>
            <a:r>
              <a:rPr lang="en-US" sz="2000" dirty="0"/>
              <a:t> - Mean)/Standard deviation</a:t>
            </a:r>
          </a:p>
          <a:p>
            <a:r>
              <a:rPr lang="en-US" sz="2000" dirty="0"/>
              <a:t>         =  Error/Standard deviation</a:t>
            </a:r>
          </a:p>
          <a:p>
            <a:endParaRPr lang="en-US" sz="2000" dirty="0"/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000" dirty="0"/>
              <a:t>Z-Score </a:t>
            </a:r>
          </a:p>
          <a:p>
            <a:pPr marL="663575" lvl="1" indent="-263525">
              <a:buFont typeface="Wingdings" panose="05000000000000000000" pitchFamily="2" charset="2"/>
              <a:buChar char="§"/>
            </a:pPr>
            <a:r>
              <a:rPr lang="en-US" sz="2000" dirty="0"/>
              <a:t>Not a summary measure </a:t>
            </a:r>
          </a:p>
          <a:p>
            <a:pPr marL="663575" lvl="1" indent="-263525">
              <a:buFont typeface="Wingdings" panose="05000000000000000000" pitchFamily="2" charset="2"/>
              <a:buChar char="§"/>
            </a:pPr>
            <a:r>
              <a:rPr lang="en-US" sz="2000" dirty="0"/>
              <a:t>It is computed for each data point.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Z score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Sessions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Defining and collecting data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Survey and sampling methods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Organizing and visualizing variables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Session 3: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Numerical descriptive measures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8737600" cy="4800599"/>
          </a:xfrm>
        </p:spPr>
        <p:txBody>
          <a:bodyPr/>
          <a:lstStyle/>
          <a:p>
            <a:r>
              <a:rPr lang="en-US" sz="2000" dirty="0"/>
              <a:t>Z scores of   1,  2,  3,  4,  5?       Mean = 15/5=3, Standard deviation= 1.41 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What is the Z score of 1?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(1-3)/1.41  =  -1.41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What is Z score of 3?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 (3-3)/1.41  =     0</a:t>
            </a:r>
          </a:p>
          <a:p>
            <a:endParaRPr lang="en-US" sz="2000" dirty="0"/>
          </a:p>
          <a:p>
            <a:r>
              <a:rPr lang="en-US" sz="2000" dirty="0"/>
              <a:t>Uses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000" dirty="0"/>
              <a:t>To identify Outliers (extreme values).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000" dirty="0"/>
              <a:t>Z value &lt; -3 or &gt; 3 are often considered </a:t>
            </a:r>
            <a:r>
              <a:rPr lang="en-US" sz="2000" b="1" dirty="0">
                <a:solidFill>
                  <a:srgbClr val="FF0000"/>
                </a:solidFill>
              </a:rPr>
              <a:t>Outliers</a:t>
            </a:r>
            <a:r>
              <a:rPr lang="en-US" sz="2000" dirty="0"/>
              <a:t>.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000" dirty="0"/>
              <a:t>To read Normal distribution table (Chapter-6)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000" dirty="0"/>
              <a:t>To estimate Confidence Intervals (Chapter-8)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sz="2000" dirty="0"/>
              <a:t>To test Hypothesis (Chapter 9,10, and 11).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Z scores- Example and Uses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6704" y="607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8049B-7AB2-4835-8ECD-FB42B1841E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2157" y="2540457"/>
            <a:ext cx="3135686" cy="17770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4EF5A-BE94-4886-AA59-F78E881B31E8}"/>
              </a:ext>
            </a:extLst>
          </p:cNvPr>
          <p:cNvCxnSpPr>
            <a:cxnSpLocks/>
          </p:cNvCxnSpPr>
          <p:nvPr/>
        </p:nvCxnSpPr>
        <p:spPr>
          <a:xfrm>
            <a:off x="7592374" y="5345668"/>
            <a:ext cx="3672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BDFF0-3321-4C3C-8B84-BBC4B6456307}"/>
              </a:ext>
            </a:extLst>
          </p:cNvPr>
          <p:cNvSpPr txBox="1"/>
          <p:nvPr/>
        </p:nvSpPr>
        <p:spPr>
          <a:xfrm>
            <a:off x="7696200" y="5361322"/>
            <a:ext cx="3217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-3      -2      -1      0      1       2      3</a:t>
            </a:r>
          </a:p>
          <a:p>
            <a:r>
              <a:rPr lang="en-US" sz="100" dirty="0"/>
              <a:t>                                        </a:t>
            </a:r>
          </a:p>
          <a:p>
            <a:r>
              <a:rPr lang="en-US" sz="1400" dirty="0"/>
              <a:t>                            Z score</a:t>
            </a:r>
            <a:endParaRPr lang="en-IN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E8346C-941D-47FC-8071-D9ABB017857C}"/>
              </a:ext>
            </a:extLst>
          </p:cNvPr>
          <p:cNvCxnSpPr>
            <a:cxnSpLocks/>
          </p:cNvCxnSpPr>
          <p:nvPr/>
        </p:nvCxnSpPr>
        <p:spPr>
          <a:xfrm>
            <a:off x="9428374" y="5265329"/>
            <a:ext cx="0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AB657DF-F8B2-4FAF-BDB3-F90F82BAA670}"/>
              </a:ext>
            </a:extLst>
          </p:cNvPr>
          <p:cNvSpPr/>
          <p:nvPr/>
        </p:nvSpPr>
        <p:spPr>
          <a:xfrm>
            <a:off x="7849905" y="529346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8B5FFD-2C11-4CEE-996D-535010A1E686}"/>
              </a:ext>
            </a:extLst>
          </p:cNvPr>
          <p:cNvSpPr/>
          <p:nvPr/>
        </p:nvSpPr>
        <p:spPr>
          <a:xfrm>
            <a:off x="10866105" y="530132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E5534-273F-4823-A975-C5194D9FEBA8}"/>
              </a:ext>
            </a:extLst>
          </p:cNvPr>
          <p:cNvSpPr/>
          <p:nvPr/>
        </p:nvSpPr>
        <p:spPr>
          <a:xfrm>
            <a:off x="11018505" y="529849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7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3. Shape of the data- </a:t>
            </a:r>
            <a:r>
              <a:rPr lang="en-US" sz="2800" dirty="0"/>
              <a:t>Skewness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33C00A-2659-4C68-BFB3-94268603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091769"/>
            <a:ext cx="295072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1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Symmetry (or lack) of frequency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5349133"/>
            <a:ext cx="532805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Skewness of </a:t>
            </a:r>
          </a:p>
          <a:p>
            <a:pPr lvl="1" indent="-374650"/>
            <a:r>
              <a:rPr lang="en-US" sz="1400" dirty="0"/>
              <a:t>Left distribution= -1.28 </a:t>
            </a:r>
          </a:p>
          <a:p>
            <a:pPr lvl="1" indent="-374650"/>
            <a:r>
              <a:rPr lang="en-US" sz="1400" dirty="0"/>
              <a:t>Middle distribution= 0</a:t>
            </a:r>
          </a:p>
          <a:p>
            <a:pPr lvl="1" indent="-374650"/>
            <a:r>
              <a:rPr lang="en-US" sz="1400" dirty="0"/>
              <a:t>Right distribution= +1.28</a:t>
            </a:r>
          </a:p>
          <a:p>
            <a:pPr lvl="1" indent="-374650"/>
            <a:r>
              <a:rPr lang="en-US" sz="1400" b="1" dirty="0">
                <a:solidFill>
                  <a:srgbClr val="C00000"/>
                </a:solidFill>
              </a:rPr>
              <a:t>MS Excel function, Skewness = Skew(Range).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B76D9-4002-46F7-AD31-496A9DE866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51" y="1530927"/>
            <a:ext cx="3771949" cy="197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151B2-23BE-49FE-881F-A0670807AC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344" y="1508867"/>
            <a:ext cx="3775005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510F0-1030-4832-B6C6-37D1EE5CDC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97" y="1529327"/>
            <a:ext cx="3775005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C9850C-D013-4F42-A2EC-30DE934A7882}"/>
              </a:ext>
            </a:extLst>
          </p:cNvPr>
          <p:cNvCxnSpPr/>
          <p:nvPr/>
        </p:nvCxnSpPr>
        <p:spPr>
          <a:xfrm>
            <a:off x="6096000" y="4653507"/>
            <a:ext cx="3168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2E36D4-2BCF-4ED5-91C3-DE6167D83D9D}"/>
              </a:ext>
            </a:extLst>
          </p:cNvPr>
          <p:cNvSpPr txBox="1"/>
          <p:nvPr/>
        </p:nvSpPr>
        <p:spPr>
          <a:xfrm>
            <a:off x="5641791" y="4723969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-</a:t>
            </a:r>
            <a:r>
              <a:rPr lang="en-US" sz="1400" dirty="0" err="1"/>
              <a:t>ive</a:t>
            </a:r>
            <a:r>
              <a:rPr lang="en-US" sz="1400" dirty="0"/>
              <a:t> skewed                0               +</a:t>
            </a:r>
            <a:r>
              <a:rPr lang="en-US" sz="1400" dirty="0" err="1"/>
              <a:t>ive</a:t>
            </a:r>
            <a:r>
              <a:rPr lang="en-US" sz="1400" dirty="0"/>
              <a:t> skewed</a:t>
            </a:r>
          </a:p>
          <a:p>
            <a:r>
              <a:rPr lang="en-US" sz="1400" dirty="0"/>
              <a:t>                               Symmetric</a:t>
            </a:r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0AB7CE-4237-46EC-B702-F998AEE8CA0C}"/>
              </a:ext>
            </a:extLst>
          </p:cNvPr>
          <p:cNvCxnSpPr>
            <a:cxnSpLocks/>
          </p:cNvCxnSpPr>
          <p:nvPr/>
        </p:nvCxnSpPr>
        <p:spPr>
          <a:xfrm>
            <a:off x="7696200" y="45324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4FAC95B-4674-4FD3-B65B-F9803F783029}"/>
              </a:ext>
            </a:extLst>
          </p:cNvPr>
          <p:cNvSpPr/>
          <p:nvPr/>
        </p:nvSpPr>
        <p:spPr>
          <a:xfrm>
            <a:off x="659704" y="4634575"/>
            <a:ext cx="40745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Frequency distribution in the middle is symmetric, and other two are not symmetric.</a:t>
            </a:r>
          </a:p>
          <a:p>
            <a:endParaRPr lang="en-US" sz="1400" dirty="0"/>
          </a:p>
          <a:p>
            <a:r>
              <a:rPr lang="en-US" sz="1400" dirty="0"/>
              <a:t>Skewness measures deviation from symmetry. </a:t>
            </a:r>
            <a:endParaRPr lang="en-IN" sz="1400" dirty="0"/>
          </a:p>
          <a:p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Computation of Skewness is not in the syllabus.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7570" y="95720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= Median =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99122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&lt; Median &lt;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37600" y="968031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&gt; Median &gt;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A0EAF-C562-51BC-177A-BF62178A8E1A}"/>
              </a:ext>
            </a:extLst>
          </p:cNvPr>
          <p:cNvSpPr txBox="1"/>
          <p:nvPr/>
        </p:nvSpPr>
        <p:spPr>
          <a:xfrm>
            <a:off x="4130206" y="3667821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Symmetric</a:t>
            </a:r>
          </a:p>
          <a:p>
            <a:r>
              <a:rPr lang="en-US" sz="1800" dirty="0"/>
              <a:t>Ex: Distribution of 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37FEC-9C17-FB63-552F-49292CD8DEB5}"/>
              </a:ext>
            </a:extLst>
          </p:cNvPr>
          <p:cNvSpPr txBox="1"/>
          <p:nvPr/>
        </p:nvSpPr>
        <p:spPr>
          <a:xfrm>
            <a:off x="393148" y="3645826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Tail on the left, 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 err="1">
                <a:solidFill>
                  <a:srgbClr val="FF0000"/>
                </a:solidFill>
              </a:rPr>
              <a:t>ive</a:t>
            </a:r>
            <a:r>
              <a:rPr lang="en-US" sz="1800" dirty="0">
                <a:solidFill>
                  <a:srgbClr val="FF0000"/>
                </a:solidFill>
              </a:rPr>
              <a:t> Skewed</a:t>
            </a:r>
          </a:p>
          <a:p>
            <a:r>
              <a:rPr lang="en-US" dirty="0"/>
              <a:t>Ex: Japan’s population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123A7-CF91-74E8-86ED-88BEDF1B3092}"/>
              </a:ext>
            </a:extLst>
          </p:cNvPr>
          <p:cNvSpPr txBox="1"/>
          <p:nvPr/>
        </p:nvSpPr>
        <p:spPr>
          <a:xfrm>
            <a:off x="8145052" y="3638285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Tail on the </a:t>
            </a:r>
            <a:r>
              <a:rPr lang="en-US" dirty="0"/>
              <a:t>right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+</a:t>
            </a:r>
            <a:r>
              <a:rPr lang="en-US" sz="1800" dirty="0" err="1">
                <a:solidFill>
                  <a:srgbClr val="FF0000"/>
                </a:solidFill>
              </a:rPr>
              <a:t>ive</a:t>
            </a:r>
            <a:r>
              <a:rPr lang="en-US" sz="1800" dirty="0">
                <a:solidFill>
                  <a:srgbClr val="FF0000"/>
                </a:solidFill>
              </a:rPr>
              <a:t> Skewed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800" dirty="0"/>
              <a:t>Ex: W</a:t>
            </a:r>
            <a:r>
              <a:rPr lang="en-US" dirty="0"/>
              <a:t>ealth, income, family size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0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7" grpId="0"/>
      <p:bldP spid="2" grpId="0"/>
      <p:bldP spid="7" grpId="0"/>
      <p:bldP spid="15" grpId="0"/>
      <p:bldP spid="18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Typical frequency distributions- </a:t>
            </a:r>
          </a:p>
          <a:p>
            <a:r>
              <a:rPr lang="en-US" sz="2800" dirty="0"/>
              <a:t>MMM relationships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C30CE-9607-4409-BBF6-F8662988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36570"/>
            <a:ext cx="5475832" cy="12684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EDB773-8C6C-4FC8-80B0-1AEB0DAE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3" y="1687223"/>
            <a:ext cx="10524214" cy="2275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0384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spread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405882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spread</a:t>
            </a:r>
          </a:p>
        </p:txBody>
      </p:sp>
    </p:spTree>
    <p:extLst>
      <p:ext uri="{BB962C8B-B14F-4D97-AF65-F5344CB8AC3E}">
        <p14:creationId xmlns:p14="http://schemas.microsoft.com/office/powerpoint/2010/main" val="297433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HW…. A tale of 3 exams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9E853-2DB0-4DAC-B07E-C39092109893}"/>
              </a:ext>
            </a:extLst>
          </p:cNvPr>
          <p:cNvSpPr/>
          <p:nvPr/>
        </p:nvSpPr>
        <p:spPr>
          <a:xfrm>
            <a:off x="458473" y="4267200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do results of these exams indicate?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F6514B-B668-4EEE-95B6-A6AF57D76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91" y="1600800"/>
            <a:ext cx="3775000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6C6E7-017B-4041-B8AD-55CABEE117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7563" y="1600800"/>
            <a:ext cx="3775000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556FA4-83C6-45C8-B48E-6676BE8234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962" y="1600800"/>
            <a:ext cx="3775001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601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Shape of the data- </a:t>
            </a:r>
            <a:r>
              <a:rPr lang="en-US" sz="2800" dirty="0"/>
              <a:t>Kurtosis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00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Flatness (or </a:t>
            </a:r>
            <a:r>
              <a:rPr lang="en-US" sz="2800" dirty="0" err="1"/>
              <a:t>Peakedness</a:t>
            </a:r>
            <a:r>
              <a:rPr lang="en-US" sz="2800" dirty="0"/>
              <a:t>) of a frequency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3800" y="4573792"/>
            <a:ext cx="3776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 distribution on the right is flatter.   </a:t>
            </a:r>
          </a:p>
          <a:p>
            <a:endParaRPr lang="en-US" sz="1400" dirty="0"/>
          </a:p>
          <a:p>
            <a:r>
              <a:rPr lang="en-US" sz="1400" dirty="0"/>
              <a:t>Kurtosis measures Flatness (or </a:t>
            </a:r>
            <a:r>
              <a:rPr lang="en-US" sz="1400" dirty="0" err="1"/>
              <a:t>Peakedness</a:t>
            </a:r>
            <a:r>
              <a:rPr lang="en-US" sz="1400" dirty="0"/>
              <a:t>) of a frequency distribution.</a:t>
            </a:r>
          </a:p>
          <a:p>
            <a:pPr algn="ctr"/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Calculation of Kurtosis is not in the course.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D10D8F-4E4C-4FC4-A719-9F17117EB6C3}"/>
              </a:ext>
            </a:extLst>
          </p:cNvPr>
          <p:cNvCxnSpPr/>
          <p:nvPr/>
        </p:nvCxnSpPr>
        <p:spPr>
          <a:xfrm>
            <a:off x="7854694" y="4751358"/>
            <a:ext cx="1944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60F726-024D-444D-903C-EE10EE6491C9}"/>
              </a:ext>
            </a:extLst>
          </p:cNvPr>
          <p:cNvSpPr txBox="1"/>
          <p:nvPr/>
        </p:nvSpPr>
        <p:spPr>
          <a:xfrm>
            <a:off x="7696200" y="481262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0         Kurtosis </a:t>
            </a:r>
            <a:endParaRPr lang="en-IN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EC38A8-6420-41B8-8E5C-A0F60A89C8BA}"/>
              </a:ext>
            </a:extLst>
          </p:cNvPr>
          <p:cNvCxnSpPr>
            <a:cxnSpLocks/>
          </p:cNvCxnSpPr>
          <p:nvPr/>
        </p:nvCxnSpPr>
        <p:spPr>
          <a:xfrm>
            <a:off x="7854694" y="464820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8D9B0-672F-4C04-A767-37828B54D2AB}"/>
              </a:ext>
            </a:extLst>
          </p:cNvPr>
          <p:cNvSpPr txBox="1"/>
          <p:nvPr/>
        </p:nvSpPr>
        <p:spPr>
          <a:xfrm>
            <a:off x="7517343" y="5284471"/>
            <a:ext cx="3086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lvl="1"/>
            <a:r>
              <a:rPr lang="en-US" sz="1400" dirty="0"/>
              <a:t>Kurtosis of</a:t>
            </a:r>
          </a:p>
          <a:p>
            <a:pPr marL="636588" lvl="2" indent="-373063"/>
            <a:r>
              <a:rPr lang="en-US" sz="1400" dirty="0"/>
              <a:t>Distribution on the left-     1.26</a:t>
            </a:r>
          </a:p>
          <a:p>
            <a:pPr marL="636588" lvl="2" indent="-373063"/>
            <a:r>
              <a:rPr lang="en-US" sz="1400" dirty="0"/>
              <a:t>Distribution on the right-   0.067</a:t>
            </a:r>
          </a:p>
          <a:p>
            <a:pPr marL="636588" lvl="2" indent="-373063"/>
            <a:r>
              <a:rPr lang="en-US" sz="1400" dirty="0"/>
              <a:t>MS Excel formula, =Kurt(Range).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8B549A-9484-4BD9-B1A0-2DEE547F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9474"/>
            <a:ext cx="4941817" cy="259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A69B6A-6220-46DC-8828-CFE57D77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4948363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5411D-982B-4661-B497-BA988277A3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Quartiles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20A3C-8EAF-4487-9615-5A55390766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632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4210F-8C9F-4E6B-A8C1-596F44C3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00201"/>
            <a:ext cx="7096446" cy="4876799"/>
          </a:xfrm>
        </p:spPr>
        <p:txBody>
          <a:bodyPr/>
          <a:lstStyle/>
          <a:p>
            <a:pPr marL="263525" indent="-263525">
              <a:buFont typeface="Wingdings" panose="05000000000000000000" pitchFamily="2" charset="2"/>
              <a:buChar char="§"/>
            </a:pPr>
            <a:r>
              <a:rPr lang="en-US" sz="2400" dirty="0"/>
              <a:t>Divide the sorted data into 4 quarters- 25% observations in each quarter.</a:t>
            </a:r>
            <a:endParaRPr lang="en-US" sz="3600" dirty="0"/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Q1, First Quartile- Lowest 25% observations</a:t>
            </a:r>
          </a:p>
          <a:p>
            <a:pPr marL="842963" lvl="2" indent="-179388">
              <a:buFont typeface="Wingdings" panose="05000000000000000000" pitchFamily="2" charset="2"/>
              <a:buChar char="§"/>
            </a:pPr>
            <a:r>
              <a:rPr lang="en-US" sz="1600" dirty="0"/>
              <a:t>(N+1)/4th</a:t>
            </a:r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Q2, Second Quartile- Lowest 50% observations</a:t>
            </a:r>
          </a:p>
          <a:p>
            <a:pPr marL="842963" lvl="2" indent="-179388">
              <a:buFont typeface="Wingdings" panose="05000000000000000000" pitchFamily="2" charset="2"/>
              <a:buChar char="§"/>
            </a:pPr>
            <a:r>
              <a:rPr lang="en-US" sz="1600" dirty="0"/>
              <a:t>(N+1)/2th</a:t>
            </a:r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Q3, Third Quartile- Lowest 75% observations.</a:t>
            </a:r>
          </a:p>
          <a:p>
            <a:pPr marL="842963" lvl="2" indent="-179388">
              <a:buFont typeface="Wingdings" panose="05000000000000000000" pitchFamily="2" charset="2"/>
              <a:buChar char="§"/>
            </a:pPr>
            <a:r>
              <a:rPr lang="en-US" sz="1600" dirty="0"/>
              <a:t>3/4(N+1)</a:t>
            </a:r>
            <a:r>
              <a:rPr lang="en-US" sz="1600"/>
              <a:t>th</a:t>
            </a:r>
            <a:endParaRPr lang="en-US" sz="1600" dirty="0"/>
          </a:p>
          <a:p>
            <a:pPr marL="442913" lvl="1" indent="-179388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Inter-Quartile Range (IQR) = Q3-Q1.</a:t>
            </a:r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Notice that Q2 = Median.</a:t>
            </a:r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Quartiles are used to study variation in the data, and to spot whether distribution of data is symmetric.</a:t>
            </a:r>
          </a:p>
          <a:p>
            <a:pPr marL="442913" lvl="1" indent="-179388">
              <a:buFont typeface="Wingdings" panose="05000000000000000000" pitchFamily="2" charset="2"/>
              <a:buChar char="§"/>
            </a:pPr>
            <a:r>
              <a:rPr lang="en-US" sz="2000" dirty="0"/>
              <a:t>Used in 5-number summary and Boxplots.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A9C65-BC42-4A9A-A705-43F287E57C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Quartiles (from Quarters)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AFCC9-68B9-4F9D-8764-DC9C14647D6D}"/>
              </a:ext>
            </a:extLst>
          </p:cNvPr>
          <p:cNvSpPr txBox="1"/>
          <p:nvPr/>
        </p:nvSpPr>
        <p:spPr>
          <a:xfrm>
            <a:off x="8967530" y="526512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IQR = 800 - 90 = 710.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B70EA-4C8B-43F0-A1D8-878B4633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0193" y="1600201"/>
            <a:ext cx="295072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BBAC5-4BC1-4920-9F3E-4CA91E3B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46" y="1607128"/>
            <a:ext cx="2672707" cy="4148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142" y="5755266"/>
            <a:ext cx="64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Outliers: More than Q3+1.5 IQR or less than Q1-1.5 IQR</a:t>
            </a:r>
          </a:p>
        </p:txBody>
      </p:sp>
    </p:spTree>
    <p:extLst>
      <p:ext uri="{BB962C8B-B14F-4D97-AF65-F5344CB8AC3E}">
        <p14:creationId xmlns:p14="http://schemas.microsoft.com/office/powerpoint/2010/main" val="27641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5-number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8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Nominal / Categorical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Meaning of numerical descriptive measures?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 the data in a numerical way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Contingency tables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Relationship between two variables, cross tabulations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% of female and male customers by product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Descriptive measures for nominal/categorical &amp; ordinal variables?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Frequency, cumulative frequency, proportions (%)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Next: Numerical descriptive measures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Numerical variables (measured on interval or ratio scales)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9B7D5-909F-487D-845E-8659E787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46237"/>
            <a:ext cx="51562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lang="en-US" sz="2000" dirty="0"/>
              <a:t>The dataset is summarized by following 5 numbers-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Minimum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Q1- Quartile 1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Q2- Quartile 2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Q3- Quartile 3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Maximum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179388" lvl="1" indent="-179388">
              <a:buFont typeface="Wingdings" panose="05000000000000000000" pitchFamily="2" charset="2"/>
              <a:buChar char="§"/>
            </a:pPr>
            <a:r>
              <a:rPr lang="en-US" sz="1800" dirty="0"/>
              <a:t>Usage</a:t>
            </a:r>
          </a:p>
          <a:p>
            <a:pPr marL="579438" lvl="2" indent="-179388">
              <a:buFont typeface="Wingdings" panose="05000000000000000000" pitchFamily="2" charset="2"/>
              <a:buChar char="§"/>
            </a:pPr>
            <a:r>
              <a:rPr lang="en-US" sz="1600" dirty="0"/>
              <a:t>To study variation in the data, </a:t>
            </a:r>
          </a:p>
          <a:p>
            <a:pPr marL="579438" lvl="2" indent="-179388">
              <a:buFont typeface="Wingdings" panose="05000000000000000000" pitchFamily="2" charset="2"/>
              <a:buChar char="§"/>
            </a:pPr>
            <a:r>
              <a:rPr lang="en-US" sz="1600" dirty="0"/>
              <a:t>Quick symmetry </a:t>
            </a:r>
            <a:r>
              <a:rPr lang="en-US" sz="1600" dirty="0" err="1"/>
              <a:t>assesment</a:t>
            </a:r>
            <a:endParaRPr lang="en-US" sz="1600" dirty="0"/>
          </a:p>
          <a:p>
            <a:pPr marL="179388" lvl="1" indent="-179388">
              <a:buFont typeface="Wingdings" panose="05000000000000000000" pitchFamily="2" charset="2"/>
              <a:buChar char="§"/>
            </a:pPr>
            <a:r>
              <a:rPr lang="en-US" sz="1800" dirty="0"/>
              <a:t>Used in Boxplots.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909C6B-C24B-4E42-800B-3F02ED2FF1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5-number summary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6CA7B-CBAF-4597-9915-3D06D9837215}"/>
              </a:ext>
            </a:extLst>
          </p:cNvPr>
          <p:cNvSpPr/>
          <p:nvPr/>
        </p:nvSpPr>
        <p:spPr>
          <a:xfrm>
            <a:off x="7010399" y="5715000"/>
            <a:ext cx="381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5-number summary of above dataset-</a:t>
            </a:r>
          </a:p>
          <a:p>
            <a:pPr marL="0" indent="0">
              <a:spcBef>
                <a:spcPts val="600"/>
              </a:spcBef>
            </a:pPr>
            <a:r>
              <a:rPr lang="en-US" sz="1600" dirty="0"/>
              <a:t>     </a:t>
            </a:r>
            <a:r>
              <a:rPr lang="en-US" sz="1600" b="1" dirty="0"/>
              <a:t>4</a:t>
            </a:r>
            <a:r>
              <a:rPr lang="en-US" b="1" dirty="0"/>
              <a:t>0, 90, 200, 800 and 950</a:t>
            </a:r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3D5E5-BAB8-4739-AF2F-4998A74B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61654"/>
            <a:ext cx="3634294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63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5C15-E668-4B59-9518-A7224A72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50247"/>
            <a:ext cx="5186925" cy="4525963"/>
          </a:xfrm>
        </p:spPr>
        <p:txBody>
          <a:bodyPr/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en-US" sz="2000" dirty="0"/>
              <a:t>A visual representation of 5- number summary. A box over the 5-numbers- Min, Q1, Q2, Q3, Max,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US" sz="2000" dirty="0"/>
              <a:t>Boxplot is used to study variation in the data, and to spot whether distribution of data is symmetric.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</a:rPr>
              <a:t>Boxplot = ‘Box and Whisker’ in MS Excel 2019.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79388" indent="-179388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7A24B-22ED-4DB9-89EA-27A0401CD5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Boxplot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2603A4-62CE-4C60-9E65-C40249C0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25" y="1494047"/>
            <a:ext cx="2222060" cy="3869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A5546-0580-44C7-996F-E893B516B4A8}"/>
              </a:ext>
            </a:extLst>
          </p:cNvPr>
          <p:cNvCxnSpPr>
            <a:cxnSpLocks/>
          </p:cNvCxnSpPr>
          <p:nvPr/>
        </p:nvCxnSpPr>
        <p:spPr>
          <a:xfrm flipV="1">
            <a:off x="8650163" y="5023523"/>
            <a:ext cx="1811083" cy="3398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BD56D-FB34-4DE7-9FDD-E92D736B6E19}"/>
              </a:ext>
            </a:extLst>
          </p:cNvPr>
          <p:cNvCxnSpPr>
            <a:cxnSpLocks/>
          </p:cNvCxnSpPr>
          <p:nvPr/>
        </p:nvCxnSpPr>
        <p:spPr>
          <a:xfrm>
            <a:off x="8692125" y="4379676"/>
            <a:ext cx="1447800" cy="43656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9AB63C-DC5B-4AA7-9BA2-788F8BAB3A33}"/>
              </a:ext>
            </a:extLst>
          </p:cNvPr>
          <p:cNvCxnSpPr>
            <a:cxnSpLocks/>
          </p:cNvCxnSpPr>
          <p:nvPr/>
        </p:nvCxnSpPr>
        <p:spPr>
          <a:xfrm>
            <a:off x="8650163" y="3480344"/>
            <a:ext cx="1489762" cy="92825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1F2022-54E4-43BC-A5FE-C18D48E7FEAD}"/>
              </a:ext>
            </a:extLst>
          </p:cNvPr>
          <p:cNvCxnSpPr>
            <a:cxnSpLocks/>
          </p:cNvCxnSpPr>
          <p:nvPr/>
        </p:nvCxnSpPr>
        <p:spPr>
          <a:xfrm flipV="1">
            <a:off x="8650163" y="2388722"/>
            <a:ext cx="1489762" cy="7102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6C3A7A-7EF8-4B1F-BF68-B4257240F492}"/>
              </a:ext>
            </a:extLst>
          </p:cNvPr>
          <p:cNvCxnSpPr>
            <a:cxnSpLocks/>
          </p:cNvCxnSpPr>
          <p:nvPr/>
        </p:nvCxnSpPr>
        <p:spPr>
          <a:xfrm>
            <a:off x="8650163" y="1752600"/>
            <a:ext cx="1762592" cy="8483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556DAE-E4B8-455C-91A4-8A9FA20C6FC1}"/>
              </a:ext>
            </a:extLst>
          </p:cNvPr>
          <p:cNvSpPr txBox="1"/>
          <p:nvPr/>
        </p:nvSpPr>
        <p:spPr>
          <a:xfrm>
            <a:off x="11048975" y="1752600"/>
            <a:ext cx="47481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Max</a:t>
            </a:r>
          </a:p>
          <a:p>
            <a:endParaRPr lang="en-US" dirty="0"/>
          </a:p>
          <a:p>
            <a:r>
              <a:rPr lang="en-US" sz="1200" dirty="0"/>
              <a:t>Q3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8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100" dirty="0"/>
          </a:p>
          <a:p>
            <a:r>
              <a:rPr lang="en-US" sz="1200" dirty="0"/>
              <a:t>Q2</a:t>
            </a:r>
          </a:p>
          <a:p>
            <a:endParaRPr lang="en-US" sz="1050" dirty="0"/>
          </a:p>
          <a:p>
            <a:r>
              <a:rPr lang="en-US" sz="1200" dirty="0"/>
              <a:t>Q1</a:t>
            </a:r>
          </a:p>
          <a:p>
            <a:r>
              <a:rPr lang="en-US" sz="1200" dirty="0"/>
              <a:t>Min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DDE5A-4149-4761-9C69-EB6841F40B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229" y="2527335"/>
            <a:ext cx="3146789" cy="1424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694EA-8C58-4AA1-AAB2-E834A61A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616" y="1356897"/>
            <a:ext cx="3575818" cy="414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231" y="5879158"/>
            <a:ext cx="11831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Wherever there are outliers, the whisker line ends at Q3+1.5IQR (if outliers are on the higher side) or at Q1-1.5IQR (if outliers are on the lower side)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Typical Boxplots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31FDCB-B86E-4F2B-AD82-6F81D41E1232}"/>
              </a:ext>
            </a:extLst>
          </p:cNvPr>
          <p:cNvGrpSpPr/>
          <p:nvPr/>
        </p:nvGrpSpPr>
        <p:grpSpPr>
          <a:xfrm>
            <a:off x="7010400" y="1412820"/>
            <a:ext cx="5029200" cy="4832405"/>
            <a:chOff x="6934200" y="1412820"/>
            <a:chExt cx="5029200" cy="4832405"/>
          </a:xfrm>
        </p:grpSpPr>
        <p:pic>
          <p:nvPicPr>
            <p:cNvPr id="6" name="Picture 2" descr="http://educationaldesigner.org/ed/volume1/issue1/article3/images/figure_7b_large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1412820"/>
              <a:ext cx="5029200" cy="483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86601C-8004-4073-8AD4-0B0453362701}"/>
                </a:ext>
              </a:extLst>
            </p:cNvPr>
            <p:cNvSpPr txBox="1"/>
            <p:nvPr/>
          </p:nvSpPr>
          <p:spPr>
            <a:xfrm>
              <a:off x="9123362" y="1507968"/>
              <a:ext cx="2840037" cy="389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1                                     5</a:t>
              </a:r>
            </a:p>
            <a:p>
              <a:pPr marL="342900" indent="-342900">
                <a:buAutoNum type="arabicPlain"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/>
              </a:pPr>
              <a:endParaRPr lang="en-US" sz="700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/>
              </a:pPr>
              <a:endParaRPr lang="en-US" sz="1600" b="1" dirty="0">
                <a:solidFill>
                  <a:srgbClr val="FF0000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2                                    6</a:t>
              </a:r>
            </a:p>
            <a:p>
              <a:pPr marL="342900" indent="-342900">
                <a:buAutoNum type="arabicPlain" startAt="3"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 startAt="3"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 startAt="3"/>
              </a:pPr>
              <a:endParaRPr lang="en-US" sz="2000" b="1" dirty="0">
                <a:solidFill>
                  <a:srgbClr val="FF0000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3                                    7</a:t>
              </a:r>
            </a:p>
            <a:p>
              <a:pPr marL="342900" indent="-342900">
                <a:buAutoNum type="arabicPlain" startAt="3"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 startAt="3"/>
              </a:pPr>
              <a:endParaRPr lang="en-US" sz="2400" b="1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lain" startAt="3"/>
              </a:pP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4                                    8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76E3C-A336-4206-84C3-7F47A1B0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507968"/>
            <a:ext cx="634102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US" dirty="0"/>
              <a:t>Take 5… Boxplots stories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08270"/>
            <a:ext cx="780356" cy="7742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90719D-7356-4353-9B33-2032A11E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3311"/>
            <a:ext cx="1225402" cy="2749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714E68-286D-4F9D-8F99-218C9658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11" y="1703311"/>
            <a:ext cx="1225402" cy="2749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CCD259-52B5-4936-AC65-19307C0E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91" y="1682529"/>
            <a:ext cx="2530059" cy="2749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C4D760-67F2-448E-8074-86804D445E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2728" y="1699107"/>
            <a:ext cx="1733094" cy="27329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7E23754B-E772-4F76-BA0A-B0C3669E9BB7}"/>
                  </a:ext>
                </a:extLst>
              </p:cNvPr>
              <p:cNvGraphicFramePr/>
              <p:nvPr/>
            </p:nvGraphicFramePr>
            <p:xfrm>
              <a:off x="2133600" y="1745400"/>
              <a:ext cx="1206500" cy="2750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7E23754B-E772-4F76-BA0A-B0C3669E9B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3600" y="1745400"/>
                <a:ext cx="1206500" cy="27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1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Covariance and Correlation</a:t>
            </a:r>
          </a:p>
          <a:p>
            <a:r>
              <a:rPr lang="en-US" sz="2800" dirty="0"/>
              <a:t>(will be done later in Chapter#12, Simple Linear Regression)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378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Excel function                      Example                            Result</a:t>
            </a:r>
          </a:p>
          <a:p>
            <a:r>
              <a:rPr lang="en-US" dirty="0"/>
              <a:t>=Average(Range)        	  =Average(1,2,3,4)                2.5</a:t>
            </a:r>
          </a:p>
          <a:p>
            <a:r>
              <a:rPr lang="en-US" dirty="0"/>
              <a:t>=Median(Range)             =Median(6,4,5,3,2)               4</a:t>
            </a:r>
          </a:p>
          <a:p>
            <a:r>
              <a:rPr lang="en-US" dirty="0"/>
              <a:t>=Mode(Range)                =Mode(2,3,3,4,5,5,5,5)         5</a:t>
            </a:r>
          </a:p>
          <a:p>
            <a:endParaRPr lang="en-US" dirty="0"/>
          </a:p>
          <a:p>
            <a:r>
              <a:rPr lang="en-US" dirty="0"/>
              <a:t>=</a:t>
            </a:r>
            <a:r>
              <a:rPr lang="en-US" dirty="0" err="1"/>
              <a:t>Var.p</a:t>
            </a:r>
            <a:r>
              <a:rPr lang="en-US" dirty="0"/>
              <a:t>(Range)        	       =</a:t>
            </a:r>
            <a:r>
              <a:rPr lang="en-US" dirty="0" err="1"/>
              <a:t>Var.p</a:t>
            </a:r>
            <a:r>
              <a:rPr lang="en-US" dirty="0"/>
              <a:t>(1,2,3,4,10)               10.000</a:t>
            </a:r>
          </a:p>
          <a:p>
            <a:r>
              <a:rPr lang="en-US" dirty="0"/>
              <a:t>=</a:t>
            </a:r>
            <a:r>
              <a:rPr lang="en-US" dirty="0" err="1"/>
              <a:t>Stdev,p</a:t>
            </a:r>
            <a:r>
              <a:rPr lang="en-US" dirty="0"/>
              <a:t>(Range)                 =</a:t>
            </a:r>
            <a:r>
              <a:rPr lang="en-US" dirty="0" err="1"/>
              <a:t>Stdev.p</a:t>
            </a:r>
            <a:r>
              <a:rPr lang="en-US" dirty="0"/>
              <a:t>(1,2,3,4,10)              3.162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MS Excel functions….1/2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20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Excel function                          Example                                    Result</a:t>
            </a:r>
          </a:p>
          <a:p>
            <a:r>
              <a:rPr lang="en-US" dirty="0"/>
              <a:t>=Min(Range)                            Min(2,3,4,7,8)        	                  2</a:t>
            </a:r>
          </a:p>
          <a:p>
            <a:r>
              <a:rPr lang="en-US" dirty="0"/>
              <a:t>=Max(Range)                           Max(2,3,4,7,8)                                  9</a:t>
            </a:r>
          </a:p>
          <a:p>
            <a:endParaRPr lang="en-US" dirty="0"/>
          </a:p>
          <a:p>
            <a:r>
              <a:rPr lang="en-US" dirty="0"/>
              <a:t>=</a:t>
            </a:r>
            <a:r>
              <a:rPr lang="en-US" dirty="0" err="1"/>
              <a:t>Quartile.Inc</a:t>
            </a:r>
            <a:r>
              <a:rPr lang="en-US" dirty="0"/>
              <a:t>(</a:t>
            </a:r>
            <a:r>
              <a:rPr lang="en-US" dirty="0" err="1"/>
              <a:t>Array,#Q</a:t>
            </a:r>
            <a:r>
              <a:rPr lang="en-US" dirty="0"/>
              <a:t>)</a:t>
            </a:r>
          </a:p>
          <a:p>
            <a:r>
              <a:rPr lang="en-US" dirty="0"/>
              <a:t>(Q= 1,2,3)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MS Excel functions….2/2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819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Mean, Median, Mode</a:t>
            </a:r>
          </a:p>
          <a:p>
            <a:pPr marL="514350" indent="-514350">
              <a:buAutoNum type="arabicPeriod"/>
            </a:pPr>
            <a:r>
              <a:rPr lang="en-US" dirty="0"/>
              <a:t>Min, Max, Range</a:t>
            </a:r>
          </a:p>
          <a:p>
            <a:pPr marL="514350" indent="-514350">
              <a:buAutoNum type="arabicPeriod"/>
            </a:pPr>
            <a:r>
              <a:rPr lang="en-US" dirty="0"/>
              <a:t>Variance, </a:t>
            </a:r>
            <a:r>
              <a:rPr lang="en-US" dirty="0" err="1"/>
              <a:t>Stddev</a:t>
            </a:r>
            <a:r>
              <a:rPr lang="en-US" dirty="0"/>
              <a:t>, </a:t>
            </a:r>
            <a:r>
              <a:rPr lang="en-US" dirty="0" err="1"/>
              <a:t>CoV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5 – Number summary</a:t>
            </a:r>
          </a:p>
          <a:p>
            <a:pPr marL="914400" lvl="1" indent="-514350">
              <a:buAutoNum type="arabicPeriod"/>
            </a:pPr>
            <a:r>
              <a:rPr lang="en-US" dirty="0"/>
              <a:t>Min, Q1, Q2, Q3, Max</a:t>
            </a:r>
          </a:p>
          <a:p>
            <a:pPr marL="514350" indent="-514350">
              <a:buAutoNum type="arabicPeriod"/>
            </a:pPr>
            <a:r>
              <a:rPr lang="en-US" dirty="0"/>
              <a:t>Inter Quartile Range: Q3-Q1</a:t>
            </a:r>
          </a:p>
          <a:p>
            <a:pPr marL="514350" indent="-514350">
              <a:buAutoNum type="arabicPeriod"/>
            </a:pPr>
            <a:r>
              <a:rPr lang="en-US" dirty="0"/>
              <a:t>Skewness</a:t>
            </a:r>
          </a:p>
          <a:p>
            <a:pPr marL="514350" indent="-514350">
              <a:buAutoNum type="arabicPeriod"/>
            </a:pPr>
            <a:r>
              <a:rPr lang="en-US" dirty="0"/>
              <a:t>Kurtosis</a:t>
            </a:r>
          </a:p>
          <a:p>
            <a:pPr marL="514350" indent="-514350">
              <a:buAutoNum type="arabicPeriod"/>
            </a:pPr>
            <a:r>
              <a:rPr lang="en-US" dirty="0"/>
              <a:t>You can use MS Excel to calculate these descriptive measures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Numerical Description Measures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61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Q&amp;A  - Discussion on exam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4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Numerical measures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15" y="1600201"/>
            <a:ext cx="5315085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Central tendency (?)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Mean, mode and median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Dispersion or spread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Around the central point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3D27CB-1B41-0D09-597D-A01AD862EA06}"/>
              </a:ext>
            </a:extLst>
          </p:cNvPr>
          <p:cNvGrpSpPr/>
          <p:nvPr/>
        </p:nvGrpSpPr>
        <p:grpSpPr>
          <a:xfrm>
            <a:off x="6519995" y="1600201"/>
            <a:ext cx="3639615" cy="3725030"/>
            <a:chOff x="6519995" y="1600201"/>
            <a:chExt cx="3639615" cy="372503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BF08D55-478A-A9A9-D1D4-85B06F9C5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995" y="1600201"/>
              <a:ext cx="3639615" cy="372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D9FB29-8DB6-50C1-450F-8877B1A681E6}"/>
                </a:ext>
              </a:extLst>
            </p:cNvPr>
            <p:cNvSpPr/>
            <p:nvPr/>
          </p:nvSpPr>
          <p:spPr>
            <a:xfrm>
              <a:off x="8382000" y="3240601"/>
              <a:ext cx="228600" cy="228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BB6849-A128-D743-A658-2686E0359FDC}"/>
              </a:ext>
            </a:extLst>
          </p:cNvPr>
          <p:cNvSpPr txBox="1"/>
          <p:nvPr/>
        </p:nvSpPr>
        <p:spPr>
          <a:xfrm>
            <a:off x="6992208" y="54158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Self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17690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Central tendency measures for </a:t>
            </a:r>
            <a:r>
              <a:rPr lang="en-IN" dirty="0">
                <a:solidFill>
                  <a:srgbClr val="FF0000"/>
                </a:solidFill>
              </a:rPr>
              <a:t>raw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Arithmetic Mean (AM)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AM = sum of the values/number of observations.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/>
                  <a:t>AM 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dirty="0"/>
                  <a:t>)/n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dirty="0"/>
                  <a:t> : Summation from first value,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= 1 to the nth value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baseline="-250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n = total number of observations in your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Example: 1  3  4  8  9              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n (?)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AM (?)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= (1+3+4+8+9)/5= 25/5= 5.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944" t="-148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Central tendency measures for </a:t>
            </a:r>
            <a:r>
              <a:rPr lang="en-IN" dirty="0">
                <a:solidFill>
                  <a:srgbClr val="FF0000"/>
                </a:solidFill>
              </a:rPr>
              <a:t>raw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Median- value of middle observation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After sorting the data in ascending order.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Median = (n+1)/2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  3   4   8   9, Median value = (?)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1   3  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  8   9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  3   4   8   9  1,   Median value = (?)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1   3   4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8   9  1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1 1 3 * 4 8 9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Median value= 3.5 = (3+4)/2.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Central tendency measures for </a:t>
            </a:r>
            <a:r>
              <a:rPr lang="en-IN" dirty="0">
                <a:solidFill>
                  <a:srgbClr val="FF0000"/>
                </a:solidFill>
              </a:rPr>
              <a:t>raw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Value of most frequently occurring observation in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2  2  3  4  5,  Mode value=  (?)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2  2  </a:t>
            </a:r>
            <a:r>
              <a:rPr lang="fr-FR" dirty="0"/>
              <a:t>3  4  5  (Mode value =2)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22  30  40  40  50  50  66 (Mode value= ?)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22  30  </a:t>
            </a:r>
            <a:r>
              <a:rPr lang="fr-FR" b="1" dirty="0">
                <a:solidFill>
                  <a:srgbClr val="FF0000"/>
                </a:solidFill>
              </a:rPr>
              <a:t>40  40  50  50  </a:t>
            </a:r>
            <a:r>
              <a:rPr lang="fr-FR" dirty="0"/>
              <a:t>66  (Mode values= 40 and 50)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Bi modal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1, 2, 3, 4, 5 (Mode value= ?)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May not have </a:t>
            </a:r>
            <a:r>
              <a:rPr lang="fr-FR" dirty="0" err="1"/>
              <a:t>any</a:t>
            </a:r>
            <a:r>
              <a:rPr lang="fr-FR" dirty="0"/>
              <a:t> Mode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F146A-5F2A-3761-C341-60519859DA84}"/>
              </a:ext>
            </a:extLst>
          </p:cNvPr>
          <p:cNvGrpSpPr/>
          <p:nvPr/>
        </p:nvGrpSpPr>
        <p:grpSpPr>
          <a:xfrm>
            <a:off x="7598991" y="4497360"/>
            <a:ext cx="4168775" cy="1217864"/>
            <a:chOff x="7605476" y="4940300"/>
            <a:chExt cx="4168775" cy="12178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C69B61-2F2F-1020-CC32-E2AC967BB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5476" y="4940300"/>
              <a:ext cx="4168775" cy="1217864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8B21EA5-808C-8C00-1CEE-B4439D9B668D}"/>
                </a:ext>
              </a:extLst>
            </p:cNvPr>
            <p:cNvSpPr/>
            <p:nvPr/>
          </p:nvSpPr>
          <p:spPr>
            <a:xfrm>
              <a:off x="8229600" y="5106489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D3BA84-8B7E-F89D-7955-D07ED2FD3354}"/>
                </a:ext>
              </a:extLst>
            </p:cNvPr>
            <p:cNvSpPr/>
            <p:nvPr/>
          </p:nvSpPr>
          <p:spPr>
            <a:xfrm>
              <a:off x="8499475" y="5101447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CFA413-E997-9C23-ECC3-057DE5D471AE}"/>
                </a:ext>
              </a:extLst>
            </p:cNvPr>
            <p:cNvSpPr/>
            <p:nvPr/>
          </p:nvSpPr>
          <p:spPr>
            <a:xfrm>
              <a:off x="8508663" y="5209845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08C23E-56F1-C91E-FF0E-E1715064A553}"/>
                </a:ext>
              </a:extLst>
            </p:cNvPr>
            <p:cNvSpPr/>
            <p:nvPr/>
          </p:nvSpPr>
          <p:spPr>
            <a:xfrm>
              <a:off x="8514000" y="5389770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21554E-BC40-443C-4D1C-52DBD54B25EC}"/>
                </a:ext>
              </a:extLst>
            </p:cNvPr>
            <p:cNvSpPr/>
            <p:nvPr/>
          </p:nvSpPr>
          <p:spPr>
            <a:xfrm>
              <a:off x="8986837" y="5095545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5E2855-00A5-7362-2994-A95BCF4B1451}"/>
                </a:ext>
              </a:extLst>
            </p:cNvPr>
            <p:cNvSpPr/>
            <p:nvPr/>
          </p:nvSpPr>
          <p:spPr>
            <a:xfrm>
              <a:off x="10664421" y="5124593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20B909-5583-29AF-5706-F8E76C187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3313" y="5501731"/>
              <a:ext cx="0" cy="44186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2C5C1F-C5CE-CF0F-E0EF-77912483C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4863" y="5638800"/>
              <a:ext cx="0" cy="44186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When to use which measure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02467"/>
            <a:ext cx="11315294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Points: 2, 4, 6, 8, 10  (Which is the best measure?)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Mean: 6,  Median: 6, Mode: No 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 as the Best Measure  (Balanced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Points: 1, 2, 3, 4, 20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Mean: 6, Median: 3, Mode: No mode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with extreme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Points: 1, 2, 2, 2, 4, 6,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Mean: 4, Median: 2, Mode: 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Mode is generally the only measure with nominal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0A0390-E1E7-B554-D51D-317F4A341C38}"/>
              </a:ext>
            </a:extLst>
          </p:cNvPr>
          <p:cNvGrpSpPr/>
          <p:nvPr/>
        </p:nvGrpSpPr>
        <p:grpSpPr>
          <a:xfrm>
            <a:off x="7467600" y="2652679"/>
            <a:ext cx="3343275" cy="433388"/>
            <a:chOff x="7467600" y="2652679"/>
            <a:chExt cx="3343275" cy="433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07EF0A-8F31-B976-37DF-ABB9CAAB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2676492"/>
              <a:ext cx="3343275" cy="40957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B1F123-E894-2A85-F4FF-692B709C29C1}"/>
                </a:ext>
              </a:extLst>
            </p:cNvPr>
            <p:cNvSpPr/>
            <p:nvPr/>
          </p:nvSpPr>
          <p:spPr>
            <a:xfrm>
              <a:off x="9220200" y="2676492"/>
              <a:ext cx="1524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5E3015-A59A-C345-01F1-A1913F0B01E8}"/>
                </a:ext>
              </a:extLst>
            </p:cNvPr>
            <p:cNvSpPr/>
            <p:nvPr/>
          </p:nvSpPr>
          <p:spPr>
            <a:xfrm>
              <a:off x="8096250" y="2652679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4D0879-30D9-FC6D-1D3F-07801D944727}"/>
                </a:ext>
              </a:extLst>
            </p:cNvPr>
            <p:cNvSpPr/>
            <p:nvPr/>
          </p:nvSpPr>
          <p:spPr>
            <a:xfrm>
              <a:off x="8651875" y="2652679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ED884E-A7E6-F03E-3A14-5D046421BEC3}"/>
                </a:ext>
              </a:extLst>
            </p:cNvPr>
            <p:cNvSpPr/>
            <p:nvPr/>
          </p:nvSpPr>
          <p:spPr>
            <a:xfrm>
              <a:off x="9775825" y="2657248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285773-F713-7C96-0746-56848F2F0989}"/>
                </a:ext>
              </a:extLst>
            </p:cNvPr>
            <p:cNvSpPr/>
            <p:nvPr/>
          </p:nvSpPr>
          <p:spPr>
            <a:xfrm>
              <a:off x="10361579" y="2652679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80C723-5E2B-9525-192F-0113986ABEFA}"/>
              </a:ext>
            </a:extLst>
          </p:cNvPr>
          <p:cNvGrpSpPr/>
          <p:nvPr/>
        </p:nvGrpSpPr>
        <p:grpSpPr>
          <a:xfrm>
            <a:off x="7467600" y="3467100"/>
            <a:ext cx="4318000" cy="946048"/>
            <a:chOff x="7467600" y="3467100"/>
            <a:chExt cx="4318000" cy="9460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511EB5-0904-58B9-1C4A-FCA8FE5A4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600" y="3765448"/>
              <a:ext cx="4318000" cy="6477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BD1E4C-74B9-6417-0CE1-BD7DB2BE260F}"/>
                </a:ext>
              </a:extLst>
            </p:cNvPr>
            <p:cNvSpPr/>
            <p:nvPr/>
          </p:nvSpPr>
          <p:spPr>
            <a:xfrm>
              <a:off x="7682960" y="3895182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CD666E-0659-E8FB-99E0-FF1169D6922C}"/>
                </a:ext>
              </a:extLst>
            </p:cNvPr>
            <p:cNvSpPr/>
            <p:nvPr/>
          </p:nvSpPr>
          <p:spPr>
            <a:xfrm>
              <a:off x="7898320" y="3895182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73CD10-4112-AC17-00ED-842018FDAB27}"/>
                </a:ext>
              </a:extLst>
            </p:cNvPr>
            <p:cNvSpPr/>
            <p:nvPr/>
          </p:nvSpPr>
          <p:spPr>
            <a:xfrm>
              <a:off x="8382000" y="3895182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ABF598-36C9-6690-C4B1-50263E0B131E}"/>
                </a:ext>
              </a:extLst>
            </p:cNvPr>
            <p:cNvSpPr/>
            <p:nvPr/>
          </p:nvSpPr>
          <p:spPr>
            <a:xfrm>
              <a:off x="11569294" y="3862630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A5C703-112E-B12A-86ED-49A7315DF0C8}"/>
                </a:ext>
              </a:extLst>
            </p:cNvPr>
            <p:cNvSpPr/>
            <p:nvPr/>
          </p:nvSpPr>
          <p:spPr>
            <a:xfrm>
              <a:off x="8158601" y="3895182"/>
              <a:ext cx="1524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624D98-68F7-6F2A-97DD-7C46120D22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4275" y="3467100"/>
              <a:ext cx="0" cy="39553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B19AA3-FA74-9A1C-BA94-8602152219C9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39" y="3467100"/>
              <a:ext cx="0" cy="39553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8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5C887D0-FD8A-49E7-A184-1B911DE2C5EB}"/>
</file>

<file path=customXml/itemProps2.xml><?xml version="1.0" encoding="utf-8"?>
<ds:datastoreItem xmlns:ds="http://schemas.openxmlformats.org/officeDocument/2006/customXml" ds:itemID="{AAD2012A-846B-4482-B68B-A32279239713}"/>
</file>

<file path=customXml/itemProps3.xml><?xml version="1.0" encoding="utf-8"?>
<ds:datastoreItem xmlns:ds="http://schemas.openxmlformats.org/officeDocument/2006/customXml" ds:itemID="{98EDCCC0-DEF6-4D1F-B3D8-F3D1744D09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29945</TotalTime>
  <Words>2815</Words>
  <Application>Microsoft Office PowerPoint</Application>
  <PresentationFormat>Widescreen</PresentationFormat>
  <Paragraphs>559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Helvetica</vt:lpstr>
      <vt:lpstr>Wingdings</vt:lpstr>
      <vt:lpstr>Default Design</vt:lpstr>
      <vt:lpstr>Quantitative Methods  Lecture-3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1003</cp:revision>
  <dcterms:created xsi:type="dcterms:W3CDTF">2006-08-14T03:02:48Z</dcterms:created>
  <dcterms:modified xsi:type="dcterms:W3CDTF">2024-08-10T12:02:16Z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