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359" r:id="rId2"/>
    <p:sldId id="638" r:id="rId3"/>
    <p:sldId id="851" r:id="rId4"/>
    <p:sldId id="1081" r:id="rId5"/>
    <p:sldId id="936" r:id="rId6"/>
    <p:sldId id="1360" r:id="rId7"/>
    <p:sldId id="933" r:id="rId8"/>
    <p:sldId id="1234" r:id="rId9"/>
    <p:sldId id="1220" r:id="rId10"/>
    <p:sldId id="1221" r:id="rId11"/>
    <p:sldId id="1235" r:id="rId12"/>
    <p:sldId id="1262" r:id="rId13"/>
    <p:sldId id="1275" r:id="rId14"/>
    <p:sldId id="854" r:id="rId15"/>
    <p:sldId id="1076" r:id="rId16"/>
    <p:sldId id="1241" r:id="rId17"/>
    <p:sldId id="1342" r:id="rId18"/>
    <p:sldId id="1276" r:id="rId19"/>
    <p:sldId id="1277" r:id="rId20"/>
    <p:sldId id="1097" r:id="rId21"/>
    <p:sldId id="1278" r:id="rId22"/>
    <p:sldId id="1343" r:id="rId23"/>
    <p:sldId id="1357" r:id="rId24"/>
    <p:sldId id="1358" r:id="rId25"/>
    <p:sldId id="1356" r:id="rId26"/>
    <p:sldId id="1279" r:id="rId27"/>
    <p:sldId id="1364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99FF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83" d="100"/>
          <a:sy n="83" d="100"/>
        </p:scale>
        <p:origin x="475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6D84062-5D5F-4CF7-BC2B-E728D0C6DA15}" type="datetimeFigureOut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CE705D-7BED-4A6E-8683-FB1A91584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974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705D-7BED-4A6E-8683-FB1A9158484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47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C63D-A7EF-46ED-9B91-E09EAA0C1C1F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C8BB9-E12D-4AE3-8361-2DB4426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4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25DA-22BE-4196-9C5E-86D9759ACC81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FE7B4-D7F4-42A3-B0B1-750371C6F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26FF4-2CD5-436C-85E0-155912910783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C6EF9F-3CD4-43D1-8BDB-7734D8F62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F244-9C85-4027-B191-D8CF6E8D6C5C}" type="datetime1">
              <a:rPr lang="en-US" smtClean="0"/>
              <a:t>8/17/2024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2FD216F-C9D8-4115-9514-FE31DAD0D8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0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7" name="Rectangle 6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5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3C0B-3E71-4747-9A3B-B6FCA67992FE}" type="datetime1">
              <a:rPr lang="en-US" smtClean="0"/>
              <a:t>8/17/2024</a:t>
            </a:fld>
            <a:endParaRPr lang="en-US"/>
          </a:p>
        </p:txBody>
      </p:sp>
      <p:sp>
        <p:nvSpPr>
          <p:cNvPr id="20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2DC8B-C28B-4627-8DB2-51611EE15F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FBF58-18DD-4F6D-9654-C0535CFCFBB3}" type="datetime1">
              <a:rPr lang="en-US" altLang="en-US" smtClean="0"/>
              <a:t>8/17/2024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EDECD-7342-41F1-B519-3111894A4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8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6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41D22-C79E-43F8-B395-5AFEA1E10FA4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08507-6BD3-4A3C-BC79-225E2F529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5613-9FA9-4779-B5B1-CCD3B565D11C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03974-4636-43D4-9F6F-7E2AC9C49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746-2BF2-4751-ACFA-C314E2B019D7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9A09A-C1F4-4AB3-8B9C-50C8DA702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C917-81D0-4279-8312-FF8DF7459E44}" type="datetime1">
              <a:rPr lang="en-US" smtClean="0"/>
              <a:t>8/17/2024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D2A29-C66D-4E61-AA3C-CAD5180E2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B7B5-8FFE-40F7-9991-8CDE0955ABBF}" type="datetime1">
              <a:rPr lang="en-US" smtClean="0"/>
              <a:t>8/17/2024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A7E-9DDF-4C44-91E7-43E9ABED6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0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38033-475C-4C85-9F58-47B856572242}" type="datetime1">
              <a:rPr lang="en-US" smtClean="0"/>
              <a:t>8/17/2024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C7BF0-95C7-49D5-A368-0D9D72FC1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0095C-A0A5-48B6-8D9F-0E0D459166B1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7F2E-3301-473C-A22C-392EA57AA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6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CEC6-8C92-4057-A20D-72F153427639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FAE28-9343-4838-879C-7F3FD867F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8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1C11D25-1859-4E56-94DA-295ADB271F0E}" type="datetime1">
              <a:rPr lang="en-US" smtClean="0"/>
              <a:t>8/17/2024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E9E1F9-EFF5-46E3-B155-544287AB2E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1" r:id="rId12"/>
    <p:sldLayoutId id="2147484023" r:id="rId13"/>
    <p:sldLayoutId id="2147484025" r:id="rId14"/>
    <p:sldLayoutId id="2147484038" r:id="rId15"/>
    <p:sldLayoutId id="2147484039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352800" y="3808413"/>
            <a:ext cx="8026400" cy="1524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Quantitative Methods</a:t>
            </a:r>
            <a:br>
              <a:rPr lang="en-US" altLang="en-US" sz="3600" b="1" dirty="0"/>
            </a:br>
            <a:br>
              <a:rPr lang="en-US" altLang="en-US" sz="3200" b="1" dirty="0"/>
            </a:br>
            <a:r>
              <a:rPr lang="en-US" altLang="en-US" sz="2800" b="1" dirty="0"/>
              <a:t>Lecture-4</a:t>
            </a:r>
            <a:endParaRPr lang="en-US" altLang="en-US" sz="3200" strike="sngStrike" dirty="0">
              <a:solidFill>
                <a:srgbClr val="FF0000"/>
              </a:solidFill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E465D-F841-4BAA-A05B-298108B99BC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priori probability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0AAE4-8CC2-481C-90A5-FF1E388663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5200" y="4548300"/>
            <a:ext cx="208883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5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44" y="2306574"/>
            <a:ext cx="4793356" cy="41649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</a:pPr>
            <a:r>
              <a:rPr lang="en-US" sz="1800" dirty="0"/>
              <a:t>Tossing a coin- </a:t>
            </a:r>
          </a:p>
          <a:p>
            <a:pPr marL="360363" indent="-180975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Outcomes- Head or Tail.</a:t>
            </a:r>
          </a:p>
          <a:p>
            <a:pPr marL="360363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P(Head) = P(Tail) = ½.</a:t>
            </a:r>
          </a:p>
          <a:p>
            <a:pPr marL="0" indent="0">
              <a:lnSpc>
                <a:spcPct val="110000"/>
              </a:lnSpc>
            </a:pPr>
            <a:endParaRPr lang="en-US" sz="1800" dirty="0"/>
          </a:p>
          <a:p>
            <a:pPr marL="0" indent="0">
              <a:lnSpc>
                <a:spcPct val="110000"/>
              </a:lnSpc>
            </a:pPr>
            <a:r>
              <a:rPr lang="en-US" sz="1800" dirty="0"/>
              <a:t>Births- </a:t>
            </a:r>
          </a:p>
          <a:p>
            <a:pPr marL="360363" indent="-180975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Outcomes- Male or Female.</a:t>
            </a:r>
          </a:p>
          <a:p>
            <a:pPr marL="360363" indent="-180975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P(Male)=P(Female)= ½.</a:t>
            </a:r>
          </a:p>
          <a:p>
            <a:pPr marL="0" indent="0">
              <a:lnSpc>
                <a:spcPct val="110000"/>
              </a:lnSpc>
            </a:pPr>
            <a:r>
              <a:rPr lang="en-US" sz="1800" dirty="0"/>
              <a:t>Playing cards- </a:t>
            </a:r>
          </a:p>
          <a:p>
            <a:pPr marL="360363" indent="-180975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Outcomes- 26 Black or 26 Red.</a:t>
            </a:r>
          </a:p>
          <a:p>
            <a:pPr marL="360363" indent="-180975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P(Red)= P(Black)= 26/52 = ½.</a:t>
            </a:r>
          </a:p>
          <a:p>
            <a:pPr marL="360363" indent="-180975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Probability- a priori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097406"/>
            <a:ext cx="2844800" cy="476250"/>
          </a:xfrm>
        </p:spPr>
        <p:txBody>
          <a:bodyPr/>
          <a:lstStyle/>
          <a:p>
            <a:fld id="{C3F10090-AB1B-4A03-B6A9-F2E7890486A7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3C4894-3E7E-46A5-AD14-7B863AE42604}"/>
                  </a:ext>
                </a:extLst>
              </p:cNvPr>
              <p:cNvSpPr txBox="1"/>
              <p:nvPr/>
            </p:nvSpPr>
            <p:spPr>
              <a:xfrm>
                <a:off x="685800" y="1496391"/>
                <a:ext cx="8534400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3C4894-3E7E-46A5-AD14-7B863AE4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96391"/>
                <a:ext cx="8534400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2AAC58E-6F6D-D2F2-DB54-E7BACF02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213236"/>
            <a:ext cx="1800225" cy="933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DB0228-9582-8181-88C9-A06787F18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229" y="2247283"/>
            <a:ext cx="1581150" cy="962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9F436B-ADC0-5025-EBA4-226BAE0D7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544" y="1827052"/>
            <a:ext cx="1104900" cy="1504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6F9C68-67F3-4400-7891-13FEFB886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832" y="3729235"/>
            <a:ext cx="1657350" cy="857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9A8786-3F1A-5469-60FC-D4121D34A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1412" y="3643510"/>
            <a:ext cx="1781175" cy="1028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FEA629-895E-0027-FA0F-496610A4D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5711" y="3336866"/>
            <a:ext cx="933450" cy="15430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090FCE-B5D1-CD60-3F96-4CE582E641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1546" y="4894884"/>
            <a:ext cx="2143125" cy="9334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9A36FF8-7DDA-BB5D-9D80-E35ECF5AA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6370" y="5106412"/>
            <a:ext cx="26860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F19C0-3493-4899-BE7E-BDABE2DE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45" y="1473270"/>
            <a:ext cx="8966200" cy="4068763"/>
          </a:xfrm>
        </p:spPr>
        <p:txBody>
          <a:bodyPr/>
          <a:lstStyle/>
          <a:p>
            <a:pPr marL="0" indent="0"/>
            <a:r>
              <a:rPr lang="en-US" sz="2400" dirty="0"/>
              <a:t>                       </a:t>
            </a:r>
            <a:r>
              <a:rPr lang="en-US" sz="1400" dirty="0"/>
              <a:t>Number of outcomes in which the event occurs       Total number of possible outcomes</a:t>
            </a:r>
            <a:endParaRPr lang="en-US" sz="2400" dirty="0"/>
          </a:p>
          <a:p>
            <a:pPr marL="360363" indent="-360363">
              <a:buFont typeface="+mj-lt"/>
              <a:buAutoNum type="arabicPeriod"/>
            </a:pPr>
            <a:r>
              <a:rPr lang="en-US" sz="2400" dirty="0"/>
              <a:t>P(4)=1/6.                             1                          1, 2, 3,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, 5, 6.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400" dirty="0"/>
              <a:t>P(5)= 1/6.                            1 			1, 2, 3, 4,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 6.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400" dirty="0"/>
              <a:t>P(Even)= 3/6.                      3              		1,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, 3,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, 5, </a:t>
            </a:r>
            <a:r>
              <a:rPr lang="en-US" sz="2400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400" dirty="0"/>
              <a:t>P(&lt;5)= 4/6.                          4      		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, 5, 6.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400" dirty="0"/>
              <a:t>P(&lt;=5)= 5/6.                        5                	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 6.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400" dirty="0"/>
              <a:t>P(Divisible by 3)= 2/6.         2      		1, 2,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, 4, 5, </a:t>
            </a:r>
            <a:r>
              <a:rPr lang="en-US" sz="2400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400" dirty="0"/>
              <a:t>P(Divisible by 5)= 1/6.         1			1, 2, 3, 4,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 6.</a:t>
            </a:r>
          </a:p>
          <a:p>
            <a:pPr marL="360363" indent="-360363">
              <a:buFont typeface="+mj-lt"/>
              <a:buAutoNum type="arabicPeriod"/>
            </a:pPr>
            <a:r>
              <a:rPr lang="en-US" sz="2400" dirty="0"/>
              <a:t>P(Prime)= 3/6.                     3     		1,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, 4,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 6.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B0EE5-C9E9-4533-8728-ED323087C7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Probability- a priori                            …1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AF3B5-66A5-4D26-9EE9-07AEC9696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7400" y="1433945"/>
            <a:ext cx="1524000" cy="1524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E699C3-F886-4539-AA06-C469CD253F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66800" y="5713310"/>
            <a:ext cx="12630957" cy="573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704D4-E9CC-4BCB-9096-70F4951344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9533" y="3124199"/>
            <a:ext cx="1541867" cy="11152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8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Empirical probability- </a:t>
            </a:r>
          </a:p>
          <a:p>
            <a:r>
              <a:rPr lang="en-US" sz="2800" dirty="0"/>
              <a:t>From experiments or 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42D1A-BB37-42B5-A9ED-C0CFE98530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648200"/>
            <a:ext cx="208883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9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Empirical Probability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B878A-C880-5871-5481-AF76D908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73" y="46262"/>
            <a:ext cx="1012648" cy="106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B2AD-7CE3-B805-3B24-E141D7091F43}"/>
              </a:ext>
            </a:extLst>
          </p:cNvPr>
          <p:cNvSpPr txBox="1"/>
          <p:nvPr/>
        </p:nvSpPr>
        <p:spPr>
          <a:xfrm>
            <a:off x="214008" y="1390189"/>
            <a:ext cx="5881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probability is computed from experiments, observations, surveys,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Proportion of times an event occurs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 dice is rolled 10, 100, 500 or 1000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 proportion of times a </a:t>
            </a:r>
            <a:r>
              <a:rPr lang="en-US" b="1" dirty="0"/>
              <a:t>4</a:t>
            </a:r>
            <a:r>
              <a:rPr lang="en-US" dirty="0"/>
              <a:t> would appear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5612D33-8656-E03E-22D9-919A39ED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21" y="1383704"/>
            <a:ext cx="5759579" cy="282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760D948-28FA-CE39-94B2-C554D7AA7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5899150" cy="24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F2DC91-9FF9-87EA-0D7F-40343DB87F43}"/>
              </a:ext>
            </a:extLst>
          </p:cNvPr>
          <p:cNvSpPr txBox="1"/>
          <p:nvPr/>
        </p:nvSpPr>
        <p:spPr>
          <a:xfrm>
            <a:off x="231843" y="3494691"/>
            <a:ext cx="54070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Empirical Test (Simulating rolls of a dice)</a:t>
            </a:r>
          </a:p>
          <a:p>
            <a:r>
              <a:rPr lang="en-US" dirty="0"/>
              <a:t># Get a random number between 1 and 6.  Do this  'n' times</a:t>
            </a:r>
          </a:p>
          <a:p>
            <a:r>
              <a:rPr lang="en-US" dirty="0"/>
              <a:t># Calculate the proportion of times the number was 4. </a:t>
            </a:r>
          </a:p>
          <a:p>
            <a:r>
              <a:rPr lang="en-US" dirty="0"/>
              <a:t># Now vary 'n' between 20 and 1000</a:t>
            </a:r>
          </a:p>
          <a:p>
            <a:r>
              <a:rPr lang="en-US" dirty="0"/>
              <a:t># Chart n on the x-axis and the proportion prop on the y-axis.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D483F-992D-0569-2F2C-7EB7E231F6CE}"/>
              </a:ext>
            </a:extLst>
          </p:cNvPr>
          <p:cNvSpPr txBox="1"/>
          <p:nvPr/>
        </p:nvSpPr>
        <p:spPr>
          <a:xfrm>
            <a:off x="371430" y="6060559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code is shared on the teams files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657B0-FEAA-ADE8-9306-9630CC730156}"/>
              </a:ext>
            </a:extLst>
          </p:cNvPr>
          <p:cNvSpPr txBox="1"/>
          <p:nvPr/>
        </p:nvSpPr>
        <p:spPr>
          <a:xfrm>
            <a:off x="-200232" y="2846441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Will it be 1/6 or 0.167? </a:t>
            </a:r>
          </a:p>
        </p:txBody>
      </p:sp>
    </p:spTree>
    <p:extLst>
      <p:ext uri="{BB962C8B-B14F-4D97-AF65-F5344CB8AC3E}">
        <p14:creationId xmlns:p14="http://schemas.microsoft.com/office/powerpoint/2010/main" val="6468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600201"/>
            <a:ext cx="7289800" cy="4525963"/>
          </a:xfrm>
        </p:spPr>
        <p:txBody>
          <a:bodyPr/>
          <a:lstStyle/>
          <a:p>
            <a:pPr marL="268288" indent="-268288">
              <a:buFont typeface="Wingdings" panose="05000000000000000000" pitchFamily="2" charset="2"/>
              <a:buChar char="§"/>
            </a:pPr>
            <a:r>
              <a:rPr lang="en-US" sz="2000" dirty="0"/>
              <a:t>The probability is computed from experiments, observations, surveys, etc.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Empirical probability Examples</a:t>
            </a: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545548"/>
              </p:ext>
            </p:extLst>
          </p:nvPr>
        </p:nvGraphicFramePr>
        <p:xfrm>
          <a:off x="833872" y="2514600"/>
          <a:ext cx="6434856" cy="2014518"/>
        </p:xfrm>
        <a:graphic>
          <a:graphicData uri="http://schemas.openxmlformats.org/drawingml/2006/table">
            <a:tbl>
              <a:tblPr/>
              <a:tblGrid>
                <a:gridCol w="2978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1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Item</a:t>
                      </a:r>
                    </a:p>
                  </a:txBody>
                  <a:tcPr marL="22160" marR="2216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</a:txBody>
                  <a:tcPr marL="22160" marR="22160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36">
                <a:tc>
                  <a:txBody>
                    <a:bodyPr/>
                    <a:lstStyle/>
                    <a:p>
                      <a:pPr marL="72000" lvl="0"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Left-handed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438" marR="2216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: 10 persons</a:t>
                      </a:r>
                    </a:p>
                  </a:txBody>
                  <a:tcPr marL="22160" marR="2216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036">
                <a:tc>
                  <a:txBody>
                    <a:bodyPr/>
                    <a:lstStyle/>
                    <a:p>
                      <a:pPr marL="72000"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Twins</a:t>
                      </a:r>
                    </a:p>
                  </a:txBody>
                  <a:tcPr marL="199438" marR="2216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 : 100 births</a:t>
                      </a:r>
                    </a:p>
                  </a:txBody>
                  <a:tcPr marL="22160" marR="2216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36">
                <a:tc>
                  <a:txBody>
                    <a:bodyPr/>
                    <a:lstStyle/>
                    <a:p>
                      <a:pPr marL="72000"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 Cancer</a:t>
                      </a:r>
                    </a:p>
                  </a:txBody>
                  <a:tcPr marL="199438" marR="2216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: 8 Women in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60" marR="2216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036">
                <a:tc>
                  <a:txBody>
                    <a:bodyPr/>
                    <a:lstStyle/>
                    <a:p>
                      <a:pPr marL="72000" lvl="0"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Cancer</a:t>
                      </a:r>
                    </a:p>
                  </a:txBody>
                  <a:tcPr marL="199438" marR="2216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 in 100 male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smokers</a:t>
                      </a:r>
                    </a:p>
                    <a:p>
                      <a:pPr algn="ctr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 in 100 females smokers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60" marR="2216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EAB5B-8042-4AB2-A670-BAF760B2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44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AD28-CF04-41A2-B008-F6B83EA7DE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Empirical probability computation- </a:t>
            </a:r>
            <a:r>
              <a:rPr lang="en-US" sz="2800" dirty="0"/>
              <a:t>Examples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E352-3CA8-44C4-A6F4-1A71A561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B669-39DD-4C35-9C25-2BA8A810AB9D}"/>
              </a:ext>
            </a:extLst>
          </p:cNvPr>
          <p:cNvSpPr txBox="1"/>
          <p:nvPr/>
        </p:nvSpPr>
        <p:spPr>
          <a:xfrm>
            <a:off x="881225" y="4235748"/>
            <a:ext cx="39472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S&amp;P BSE Sensex observed for 26 days- 11 times Down and 14 times Up.</a:t>
            </a:r>
          </a:p>
          <a:p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P(Down) = 11/25 = 44%.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P(Up)      = 14/25 = 56%.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CC6B9B-639F-4CEF-8126-277DE5287AF1}"/>
              </a:ext>
            </a:extLst>
          </p:cNvPr>
          <p:cNvSpPr/>
          <p:nvPr/>
        </p:nvSpPr>
        <p:spPr>
          <a:xfrm>
            <a:off x="7367559" y="3897194"/>
            <a:ext cx="3632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5923AF-BB2C-4446-90F7-B44930240A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143" y="1671624"/>
            <a:ext cx="4192566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C5398-73DA-4AAB-B5C8-ECF3B35A81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8944" y="1650842"/>
            <a:ext cx="6336986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60C258-0120-4321-8D07-8393914A2E3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3921" y="4757157"/>
            <a:ext cx="1637361" cy="1368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F44710-57C7-4243-9692-CC866B3CE665}"/>
              </a:ext>
            </a:extLst>
          </p:cNvPr>
          <p:cNvCxnSpPr/>
          <p:nvPr/>
        </p:nvCxnSpPr>
        <p:spPr>
          <a:xfrm>
            <a:off x="5029200" y="1059780"/>
            <a:ext cx="0" cy="5652000"/>
          </a:xfrm>
          <a:prstGeom prst="line">
            <a:avLst/>
          </a:prstGeom>
          <a:ln w="76200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80E3FC7-E74B-4DF5-8238-36A8A6CEF41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872" y="4757157"/>
            <a:ext cx="584778" cy="1149215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10E1270-1146-4FD7-AECC-FD72B6CB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6557" y="5037953"/>
            <a:ext cx="2064327" cy="9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31C3B9-47B0-4B5B-AFA6-574192F6B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1461" y="4378012"/>
            <a:ext cx="2294708" cy="2126289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1DA732C-D73C-43D6-BFD7-0E635C26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0514" y="5490841"/>
            <a:ext cx="1781168" cy="68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36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39922A-7B3C-4739-9720-E75547B8E2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probability to make decisions: Expected value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4036-EFFB-4D73-936B-279E810D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16F-C9D8-4115-9514-FE31DAD0D89B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BEE26F-A42F-43D0-B270-95D4F987D1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8483" y="1269741"/>
            <a:ext cx="1219200" cy="12317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618" y="3490943"/>
            <a:ext cx="1041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Roulette-A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Probability of  Blue, Yellow, Red and Green is 9%, 6%, 70% and 15% Respectively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7E2026-F619-D80E-CA17-A05A31A1F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975" y="2463499"/>
            <a:ext cx="542925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A355AA-F578-2103-FC1B-66B427191F59}"/>
              </a:ext>
            </a:extLst>
          </p:cNvPr>
          <p:cNvSpPr txBox="1"/>
          <p:nvPr/>
        </p:nvSpPr>
        <p:spPr>
          <a:xfrm>
            <a:off x="435337" y="4987364"/>
            <a:ext cx="1109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Should you play this game?  Should you offer this game?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55867-9748-A94A-7118-B6B12B3746B9}"/>
              </a:ext>
            </a:extLst>
          </p:cNvPr>
          <p:cNvSpPr txBox="1"/>
          <p:nvPr/>
        </p:nvSpPr>
        <p:spPr>
          <a:xfrm>
            <a:off x="460374" y="5433844"/>
            <a:ext cx="11271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Expected value E[X]:  x1p(x1) + x2p(x2) + x3p(x3) + x4p(x3)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10*0.09 + 20*0.06 + 30*0.70 + 40*0.15 = 0.9 + 1.2 + 21 + 6  =  29.1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9E89A-E682-9F68-380F-1813B7E6E907}"/>
              </a:ext>
            </a:extLst>
          </p:cNvPr>
          <p:cNvSpPr txBox="1"/>
          <p:nvPr/>
        </p:nvSpPr>
        <p:spPr>
          <a:xfrm>
            <a:off x="385618" y="4067673"/>
            <a:ext cx="11172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You are offered Rs 10 for Blue,  Rs 20 for Yellow ,Rs 30 for Red and Rs 40 for Green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2BC57-CE5F-0144-B297-9274C06EC0BE}"/>
              </a:ext>
            </a:extLst>
          </p:cNvPr>
          <p:cNvSpPr txBox="1"/>
          <p:nvPr/>
        </p:nvSpPr>
        <p:spPr>
          <a:xfrm>
            <a:off x="0" y="4540884"/>
            <a:ext cx="1028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Game Fee is Rs 30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EE96F-4938-83C0-E246-52B716930BAD}"/>
              </a:ext>
            </a:extLst>
          </p:cNvPr>
          <p:cNvSpPr txBox="1"/>
          <p:nvPr/>
        </p:nvSpPr>
        <p:spPr>
          <a:xfrm>
            <a:off x="304800" y="1607322"/>
            <a:ext cx="54292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Expected value: E[X] = ∑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 err="1"/>
              <a:t>p</a:t>
            </a:r>
            <a:r>
              <a:rPr lang="en-US" sz="2000" dirty="0"/>
              <a:t>(x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= The values X takes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p(xi) = The probability that X takes value x</a:t>
            </a:r>
            <a:r>
              <a:rPr lang="en-US" baseline="-25000" dirty="0"/>
              <a:t>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∑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p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) = x</a:t>
            </a:r>
            <a:r>
              <a:rPr lang="en-US" baseline="-25000" dirty="0"/>
              <a:t>1</a:t>
            </a:r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) + x</a:t>
            </a:r>
            <a:r>
              <a:rPr lang="en-US" baseline="-25000" dirty="0"/>
              <a:t>2</a:t>
            </a:r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 + … +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n: Total number or possible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135A4E-907D-2541-6D34-15C738DA6467}"/>
              </a:ext>
            </a:extLst>
          </p:cNvPr>
          <p:cNvSpPr txBox="1"/>
          <p:nvPr/>
        </p:nvSpPr>
        <p:spPr>
          <a:xfrm>
            <a:off x="460373" y="6030369"/>
            <a:ext cx="1107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Note: Only likely to hold in large number of trials</a:t>
            </a:r>
          </a:p>
        </p:txBody>
      </p:sp>
    </p:spTree>
    <p:extLst>
      <p:ext uri="{BB962C8B-B14F-4D97-AF65-F5344CB8AC3E}">
        <p14:creationId xmlns:p14="http://schemas.microsoft.com/office/powerpoint/2010/main" val="178423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/>
      <p:bldP spid="12" grpId="0"/>
      <p:bldP spid="14" grpId="0"/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Subjective probability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DF613-5D71-4CDE-BC30-F002C95745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000" y="4648200"/>
            <a:ext cx="208884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600201"/>
            <a:ext cx="10718800" cy="4876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Past experience, personal opinions and biases, etc.</a:t>
            </a:r>
          </a:p>
          <a:p>
            <a:pPr marL="623888" indent="-263525">
              <a:spcBef>
                <a:spcPts val="1800"/>
              </a:spcBef>
            </a:pPr>
            <a:r>
              <a:rPr lang="en-US" sz="2000" dirty="0"/>
              <a:t>1. Covid-19 will be over completely over by 2028-</a:t>
            </a:r>
          </a:p>
          <a:p>
            <a:pPr marL="720725" indent="-180975">
              <a:buFont typeface="Wingdings" panose="05000000000000000000" pitchFamily="2" charset="2"/>
              <a:buChar char="§"/>
            </a:pPr>
            <a:r>
              <a:rPr lang="en-US" sz="1600" dirty="0" err="1"/>
              <a:t>ExpertA</a:t>
            </a:r>
            <a:r>
              <a:rPr lang="en-US" sz="1600" dirty="0"/>
              <a:t> = 0.90.   </a:t>
            </a:r>
            <a:r>
              <a:rPr lang="en-US" sz="1600" dirty="0" err="1"/>
              <a:t>ExpertB</a:t>
            </a:r>
            <a:r>
              <a:rPr lang="en-US" sz="1600" dirty="0"/>
              <a:t> = 0.10.   </a:t>
            </a:r>
            <a:r>
              <a:rPr lang="en-US" sz="1600" dirty="0" err="1"/>
              <a:t>ExpertC</a:t>
            </a:r>
            <a:r>
              <a:rPr lang="en-US" sz="1600" dirty="0"/>
              <a:t> = 0.25.  Layman = 0.30.</a:t>
            </a:r>
          </a:p>
          <a:p>
            <a:pPr marL="623888" indent="-265113">
              <a:spcBef>
                <a:spcPts val="1800"/>
              </a:spcBef>
              <a:buFont typeface="+mj-lt"/>
              <a:buAutoNum type="arabicPeriod" startAt="2"/>
            </a:pPr>
            <a:r>
              <a:rPr lang="en-US" sz="2000" dirty="0"/>
              <a:t>BSE Sensex will close 400-500 points up tomorrow-</a:t>
            </a:r>
          </a:p>
          <a:p>
            <a:pPr marL="720725" indent="-180975">
              <a:buFont typeface="Wingdings" panose="05000000000000000000" pitchFamily="2" charset="2"/>
              <a:buChar char="§"/>
            </a:pPr>
            <a:r>
              <a:rPr lang="en-US" sz="1600" dirty="0"/>
              <a:t>Broker-A: 0.40.    Broker-B: 0.30.    Investor-A: 0.60.    MF-A: 0.30.</a:t>
            </a:r>
          </a:p>
          <a:p>
            <a:pPr marL="623888" indent="-265113">
              <a:spcBef>
                <a:spcPts val="1800"/>
              </a:spcBef>
              <a:buFont typeface="+mj-lt"/>
              <a:buAutoNum type="arabicPeriod" startAt="3"/>
            </a:pPr>
            <a:r>
              <a:rPr lang="en-US" sz="2000" dirty="0"/>
              <a:t>Sports betting-</a:t>
            </a:r>
          </a:p>
          <a:p>
            <a:pPr marL="720725" indent="-180975">
              <a:buFont typeface="Wingdings" panose="05000000000000000000" pitchFamily="2" charset="2"/>
              <a:buChar char="§"/>
            </a:pPr>
            <a:r>
              <a:rPr lang="en-US" sz="1600" dirty="0"/>
              <a:t>P(</a:t>
            </a:r>
            <a:r>
              <a:rPr lang="en-US" sz="1600" dirty="0" err="1"/>
              <a:t>IndiaWillWin</a:t>
            </a:r>
            <a:r>
              <a:rPr lang="en-US" sz="1600" dirty="0"/>
              <a:t>)   = 0.40.     </a:t>
            </a:r>
            <a:r>
              <a:rPr lang="en-US" sz="1600" dirty="0" err="1"/>
              <a:t>BookieA</a:t>
            </a:r>
            <a:r>
              <a:rPr lang="en-US" sz="1600" dirty="0"/>
              <a:t>.</a:t>
            </a:r>
          </a:p>
          <a:p>
            <a:pPr marL="720725" indent="-180975">
              <a:buFont typeface="Wingdings" panose="05000000000000000000" pitchFamily="2" charset="2"/>
              <a:buChar char="§"/>
            </a:pPr>
            <a:r>
              <a:rPr lang="en-US" sz="1600" dirty="0"/>
              <a:t>P(</a:t>
            </a:r>
            <a:r>
              <a:rPr lang="en-US" sz="1600" dirty="0" err="1"/>
              <a:t>IndiaiWillWin</a:t>
            </a:r>
            <a:r>
              <a:rPr lang="en-US" sz="1600" dirty="0"/>
              <a:t>)  = 0.45.     </a:t>
            </a:r>
            <a:r>
              <a:rPr lang="en-US" sz="1600" dirty="0" err="1"/>
              <a:t>BookieB</a:t>
            </a:r>
            <a:r>
              <a:rPr lang="en-US" sz="1600" dirty="0"/>
              <a:t>.</a:t>
            </a:r>
          </a:p>
          <a:p>
            <a:pPr marL="720725" indent="-180975">
              <a:buFont typeface="Wingdings" panose="05000000000000000000" pitchFamily="2" charset="2"/>
              <a:buChar char="§"/>
            </a:pPr>
            <a:r>
              <a:rPr lang="en-US" sz="1600" dirty="0"/>
              <a:t>P(</a:t>
            </a:r>
            <a:r>
              <a:rPr lang="en-US" sz="1600" dirty="0" err="1"/>
              <a:t>IndiaWillWins</a:t>
            </a:r>
            <a:r>
              <a:rPr lang="en-US" sz="1600" dirty="0"/>
              <a:t>) = 0.70.     </a:t>
            </a:r>
            <a:r>
              <a:rPr lang="en-US" sz="1600" dirty="0" err="1"/>
              <a:t>BookieC</a:t>
            </a:r>
            <a:r>
              <a:rPr lang="en-US" sz="1600" dirty="0"/>
              <a:t>.</a:t>
            </a:r>
          </a:p>
          <a:p>
            <a:pPr marL="539750" indent="-179388">
              <a:buFont typeface="Wingdings" panose="05000000000000000000" pitchFamily="2" charset="2"/>
              <a:buChar char="§"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Subjective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A7F06-F1F0-4BD9-92F8-B52368D4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197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Probability – Part I</a:t>
            </a:r>
          </a:p>
          <a:p>
            <a:r>
              <a:rPr lang="en-IN" sz="2400" dirty="0"/>
              <a:t>(Ch 4 </a:t>
            </a:r>
            <a:r>
              <a:rPr lang="en-US" sz="2400" dirty="0"/>
              <a:t>Business Statistics</a:t>
            </a:r>
            <a:r>
              <a:rPr lang="en-IN" sz="2400" dirty="0"/>
              <a:t>, Levine et al.)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90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Types of probability- for </a:t>
            </a:r>
            <a:r>
              <a:rPr lang="en-US" dirty="0">
                <a:solidFill>
                  <a:srgbClr val="FF0000"/>
                </a:solidFill>
              </a:rPr>
              <a:t>two or more </a:t>
            </a:r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57864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14269-6CAE-4828-926D-8B08E645D9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7823200" cy="1600200"/>
          </a:xfrm>
        </p:spPr>
        <p:txBody>
          <a:bodyPr/>
          <a:lstStyle/>
          <a:p>
            <a:r>
              <a:rPr lang="en-US" dirty="0"/>
              <a:t>Joint and Marginal probability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F664E-F1D0-432A-8288-A0DF8FE5A1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45225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161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Joint Events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C5DA-6713-7BC0-43C5-9E92715F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11506200" cy="48767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M&amp;R Electronics case from the 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Purchase behavior of 1000 households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  HDTV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the sample space?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Related to purchase behavior of 1000 households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Depends on how you frame </a:t>
            </a:r>
            <a:r>
              <a:rPr lang="en-US"/>
              <a:t>the experiment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events?  (Only one characteristic)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 household planned to purchase, did not plan to purchase, actually purchased, did not actually purchase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Joint events? (More than one characteristics)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Planned to purchase and actually purchased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0D8E3-2CE4-8C1F-B4D4-E0897A9B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977" y="1859757"/>
            <a:ext cx="4833149" cy="17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Joint Events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C5DA-6713-7BC0-43C5-9E92715F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524000"/>
            <a:ext cx="6553203" cy="48767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/>
              <a:t>Simple probability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p(y) = p (planned to purchase)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250/1000 = ¼ = 0.25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/>
              <a:t>Complement </a:t>
            </a:r>
            <a:r>
              <a:rPr lang="en-US" sz="2000" b="0" i="0" u="sng" dirty="0">
                <a:effectLst/>
                <a:highlight>
                  <a:srgbClr val="FFFFFF"/>
                </a:highlight>
                <a:latin typeface="Google Sans"/>
              </a:rPr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Google Sans"/>
              </a:rPr>
              <a:t>p( did not plan to purchase) = p(</a:t>
            </a:r>
            <a:r>
              <a:rPr lang="en-US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ȳ</a:t>
            </a:r>
            <a:r>
              <a:rPr lang="en-US" sz="1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 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Google Sans"/>
              </a:rPr>
              <a:t>) = 1 – p(y)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Google Sans"/>
              </a:rPr>
              <a:t>0.75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/>
              <a:t>Joint Probability: 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 (planned to purchase &amp; actually purchased) = p(x and 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Google Sans"/>
              </a:rPr>
              <a:t>Y)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200/1000 = 1/5 = 0.2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p(x ∩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Google Sans"/>
              </a:rPr>
              <a:t> Y</a:t>
            </a:r>
            <a:r>
              <a:rPr lang="en-US" sz="2000" dirty="0"/>
              <a:t>) ; ∩ : Intersection symbol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/>
              <a:t>Addition Rule</a:t>
            </a:r>
            <a:r>
              <a:rPr lang="en-US" sz="2000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p(x or </a:t>
            </a:r>
            <a:r>
              <a:rPr lang="en-US" sz="2000" dirty="0">
                <a:highlight>
                  <a:srgbClr val="FFFFFF"/>
                </a:highlight>
                <a:latin typeface="+mn-lt"/>
              </a:rPr>
              <a:t>y) = </a:t>
            </a:r>
            <a:r>
              <a:rPr lang="en-US" sz="2000" dirty="0">
                <a:latin typeface="+mn-lt"/>
              </a:rPr>
              <a:t>p(x U </a:t>
            </a:r>
            <a:r>
              <a:rPr lang="en-US" sz="2000" dirty="0">
                <a:highlight>
                  <a:srgbClr val="FFFFFF"/>
                </a:highlight>
                <a:latin typeface="+mn-lt"/>
              </a:rPr>
              <a:t>y) = p(x) + p(y) – p(</a:t>
            </a:r>
            <a:r>
              <a:rPr lang="en-US" sz="2000" dirty="0" err="1">
                <a:highlight>
                  <a:srgbClr val="FFFFFF"/>
                </a:highlight>
                <a:latin typeface="+mn-lt"/>
              </a:rPr>
              <a:t>x</a:t>
            </a:r>
            <a:r>
              <a:rPr lang="en-US" sz="2000" dirty="0" err="1">
                <a:latin typeface="+mn-lt"/>
              </a:rPr>
              <a:t>∩y</a:t>
            </a:r>
            <a:r>
              <a:rPr lang="en-US" sz="2000" dirty="0">
                <a:latin typeface="+mn-lt"/>
              </a:rPr>
              <a:t>) 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U:  Union symbol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F70C61-AD14-2BE7-C7E3-FDF273BA1C68}"/>
              </a:ext>
            </a:extLst>
          </p:cNvPr>
          <p:cNvGrpSpPr/>
          <p:nvPr/>
        </p:nvGrpSpPr>
        <p:grpSpPr>
          <a:xfrm>
            <a:off x="6226581" y="1079352"/>
            <a:ext cx="5574259" cy="2457884"/>
            <a:chOff x="6226581" y="1079352"/>
            <a:chExt cx="5574259" cy="2457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7310EE-2A9D-3C27-BD31-DE4FDBB605A1}"/>
                </a:ext>
              </a:extLst>
            </p:cNvPr>
            <p:cNvSpPr txBox="1"/>
            <p:nvPr/>
          </p:nvSpPr>
          <p:spPr>
            <a:xfrm>
              <a:off x="7494192" y="3167904"/>
              <a:ext cx="2232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Contingency Table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A91083-6AC8-DF11-34FA-B32AA24DD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581" y="1079352"/>
              <a:ext cx="5574259" cy="210583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32A178-DB29-2A36-59B8-001B90F8A0A1}"/>
              </a:ext>
            </a:extLst>
          </p:cNvPr>
          <p:cNvGrpSpPr/>
          <p:nvPr/>
        </p:nvGrpSpPr>
        <p:grpSpPr>
          <a:xfrm>
            <a:off x="7097966" y="3962399"/>
            <a:ext cx="3440048" cy="2342876"/>
            <a:chOff x="7097966" y="3962399"/>
            <a:chExt cx="3440048" cy="23428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754069-2295-8F3B-44B5-F6473D90A591}"/>
                </a:ext>
              </a:extLst>
            </p:cNvPr>
            <p:cNvSpPr/>
            <p:nvPr/>
          </p:nvSpPr>
          <p:spPr>
            <a:xfrm>
              <a:off x="7097966" y="4014778"/>
              <a:ext cx="2552541" cy="169298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x          </a:t>
              </a:r>
            </a:p>
            <a:p>
              <a:r>
                <a:rPr lang="en-US" dirty="0"/>
                <a:t>(300)</a:t>
              </a:r>
            </a:p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0233F7-315D-A763-D567-160B5829464F}"/>
                </a:ext>
              </a:extLst>
            </p:cNvPr>
            <p:cNvSpPr/>
            <p:nvPr/>
          </p:nvSpPr>
          <p:spPr>
            <a:xfrm>
              <a:off x="8305800" y="3962399"/>
              <a:ext cx="2232214" cy="172547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  y</a:t>
              </a:r>
            </a:p>
            <a:p>
              <a:pPr algn="r"/>
              <a:r>
                <a:rPr lang="en-US" dirty="0"/>
                <a:t>   250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D8AE83-B0C1-574C-A0BC-09BA4B9652C3}"/>
                </a:ext>
              </a:extLst>
            </p:cNvPr>
            <p:cNvSpPr txBox="1"/>
            <p:nvPr/>
          </p:nvSpPr>
          <p:spPr>
            <a:xfrm>
              <a:off x="8217359" y="5935943"/>
              <a:ext cx="1723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Venn Diagram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E873B6-DA68-8ED9-8F37-F31E70313F71}"/>
                </a:ext>
              </a:extLst>
            </p:cNvPr>
            <p:cNvSpPr txBox="1"/>
            <p:nvPr/>
          </p:nvSpPr>
          <p:spPr>
            <a:xfrm>
              <a:off x="8706647" y="4520142"/>
              <a:ext cx="6767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sz="1800" dirty="0"/>
                <a:t> </a:t>
              </a:r>
              <a:r>
                <a:rPr lang="en-US" sz="1600" dirty="0"/>
                <a:t>∩</a:t>
              </a:r>
              <a:r>
                <a:rPr lang="en-US" sz="1800" b="0" i="0" dirty="0">
                  <a:effectLst/>
                  <a:latin typeface="Google Sans"/>
                </a:rPr>
                <a:t> y</a:t>
              </a:r>
            </a:p>
            <a:p>
              <a:r>
                <a:rPr lang="en-US" dirty="0">
                  <a:latin typeface="Google Sans"/>
                </a:rPr>
                <a:t>200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82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Marginal Probability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C5DA-6713-7BC0-43C5-9E92715F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524000"/>
            <a:ext cx="5562601" cy="48767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/>
              <a:t>Marginal Probability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Event A occurs with one or other events B1, B2, B3…. Bn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Marginal probability of A: P(A()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Sum of joint probabilities with all B1, B2, …. Bn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P(A) = P( A and B1) + P (A and B2) +….= P(A and Bn)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B1, B2, …, Bn are mutually exclusive and collectively exhaustive events occurring with event A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F70C61-AD14-2BE7-C7E3-FDF273BA1C68}"/>
              </a:ext>
            </a:extLst>
          </p:cNvPr>
          <p:cNvGrpSpPr/>
          <p:nvPr/>
        </p:nvGrpSpPr>
        <p:grpSpPr>
          <a:xfrm>
            <a:off x="6052070" y="1905000"/>
            <a:ext cx="5758930" cy="2819400"/>
            <a:chOff x="6226581" y="1079352"/>
            <a:chExt cx="5574259" cy="2457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7310EE-2A9D-3C27-BD31-DE4FDBB605A1}"/>
                </a:ext>
              </a:extLst>
            </p:cNvPr>
            <p:cNvSpPr txBox="1"/>
            <p:nvPr/>
          </p:nvSpPr>
          <p:spPr>
            <a:xfrm>
              <a:off x="7494192" y="3167904"/>
              <a:ext cx="2232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Contingency Table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A91083-6AC8-DF11-34FA-B32AA24DD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581" y="1079352"/>
              <a:ext cx="5574259" cy="2105831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A5943EC-E934-2F1B-8826-702BD74108D5}"/>
              </a:ext>
            </a:extLst>
          </p:cNvPr>
          <p:cNvSpPr/>
          <p:nvPr/>
        </p:nvSpPr>
        <p:spPr>
          <a:xfrm>
            <a:off x="5791200" y="3048000"/>
            <a:ext cx="5758930" cy="347455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F7EE9-43FE-6659-35BE-AB59C4D57476}"/>
              </a:ext>
            </a:extLst>
          </p:cNvPr>
          <p:cNvSpPr txBox="1"/>
          <p:nvPr/>
        </p:nvSpPr>
        <p:spPr>
          <a:xfrm>
            <a:off x="6324600" y="490984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P(y) =  p (y</a:t>
            </a:r>
            <a:r>
              <a:rPr lang="en-US" sz="1600" dirty="0"/>
              <a:t> ∩</a:t>
            </a:r>
            <a:r>
              <a:rPr lang="en-US" dirty="0"/>
              <a:t> x) + p (y </a:t>
            </a:r>
            <a:r>
              <a:rPr lang="en-US" sz="1800" dirty="0"/>
              <a:t>∩</a:t>
            </a:r>
            <a:r>
              <a:rPr lang="en-US" dirty="0"/>
              <a:t> 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Google Sans"/>
              </a:rPr>
              <a:t>X̄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43A80-E08C-A13F-0F91-19003109DF56}"/>
              </a:ext>
            </a:extLst>
          </p:cNvPr>
          <p:cNvSpPr txBox="1"/>
          <p:nvPr/>
        </p:nvSpPr>
        <p:spPr>
          <a:xfrm>
            <a:off x="6324600" y="5406793"/>
            <a:ext cx="6191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200/1000 + 50/1000 </a:t>
            </a:r>
          </a:p>
          <a:p>
            <a:endParaRPr lang="en-US" dirty="0"/>
          </a:p>
          <a:p>
            <a:r>
              <a:rPr lang="en-US" dirty="0"/>
              <a:t>= 0.2 + .05 = 0.25</a:t>
            </a:r>
          </a:p>
        </p:txBody>
      </p:sp>
    </p:spTree>
    <p:extLst>
      <p:ext uri="{BB962C8B-B14F-4D97-AF65-F5344CB8AC3E}">
        <p14:creationId xmlns:p14="http://schemas.microsoft.com/office/powerpoint/2010/main" val="136924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49097"/>
            <a:ext cx="4004235" cy="4990857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1200"/>
              </a:spcBef>
              <a:buClr>
                <a:srgbClr val="00B050"/>
              </a:buClr>
            </a:pPr>
            <a:r>
              <a:rPr lang="en-US" sz="2000" b="1" dirty="0">
                <a:solidFill>
                  <a:srgbClr val="00B050"/>
                </a:solidFill>
              </a:rPr>
              <a:t>Marginal</a:t>
            </a:r>
          </a:p>
          <a:p>
            <a:pPr marL="263525" indent="-263525">
              <a:buClr>
                <a:srgbClr val="00B050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P(Red)=</a:t>
            </a:r>
          </a:p>
          <a:p>
            <a:pPr marL="0" indent="0">
              <a:buClr>
                <a:srgbClr val="00B050"/>
              </a:buClr>
            </a:pPr>
            <a:r>
              <a:rPr lang="en-US" sz="2000" dirty="0">
                <a:solidFill>
                  <a:srgbClr val="00B050"/>
                </a:solidFill>
              </a:rPr>
              <a:t>1/2</a:t>
            </a:r>
          </a:p>
          <a:p>
            <a:pPr marL="263525" indent="-263525">
              <a:buClr>
                <a:srgbClr val="00B050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P(King)=</a:t>
            </a:r>
          </a:p>
          <a:p>
            <a:pPr marL="0" indent="0">
              <a:buClr>
                <a:srgbClr val="00B050"/>
              </a:buClr>
            </a:pPr>
            <a:r>
              <a:rPr lang="en-US" sz="2000" dirty="0">
                <a:solidFill>
                  <a:srgbClr val="00B050"/>
                </a:solidFill>
              </a:rPr>
              <a:t>1/13 = 4/52</a:t>
            </a:r>
          </a:p>
          <a:p>
            <a:pPr marL="0" indent="0">
              <a:buClr>
                <a:srgbClr val="00B050"/>
              </a:buClr>
            </a:pPr>
            <a:r>
              <a:rPr lang="en-US" sz="2000" dirty="0">
                <a:solidFill>
                  <a:srgbClr val="00B050"/>
                </a:solidFill>
              </a:rPr>
              <a:t>P(7) =</a:t>
            </a:r>
          </a:p>
          <a:p>
            <a:pPr marL="0" indent="0">
              <a:buClr>
                <a:srgbClr val="00B050"/>
              </a:buClr>
            </a:pPr>
            <a:r>
              <a:rPr lang="en-US" sz="2000" dirty="0">
                <a:solidFill>
                  <a:srgbClr val="00B050"/>
                </a:solidFill>
              </a:rPr>
              <a:t>1/13</a:t>
            </a:r>
          </a:p>
          <a:p>
            <a:pPr marL="0" indent="0">
              <a:buClr>
                <a:srgbClr val="00B050"/>
              </a:buClr>
            </a:pPr>
            <a:r>
              <a:rPr lang="en-US" sz="2000" dirty="0">
                <a:solidFill>
                  <a:srgbClr val="00B050"/>
                </a:solidFill>
              </a:rPr>
              <a:t>P(Picture) =</a:t>
            </a:r>
          </a:p>
          <a:p>
            <a:pPr marL="0" indent="0">
              <a:buClr>
                <a:srgbClr val="00B050"/>
              </a:buClr>
            </a:pPr>
            <a:r>
              <a:rPr lang="en-US" sz="2000" dirty="0">
                <a:solidFill>
                  <a:srgbClr val="00B050"/>
                </a:solidFill>
              </a:rPr>
              <a:t>12/52</a:t>
            </a:r>
          </a:p>
          <a:p>
            <a:pPr marL="0" indent="0">
              <a:buClr>
                <a:srgbClr val="00B050"/>
              </a:buClr>
            </a:pPr>
            <a:r>
              <a:rPr lang="en-US" sz="2000" dirty="0">
                <a:solidFill>
                  <a:srgbClr val="00B050"/>
                </a:solidFill>
              </a:rPr>
              <a:t>P(Diamond) </a:t>
            </a:r>
          </a:p>
          <a:p>
            <a:pPr marL="0" indent="0">
              <a:buClr>
                <a:srgbClr val="00B050"/>
              </a:buClr>
            </a:pPr>
            <a:r>
              <a:rPr lang="en-US" sz="2000" dirty="0">
                <a:solidFill>
                  <a:srgbClr val="00B050"/>
                </a:solidFill>
              </a:rPr>
              <a:t>13/52 = 1/4</a:t>
            </a:r>
          </a:p>
          <a:p>
            <a:pPr marL="0" indent="0">
              <a:spcBef>
                <a:spcPts val="1800"/>
              </a:spcBef>
            </a:pPr>
            <a:r>
              <a:rPr lang="en-US" sz="2000" dirty="0">
                <a:solidFill>
                  <a:srgbClr val="FF0000"/>
                </a:solidFill>
              </a:rPr>
              <a:t>Joint</a:t>
            </a:r>
          </a:p>
          <a:p>
            <a:pPr marL="0" indent="0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P(Red and King) </a:t>
            </a:r>
          </a:p>
          <a:p>
            <a:pPr marL="0" indent="0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2/52</a:t>
            </a:r>
          </a:p>
          <a:p>
            <a:pPr marL="0" indent="0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P(Diamond and Red) </a:t>
            </a:r>
          </a:p>
          <a:p>
            <a:pPr marL="0" indent="0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13/52</a:t>
            </a:r>
          </a:p>
          <a:p>
            <a:pPr marL="0" indent="0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P(Picture and Red) </a:t>
            </a:r>
          </a:p>
          <a:p>
            <a:pPr marL="0" indent="0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6/52</a:t>
            </a:r>
          </a:p>
          <a:p>
            <a:pPr marL="0" indent="0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P(Black and Red) </a:t>
            </a:r>
          </a:p>
          <a:p>
            <a:pPr marL="0" indent="0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0</a:t>
            </a:r>
          </a:p>
          <a:p>
            <a:pPr marL="0" indent="0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P( &lt;3 and Red</a:t>
            </a:r>
            <a:r>
              <a:rPr lang="en-US" sz="2000">
                <a:solidFill>
                  <a:srgbClr val="FF0000"/>
                </a:solidFill>
              </a:rPr>
              <a:t>) </a:t>
            </a:r>
          </a:p>
          <a:p>
            <a:pPr marL="0" indent="0">
              <a:buClr>
                <a:srgbClr val="FF0000"/>
              </a:buClr>
            </a:pPr>
            <a:r>
              <a:rPr lang="en-US" sz="2000"/>
              <a:t>4/52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Marginal and Joint…1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5953" y="4377851"/>
            <a:ext cx="6257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/>
            <a:r>
              <a:rPr lang="en-US" sz="1600" dirty="0">
                <a:solidFill>
                  <a:srgbClr val="00B050"/>
                </a:solidFill>
              </a:rPr>
              <a:t>Marginal probability- only one event occurs. P(Red) means the probability that the card is of Red color. </a:t>
            </a:r>
          </a:p>
          <a:p>
            <a:pPr marL="263525" indent="-263525"/>
            <a:endParaRPr lang="en-US" sz="1600" dirty="0">
              <a:solidFill>
                <a:srgbClr val="00B050"/>
              </a:solidFill>
            </a:endParaRPr>
          </a:p>
          <a:p>
            <a:pPr marL="263525" indent="-263525"/>
            <a:r>
              <a:rPr lang="en-US" sz="1600" dirty="0">
                <a:solidFill>
                  <a:srgbClr val="FF0000"/>
                </a:solidFill>
              </a:rPr>
              <a:t>Joint probability- both events occur. P(Red and King) means the probability that the card is of Red color and its is also a King. </a:t>
            </a:r>
          </a:p>
          <a:p>
            <a:pPr marL="263525" indent="-263525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459A1-A415-42CB-AFE6-176EEA6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196951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6298C-16A8-490B-81A3-FFCB58437195}"/>
              </a:ext>
            </a:extLst>
          </p:cNvPr>
          <p:cNvSpPr txBox="1"/>
          <p:nvPr/>
        </p:nvSpPr>
        <p:spPr>
          <a:xfrm>
            <a:off x="4854629" y="1595699"/>
            <a:ext cx="10996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</a:rPr>
              <a:t>Diamond</a:t>
            </a:r>
          </a:p>
          <a:p>
            <a:pPr algn="r"/>
            <a:endParaRPr lang="en-US" sz="1600" b="1" dirty="0"/>
          </a:p>
          <a:p>
            <a:pPr algn="r"/>
            <a:endParaRPr lang="en-US" sz="1400" b="1" dirty="0"/>
          </a:p>
          <a:p>
            <a:pPr algn="r"/>
            <a:r>
              <a:rPr lang="en-US" sz="1600" b="1" dirty="0"/>
              <a:t>Club</a:t>
            </a:r>
          </a:p>
          <a:p>
            <a:pPr algn="r"/>
            <a:endParaRPr lang="en-US" sz="2800" b="1" dirty="0"/>
          </a:p>
          <a:p>
            <a:pPr algn="r"/>
            <a:r>
              <a:rPr lang="en-US" sz="1600" b="1" dirty="0">
                <a:solidFill>
                  <a:srgbClr val="FF0000"/>
                </a:solidFill>
              </a:rPr>
              <a:t>Heart</a:t>
            </a:r>
          </a:p>
          <a:p>
            <a:pPr algn="r"/>
            <a:endParaRPr lang="en-US" sz="2400" b="1" dirty="0">
              <a:solidFill>
                <a:srgbClr val="FF0000"/>
              </a:solidFill>
            </a:endParaRPr>
          </a:p>
          <a:p>
            <a:pPr algn="r"/>
            <a:r>
              <a:rPr lang="en-US" b="1" dirty="0"/>
              <a:t>Spade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8C3631-B000-4319-9D5E-52605AF99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82" y="1449097"/>
            <a:ext cx="5728236" cy="26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0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09423"/>
            <a:ext cx="4004235" cy="5272377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Clr>
                <a:srgbClr val="00B050"/>
              </a:buClr>
            </a:pPr>
            <a:r>
              <a:rPr lang="en-US" sz="2000" b="1" dirty="0">
                <a:solidFill>
                  <a:srgbClr val="00B050"/>
                </a:solidFill>
              </a:rPr>
              <a:t>Marginal</a:t>
            </a:r>
          </a:p>
          <a:p>
            <a:pPr marL="263525" indent="-263525">
              <a:buClr>
                <a:srgbClr val="00B050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P(Red)= 26/52 = 1/2.</a:t>
            </a:r>
          </a:p>
          <a:p>
            <a:pPr marL="263525" indent="-263525">
              <a:buClr>
                <a:srgbClr val="00B050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P(King)= 4/52. </a:t>
            </a:r>
          </a:p>
          <a:p>
            <a:pPr marL="263525" indent="-263525">
              <a:buClr>
                <a:srgbClr val="00B050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P(7) = 4/52.</a:t>
            </a:r>
          </a:p>
          <a:p>
            <a:pPr marL="263525" indent="-263525">
              <a:buClr>
                <a:srgbClr val="00B050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P(Picture) = 12/52.</a:t>
            </a:r>
          </a:p>
          <a:p>
            <a:pPr marL="263525" indent="-263525">
              <a:buClr>
                <a:srgbClr val="00B050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P(Diamond) = 13/52.</a:t>
            </a:r>
          </a:p>
          <a:p>
            <a:pPr marL="0" indent="0">
              <a:spcBef>
                <a:spcPts val="1800"/>
              </a:spcBef>
            </a:pPr>
            <a:r>
              <a:rPr lang="en-US" sz="2000" dirty="0">
                <a:solidFill>
                  <a:srgbClr val="FF0000"/>
                </a:solidFill>
              </a:rPr>
              <a:t>Joint</a:t>
            </a:r>
          </a:p>
          <a:p>
            <a:pPr marL="263525" indent="-263525">
              <a:buClr>
                <a:srgbClr val="FF0000"/>
              </a:buClr>
              <a:buFont typeface="+mj-lt"/>
              <a:buAutoNum type="arabicPeriod" startAt="5"/>
            </a:pPr>
            <a:r>
              <a:rPr lang="en-US" sz="2000" dirty="0">
                <a:solidFill>
                  <a:srgbClr val="FF0000"/>
                </a:solidFill>
              </a:rPr>
              <a:t>P(Red and King) = 2/52.</a:t>
            </a:r>
          </a:p>
          <a:p>
            <a:pPr marL="263525" indent="-263525">
              <a:buClr>
                <a:srgbClr val="FF0000"/>
              </a:buClr>
              <a:buFont typeface="+mj-lt"/>
              <a:buAutoNum type="arabicPeriod" startAt="5"/>
            </a:pPr>
            <a:r>
              <a:rPr lang="en-US" sz="2000" dirty="0">
                <a:solidFill>
                  <a:srgbClr val="FF0000"/>
                </a:solidFill>
              </a:rPr>
              <a:t>P(Diamond and Red) = 13/52.</a:t>
            </a:r>
          </a:p>
          <a:p>
            <a:pPr marL="263525" indent="-263525">
              <a:buClr>
                <a:srgbClr val="FF0000"/>
              </a:buClr>
              <a:buFont typeface="+mj-lt"/>
              <a:buAutoNum type="arabicPeriod" startAt="5"/>
            </a:pPr>
            <a:r>
              <a:rPr lang="en-US" sz="2000" dirty="0">
                <a:solidFill>
                  <a:srgbClr val="FF0000"/>
                </a:solidFill>
              </a:rPr>
              <a:t>P(Picture and Red) = 6/52.</a:t>
            </a:r>
          </a:p>
          <a:p>
            <a:pPr marL="263525" indent="-263525">
              <a:buClr>
                <a:srgbClr val="FF0000"/>
              </a:buClr>
              <a:buFont typeface="+mj-lt"/>
              <a:buAutoNum type="arabicPeriod" startAt="5"/>
            </a:pPr>
            <a:r>
              <a:rPr lang="en-US" sz="2000" dirty="0">
                <a:solidFill>
                  <a:srgbClr val="FF0000"/>
                </a:solidFill>
              </a:rPr>
              <a:t>P(Black and Red) = 0/52.</a:t>
            </a:r>
          </a:p>
          <a:p>
            <a:pPr marL="263525" indent="-263525">
              <a:buClr>
                <a:srgbClr val="FF0000"/>
              </a:buClr>
              <a:buFont typeface="+mj-lt"/>
              <a:buAutoNum type="arabicPeriod" startAt="5"/>
            </a:pPr>
            <a:r>
              <a:rPr lang="en-US" sz="2000" dirty="0">
                <a:solidFill>
                  <a:srgbClr val="FF0000"/>
                </a:solidFill>
              </a:rPr>
              <a:t>P( &lt;3 and Red) = 4/52</a:t>
            </a:r>
            <a:r>
              <a:rPr lang="en-US" sz="2000" dirty="0"/>
              <a:t>.</a:t>
            </a:r>
          </a:p>
          <a:p>
            <a:pPr marL="0" indent="0"/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Marginal and Joint probability…2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5953" y="4450140"/>
            <a:ext cx="6257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/>
            <a:r>
              <a:rPr lang="en-US" sz="1600" dirty="0">
                <a:solidFill>
                  <a:srgbClr val="00B050"/>
                </a:solidFill>
              </a:rPr>
              <a:t>Marginal probability- only one event occurs. P(Red) means the probability that the card is of Red color. </a:t>
            </a:r>
          </a:p>
          <a:p>
            <a:pPr marL="263525" indent="-263525"/>
            <a:endParaRPr lang="en-US" sz="1600" dirty="0">
              <a:solidFill>
                <a:srgbClr val="00B050"/>
              </a:solidFill>
            </a:endParaRPr>
          </a:p>
          <a:p>
            <a:pPr marL="263525" indent="-263525"/>
            <a:r>
              <a:rPr lang="en-US" sz="1600" dirty="0">
                <a:solidFill>
                  <a:srgbClr val="FF0000"/>
                </a:solidFill>
              </a:rPr>
              <a:t>Joint probability- both events occur. P(Red and King) means the probability that the card is of Red color and it is also a King. </a:t>
            </a:r>
          </a:p>
          <a:p>
            <a:pPr marL="263525" indent="-263525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459A1-A415-42CB-AFE6-176EEA6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196951"/>
            <a:ext cx="2844800" cy="476250"/>
          </a:xfrm>
        </p:spPr>
        <p:txBody>
          <a:bodyPr/>
          <a:lstStyle/>
          <a:p>
            <a:fld id="{ABB2DC8B-C28B-4627-8DB2-51611EE15FEF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6298C-16A8-490B-81A3-FFCB58437195}"/>
              </a:ext>
            </a:extLst>
          </p:cNvPr>
          <p:cNvSpPr txBox="1"/>
          <p:nvPr/>
        </p:nvSpPr>
        <p:spPr>
          <a:xfrm>
            <a:off x="4854629" y="1595699"/>
            <a:ext cx="10996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0000"/>
                </a:solidFill>
              </a:rPr>
              <a:t>Diamond</a:t>
            </a:r>
          </a:p>
          <a:p>
            <a:pPr algn="r"/>
            <a:endParaRPr lang="en-US" sz="1600" b="1" dirty="0"/>
          </a:p>
          <a:p>
            <a:pPr algn="r"/>
            <a:endParaRPr lang="en-US" sz="1400" b="1" dirty="0"/>
          </a:p>
          <a:p>
            <a:pPr algn="r"/>
            <a:r>
              <a:rPr lang="en-US" sz="1600" b="1" dirty="0"/>
              <a:t>Club</a:t>
            </a:r>
          </a:p>
          <a:p>
            <a:pPr algn="r"/>
            <a:endParaRPr lang="en-US" sz="2800" b="1" dirty="0"/>
          </a:p>
          <a:p>
            <a:pPr algn="r"/>
            <a:r>
              <a:rPr lang="en-US" sz="1600" b="1" dirty="0">
                <a:solidFill>
                  <a:srgbClr val="FF0000"/>
                </a:solidFill>
              </a:rPr>
              <a:t>Heart</a:t>
            </a:r>
          </a:p>
          <a:p>
            <a:pPr algn="r"/>
            <a:endParaRPr lang="en-US" sz="2400" b="1" dirty="0">
              <a:solidFill>
                <a:srgbClr val="FF0000"/>
              </a:solidFill>
            </a:endParaRPr>
          </a:p>
          <a:p>
            <a:pPr algn="r"/>
            <a:r>
              <a:rPr lang="en-US" b="1" dirty="0"/>
              <a:t>Spade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8C3631-B000-4319-9D5E-52605AF99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82" y="1449097"/>
            <a:ext cx="5728236" cy="26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95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76B9-0625-34A6-3C67-3ED32A2D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DA55-5FD0-1587-39F3-7627B54D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7E5-6650-CD5A-54C9-83923FCC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507-6BD3-4A3C-BC79-225E2F5291F0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3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 far and the 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Previous Sessions 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Defining and collecting data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Survey and sampling methods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Organizing and visualizing variables</a:t>
            </a:r>
          </a:p>
          <a:p>
            <a:pPr lvl="1">
              <a:buFont typeface="Arial" panose="020B0604020202020204" pitchFamily="34" charset="0"/>
              <a:buChar char="√"/>
            </a:pPr>
            <a:r>
              <a:rPr lang="en-US" dirty="0"/>
              <a:t>Numerical descriptive measures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Today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Probability (Part I)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learn probability?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31913"/>
            <a:ext cx="10972800" cy="4876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ideally prefer certainty, however most things are uncertain.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uncertainty?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Faced with uncertainty, how do we make rational decisions?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Should I hire the candidate I interviewed for the job?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 What is the chance of the prospective hire performing well in the job?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Should I approve the loan application on the table?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What is the chance of the loan seeker paying the loan back?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Should I do an MBA?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What is the chance of  getting a better job if I invest money and 2 years in an MBA?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Study of probability helps us make sense of uncertainty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Helps us quantify “the questions about chance of an event happening”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From “perhaps”  or “likely” or “unlikely” to say “50%”, “70%” or “25%”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600201"/>
            <a:ext cx="7213601" cy="4800599"/>
          </a:xfrm>
        </p:spPr>
        <p:txBody>
          <a:bodyPr>
            <a:normAutofit fontScale="85000" lnSpcReduction="20000"/>
          </a:bodyPr>
          <a:lstStyle/>
          <a:p>
            <a:pPr marL="263525" indent="-263525">
              <a:buFont typeface="Wingdings" panose="05000000000000000000" pitchFamily="2" charset="2"/>
              <a:buChar char="§"/>
              <a:defRPr/>
            </a:pPr>
            <a:endParaRPr lang="en-IN" sz="2000" dirty="0"/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r>
              <a:rPr lang="en-IN" sz="2000" dirty="0"/>
              <a:t>Rain: To carry umbrella or not?</a:t>
            </a:r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r>
              <a:rPr lang="en-IN" sz="2000" dirty="0"/>
              <a:t>Farming: To grow Wheat or Gram in Rabi season?</a:t>
            </a:r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r>
              <a:rPr lang="en-IN" sz="2000" dirty="0"/>
              <a:t>Safety: To wear a helmet or not?</a:t>
            </a:r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r>
              <a:rPr lang="en-IN" sz="2000" dirty="0"/>
              <a:t>Insurance: To insure the shipment or not?</a:t>
            </a:r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r>
              <a:rPr lang="en-IN" sz="2000" dirty="0"/>
              <a:t>Stock market: Which stock to buy/sell?</a:t>
            </a:r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r>
              <a:rPr lang="en-IN" sz="2000" dirty="0"/>
              <a:t>International airport: Frisk the passenger at Green channel?</a:t>
            </a:r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r>
              <a:rPr lang="en-IN" sz="2000" dirty="0"/>
              <a:t>Quality: Accept/Reject the consignment or Inspect more parts?</a:t>
            </a:r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r>
              <a:rPr lang="en-IN" sz="2000" dirty="0"/>
              <a:t>Cricket: batting, betting or fielding?</a:t>
            </a:r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endParaRPr lang="en-IN" sz="2000" dirty="0"/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r>
              <a:rPr lang="en-IN" sz="2000" dirty="0"/>
              <a:t>Commercial Bank: How much cash to keep in the branch?</a:t>
            </a:r>
          </a:p>
          <a:p>
            <a:pPr marL="263525" indent="-263525">
              <a:buFont typeface="Wingdings" panose="05000000000000000000" pitchFamily="2" charset="2"/>
              <a:buChar char="§"/>
              <a:defRPr/>
            </a:pPr>
            <a:r>
              <a:rPr lang="en-IN" sz="2000" dirty="0"/>
              <a:t>Blood Bank: How many units to keep?</a:t>
            </a:r>
          </a:p>
          <a:p>
            <a:pPr marL="263525" indent="-263525">
              <a:buFont typeface="Wingdings" panose="05000000000000000000" pitchFamily="2" charset="2"/>
              <a:buChar char="§"/>
            </a:pPr>
            <a:r>
              <a:rPr lang="en-IN" sz="2000" dirty="0"/>
              <a:t>Insurance: What should be the premium?</a:t>
            </a:r>
          </a:p>
          <a:p>
            <a:pPr marL="263525" indent="-263525">
              <a:buFont typeface="Wingdings" panose="05000000000000000000" pitchFamily="2" charset="2"/>
              <a:buChar char="§"/>
            </a:pPr>
            <a:r>
              <a:rPr lang="en-IN" sz="2000" dirty="0"/>
              <a:t>Maintenance: How many spare parts to stock?</a:t>
            </a:r>
          </a:p>
          <a:p>
            <a:pPr marL="263525" indent="-263525">
              <a:buFont typeface="Wingdings" panose="05000000000000000000" pitchFamily="2" charset="2"/>
              <a:buChar char="§"/>
            </a:pPr>
            <a:r>
              <a:rPr lang="en-IN" sz="2000" dirty="0"/>
              <a:t>Emergency services-1</a:t>
            </a:r>
            <a:r>
              <a:rPr lang="en-IN" sz="2000" baseline="0" dirty="0"/>
              <a:t>: </a:t>
            </a:r>
            <a:r>
              <a:rPr lang="en-IN" sz="2000" dirty="0"/>
              <a:t>How many Fire Engines?</a:t>
            </a:r>
          </a:p>
          <a:p>
            <a:pPr marL="263525" indent="-263525">
              <a:buFont typeface="Wingdings" panose="05000000000000000000" pitchFamily="2" charset="2"/>
              <a:buChar char="§"/>
            </a:pPr>
            <a:r>
              <a:rPr lang="en-IN" sz="2000" dirty="0"/>
              <a:t>Emergency services-2: How many Ambulances/Nurses in emergency?</a:t>
            </a:r>
          </a:p>
          <a:p>
            <a:pPr marL="263525" indent="-263525">
              <a:buFont typeface="Wingdings" panose="05000000000000000000" pitchFamily="2" charset="2"/>
              <a:buChar char="§"/>
            </a:pPr>
            <a:r>
              <a:rPr lang="en-IN" sz="2000" dirty="0"/>
              <a:t>Pizza: Number of delivery boys?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Better decision can be taken if uncertainty is </a:t>
            </a:r>
            <a:r>
              <a:rPr lang="en-IN" sz="3200" dirty="0">
                <a:solidFill>
                  <a:srgbClr val="FF0000"/>
                </a:solidFill>
              </a:rPr>
              <a:t>measured</a:t>
            </a:r>
            <a:r>
              <a:rPr lang="en-IN" sz="3200" dirty="0"/>
              <a:t>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0090-AB1B-4A03-B6A9-F2E7890486A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7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Probability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D475B-3F1F-CC02-CE5C-EF9A77CB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9971"/>
            <a:ext cx="10972800" cy="4876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What is probability?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Chance or likelihood of an event</a:t>
            </a:r>
            <a:endParaRPr lang="en-US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rgbClr val="C00000"/>
                </a:solidFill>
              </a:rPr>
              <a:t>Random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Exact outcome can not be predicted with certainty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u="sng" dirty="0"/>
              <a:t>But</a:t>
            </a:r>
            <a:r>
              <a:rPr lang="en-US" dirty="0"/>
              <a:t> outcome is always </a:t>
            </a:r>
            <a:r>
              <a:rPr lang="en-US" u="sng" dirty="0"/>
              <a:t>one of the possible knowns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C00000"/>
                </a:solidFill>
              </a:rPr>
              <a:t>Sample space:</a:t>
            </a:r>
            <a:r>
              <a:rPr lang="en-US" u="sng" dirty="0"/>
              <a:t> </a:t>
            </a:r>
            <a:r>
              <a:rPr lang="en-US" dirty="0"/>
              <a:t>Contains all possible outcomes/events</a:t>
            </a:r>
            <a:endParaRPr lang="en-US" u="sng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Natural Experiment: Chance of rain for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rgbClr val="C00000"/>
                </a:solidFill>
              </a:rPr>
              <a:t>Simple event and joint events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feature v/s more than one features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Will it be a 4? Will it be 4 &amp; 2 on two consecutive rolls?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0CCB6-94CD-4931-80C2-638B7AB80D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5248" y="3764418"/>
            <a:ext cx="2228045" cy="1611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B878A-C880-5871-5481-AF76D9086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118" y="1571048"/>
            <a:ext cx="17811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5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9728200" cy="4419595"/>
          </a:xfrm>
        </p:spPr>
        <p:txBody>
          <a:bodyPr>
            <a:noAutofit/>
          </a:bodyPr>
          <a:lstStyle/>
          <a:p>
            <a:pPr marL="179388" lvl="0" indent="-179388">
              <a:buFont typeface="Wingdings" panose="05000000000000000000" pitchFamily="2" charset="2"/>
              <a:buChar char="§"/>
            </a:pPr>
            <a:r>
              <a:rPr lang="en-IN" sz="2000" dirty="0"/>
              <a:t> Probability is </a:t>
            </a:r>
            <a:r>
              <a:rPr lang="en-IN" sz="2000" dirty="0">
                <a:solidFill>
                  <a:srgbClr val="C00000"/>
                </a:solidFill>
              </a:rPr>
              <a:t>a number</a:t>
            </a:r>
            <a:r>
              <a:rPr lang="en-IN" sz="2000" dirty="0"/>
              <a:t> assigned to an event </a:t>
            </a:r>
          </a:p>
          <a:p>
            <a:pPr marL="579438" lvl="1" indent="-179388">
              <a:buFont typeface="Wingdings" panose="05000000000000000000" pitchFamily="2" charset="2"/>
              <a:buChar char="§"/>
            </a:pPr>
            <a:r>
              <a:rPr lang="en-US" sz="1800" dirty="0"/>
              <a:t>Represents likelihood of that event happening</a:t>
            </a:r>
            <a:endParaRPr lang="en-IN" sz="1800" dirty="0"/>
          </a:p>
          <a:p>
            <a:pPr marL="579438" lvl="1" indent="-179388">
              <a:buFont typeface="Wingdings" panose="05000000000000000000" pitchFamily="2" charset="2"/>
              <a:buChar char="§"/>
            </a:pPr>
            <a:r>
              <a:rPr lang="en-IN" sz="1800" dirty="0"/>
              <a:t>Always between 0 and 1</a:t>
            </a:r>
          </a:p>
          <a:p>
            <a:pPr marL="579438" lvl="1" indent="-179388">
              <a:buFont typeface="Wingdings" panose="05000000000000000000" pitchFamily="2" charset="2"/>
              <a:buChar char="§"/>
            </a:pPr>
            <a:r>
              <a:rPr lang="en-IN" sz="1800" dirty="0"/>
              <a:t>Total probability law</a:t>
            </a:r>
          </a:p>
          <a:p>
            <a:pPr marL="979488" lvl="2" indent="-179388">
              <a:buFont typeface="Wingdings" panose="05000000000000000000" pitchFamily="2" charset="2"/>
              <a:buChar char="§"/>
            </a:pPr>
            <a:r>
              <a:rPr lang="en-IN" sz="1600" dirty="0"/>
              <a:t>Total probability of all events </a:t>
            </a:r>
            <a:r>
              <a:rPr lang="en-IN" sz="1600" b="1" u="sng" dirty="0">
                <a:solidFill>
                  <a:srgbClr val="C00000"/>
                </a:solidFill>
              </a:rPr>
              <a:t>in the sample space </a:t>
            </a:r>
            <a:r>
              <a:rPr lang="en-IN" sz="1600" dirty="0"/>
              <a:t>is 1</a:t>
            </a:r>
          </a:p>
          <a:p>
            <a:pPr marL="979488" lvl="2" indent="-179388">
              <a:buFont typeface="Wingdings" panose="05000000000000000000" pitchFamily="2" charset="2"/>
              <a:buChar char="§"/>
            </a:pPr>
            <a:r>
              <a:rPr lang="en-IN" sz="1600" dirty="0"/>
              <a:t>∑p</a:t>
            </a:r>
            <a:r>
              <a:rPr lang="en-IN" sz="1600" baseline="-25000" dirty="0"/>
              <a:t>i</a:t>
            </a:r>
            <a:r>
              <a:rPr lang="en-IN" sz="1600" dirty="0"/>
              <a:t> = 1,  where p</a:t>
            </a:r>
            <a:r>
              <a:rPr lang="en-IN" sz="1600" baseline="-25000" dirty="0"/>
              <a:t>i </a:t>
            </a:r>
            <a:r>
              <a:rPr lang="en-IN" sz="1600" dirty="0"/>
              <a:t> = The probability of the event ‘</a:t>
            </a:r>
            <a:r>
              <a:rPr lang="en-IN" sz="1600" dirty="0" err="1"/>
              <a:t>i</a:t>
            </a:r>
            <a:r>
              <a:rPr lang="en-IN" sz="1600" dirty="0"/>
              <a:t>’</a:t>
            </a:r>
            <a:endParaRPr lang="en-IN" sz="1400" dirty="0"/>
          </a:p>
          <a:p>
            <a:pPr marL="179388" lvl="0" indent="-179388">
              <a:buFont typeface="Wingdings" panose="05000000000000000000" pitchFamily="2" charset="2"/>
              <a:buChar char="§"/>
            </a:pPr>
            <a:r>
              <a:rPr lang="en-IN" sz="2000" dirty="0"/>
              <a:t>Example: </a:t>
            </a:r>
          </a:p>
          <a:p>
            <a:pPr marL="579438" lvl="1" indent="-179388">
              <a:buFont typeface="Wingdings" panose="05000000000000000000" pitchFamily="2" charset="2"/>
              <a:buChar char="§"/>
            </a:pPr>
            <a:r>
              <a:rPr lang="en-IN" sz="1800" dirty="0"/>
              <a:t>If a sample space has 6 possible events (E1, E2, …., E6)</a:t>
            </a:r>
          </a:p>
          <a:p>
            <a:pPr marL="579438" lvl="1" indent="-179388">
              <a:buFont typeface="Wingdings" panose="05000000000000000000" pitchFamily="2" charset="2"/>
              <a:buChar char="§"/>
            </a:pPr>
            <a:r>
              <a:rPr lang="en-IN" sz="1800" dirty="0"/>
              <a:t>Can a probability of getting a 2 (E2) be -1.2? Or 2?</a:t>
            </a:r>
          </a:p>
          <a:p>
            <a:pPr marL="579438" lvl="1" indent="-179388">
              <a:buFont typeface="Wingdings" panose="05000000000000000000" pitchFamily="2" charset="2"/>
              <a:buChar char="§"/>
            </a:pPr>
            <a:r>
              <a:rPr lang="en-IN" sz="1800" dirty="0"/>
              <a:t>Total probability of E1 through E6 = ∑E</a:t>
            </a:r>
            <a:r>
              <a:rPr lang="en-IN" sz="1800" baseline="-25000" dirty="0"/>
              <a:t>i </a:t>
            </a:r>
            <a:r>
              <a:rPr lang="en-IN" sz="1800" dirty="0"/>
              <a:t>= 1</a:t>
            </a:r>
          </a:p>
          <a:p>
            <a:pPr marL="579438" lvl="1" indent="-179388">
              <a:buFont typeface="Wingdings" panose="05000000000000000000" pitchFamily="2" charset="2"/>
              <a:buChar char="§"/>
            </a:pPr>
            <a:r>
              <a:rPr lang="en-IN" sz="1800" dirty="0"/>
              <a:t>If the total probability of getting 1, 2, 3, 4 or 5 is 4/6, then</a:t>
            </a:r>
          </a:p>
          <a:p>
            <a:pPr marL="579438" lvl="1" indent="-179388">
              <a:buFont typeface="Wingdings" panose="05000000000000000000" pitchFamily="2" charset="2"/>
              <a:buChar char="§"/>
            </a:pPr>
            <a:r>
              <a:rPr lang="en-US" sz="1800" dirty="0"/>
              <a:t>What is the probability of E6?</a:t>
            </a:r>
          </a:p>
          <a:p>
            <a:pPr marL="579438" lvl="1" indent="-179388">
              <a:buFont typeface="Wingdings" panose="05000000000000000000" pitchFamily="2" charset="2"/>
              <a:buChar char="§"/>
            </a:pPr>
            <a:r>
              <a:rPr lang="en-US" sz="1800" dirty="0"/>
              <a:t>1 – 4/6= 2/6  (It’s a loaded dice not a fair one)</a:t>
            </a:r>
            <a:endParaRPr lang="en-IN" sz="1800" dirty="0"/>
          </a:p>
          <a:p>
            <a:pPr marL="179388" lvl="0" indent="-179388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179388" lvl="0" indent="-179388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179388" lvl="0" indent="-179388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179388" lvl="0" indent="-179388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179388" lvl="0" indent="-179388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0" lvl="0" indent="0"/>
            <a:endParaRPr lang="en-IN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Probability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0090-AB1B-4A03-B6A9-F2E7890486A7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74467-8DAA-5FC3-84F8-7AE3161F00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5248" y="3764418"/>
            <a:ext cx="2228045" cy="1611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BDD339-5A8B-4B1F-DC27-1CD58401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118" y="1571048"/>
            <a:ext cx="17811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6400" y="1600201"/>
                <a:ext cx="11328400" cy="452596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a sample space containing equally likely outcomes </a:t>
                </a:r>
              </a:p>
              <a:p>
                <a:pPr marL="685800" lvl="1"/>
                <a:r>
                  <a:rPr lang="en-US" sz="1800" dirty="0"/>
                  <a:t>Prob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b="0" i="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sz="1800" dirty="0"/>
                          <m:t>umber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favourable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outcomes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0" i="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otal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number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possible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outcomes</m:t>
                        </m:r>
                      </m:den>
                    </m:f>
                  </m:oMath>
                </a14:m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six-sided dice is tossed, probability of number 6?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What is the sample space?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Total number of possible outcomes?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6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Number of favorable outcomes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1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Probability?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1/6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Probability of snowfall in Mumbai next month?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What is the sample space? Are events equally likely?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600201"/>
                <a:ext cx="11328400" cy="4525963"/>
              </a:xfrm>
              <a:blipFill>
                <a:blip r:embed="rId2"/>
                <a:stretch>
                  <a:fillRect l="-75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Probability?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DC8B-C28B-4627-8DB2-51611EE15FE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C6E1D-C7C9-E7B5-1986-CFCE792C17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5248" y="3764418"/>
            <a:ext cx="2228045" cy="1611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487FC-6776-824D-50AE-814855D8C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118" y="1571048"/>
            <a:ext cx="17811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9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1"/>
            <a:ext cx="6604000" cy="4800599"/>
          </a:xfrm>
        </p:spPr>
        <p:txBody>
          <a:bodyPr/>
          <a:lstStyle/>
          <a:p>
            <a:pPr marL="360363" indent="-360363"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A priori</a:t>
            </a:r>
          </a:p>
          <a:p>
            <a:pPr marL="442913" lvl="1" indent="-17938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/>
              <a:t>Classical/</a:t>
            </a:r>
            <a:r>
              <a:rPr lang="en-IN" sz="2000" dirty="0" err="1"/>
              <a:t>Equi</a:t>
            </a:r>
            <a:r>
              <a:rPr lang="en-IN" sz="2000" dirty="0"/>
              <a:t>-likely.</a:t>
            </a:r>
          </a:p>
          <a:p>
            <a:pPr marL="442913" lvl="1" indent="-17938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/>
              <a:t>Textbook examples of Coin tossing, Playing cards, etc, or when you know nothing.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60363" indent="-360363"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Empirical</a:t>
            </a:r>
          </a:p>
          <a:p>
            <a:pPr marL="442913" lvl="1" indent="-17938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/>
              <a:t>From historical data, observations, or experiments.</a:t>
            </a:r>
          </a:p>
          <a:p>
            <a:pPr marL="442913" lvl="1" indent="-17938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/>
              <a:t>Life tables in insurance, earthquakes, rainfall, twins, quality, stock market 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60363" indent="-360363"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Subjective</a:t>
            </a:r>
          </a:p>
          <a:p>
            <a:pPr marL="442913" lvl="1" indent="-17938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/>
              <a:t>Personal judgement.</a:t>
            </a:r>
          </a:p>
          <a:p>
            <a:pPr marL="442913" lvl="1" indent="-17938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/>
              <a:t>Outcome of India vs Brazil cricket match outcome. Covid-19 will be completely over in 2028…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Getting values of probability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0090-AB1B-4A03-B6A9-F2E7890486A7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AutoShape 1" descr="data:image/png;base64,iVBORw0KGgoAAAANSUhEUgAAAzYAAAGQCAYAAAB8lfWbAAAgAElEQVR4XuzdCXgURdoH8PftnhwQTlFR8UAED+QQ8b4STVwPyACurLqu16fLQhJ0XW8hYZLg7e6qJICuu94nCiSA54xOxAsFT8QDD1BRROQMOWf6/Z7qMBgQmAF7Ot09/+zjAzIzVW/9qjbmT3VXM+ELAhCAAAQgAAEIQAACEICAywXY5fWjfAhAAAIQgAAEIAABCEAAAoRgg0UAAQhAAAIQgAAEIAABCLheAMHG9VOIAUAAAhCAAAQgAAEIQAACCDZYAxCAAAQsFBAR3TCMUiISC5tFUxDYTEDTNPXf73nMPAs0EIAABCDQIoBgg5UAAQhAwEIBETm2qanplWXLlmVa2CyagsBmAhkZGdS9e/fvfT7fPqCBAAQgAAEEG6wBCEAAApYLqGBTW1v73Pz587tY3jgahMBGgY4dO9KAAQM+T09PPxgoEIAABCCAYIM1AAEIQMByAQQby0nR4FYEEGywLCAAAQj8VgCXomFVQAACELBQAMHGQkw0tU0BBBssDghAAAIINlgDEIAABJIqgGCTVF40vlEAwQZLAQIQgACCDdYABCAAgaQKINgklReNI9hgDUAAAhDYpgAuRcPigAAEIGChAIKNhZhoapsC2LHB4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qvoxoXEfrggw/o0Ucfpffee4969epFRUVFNGjQoKTXiWCTdGJ0AAEIuFCAXVgzSoYABCDgWIG2CjaGYdCHH35I1dXVtGDBAopGo9SvXz8aMmQIHXvssZSWluZYM7cWtmTJEgoEAqTsTzrpJIpEInTooYfSiSeemPQhIdgknRgdQAACLhRAsHHhpKFkCEDAuQJtEWxUiHn66afpvvvuM3cNjjvuODPIqIDz0Ucf0eWXX04jRoxwLppLK5s1axb961//oltvvZWOPvpoW0eBYGMrNzqDAARcIoBg45KJQpkQgIA7BNoi2MR2Dvbee2+66qqrqGvXriZWc3MzhcNhWr16Nf3pT39yB6CLqnz44YfpgQceoEmTJpm7Y3Z+IdjYqY2+IAABtwgg2LhlplAnBCDgCoG2CDavvvoqlZWV0SWXXEIXXnihK5y8UCSCjRdmEWOAAAS8JIBg46XZxFggAIE2F2iLYDN//ny65ppr6KyzzqLRo0fHvZ9G3fT+9ddf0/Tp083L1X766SfaZ5996JhjjjHb2GOPPTZzjAWnkpISOvnkkzd7bdGiRWbff/7zn+n88883X1u2bJkZtM4991w64IAD6P7776e5c+fSGWecYd5c3759e/O+FHVPkKpB3XivvrZ2T1Cs1meffZZef/11Wr9+PR1++OE0bNiw39w7pN775Zdf0uOPP07vvPMO1dXVUZ8+fSgvL88cl8/n2+76aGhooBdffJHUeFVtqs6t1RQMBummm276TVvK78YbbyS1m5LsL+zYJFsY7UMAAm4UQLBx46yhZghAwLECbRFsVq5cSTfffDN9/vnndM4555iXnWVmZm7VSP3w/8orr5j3hqgfjnNycqhz58701Vdf0VtvvWX+2Q033EADBw7c9PnYD/Ljxo0zQ0Lrr4ULF9LYsWM32y367rvvqLS01Awg6vXa2lraddddzaBw3XXXmb9u756g2KVdrWtVYWvLe4fOPvtsuuyyyygjI8MsSfU1ceJEysrKMt+r+lm6dKn576NGjdr0vq3BqMv1/vnPf9Ibb7xhBiZ1CIAKOm+++aYZAlWQUqFRuSorFZxU+Jk3b555/9Juu+1GXbp0oVNOOWW7/Vi1cBFsrJJEOxCAgJcEEGy8NJsYCwQg0OYCbRFs1KDVIQF33nknqVDRvXt3c4fi9NNPp06dOm1mosLPhAkTqHfv3vT3v//dDBzqK3Z08W233UbqXh0Vbrp162a+trPBRgUAFQhUqFAhI/b12Wef0fjx483wpEKRCgTqS+3ifPLJJ7T77rubY1CBQu38HHbYYZu1oe4deuKJJ+ipp56i8vJyM0CpE8nU4Qkq3BQXF9Oee+6Z8FpQ7aldpdmzZ5smubm5pGma+Xm166ParaqqMnemzjzzzE3t4lK0hInxRghAAAK2CCDY2MKMTiAAgVQRaKtgo3zXrFlDzzzzjHnks7pkS/2t/gUXXEB+v9/cRVDhRT1z5X//+99WT/JSwUK99thjj9Edd9xBRxxxxO8KNmqXpfVhBrEAFauhdR9bWx/Tpk0zw4vahTn44IM3e4sKPSqgqfCmLoGLBRu1k6J2ltQlaIl+xXaY9t9/fzPYqB2e1l+xvvr27UtXXHHFppCGYJOoMN4HAQhAwB4BBBt7nNELBCCQIgJtGWxixCrgvPDCC+a9JirgqEvT1CVbKrhUVlaSui9GhQJ1X82WX7HdGbVj84c//OF3BRv1bJctDzNobGyMW4PqNPY+dSnYqaee+pudp3Xr1tHLL79sXnJWWFhoBrfYpWjp6ek0fPhw8zI7dUIc8/b/U7e1y+lau6i+VLhSfmqnKbbDhGCTIv+nxjAhAAHXCCDYuGaqUCgEIOAGAScEm5jTN998Y+68rFixwvzBfK+99jJ/Vc+9UT+gx46Fbu0aCzatT1jb2UvRthZsYiFhezW0DjbqWTHb+1IHFFx66aXmwQCxgwbUZWqhUMj8mApnaixbHoiwtTFfe+215gEHW37Fal61atVmgRDBxg3/j0SNEIBAKgkg2KTSbGOsEIBA0gWcFGzUD/oPPfSQ+Y+6POvEE080n7mi7nGJt2PT+qAAK4ON2omJV0PrYLO93aXtTWbrXav99tvPHP+2wo26P0ldYrat47JjwUb1pwJh7L4lBJuk/98JHUAAAhDYIQEEmx3iwpshAAEIbF/AScGm9T0z6nhidRzx1u6hiY1I3UQ/depUqqmp2ey+ltgP/gUFBTRy5MjNAN5//336xz/+sdVT0ba2YxOracaMGZtu/N+aaOx+oCeffJLUgQY78wBM1Ya63+iuu+7a7J6hLfvb1j00sffFDjvIzs7e7DhtBBt8N4AABCDgLAEEG2fNB6qBAARcLmB3sGlqajLDitqVUD94x04fUwFC3UivfqhXRxHHdizUM2PUqWGDBg3a5qlo6rSy1jfJL1myhAKBgHnSmDoZbJdddjEv+1InrN1zzz306aefJhxs1PS+/fbbZqhRz8RRYal1zeryObUjompWgUqdinbkkUea72v9fJgtT1BTuyoqaPzxj3/cdCKaqlEdpvDggw+awUbd/L+1L3Ws8913302vvfbaNk9FU/fzqCOsYwcqqHYQbFz+f1aUDwEIeE4AwcZzU4oBQQACbSlgd7CJnQamThBTX+qHdxUU1q5dS4sXLzaPTVY3159wwgnmTfTq3pbYM2TUa1s+x6ZXr16k7jVpfbBA7Dhk9Tl1Opl6zou6b0c980UFJNWPusE/dlBA7JSxre3YqBpVkFA7Q+oIZdVf7Pk06rkwKnjFnmOzZa1qx0nVrEKM6vuXX37ZFFjUsczquGv1sFI1JhXCYs/mUf+uDFofOb3lGlHPu1E7Qyqkbfkcm+XLl5uny6ndKl3XN30UwaYt/5+GviEAAQj8VgDBBqsCAhCAgIUCdgebWFBQp4fNnTuXFixYYJ6EpoKJCgLqeTZb3luidjtUiFCXacXef8ghh5iBQN1sHzv1qzWLCiNz5swxw4gKFOrZMapttbOidl9UiFHHLquvZcuWmTstrf9sS2J1r004HKbnn3/erEXtxgwePNjcdVLBIvbQza3Vqo5yVs+2GTJkCO27776bTj1T99U899xz5olwKlypMZ122mnmP9t6YGnrumKfV3WpsKZqUrWoZ9f0799/07NtYp9Rx2Krww3UgQzquUB2fuEBnXZqoy8IQMAtAgg2bpkp1AkBCLhCoC2CjStgUKSlAgg2lnKiMQhAwCMCCDYemUgMAwIQcIYAgo0z5sHrVSDYeH2GMT4IQGBnBBBsdkYNn4EABCCwDQEEGywN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gVQLNsuWLaOysjI66aST6Pzzz7d8AexM+42NjdTU1ERZWVmkaZpZ06JFi+iaa66hq6++mk4++eRNddbX15NhGNS+fXtids9/EhFsLF9qaBACEPCAgHu+i3sAG0OAAAS8L5Bqwea7776j0tJSM9hceOGFlk/wjrbf0NBAd999N73wwgt000030XHHHWfWtHDhQho7diyNGzeO8vLyzD/75Zdf6JZbbqElS5bQzTffTAceeKDl9SerQQSbZMmiXQhAwM0CCDZunj3UDgEIOE4AwcbaKdnRYKN2a+69914KBoNm4Bo0aNA2g826devo1ltvpRUrVlBxcTHtt99+5nvr6urozjvvJLWbc+ONN5IKEU77QrBx2oygHghAwAkCCDZOmAXUAAEIeEYAwcbaqdzRYLOt3re2Y7Ot96rAM3HiRPPl8ePHU6dOnawdlAWtIdhYgIgmIAABzwkg2HhuSjEgCECgLQUQbKzVR7DZuieCjbXrDK1BAALeEECw8cY8YhQQgIBDBOwMNrEb688991w64ogjaNasWea9JSoMHH744fSXv/yFDjvssM1uin/sscfM+03UjfRz586lJ554wpT7xz/+QUcddZT5e3Wfyosvvkivvvoqffjhh+aN9f369aMhQ4bQscceS2lpaZu0WwePESNGbFaDeu8555xDAwYM2KwGdbP+p59+SnPmzKHXX3+d1q9fTwMHDqRTTjmFTjvtNMrIyPhd7asxvvbaa1RSUkI9evQw29rajo06YGDy5Mn0008/mZectWvXju677z6aNm3ab1bToYceau7eqJqnT59O5eXlpnHrLzWuhx56yLRTOz69e/dO2qpEsEkaLRqGAARcLIBg4+LJQ+kQgIDzBOwMNrFQoQLJ4sWLadWqVebN8uo+ExVwotEoXXXVVWZgiH09/PDDtGDBAvOHbvUe9au6l+S8884zTwtbvXo1/fOf/6Q33njDDDHqB3oVdN588036+uuvadiwYTR69GjKzMw0m4zVsMcee5j9xqshEonQgw8+SCp8qGCgAo36UjV99NFH5slql1xyCem6vlPtqw+pMapgM2HCBNpnn322GWxUvZWVlbR8+XIztKiw8NZbb9EXX3xB4XDY/FxOTo4ZtFS4O/XUU+mzzz4z78c5++yz6aKLLtp06pp6rzqMQAWazp07m8FRncqWrC8Em2TJol0IQMDNAgg2bp491A4BCDhOoC2CzVdffWX+kK12bmKBQ+20qBO/9t57b7rhhhuoW7duppX6of+BBx6g7t2703XXXbfZjk5zczPdf//9NHv2bPr73/9Oubm5m35wVzfUq92Mqqoq84f2M888c7PgkWgNapdE1aBu6lf/xI5jVve13HHHHWawUsFB1dc6OCXa/u8JNrF7abZ3j83atWvNE9Q2bNiwWZ2qXxX+1KlrrX2StUARbJIli3YhAAE3CyDYuHn2UDsEIOA4gbYINocccggVFhZuCjUKRYWUqVOnmrsyKjD07dt3U7B56qmnzEvP1E5O62e3xHZf9t9/fzPYbLnjoHZs1C6IauuKK64wdzFin9mRGrY1aVvbadmZ9nd2xyaRYCMi9Mwzz5iXsKnn95x44onmcNROlAp+77zzDgUCAerZs2dS1yaCTVJ50TgEIOBSAQQbl04cyoYABJwp0BbBZlvPkFGXe6kdmNbPbtnaD/0xydh9KOpSsK09kya2k6HuJVGXbnXp0mVTsIlXg7rfpfWDMVUQUM+PUZd9qV0Q9aV2mVauXLnZJWTxDg+IjbF1+8kMNqrOWMBTlwCqy/LUPUc//vijed+NurRPhczW9wklY6Ui2CRDFW1CAAJuF0CwcfsMon4IQMBRAk4KNupZLuohlYkGm9j7r732WjrjjDN+4xoLNuo+mtj9K/GCx5Y1qB2PRYsWUUVFhXm/ypZfBxxwwA4Fm0THuLXDA7a8xyaRHRtVb+whoOq+ppiDOohBhavWuzjJXJgINsnURdsQgIBbBRBs3DpzqBsCEHCkgJOCTWw3Q4UbdaiA+trejo26eV9dYhZvx0a1E3u+S7xgs2UN6kZ9VY86sGDUqFHmAQI+n2+bte1o+9sao5XBRvURCzLqfhp1L5I6hEDt5LS+PyiZCxTBJpm6aBsCEHCrAIKNW2cOdUMAAo4UaItgc+SRR9Jll1226SSx1rsK7777rnmz+4EHHhg32GztHprWyGqHRQWa7OzsTZdgxYLH1mqI7Yiom+pjNcyfP9+8ub6goIBGjhy52Rxu7x6bRNu3ItiogwHUfUnqwIRtPaAzdumZOnXtrLPOMt9//PHH/+aktGQtUgSbZMmiXQhAwM0CCDZunj3UDgEIOE6gLYKNOjHs4osvNk9FU/d2qMu93nvvPfNUNBUI1C5M7LS07e3YxC6xUkclb+tUtJdffplKS0vN5+aor1iwSbSG2M6JqjUWxlS9n3/+Od1zzz2kTk1rfUzzjrZvRbCJBTK1g7WtgwBiz6xRz7VRz+mZN2/eVp9tk6wFimCTLFm0CwEIuFkAwcbNs4faIQABxwm0RbBRRzmrh1yqm9gHDx5s3oCvnsOiTi1TRz3HnhWzrR/6WyMuXbqUbrvtNvMBmls+x0ZdRnbBBReYOy1bPmemT58+5rN01Elq26thzZo19K9//cu8lEs9I0btJKlQpJ4fox6QqQ4k2FqwSbR9K4KNamPGjBlm0FLBUD2cVD3EUx2oEDuGWr1HhUd16Zna2VGno6mdKBU47PhCsLFDGX1AAAJuE0CwcduMoV4IQMDRAm0RbNSJZKeffjo9/fTT9NJLL5k+6nKxP/3pT5seUBlDU/e8qB0ZdaN7jx49tmqpwsdzzz1nhiMVVtQP0SrkqGfX9O/ff7OHUi5btsy8YV7twKiHeT7yyCNUU1NjtnvCCSeYD7Ls1avXZv2sWLHCPDJZ1aECg7rPZvjw4eZN+eoo6tbBZmfa39oY1YEFKnhcffXVm05nU7tD6thmVcONN964WSiJ1fL888+boVGFMHUCWuvgov5chTTlpC6tU2NtfXx2Mhcqgk0yddE2BCDgVgEEG7fOHOqGAAQcKdBWwWZrxzM7EshDRcWeFbRgwQJbnl3Tmg7BxkMLCUOBAAQsE0CwsYwSDUEAAhAgdX/LsbW1tc/Nnz+/S7I94p0Yluz+U7199RwedQ+Oejhp6/uY7HBBsLFDGX1AAAJuE0CwcduMoV4IQMDRAgg2jp4ey4pTBx6oy+nUpWx2PbsGOzaWTR8aggAEPCqAYOPRicWwIACBthGwM9jE7j9R99icf/75bTPgFO119erV5hHWmqbR9ddfT127drVVAjs2tnKjMwhAwCUCCDYumSiUCQEIuEPAzmDjDhFUmQwBBJtkqKJNCEDA7QIINm6fQdQPAQg4SgDBxlHT4dliEGw8O7UYGAQg8DsEEGx+Bx4+CgEIQGBLAQQbrAk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h0FFAAACAASURBVA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VbKLRaE1tbe0GaGxfoKm5kb/+dpHvo8/fSvtl9U/64f1Oauy9b79It67dDdhtX0DXdb1du3arfD5fT1hBAAIQgECLAIINVgIEIAABiwVEJM/iJj3T3PQX/zfw66WLBq5cs2JA7YZ1/Tp16PRhu4wOP6xa+/MxnTvu8t7a9asO13S9tluX3d/ruVef9/+QPfL9Xbvu0egZAIsHwsxBi5tEcxCAAARcK4Bg49qpQ+EQgAAEnC8wNjD0qGhUy2FNskk4h4g+IOawRKM1P/vahacFpjWNKR4yWGN9SmVZ9VFqRJcXDx8c5WgeEecSUS4LBw2SEOsSrAzMes/5o0aFEIAABCDQFgIINm2hjj4hAAEIeFRgdGBIPy2q57BG2SSkgsz3xBQ2olKT4dPDdwVmrtly6AWB4YexYfy3sqx68JavjQrkt/cZWi6zkUdiBp1OxBwyDBV0IsHJgeeWe5QSw4IABCAAgR0UQLDZQTC8HQIQgAAEfhUYExjSSwUZYslh4mwhalBBRhMJC3NNRWn1D/G8ioqH9ReWRyrLqg+L996CgL+3RClPI8olJhV0vlBBR0SCk8uqX433ebwOAQhAAALeFUCw8e7cYmQQgAAELBcoCJy5B0d9ZpAh4mwi6iAbg4yhcc3kQPWXO9rp3wLD+qYZ9FRFWVX/Hf1sYcB/khiUx0S5ItSfmYJEHPIZErx7YvXnO9oe3g8BCEAAAu4VQLBx79yhcghAAAJJFxg74YxOwmk5hiE5zJxNIj2ZOUwi4WiEa6bcXP3R7y1izHj/QZrGMyrLqvr+nrbG3nDGbkZGWu6moEPUyNQSdLKyJHj7ddXrf0/7+CwEIAABCDhbAMHG2fOD6iAAAQjYKhAI5Ph+oc45UcNQl5blEMlgEg4TS5hEC1eWV82zuiB1eRkbPKeyrOogK9seWzx0oKFrZtDZeOna62JIiEgLJWMcVtaOtiAAAQhAYMcFEGx23AyfgAAEIOApgYLAsOM4auQQcw4Tqftk3lZBRoTDu2vVNYEAJfW5MkXj8/cXjV+uLKvunSzYkYGR6d2NhlxpOWlNHcfdXV22pg4h0LW04KTS6d8nq2+0CwEIQAAC9ggg2NjjjF4gAAEIOEbAPIUsGjWDDBGp+2S+FOawLhLO6Ng5fOc1j9j6cNFRE4bumyZaTWVZ9f52IY0ODO/pM6K56khpaQk635lBJ2qEdvcdEQwEAkkNc3aNE/1AAAIQSCUBBJtUmm2MFQIQSEmBwsCIA1uCDOUYQjnMtFoFGXVyGWdmhCfdOO3ntoQZPW5oD13X3qosq963repQu1aaIbGQcyQJhVTQiWjR0NTAnIVtVRf6hQAEIACBxAUQbBK3wjshAAEIuEJg7ISz9haKtIQYohwh0jl2n0zUF668afpSJw3EPGnN8C2oLKvu4YS6xlw/pCv7fLmkSy6LuZvDRBxkklC91hj6b+DFVU6oEzVAAAIQgMDmAgg2WBEQgAAEXC5QeMOIblp6NNsQ82Z/dXlZdxIKq+fJiKGHJ0+c8amTh6hOM5O0tI8ryqr3cGKdhcX5hxJpuaRJLgnlCdEClpagU1Fe/YYTa0ZNEIAABFJRAMEmFWcdY4YABFwtcOWVI9s1dm7MZmNTkOlLQjXqeTIiWnhK+cwFbhrgpYHTdsk0Mj6vLKvezel1ixAXTfDnqXtziM2g01NIQqxpQY4YoYqJs75x+hhQHwQgAAGvCiDYeHVmMS4IQMBTAupBlBTljQ/GpJNiQUYXDk8qr5rr5sGOui6vc1pG+yWVZdVd3TaOKycO7dHUpLUEHRJ14tpKM+iwFtRWNYUmTXq+0W1jQr0QgAAE3CqAYOPWmUPdEICApwUKivOP1EjLJpYcEcoRpo+1jc+S4V2bwpMu984PzFffcUFW3bq1P04ur+7k9kkdPW7oUbqumaetEakAKiEVdEjXg5MDMz9w+/hQPwQgAAEnCyDYOHl2UBsEIJAyAuo+Dta1bDHMe2TUPz+QSA2xFjaaIuEpt85Z7VWMQODizJ+NVb9UllVneWmMBYGRHSTSkKfrnCtiBp32xBLSRILNmi80NTBjhZfGi7FAAAIQaGsBBJu2ngH0DwEIpKSAeiil4dOz2TDMG/6ZuElEatQxzEbUCE+9afayVIEZde+otLTvl6+vLK/O9PKY1bHbEo3kaerZOWwGnUVm0DEkOKl8Vo2Xx46xQQACELBDAMHGDmX0AQEIpLzAFTf6uzf7jBxWl5eZJ5exuuwqLEQ1UcMI3ztx9uJURQoEAtrPxnuNlWXVaalkUBQYnmMY0ZagI3QIMQeJJKQbRvCeFF4PqbQGMFYIQMBaAQQbaz3RGgQgAAFT4P+u9XfMzGwJMhufJdMrFmR0McKTymd/CKpfBQpL/JGNwUZS0UUF32g654phmAcRMFGtEIeIjFC7usbgnXe+tCEVXTBmCEAAAjsigGCzI1p4LwQgAIFtCIx8eqS++8J6M8gYZD4Y8ygVZIiohsQIV5bPfgt42xYoKvE37qqtywoEwhE4EY0t9g8y2Hw4qLpkLZeZwobBIU2TYEVp9XwYQQACEIDAbwUQbLAqIAABCOykQGHx0GOJNXWjf7a64Z+J3mnZlTFqVnzaLjxt2rToTjadch8rLPHXaaubu+J45N9O/cWBnMyORqdcQyiP2Aw63Zgp2Cro/JByCwYDhgAEILAVAQQbLAsIQAACCQqMLR46MMqaCjCxIPO1bAwyDQ1a+H+3V69PsCm8bQuBwhL/+mZNut8XmFUHnO0LjAkM6eUz9NZB5xtmCUajWmjKxKog/CAAAQikqgCCTarOPMYNAQjEFbh8/NA+Ee3XIEMk64jY3JFJi2jhu2+u/iluI3hDQgKFJcPW1DfIPgiHCXFt9qaCCUNPINHUfTnq0rVBRBRkkpBh+IKTJ874dMdbxCcgAAEIuFMAwcad84aqIQCBJAiMHje0h6ZrOSySw8zZQpxOJGHRJKxFqKZi4qxvktAtmiSiopJhv/g0PuCuwMw1ANl5gcIbRnSjjEguqefmCOUJUZQ3Bp2m9pnB+66ftnbnW8cnIQABCDhbAMHG2fOD6iAAgSQKjLllSFet3pdDYuQQs7q8bC91jwxrHJaoUVNZPuuTJHaPplsJFJb4V1CzfkjlLTN+AYx1AkXFw/oLGeq5OXlMlCtE81goqE5bw4EW1jmjJQhAwBkCCDbOmAdUAQEI2CAw9p4zMmRleg6xkSOiZZPIAHXaFAmHSZMwTpuyYRK20UVhif/HqKYPnBqYsaLtqvB2z+rkvu4Lm/KERAUcFXR6CFHIDDpGJFR503NLvS2A0UEAAl4XQLDx+gxjfBBIcYGxxcNOjLLksFAOsXnT/2tmkNElXBmofi3FeRwz/MIS//fNEd+R9908/UfHFOXxQkZNGLpvuui5Kuioy9aI6UdmDhosod1pXRBHb3t8AWB4EPCgAIKNBycVQ4JAKguMKR4+mNloHWQWmTf8axLOWJtR8+9/T6tPZR+njr2oxL+Uufn4SaXPf+/UGr1e15hx+cfoutYSdIiOI5EQsxaMsoSmlFZ/5PXxY3wQgID7BRBs3D+HGAEEUlqgYPyIQ1iL5pBQDjNlC9EKFWQ0lrCPM8L/DkxbldJALhl8YYn/a4pGTsblUM6YsLETzugUjablaTrniphBJz0WdJo0I3RfYNZKZ1SKKiAAAQj8KoBgg9UAAQi4SqBw4ln7UVMkh4RzRF1iRhRVz5LRmMJMvvCk0un4G39XzWhLsYUl/sWGFj1tSmDO1y4s3/MlFwXyDzainEca57KIOlb6Q2IJaYYWnFReNdfzABggBCDgCgEEG1dME4qEQOoKjA6M2N1nRLMNZvMYZhHqqkIMCYVF18OVgRlfpK6Od0ZeWOL/LGIY+fdOnL3YO6Py7kiKAvmniMF5RKyen9NbSEKsUZAjWmjSxJlfeXfkGBkEIOBkAQQbJ88OaoNACgoUBEZ20I3G7OjGIENCfcgMMmIGmcmBmR+kIIvnh1xY4v+ENfljRWDWZ54frMcG+Pcbz9qz2ddshpyNQWeNYQYdCaavzQzhvjaPTTiGAwEHCyDYOHhyUBoEUkEgEAhoK4z3spnFvLyMiY4RopqWIKOFJweq3kwFh1QfY2GJ/yMSOQ/PDnL/Sri8ePjgKEc3Bh3KZeGgGXR0CVYGZr3n/hFiBBCAgFMFEGycOjOoCwIeFlCnL2k6Zf96nwwvEJKwrmnhbrQ2jGNmPTz52xhaYYn/fYPpIpy+5a25HxXIb+8ztFxmI49E7ehQZ1JHShsq6ESCkwPPLffWiDEaCECgLQUQbNpSH31DIEUExkzwD9BFNgUZYl4iIjWaxmGW5vCk0ufXpQgFhrkNgaIS//yI0F+nlle/DyTvChQE/L3J2HgAAZMKOl8Qc0hEgpPLql/17sgxMghAwA4BBBs7lNEHBFJMQP3wohmy8YZ/yiGiWiKpUQ/GFD0Sxt/SptiCSGC4hSXD5jFLYUVp9fwE3o63eESgMOA/SQzKY6JcEerPTEEiDhmGBKdMrP7cI8PEMCAAAZsEEGxsgkY3EPCyQNEE/15kSI5onG0+T4YoUzYGGUOPhnGEr5dn35qxFZYMe5OErqwsr5pnTYtoxW0CY284YzcjIy13U9AhamRqCTr1DRL83+3V6902JtQLAQjYK4BgY683eoOAJwT+HhjepTESzdH0liBDRHurk8vEoBoVZKYG5iz0xEAxCNsECkv8c0Xj63BYhG3kju9obPHQgQZpucItOzpE9AaJBDVdD04KzHzH8QNAgRCAgO0CCDa2k6NDCLhPIBAYmb4iUp/Dup5NIirIHEYsYTG4RteN8KTAbPyQ4b5pdVTFRSX+MAsX42GPjpoWxxQzMjAyvbvRkCvmkdKkHhDaXV22pg4h0LW0IB7M65ipQiEQaFMBBJs25UfnEHCuQMGEoSewoeWwRtmidmWYX2eRGjKMcMXE2WHnVo7K3ChQWOwPsa6VVwRmYm25cQJtrnl0YHhPnxE1n5sjLUHnOzPoRI3Q7r4jgoFAwLC5JHQHAQg4QADBxgGTgBIg4ASBwkD+4RTlHNLUMczq8jL+jNWuTJRrmn1G+L7ArDon1IkavClQWOJ/ici4rbJsdsibI8SokilQEBh2nGZILOQcSUIhFXQiWjSES2OTKY+2IeAsAQQbZ80HqoGAbQJFgfyDVZCRjUGGiVeqy8uMKNdEWoLMStuKQUcpL1BY7H9eNOPfk0tnv5TyGAD4XQLqHsCmiOSRLrks5m4Ox4JOtF00OOWGOat/Vwf4MAQg4FgBBBvHTg0Kg4C1ApdPGLpvxNBzWFPPkzFv+Ff/uQ+TaOFmjtTcVzr7W2t7RGsQSFygqMQ/m0gqK8pmPZ/4p/BOCMQXGBsY1teIUh5pkktCeUK0gIWDTBKqKK9+I34LeAcEIOAWAQQbt8wU6oTADgqMCuTv6ouoe2Qkh4mzhWRX8+Qy4bCmGTUVgVmf7WCTeDsEkiZQWOyvIl3+UxmYNTtpnaBhCAhx4QR/nro3h0jUQQQ9hSTEmhbkiBGqmDjrGyBBAALuFUCwce/coXIIbCYwKpDfPk20HHVqGTNni8jBKsiweihmxKipvHnWeyCDgFMFCkv804nkocqyWVVOrRF1eU9g9LihPXRdax10VppBh7XgbpweDASmNXlv1BgRBLwrgGDj3bnFyFJAoCgwPIcMI0dYPU9GThChsMYcJpEwLrFIgQXgoSEWTvBPE6InJpdWT/fQsDAUlwkUFOcfycwbgw6dRCIhFXRI14OTAzM/cNlwUC4EUk4AwSblphwDdrPA2MDwo6JRI4eYcpgom4g+oI1BZoWWUTMNf7vo5ulN6dqLSvKfJOJnK8qqp6U0BAbvGIGCwMgObDTkqqAjYj4/pz2xhEQkaGi+0NTAjBWOKRaFQAACpgCCDRYCBBwscHlgRL9INKouLcshEhVkvm+54V/CaZpec1dg5hoHl4/SIJCwQOGE/MfI4FmV5dVPJvwhvBECNgoUBkYcKNFInqaencNm0Fmkgo5mSHBS+awaG0tBVxCAwDYEEGywNCDgIIExgT/20qLNOcSxG/6poeWGfwmnZ6SF7xo3/UcHlYtSIGCZQGHJsIeF5MXJZdWPWdYoGoJAEgXUpcCGEW0JOkKHEHOQSEK6YQTvmTh7cRK7RtMQgACCDdYABJwnUBA4cw8mXw4ZkiPE6vKyrJb7ZCTMhh6eNHHmV86rGhVBwHqBwgnDHhCDXp1cXvWw9a2jRQgkV+CKG/3do+mcK4Zh3p/DRLVCHGJNgpm1DaE773xpQ3IrQOsQgIASwI4N1gEEbBQYdV1e5/R27bNVkDHMICP7qVPL1IMx1fNkKsqrPraxHHQFAccIFJT479eI36goq3rAMUWhEAjspMDYYv8g0VXQEfWA0FxmChsGhzRNghWl1fN3sll8DAIQiCOAYIMlAoEkCowaNTgtY6+9s6OGoZ4lox6KeTgJ1cSCTGV51bwkdo+mIeAagcIJ/nvJ4Hcry6vud03RKBQCCQhcHMjJbGd0ytWE8ohJ3ZvTjZmCrYLODwk0g7dAAAIJCCDYJICEt0BgRwQuDww7ruXkMs4hIXWC2VsqyKgHY1aWVoeZSXakPbwXAqkgUFjinyzEH04uq7o3FcaLMaauwJjAkF5s6Ln8a9D5hlmC0agWmjKxKpi6Mhg5BH6/AILN7zdECykuMLrYP0hXJ5b9GmQWy8Ygk9WxIXznNbi2OsWXCIafgEDRBP8kMuTTivJZkxN4O94CAc8IFEwYegKJpu7LUZetDSKiIJOEDMMXnDxxxqeeGSgGAgEbBBBsbEBGF94SGDPef5Duo2wyKMcg83kyq0SkRj0Yk5ubw5Nuef5nb40Yo4FA8gUKSvx3aSRfVZTNmpT83tADBJwpcGVg5C5N0YY80jiXhPKEKMobg05TY2bwvtumrXVm5agKAs4QQLBxxjygCgcLFIwbto/mk2x1WZkQqftkNBJuuU8mGglX3vTcUgeXj9Ig4AqBwgn+f5Ih31WWz7rLFQWjSAjYIFBUPKy/kJHbEnQkT4jnsVCQyAhVls9+y4YS0AUEXCWAYOOq6UKxdggU3jCiG6dFcoS0bCJRQWb3lhv+KSyGHsalAXbMAvpINYHCEv/tQvTT5LLqf6ba2DFeCCQiMPLpkXr3hU15QpIrRHlM1EOIQiro6JoRvKd09reJtIP3QMDLAgg2Xp5djC0hgSuvHNmuoWNDjvZrkOlLxGEhqRHRwlPKZy5IqCG8CQIQ2GmBogn5t5DBqyvKq2/f6UbwQQikkIB5NYGuLlcT87I1YvqRmYNGVEK7+9YFA4FwJIU4MFQImAIINlgIKSkwpjg/2wwybO7InBQLMrpweFJ51dyURMGgIdCGAgUl+ROZeENlWfUtbVgGuoaAawUKi4cdzbwx6BAdRyIhZi0YZQlNKa3+yLUDQ+EQ2AEBBJsdwMJb3StQUJx/JLN6ICZlt9wnwx8RSZiJa3h1U3jSpOcb3Ts6VA4B9wsUTsgvJYObK8urJ7p/NBgBBNpWYOyEMzpFo2l5mnpIqIh6dk56LOhIphasvHHGL21bIXqHQHIEEGyS44pW21igsDj/UGIth9QxzC03/P/ARGEhrjGaIuEpt85Z3cYlonsIQKCVQGFxfokw8+Sy6lLAQAAC1goUBfIPNqJsnrbGLUHnI2IJaYYWxFUK1lqjtbYVQLBpW3/0bpFA0fj8/UnTcsQMMmpnRpqIKGwQ1RhRIzz1ptnLLOoKzUAAAkkQKCoZNo5IMirKqkuS0DyahAAEWgkUBfJPEYPziFg9P6e3kIRYoyBHtNCkiTO/AhYE3CqAYOPWmUvxuq+40d+92cc5JJLDzOr0sk4qyJDG4UgkWnPvxNmLU5wIw4eAqwQKioddzxp1rCytGueqwlEsBFwuMOrGs/ZMT4vkijqAoCXorDHMoCPB9LWZoX//e1q9y4eI8lNIAMEmhSbbzUO99jZ/x9oNnMMbg4yQ9IoFGS0arZlUPvtDN48PtUMg1QUKS/zXEHG3yrKq61PdAuOHQFsKjCkePljjqBlyiCjXPGnNkBDrEqwMzHqvLWtD3xCIJ4BgE08Ir7eJgDqvf/eF9TnqPhkWyhaho8znyAiHmaI1eDBZm0wLOoVA0gQKi/3/EI33nFxadU3SOkHDEIDADgmMCuS39xlaLouRR2wGnc7EHBSRIGmR0OTAc8t3qEG8GQJJFkCwSTIwmk9coLB46LEqyMimXRl6RzMvL5PwT59k1kybNi2aeGt4JwQg4CaBghL/FRrxfhVlVf9wU92oFQKpJFAQ8PcmwzyAQD03RwWdL4g5pILO5LLqV1PJAmN1pgCCjTPnJSWqGls8dKCwlmNsDDJM9LVsDDL1dVzzv9ur16cEBAYJAQhQQbG/iDXpU1k66wpwQAAC7hAoDPhPIuFcEskTof7MFCTikGFIcMrE6s/dMQpU6SUBBBsvzabDx3L5+KF9Ipq6tExyqOWG/3XqwZhqRyZKvvDUwIwVDh8CyoMABJIkUFjiH0NEh1aWVRclqQs0CwEIJFFg7A1n7Gb40nLVkdIq6BCRej6cGXTqGySIv6xMIj6a3iSAYIPFkDSB0ROH9tCaNgUZ9UyZNBVkRJNwOunhuwIzlyStczQMAQi4SqCo2D/K0GjQ5NJqFXDwBQEIuFxAXZVhkJYrTHlM5mVrb5BIUNP14KTAzHdcPjyU71ABBBuHTowbyxpzy5CuWr0vh9jIITGPYt6TmMMsEmZdC08KVC1y47hQMwQgkHyBgpL8SzXioyvKqkclvzf0AAEI2Ckw6t5RaenLfsyTlpPW1G5Od3XZmjptTdfSgpNKp39vZz3oy7sCCDbendukj+ziQE5mB6NztgoyhphHMfcX5rAmYj5PpqK0en7Si0AHEICAJwQKivMvZo1PrCytvtQTA8IgIACBbQoUTjxrP2lqztOIc6Ul6HxnBp2oEdrdd0QwEAgY4IPAzggg2OyMWgp/ZmzxsBOjLOoI5hxiyiGiGhIOky7hykD1aylMg6FDAAK/Q6CwJP8C9dyMyrLqi39HM/goBCDgQoGCccOOI11yNSIVdI4ioZAKOuq0tcryWZ+4cEgouY0EEGzaCN4t3V5ePHxwhI3WQeaT2H0ydbRL+MHAgw1uGQvqhAAEnCtQVJz/Z9L4jIrS6gucWyUqgwAEki3w98DwLk0RyVNBh8XczWEiDjJJKNouGpxyw5zVya4B7btXAMHGvXOXlMr/FhjW12dItrkbo3ZliH4ygwxLOIMzwv8OTFuVlI7RKAQgkNICBSXDztFIhlWUVf85pSEweAhAYDOBsYFhfY0o5ZEmuSSUJ0QLWFqCTkV59RvggkBrAQSbFF8PowPDe+qGkU3MLQ/GJIoIUY0mFGbNF8YNfSm+QDB8CNgkUDB+2Nmsy8jK0upzbOoS3UAAAu4T4LGBYbmGoXZyRB1E0FNIQixakMUIVUyc9Y37hoSKrRRAsLFS0wVtjQ6M2N1nRDcFGSLqEgsyouvhysCML1wwDJQIAQh4TKCwZNgIIjq/sqzqbI8NDcOBAASSJDB63NAeaWl666Cz0gw6rAV34/RgIDCtKUldo1mHCiDYOHRirCqrIDCyA0cackTXss0HYxL1ZuawGEaNCjKTAzM/sKovtAMBCEBgZwWKxvv9pPMlFaVVKuDgCwIQgMAOCxQU5x/JzHnqIBIiySahoDAFSdNC+Hlnhzld+QEEG1dO27aLDgQC2srIAjPIUMulZceoZ8m0BBktPDlQ9abHhozhQAACHhAYU+IfohH/rbKsyu+B4WAIEIBAGwuYf7FrNOSycJ6w+fyc9iQSEpagoflCUwMzVrRxieg+CQIINklAtbvJMRPyj9FEyyaWlhv+meaLSI0YWri7b204EAhH7K4J/UEAAhDYEYGC8f7TWZexlaWzhuzI5/BeCEAAAokIFAZGHEhG1DxpTZhyiXgRsYQMQ4JTymfVJNIG3uN8AQQb58/RbyocM8E/QDM4hzXJVjf8E/ESYgpzlGpYbw5PKn1+nQuHhZIhAIEUEigK+EeRwbuJkE4a6eoyWSJjLxJ+l5h0Vn/OpFeUVo9NIRYMFQIQsEmgKDA8R8TIFaE8FjqEmIPMEmyOGqF7J85ebFMZ6MZiAQQbi0G31Vxhsf//Ksur/7cz3RUE/L05Kjmscba0HMFcy0xhMahG9Eh4cuC55TvTLj4DAQhAoC0FCkv8XxLRAduqgYXPryiverwta0TfEICA9wWuuNHfPZrOuWIY5v05TFQrxCHWJLi2tiH0yJ0vbfC+gjdGiGCT5HkMBEamr4g2PMXMaxN9onbRBP9eZEiOaKxufFNBJjMWZAw9Gp4SmPN1kstG8xCAAASSLlA0wT9ahKZso6OPK8uqByS9CHQAAQhAYAuB0cX+QT7iXGFRDwjNVT+DGQaHNE2CFaXV83cWrHDcmftV3vTc0p39PD4XXwDBJr7RTr9j1ISh+6aJ/iSRHEtESyrLqvffWmPqKbuRSDTH0Fjd7J9NRHurS8tIOBzVIjVTA3MW7nQR+CAEIAABBwsUlvg/I6KDflOiyF8ry2fd7+DSURoEIJACAmPvOSMjsjItPhqGfAAAIABJREFUT1dBh8yg042Zgq2Czg+JMhSVDPs4KpGLp5TPWZDoZ/C+HRNAsNkxr4TfvfHIwSeJqFfsQ4ZBB0+ZWP25uYsj9TksmrrRX+3KHEYiYXV6WTRq1Ey9afY7CXeEN0IAAhBwsUBh8bDLiOU/Wwzhy8qy6j4uHhZKhwAEPCowJjCkFxt6rvZr0PlG3Zsjogcry2aGtjXsjQ9E/4aE1mo6nz0pUBX0KFGbDgvBJgn8hePzh5LGKtRkbdF8FTNlmffJiLwuzGFdJDwJp3EkYRbQJAQg4BaBwhK/2pU+NFYvk1xeUTZrklvqR50QgEDqChSMG3oC6Zq6L0ft5gwioiCTOm3NF5w8ccanMZnCgP//yKD/bpLS5JzKwKynU1cuOSNHsLHYtagk/1Ih3tblE28wyU1NGtXcF5hVZ3HXaA4CEICAKwUKivMvZuYHNhb/Q2VZdQ9XDgRFQwACKS1wZWDkLk3RhjzSOJdE8oQ4yhuDjhCfQ0QjWwOx0JiK8uqpKY1m8eATDjYS/PWSKotr8ExzE+blFvzSmHXVtgaksbH8nhNnH++ZAe/gQDiPcOjBDprh7RBIFYHCEv/7RHQYkVxfWTbrtlQZN8YJAQh4V+DywIh+0WikJegYcjQx7/ab0YqMqyyfdbN3FewdWULBRl6j40noJRKK2luee3qb9+M+ad/VdtGWruuiq38M2TrtjUeHN+yVtc5wz8gsqpQpg4gu4GzCtqtFpGjGfQIi0lca6x9lpmYiiohQhImbhQzzV2KtmUjUa80Ga82axk3q98TcZBjUrGlaE2nqPaQeuru9fxJ5T7w2Yq9vaouZk/aw3zHF/r9oTPfspu2yVyDwYIP7ZhcVQwAC8QREZGR9ZN31zNxMsvF7mPl7IyLMzZr5/VD9Ss3Muvn9TyO9SdSvGjdp5FN/tq3vXVZ839tuG8y8Uz8HF03wHyFC727LR5jvnFxadU08P7weXyDxYGPQbCLqEr9JvEOIacnaLrR0XVdasq7l15/rW263Oeegj+jEHktSEWkdMf0VwSYVpx5jjgmISK6x6qcnG995ZVfSNCLWiDf+av77b/6MzfeoP+eNv5KmC7FmsK4bpGkirImma4b555qmXhP1e275PZl/rrduR2/pR/1DzBv7Z9HU731ETKooVi+xprV8UOOWX5k1EVF/bRMlEUP9I2IY5r8TRUX9mWGYv2cV3FreFyWmCIn555FNP8yQmD+cqB9wxKAIadz85Av39z73tMs+Flbhjps11swfbAySlt+bQU9rJhXwiBINeYkGOPW+eD/UpN5fSuH/vhCwUEBEyt5Z/tT4HzYsYmadNPMfzXxG76//3vLMXvU9r+X12L/H3usTTdMNnX2GzrrB5BNmXXTWRWOfaKSr12O/J13zifq2prOPNPV70djsUzOfAcwtv6pvchrrrH71qdfVN0Bm9c2QdfNX9Wfq+6CQYajvdeb3O5aW73skUUOi6vtDVEjMf9RfBIkYUTEk+vLcZzu9VDPzt7s1rWz7HnjYdxefc+V8Fm5W3w/NMKeCnqG+/+lNbH7fk2YV7tRfcsUJeb/5i6kE/kJsu4ExmX+xZeESIwQbKzW309a6poxNQSe/lzrdNOW+EGxSbsox4C0FROQPxsofH6ub9dCurtXZmHE2D1sqpPHmASwWxLYMb7H3tQ50W33vVkLdpnDXEvRE01SAM9TPGrGgR9wS8FjTRVQ+awmC6scS9eebgmKsflEBTtfVn5thbtOvmvrBhlnMn27Ua6SRqP+ZP8S0/FAjYoY69fuWX6MGGSrkiRnuWkIdm6FO/XCjwh6xCnTmzleEDPV7iZD6G2sz9HEza9RsqD83d/VUuOOmjb9v4vYdrnbtukHhECAiEbn57eWP3/DuT9Nc62EGLoqFso0BbLN/V0GsJZTFwtrC0DJa/eOvz/j0penUqVt76tytA3XetRN17daJOnXt8Gu42xT0Noa7bfy7GezMUJdmaOovuVSwUwGPfL8GvZbgpoKdCoAtQVKFPFWf+jczOLb82hLizOCnvjGqb4Dm97+WgMdsBjr1/S8W7shoCXMbQ52hQt3GoKdCHWsUEYOiwhIRafkeaIY98y+1Wv4iyTC/94l51QKrKxbM74fcLGKY3xN1jZvULt5PDYufOaDTMa/HWzgINvGE8LpVAgg2VkmiHdcKiMiZ0RXLHq6f80g31w4iVQvfFOhU/vl1d22rO2/m663et0WI22yXbluBsPUuHWuUduDARVqHTptOjkvVacC43S0QjTbf+fZPT1y1YMV0dw9kB6pXfxXy3esGZXZhyuxC5q/pnXagAYe8VYWjllC0MbBtDHObdta2+e9b25Xb2i6d+gurXwPjlrt2A7oNvbVdWocb4nEg2MQTwutWCSDYWCWJdlwrICL5xk/f/6/uuUfdu2PjWn33Fq7vuR9lnjj0Y61DpwHuHQUqhwBRc7Tp7nnLH7/8vZ9nggMCCQscs8efaWC3IeUZaVkl8T6EYBNPCK9bJYBgY5Uk2nGtgIiMiP747X/qX3gcOzaunUX7C9d77E8Zx53+gd6xi3pGBr4g4FqBpmjD5LeXPz7mg5+rXTsGFG6/wHF7/oUG7ppfnKZnTIzXO4JNPCG8bpUAgo1VkmjHtQLqRKDoD0um1L/4JIKNa2fR/sL1vQ+gzONOm6916Hyk/b2jRwhYJ9AUqf/PW8sfvezDlXOsaxQteV7g+L0uogHdzrw+Tc+I+ygABBvPLwfHDBDBxjFTgULaSkBEzo18/3Vlw8tP79JWNaBf9wn49ulNaUefOs/Xqcsx7qseFUPgV4GmaP0Db/z48MUfr3weLBBIWODEvS5RweYqXU/7V7wPIdjEE8LrVgkg2FgliXZcKyAif4l+t/ju+uCzCDaunUX7C/ftdyBlHHXKG1rHrifY3zt6hIB1Ao2Rukff+PHB8xf+8pJ1jaIlzwuc1OMyGrjrkLHMXBFvsAg28YTwulUCCDZWSaId1wqIyEWRpZ//u+GVGV1dOwgUbruAr+fBlHHkyTVaxy45tneODiFgoUB9pPapN3548E+LVgUtbBVNeV3g5L3/ZvTrdnohM0+NN1YEm3hCeN0qAQQbqyTRjmsFROTSyDef3tkQrsLDjl07i/YX7ut1CGUMzglpHbvk2d87eoSAdQKNkQ3PvvbD/Wd9uupV6xpFS54XOGWfguihu5w6hpn/E2+wCDbxhPC6VQIINlZJoh3XCojIqMg3i25rCFcj2Lh2Fu0v3HfAoZRx+Ekvah27nG5/7+gRAtYJNETWVdcs+2/+56trrGsULXleIHefsZG+u5wyipkfiDdYBJt4QnjdKgEEG6sk0Y5rBUSkIPLVwpsbXpvd2bWDQOG2C/h696eMw4+fo3XoOtT2ztEhBCwUqI+se67m+/+c8cWauRa2iqa8LvCH/a5sOqjLSX9l5ofjjRXBJp4QXrdKAMHGKkm041oBERnb/MWHNzW+8XxH1w4ChdsukHbgQEofcGyV1qnrcNs7R4cQsFCgPrL+pVe/n3Lql2vetLBVNOV1gdN7XtXYp/MJ/8fMj8cbK4JNPCG8bpUAgo1VkmjHtQIicmXzZ++XNb71YgfXDgKF2y6QdtBh5Ot/zLO+Tl3Ptr1zdAgBCwXqI+tfeeW7ypO/Wvu2ha2iKa8LnLn/tQ0HdDr2ImZ+Ot5YEWziCeF1qwQQbKySRDuuFRCRq5s/XRBofPvlLNcOAoXbLpB28OGU1v/oJ/WOXc6zvXN0CAELBeoj614LfjvpxG/WvWthq2jK6wJDe91Yv3/HIy9g5mfjjRXBJp4QXrdKAMHGKkm041oBEbm++ZP5xY3vBNu7dhAo3HaBtL5HUEa/ox7hDp0vtL1zdAgBCwXqI+vefPnbu49dsm6Bha2iKa8L5PccX9+z8+DzmLkq3lgRbOIJ4XWrBBBsrJJEO64VEJFxzQvnjW9899VM1w4ChdsukHbokZR26BEP6B26/J/tnaNDCFgoUN+87p0Xv/33kd+uf9/CVtGU1wWG7T+hbt9Oh53DzLPjjRXBJp4QXrdKAMHGKkm041oBEZnQ9NFbNzYtqEl37SBQuO0C6f2PJl/fI+7Tszr9zfbO0SEELBSoa1773otL/znou9qPLGwVTXld4KzeZRt6ZPU/m5lfiDdWBJt4QnjdKgEEG6sk0Y5rBUSkrOmDN65ven9ummsHgcJtF0gfcCz5DhlcqWd1LLK9c3QIAQsFGqLrP5zzzW0DltUutLBVNOV1gT/2vmnDXll9RzDzy/HGimATTwivWyWAYGOVJNpxrYCI3Nz03mvXNn34pu7aQaBw2wXSBx5H6Yccfhe373il7Z2jQwhYKFDfvO6TOUtu6fvDhk8tbBVNeV1gZJ9ba/dof5CfmV+NN1YEm3hCeN0qAQQbqyTRjmsFROT2pgU1Vzd99FZC33tdO1AUbqlA+qATKP2QQXdwZodrLW0YjUHAZoGG5vWfVX8z8aDldZ/b3DO6c7PAnw68vbZ7uz5DmPm1eONI6D+u8hodTwapG3a6xGsQr0NgGwIINlgaKS8gIv9qfPfVK5sXzkt5CwAkLpB++EmUftBhN3O7rHGJfwrvhIDzBBqi6xdXfVXa+6e6L51XHCpyrMC5B/6zdrd2vU5j5rhPdkWwcew0eq4wBBvPTSkGtKMCEo1Oapz/alHzJ3iGw47apfL70wfnkO/Aw0r1du0CqeyAsbtfoD5S+83Mr0p6/lz/tfsHgxHYJnDeQXfV7pq5Xy4zvxOvUwSbeEJ43SoBBBurJNGOawUkGpna+O4rf2tehGc4uHYS26DwjCNPprSDB43jtIyb26B7dAkBywQaIrXfTv9y3D4rG5Za1iYa8r7A+QdNqt0lc+8cZo77H08EG++vB6eMEMHGKTOBOtpMQCKR/za+E/q/5s/ea7Ma0LH7BDKOyqW0gwZdy2lpd7ivelQMgV8FGiK1y5758oa9VjV8BxYIJCxwwcGVtV0y9jqBmT+M9yEEm3hCeN0qAQQbqyTRjmsFJBJ5qHHeyxc2f/6Ba8eAwu0XyDj6VNL7DLhST0+/y/7e0SMErBNoiGxY/vTia7qvafzBukbRkucFLjxkam3n9O7HMnPcc8IRbDy/HBwzQAQbx0wFCmkrAWlqerxx3svnNS/Gw+naag7c2G/GsX+gtAMPK2Rdn+zG+lEzBGICTdG6FU98/o/d1jYtBwoEEha46JB7N3RK3/0IZv4s3ocQbOIJ4XWrBBBsrJJEO64VkObGaQ1vvXx25MuPXTsGFG6/QMZxp1PaQYf9lZnvt7939AgB6wSaonW/PPb5Fbusb/rZukbRkucF/q/v/Ruy0roNYubF8QaLYBNPCK9bJYBgY5Uk2nGtgNHYMLPx7ZeGRb76xLVjQOH2C2SeMMTw9el/GTM/YH/v6BEC1gk0Gw2rH/m0sEtt8y/WNYqWPC9wad//1rVP26UfM38Tb7AINvGE8LpVAgg2VkmiHdcKGI0NsxvffGFI5Bs8ddu1k9gGhWeeNDTqO6DfJcz8SBt0jy4hYJlAc7Rx3UOfju5YF1ltWZtoyPsClx36YF07X+eDmTnuqRMINt5fD04ZIYKNU2YCdbSZgDQ2vNDwxvOnRZbEvUy4zWpEx84TyMz2R3y9+l7EzI87rzpUBIHEBSJGU+0Diy7Lqo+sS/xDeGfKC/y13yP1mXqH3swc99QJBJuUXy62ASDY2EaNjpwqIE0NwYa5c3IjS79waomoy4ECmScPb/b1PPgvzPy0A8tDSRBIWCASbar/76L/y2yM1ib8GbwRAn/r91hDut5+P2ZeEU8DwSaeEF63SgDBxipJtONaAaOhvqZx7uyTIt996doxoHD7BTJPOavJt9+Bf2bmZ+3vHT1CwDqBiNHceP/CC9ObjHrrGkVLnhcY3f/xxjStXQ9mjntzFoKN55eDYwaIYOOYqUAhbSUgTQ2v14erj49+/1VblYB+XSiQmXd2o2+f3ucwc5ULy0fJENgkEDUizfcuPN8XMRqhAoGEBcb0f7LJp2Xszsxr430IwSaeEF63SgDBxipJtONaAWmsf7s+XHV0dFncg11cO0YUbr1Auz+c06D32H8kM8+2vnW0CAH7BAwjGp3y8TlaVCL2dYqeXC9QMODpZp3TdmHmuNcwIti4frpdMwAEG9dMFQpNloDR2DC/4ZXpg6M/Lk1WF2jXgwLtTj+vXt9zv7OY+QUPDg9DSiEBETEqPvwjCxkpNGoM9fcKFA58JqKR3pGZG+K1hWATTwivWyWAYGOVJNpxrYDRWPdBQ2j6wOjyuCdWunaMKNx6gXZn/Lle32NfPzMHrW8dLULAHgER0YWkueLDsxL62dOeqtCLGwSKBjxrMGsZzBx3qy+hxSWv0fFkkNoC7+IGANToSAEEG0dOC4qyU0AaGz6uf3lav+iK7+3sFn25XKD9kAvqtN17DGXmV10+FJSfwgIikiFkbKj48I96CjNg6DshMHbgDCEinZnVr9v9QrCJJ4TXrRJAsLFKEu24VsBorP+04aWnD47+HPcofteOEYVbL9B+6IV12m57nc7Mc61vHS1CwB4BEWlvSGRt5Ucjffb0iF68IqCCDTNriYwHwSYRJbzHCgEEGysU0YarBaSx4Yu6F5/oY6xc7upxoHh7BdrlX1yn77rHqcz8pr09ozcIWCcgIp2i0vzz5I/+lG5dq2jJ6wIa6zSm/9OGrukJ7fQh2Hh9RThnfAg2zpkLVNJGAkZj/df1zz+xv7HqpzaqAN26UaD98Es3aF13O4WZ33Fj/agZAkpARHaJGI0/TPn43AyIQCBRAZ3TaHT/JyK65ktL5DMINoko4T1WCCDYWKGINlwtYDQ2LK1/7tF9jdU/u3ocKN5egawRl23gLrtmM/MCe3tGbxCwTkBEdms2Gr6d+vF5mda1ipa8LpCmZdJf+z3S5NPSEgrECDZeXxHOGR+CjXPmApW0kYDR2PB9/ZyHexhr4j48uY0qRLdOFGg/4q91WpduxzHzh06sDzVBIBEBEdmzKVr31b0Lz2+XyPvxHggogXS9PV3W98EGn56e0LpBsMG6sUsAwcYuafTjWAGjseHH+lkP7WGsW+XYGlGY8wTa//FvdVqnrkcz80LnVYeKIJCYgIjs3Rit/fy+hRe0T+wTeBcEiDL1jnRJ3/vr0vSMrEQ8EGwSUcJ7rBBAsLFCEW24WsBoalhRX/XAbsb6Na4eB4q3V6D9yDF1WofOg5n5M3t7Rm8QsE5ARHo2RNYt/M8nFyX0A6p1PaMlNwu083Wmiw6ZWpuut+uYyDgQbBJRwnusEECwsUIRbbhaQJqbVm6Y/p9usmGdq8eB4u0VyDqnoI7bdzqMmRfb2zN6g4B1AiJyQH1kzQf3f3JJB+taRUteF8hK24UuOLhibbrePqFnaSLYeH1FOGd8CDbOmQtU0kYC0ty0esOz93WRuvVtVAG6daNA1rlF9dyuw6HM/I0b60fNEFACInLQhsiqd//3yaUJ/c071CCgBDqk7UrnH3T36gxf1i6JiCDYJKKE91ghgGBjhSLacLWA0dy0ru6ZqR2lfoOrx4Hi7RXIOu/yes5sfzAzf2tvz+gNAtYJiEjf9c0r335w0V8RbKxj9XxLndK707kH/Wtlpp61WyKDRbBJRAnvsUIAwcYKRbThagGJNNdueKoySxrrXT0OFG+vQNafr2jgjHYHMPMP9vaM3iBgnYCIDFjXvGLuQ4v+1sm6VtGS1wW6ZOxJI/vcsaKdr0P3RMaKYJOIEt5jhQCCjRWKaMPVAhKN1G144p520tTo6nGgeHsFss6/spHTM/ZjZjzZ1V569GahgIgcvqZp+auPfDoGwcZCV6831TWjB53d59Yf2/k67pXIWBFsElHCe6wQQLCxQhFtuFrAiEYa6x6/O12am1w9DhRvr0DWX/7RxGnpezEzHoBkLz16s1BARI5c3fh98NHPxiLYWOjq9aa6Ze5LZ/W+6ft2vo77JDJWBJtElPAeKwQQbKxQRBuuFjCi0eYNj/7LR9GIq8eB4u0VyLrgqmb2pe3OzDgn3F569GahgIgcu6rxu+cf++zyzhY2i6Y8LrBru5404oCype18nXomMlQEm0SU8B4rBBBsrFBEG64WEMOI1j58h0aG4epxoHh7BbIuvDrCuq8rM9fa2zN6g4B1AiJywi/1S2Y//sWVCDbWsXq+pd3bHUDDDij5up2v8wGJDBbBJhElvMcKAQQbKxTRhqsFxDCk9qHb1bmnrh4HirdXoMNF10ZJ0zowc4O9PaM3CFgnICI5K+q+qnpq8dW4FM06Vs+31L19H/LvP35xu7TOByYyWASbRJR+x3vqG4kamog6dyDSEtLeuc4iUaL1dURZmUTpaTvXRpI/hWCTZGA072wBEdFJpLn2wduS+J3A2QaobucEOlx8nUHMmczcvHMt4FMQaHsBEcn9acMX05/+8joEm7afDtdUsGfWwTSk5/WftU/rckgiRSf0H1h5jY4ng2YTUUJP/Uyk42S9p2IG0di7iY7vR/ToeKKeeySrp/jtbmggKrqL6MEXiKpuIvIfH/8zO/uO/84huuwOoitHEt06ypHhBsFmZycXn/OEgIhkkBgbah+8XffEgDAI2wQ6XHwdEbPGzNjqs00dHVktICKn/bjhs6ef+fIGBBurcT3c3l5ZfemM/a75JCu9a79EhumpYLN6PdGltxPNmNsy9PuvIbp0SCIMyXmP2q25dirR4yGiZ0qJTh6UnH5Uq0++QjTqTqKrzyEadwGRriWvr51sGcFmJ+HwMW8IiEh7Mow1tf/f3nnAR1G0f/w3V5LcpUCAQIDQpPcuVaRIERQEkSJVFEGwi11f8a/YXiy8CoIoItIREKQJgoCg9N57D4QQSLmSKzv/z+xlUyDAwm0u2fNZP34uuZt5yneXzf5uZp756bOCOaYaHJiDLwvGEDHoNc4MhoJ3Vw8+2pRRHhLgnHe5kHZg5vzjb5OwyUPOwWY6LqI2OpZ7eXe4ObqemtyCSths3Ac8+BrwxuPA4o1A9XLANy/6pmfRke8ESNjk+ymgAPKTAOc8ins9l23TxobkZxzkW2cEDAZEDHzVywwGk84ip3CJQA4CnPOu51L3TF944r1IQkME1BIoE1kXHcu+tN1qLtxITZ+gETZeCXh/KrByK/DjG8DExcDyzb6Rkjqq6iiowUVt/CBAwsYPeNRV/wQ459Hwei6kTRtLX7Xo/3QGLgOjCRH9X3Yzo5EEceCok6c8IMA573E6ddfUxSfeJ2GTB3yD1WS5yAZ4oOxzW8LN0U3U5Bg0wuZCItDvQ5+I+Ww48PsWoNvbwOcjfOtOmIpMj50H+rwPvNoXaN8Q+G4JMHU5cPgs0K4B8FZ/33QyxZYoCvDKBB/m9wYBYn3P+F+B0sWA6W/7Yvl4BjB/HTD7PaBS6axTIooi7TkBfL0A+GMbcPoSULUM0KUZ8FyPG9cGCTsb9wLfv+abavfpTJ+tia8Ane4FNh0AOowCJr8K9G6j5tQHvA0Jm4AjJ4cFiQDnPAYe9+m0nz+3FKS4KJaCTYCZQ2Dt+7zLYDKHFuxIKToicGsCnPPHTqZsm7Lk5JgIYkUE1BKoENUIbcuM/DvcHK1qpbqKx31AD8UDxNQzIWSURfqK0ImOBH54DRCvtzuEgOk9GujUBNh5FIi/4lvwL9bKiAIAbg/w3SigT1ufJfH+S+OBpBQg1Aws2wzUrQhcTAKmvA40rQF8MM0nbOaM9gkXcQhRM2s1MPwLoEgk8FhroFghYPdxYMk/vvd+egu4v25WxMLOqm1A/crAj8uBepWANAfw+uM+ISOm4bV81ieo+rW/Xab58jkJm3zBTk4LCgHOeUnuTj9mm/6ltaDERHEUfAIsJBTW3s85DWYzCeKCf7oowlsQ4Jz3PZG8ZfLSUx+HEygioJbAPYWaoG3c8PVWc/T9avoEhbBJd/sW6e85Dsx4ByhVDFCmpn31C7DwQ9+Iy+0ORdgIgfHeYODVPlnrc9btBgZ9BFSOA6a9BZQsmiVsJi0GmlT3jabUqpDTS27CZtthoOd/fOJk/Eu+ER5F8Py5ExjyaU4/4jNh5z9TgHIlfKIp+8iR+JyEze3OLn1OBPKXAOc8jruch2wzvqI/6vl7KnTlnYVaYO01wm4wh9B1o6szR8FeT4Bz3v/Ytb8nLT/9X/pyhy4P1QQqFWqG1nFPr7Gao9up6RQUwkYRJGJ0RQgSpSLY6h1A93eAF3vmfP9mYBQ791YHvnw2Z9EBRTyJ0ZKVY32jMcqIzYrNN46wKD6uFzZitGbMdODdH4BlnwIPXjdjUAgy8ZmYeib8tM9YKiXs/Hc2MPFloG+7G6fWkbBRc7lTGyKQfwQ45+V5umOvbeY4moaRf6dBd56ZJRzWR4elGUJCVcw70F16FPC/iADnfPDRaxvGrzj9OQmbf9F59zfVyoVbolXpp1aGmwt3VGMrKISN2MNFTAm7fmQmMRkYMAZIsQMz3/WNdtzqUITNo/cD7w68saUQG29NzprupQibU/HAjHeBorkUMLxe2Ch9Nu3POT0tu7cZq4D+Y4Cf3gQGZpzG3EZ+svchYaPmcqc2RCD/CHDOK3Knbadt1tf0gJp/p0F3npk1AuE9nk5mIaEFfh853cGlgANKgHP+5KGktd+sOjsuTwuoeN0SnHaPnJvJbECo1f+CgrZkF7YvP4eoomGo064kDHm543pAz0rBd1Y1uhValhqyLNxcWNUGLroXNql2YORXwB/bgQEdfOtTlEPsZCamdolKafP/D+jRyj9howgOZR3L3QibKylAvw8Aj9cnhkpE3xiT4uf/hmQJLBI2Bf8fH0VIBG5FgHNeldvTttjmfJOnezgcjk/A6Pm/wyGGmXM5asbF4u1HHoA1NPiKbKU4nNh39iIKh1tQvVRxMDVVY+7ysl174Dh2n7mA7o1ro2zRvNMcLDwK1u5DrhpCLEXuMlTqRgQKBAHO+bADV1aPW32Y6h+dAAAgAElEQVTumzwphOFO92LDvFP4ffJh2JNdmTnXaVsSDw6rhtJVC901h4RTafjxta2o+0ApdHq6qio7Zw9cw+HNl1G1SQzK1Mi7e4SaYBxpblw8nori5SMQXkhf9/5q0W3QotTAxeHm6G5qctW9sNlyEHjkHd9C/1sdw7oCX44ELLf456R2xEYpUHA3wsbuBF74Gth66PYjNtkLAZCwUXM5UxsiUHAJcM5rcFvq37a54+/+r6uK9DYdPY32H09E5diYXB+4g1nYKLl3rFMN3w/tJQucvDo+/W0NFm3bh5+e6SuzzqvDEFkYlq6DrhhCrRmrMfPKE9klAnlLgHM+cn/Syi/WnP1W8ydrycuxZtoxLB63H9WbF0ez7uVhjTLjzIFr2LToNBp1LqNakORG4W6EzYrvDmPZhIPoPKK6X761OCt/Tj+OhWP3FohY7jSfGkXaoXnJAfOt5sI91fTVtbAR61W+nAeMnnrzAgFXU4EnPwMOnQHmvQ/ULH9zLIqw6XgvMOYpwGTMamtzAs9+Bfy+FfjtY6Bhlaw1NncyFe1ma2gUT8pannlrgV8/BMR6H3GQsFFzOVMbIlBwCXDO60ipyevtv3wbEGHzTvf2eP3hjBKOBReLppGdSLiC935ZgcYVy2J4u+YIyX4T19QTEDBhE1UElocGJBjCrLeZTK1xgmSOCGhMgHP+/N4rK8auPTfJrLFpXD5rw9TXtyI61oLHRzeQRY1yuBxeJJ6zoVTlux8svxthI0Zsjm5NRLXmxf3yrZbVqh+OYO+6ixg4piGKlclZa2TXqgtYMv4A2vSvhBY9b/EgrNZZANvVLNoezUr0m2MNKdxHjVtdCxsxSjPwI1+aSqWy65NWxI/Yb0YsvBcjNzc7sldFGz0YeK2vb4RH2BCFCISvjo2Bb170FRa4mxEb4VspatC2/s2rot1fD/j6eSAq49okYaPmcqY2RKDgEuCcN+Cp11bbfpmYp3MSlFGLf6OwCeTZD5iwKVwUls794w1h1lKBzI98EQGtCXDOX96VuOSzv87/kO1rY228nNh1BV8N/gsdh1ZF52eqgWm8BuZuhI02mamzIkkcS8cfxIG/LuGJzxrLU86C5ahdtBOalnx8usUUNUBNTroWNmqrnoky0D3f85VivtWeNoqwEaWcxUhPiNlXlex8IiBGUCItOauf3a2wEetrPp8DvPGdr6DB9fvY1LkH+OH1rH1vxIkkYaPmcqY2RKDgEuCcN5aSk1baF3xXYIQN5xz/XfIndpw6j28G98DaA8cwdula7D93Ec2rlMdb3R5Aq2r3wOX1YvH2/ZiwaiMSklPRtWEtjOzQEnFFcg4+iXUnF5NT5HUnLrcXf+w7glOXkxARFopOdauhzE3Worg8Xhy6kIBkuwNGgwGVY4shJurGP8yindPtRmSYb05xqjMd4g96lDUMBsYgcY4Uu1NeP5SXozXCd8CETXQMLJ36njdYwuMK7tVNkRGB2xPgnL+6I2HRpxvjp6p69ry9xawWF46k4IdRW1C8XAT6vlcPUcVuXp9ArMX57X8HcGrv1VxHN9bPOoHjO6+g6/M1UDTO9+1ydmEjxFPCqVQc2JgAUaggrnohVGpQDKYQQ46QRcGBy6fTUKpyIYRYcmo58YV56hUnLp+xyfcwMcJUsmIUDMaboxFxu5xeee1gWLgps62IwZ7qlqe9ndpzNeiETZ1indEkts+PFlPUEDXXhKqLq6Bu0Cke9sU+NUs+BprVvHm6yjQyUUjg1zG+/WNyO7KvsRncCfh8LvDzSl/LR1sBr/TOKTacLkCMBJ2+CPz8du6bgIpKamKDztnvAZVKZ3mVOLBuF/DtIt8IjtjkU+yFI0SOqIQWc92jz83sKBY3HQA6jAImv+rbsLMAHrRBZwE8KRRS4AhwzptJ1xKX2Rd+X2CEjcPlxhuzl2LPmQuoXaYkft22D/1bNoAt3Y2FW/ciMiwE45/oiaW7DmDZzgOoWKIYktLs8qL5hxvUxP8GdUexSN8ffqfbg7fmLMXJhCQMa9cMnyxeje0nz2UCFgvsP+7zEB5uUCNzUb8QVusPnZCnj2VvK4SQmEb3TPvmCDVlVTSasnYzvv9zM8Y/8SgW79iPsUv+lO1PHd4Xj95bRy4c0H/CDPRtXj/HNDwheNYdPI4vlq2FEF/CfusaFTGyfUu0qFJejkfEsu/cRVm8Ld15EFdtdrld+9pV8HLn1qhbtmSOYgQBEzZFSsDSsfcZgyW8XOCuVvJEBLQnwDl/c3vCgo/+jv9Zc+Niutm8j3dj8+IzaPhgHB5+rgaKlMq9qrQQCAv+u/emIkCsjdn9x4UcAkERNlWaxCAkzIi1M48j3earvCaOxg+VQfdXaiEiOmsh97ZlZzHtre14cep9uKde0cy2ot+qH49g3awTOWyINo++Xhtlquf8EyEKIfwx9Sj+mnsys72YVtfhySqo1740Vk89it++PnBbpqHhJgz+pBFq3heL/X9dxKTnNqHHq7Vx/+MVcX2dFfH5upkncF/vCqjdumSm7eQEJw5svATbNZdcGa583WiUr13kloLstoHdpkG9mIfRuESvyRZT5NNqbOla2KhJ8E7a3K54wJ3YorY3ECBhQxfFv5oA57yllJTwm33RlIAIm8H3N0avJvVyMBcP6rXLloTJ4PtmURE2QjA0rVwO/xvYHdVLl5Af8uds2oWhk+fK7cRi/C8GdJOLEdjTXXhn3nJMXrMJc54fiM71fAsBs9sSfl58sBVGPNACllAzVu05jFEzFqNUkUL4YWhvlC3mKwcpps09+d1sVC8di4/7dMY9xYviUnIaJqzagHEr/sL3T/dG76ZZOQgxMevvnagZVwIHzyegW6NacHu8aFa5HLrUryHbE4UTsk/DE7nM27wbL0z7FVVLxuDBjHjX7D+KE5euYO4Lg1C/fGnsPHUevcb9hHtKFEX7WlVQJMKKY5cSMX3DDhSPipDFU60ysXLciogT/vK8eECxWFge6HXSYA2/51/9D4iS1z0BL/f+Z/ul+e9vujgzT3IR4mPm6J0Q09KshULQpn9FNOte7obRm7sRNmK9zKTnNyEl0SmLFCFiytYsjNSkdCybcAh/Lzh1g0jITdh4XBKWfHMAG+efkm00erAMjCYmjxAJcSJE08AxjVCouG/ESQi2RV/uw5alZ9Hk4bKo1TpWHiXatuycXOVMTDsT/cUaow1zT8qjUPc+VEbOP/sRfywFW5eexcCPGsqFFJLi7fjpjW2ILBp6w5okEeOir/bj0D8JGDL2XpSsGAlRnEHks2DsPtls6cpRuHLeLtvJTdRpeYLrx3QTwmZCmCl8pBq7JGyyUSJho+aSues2JGzuGh11DAYCnPPWUlLCAvuiKbkUedcuQ+XhPjeLD9Sqgh+e7i0/tGcXI2I0Qzyg1y2btYzjzJVrGDJpNgpbLRj/RA+UKJRVS3/jkZPo9Ml3GP1oR7zSpXUOW3M37ZLff7JNk0wBJcTFNys3yiM6yuhKuseDd+cux4bDJ/Hj8D6oWrJ4ZsjXbA6M+HG+/PuEJx7NrG4mhM2HC1fJAmvSU73QsmqFHGnmJmwOnr+EARNmolJsMXmESYgUcQj/szbuRKN7ysiCRYzQiJzFyJWY1qYcYgpev/HT8XGfLni2Q8scuW49fibPhY0xphTC2vU4ZrBGVtbuKiFLRCDwBNze9A93XF749uaLs/PMedrVdKydcVwu+yxGOsQDfpcR1eQqacpUMUXYCCE08ONGKBSTNW3tZqJHWcMjRjsee6sOipTMGg0SD/hT39gKa1SIPLUtvLBPVOQmbE7vu4rJL26WR0LaD6mSY6Rj9+oL+OGVLZniQ9hQ3usysnqO9kJoHNuWiNLVCsnlm28n1pRYFGEjxJGoILd9xXkM+1/THOWolXziqhaSxZo51CiLHDHVr3GXMuj2Qk2I0R+f2DmHeZ/sRochVdDuicp5sr9Pw+I90Dim57gQs/VFNRcOCRsSNmquEy3akLDRgiLZ0C0Bznk7KTF+nv23n/JU2CzbdRC9/zcNb3Rth2ceaJ6Dl8lokNenKPu7KKMsuT2giylnT343Rx5d+aRPF1jEosOMIzcBcStbopsihpTRFFHBbPDEWWhRpQLe79kpx5oYIYQ+XrwaS3YcyCEcFGEzeWgveSTn+n1qcovrm5Ub8ObspZgxsj+6NrzFnOWbXFlH4i9j4Lcz5XVDSpW52+Wq5UVqLB6H0LaPHDZaI6tpaZdsEYFAE3B7nZ9uS5j/2tZL8/LctRhZWT/7RKbA6fpCTbQdWEkWEooISLpgl4VN9n1dbidscivdLNa9zP9sD07v9a1vKVHB9yVQbsJGVC5bOeUIRn7bHOXr5NyaSpnuJvbd6TSsGjwuL379fB8ObbqMJ8fei1JVbl7V7VZiLXssIyY2R7Wmvi+R9q69iMkvbkL3UbXl0S3lUOJ+8vN7UbddKXnUSEzzE6Mz2UeTRPvMzzJYZheJWp3kxiV6okHxnmNDjWGvqrFJwiYbpWPngT7vA4/eD7zZTw0+anMHBEjY3AEsahp8BDjnHb0J52Y7lk7P06loYgrZU9/NuWEaV25EAylslKleDzesiY96d8GuU+dv2G9HTFurV640QoxGWQj9vucwVr05XJ4mJw5F2GR/L3te1wsbZcrY30dOYdozj6NKSXX7zXgkCWmOdLkYwcnLSRj54/z8EzaxZRB2/yP7DeERtYLvXwVl9G8i4HSnfbnj8sIXtyX4RmPz+hAL9I9uvYyZ7+2UXQ39qom8SafWwkb4WTHpEJZPPJRjPY2yj42yxkbxu235OYjREDESIg4hBoQYEiNMW5acRe3WsfJIiRBM097cJo+MDPqkUY71O9ezu1VOom1uIkuZjiamvfV9rz4sEeZMoZJwOk32KUamLp1MlTcnFRuNCoFoNOcskiDy3Lrk7G3F192e73tL9Ebj2J4fGZn5bTU2SNiooURttCBAwkYLimRDtwQ45529l87OcCybUeCEzc5T5+QpYmKNi3JoPWKjCJueTerKIzQ7Tp6ThU3HOlXlUZuzSdfkNS/Zj9jCUfJ6GaX62p0KmzsZWRGjRLvPxMsFBlbtPYI0Z3qOWLKv27kTu/5esMaS5RDW6uE9hvDIuv7aov5EID8JuLy2r7dcmvfsjoRfAxaGUgZZjJQM/rQxGnQsne/CRoyUiHUwIVYTzh28JguY7EejznFo/FBZ2FNcsrARx/UjS1oIm9ymo8UfT8WUUVtQv30pdBpeTZ5apkzDy+5TTEVTxJkQSGK06foiCVqd5KaxfdGwRI/3jcw8Wo1NEjZqKFEbLQiQsNGCItnQLQHOeVdv/OmfHCtmFThhcybxao61NwLy3QqbkwlXMGVYn8xqacoJE4v1u30+JXNhv5j+1vXzKXiuY0u82bXdDdPKcjvRQth8tXw9Fr8yRN6E8/pDGbFR1sPciQARa32GfT8XNeJi5WppYt2NWGuT7yM2pSogrNVDOwzWiIa6vfgpcCIgim54UiduvTRv2M7LiwPGI/toijINy581Nv0/aIh7Hy6TI35lKtqZfddyVFLLbcRGTC0ThQKyT1m7GQxRLjovhY3wq0xH6/1OPXnjzn8WnsaCsXsx9IsmEBXgxKEIm+Y9yqNh5zgkX3bi2kVHjrBFuer6HUrDEqn53qtoVrI/GhXv/g5jxjFqLhwSNmooURstCJCw0YIi2dAtAc55D+/5k1McK+fk3PxF44zuZipabsIm/lqKvMamcmzMHa2x+WPv4RsW9iv75XywcFVmJTWlOME9xYvgi/7d5NLKtztuV2JZETZKNTWx740oJf3L5t2Z1c9y86FMWVt/8AR+HvG4XBlOOY5evIxB386SK7Bdv8bmZiLudnncyefGuHsQ1uLBrYbwqHvvpB+1JQIFjYDDk/LDlotzhuxOXKppaGJU5p8Fp+UqZXHVCucoXXz1ogPT390Oe7I7U3RkH6kQ09PK1fItexQi6ODGS5g7Zrf8gJ59o0vl4f6+XhXQ7aVaOfalURbbRxQOxYAxDeU9acRxvbAR7/05/TgWjt2L7GtdbgZDlIWe+/FuiD16brfp5t1MRRN+leloxcqEy9PMREGBdLsnR6U0pSJck25lIYoYiFGcQB4tSg7iDYo/8iZj7FM1flVFV1D3sVGTILUpMARI2BSYU0GB5AcBzvlj3nPHJztWzQuIsHmzWzvcV/XGCsFFI8NRvVRxeYREGdHITdgoD/RiZOROigeI0tGispgQK00qlZX9KKMhYh+c74b2QmyhSLkqmaiK9vOG7fjuqcfwUP2s/W18Dxkc6R4vwsxZ+9jcqbARdhShJyq1iRLUYgNQ5biUnCoXRTAbjfJ+PiJnUTWuZOGsRbqiYpxYs/RU26Y3CJvcuGl9bZnKVEJo847/GMKjclaC0NoR2SMCeUzA7kmetvni7AF7E5dr6kk81IuREFESuVarWNRsFYuoIqE4c/Aati09iwtHU9DtpZpoM6BS5kO5Um1MVDl75OWackUzsfZF7AnDxaa/xcJyFTYicFHNTOwhI6ZjCd8rvz+C3ycfvqHcc27CRqmKJsRUn3fryeWWsx9ejyTfM5WNOhUhlL34gXx/lDhO7ExCbKXIHFXRRK7K2pjsdhU7108XU0TevvWX0G5QJSz79pD82rp/pUyBKEZoxMiRJcp8Q2loTU/kTYy1LD3EW7/Yw68zxj5X44+EjRpK1EYLAiRstKBINnRLgHPe13Pm6ETn6vk3L22jQXbzt+yRq43d7BjSukmmUPFX2GTfZ+b6zT7F3jF1MvbM2Xv2ohzOuIGPyIvwleNwfAKG//ALDl1IkDfYFOttwkNDsOdMPFbvP4KWVe/JsdHm3QibC1dTMHTyHIgYXnu4DXpl7Iuzcs9hfLFsnVxOunHFMvh40Wq5OIGIsW/zBrIAWr3vCN6eu1wWPLmtsQmIsClbBaHNO/xlsEa20uDyIBNEIN8IODzJM/+Jn9l335XfNY9BjMz8+fMxefG9WISvHNk3slTEgvhMVPMS+8mI0tDKUbx8BLo+XxMXjibj5O6kHOtalBEbMWKxa9UFuF1eeWG9KC997lCyvInl9UIlN2EjCgGsmXZMHhkpWzMaYj1NqUpRSElKx4mdV3Bky2UM+LBh5iiSqNwmNvk8fzRZnipWo3kJ2bcosywW+It1QzFlwuXRppXfH8bS8QflCmfVW5ZA6pV01GlTEqFWU66jR0rehzYlYMLwv+VfRREDZe8a5XMxIrZi4iHZhtj4VAhEpXS2aCPEnfB1sw1R/T3ZrUoP9dQt1nkUY2ycGlskbNRQojZaECBhowVFsqFbApzz/p5Thyc4/1yYtSFMHmSTvaKXYv5cUjKS7b450aWLFEKFmCLyt4JiVCQhJQ1ur4RS0VE59m8RQmXv2Xh5ipgywqPYu5Jmw4Fzl1Aupoi8p4w4soukSU89Jm+WOXX9FpxJvCZXNRvWrhlqxcXesJZGxDZ+5QYs3r5P3kdGHMJm6xqVMKJ9C9SM822KKY67ETain1jP8+rM37D95LkcxJ9u2wz/6dEBhaxhMgexiejCrXsz24hpeM92aIFft+1Di6oV8mfEpnxVhDVt/yezRrbNg8uFTBKBgBGwu6/N+zt+es8DSX/kmU8xAuG0e2T74h5niTCB3WTqlBj1uHzGhuREp7zJZanKhRAWbsKVczZ5400xrU15gL98Jg27V8ejbruSMJoMWDfrBA5suCRvpCnEg9ikUlQVy37crFqYEDd718bjr7kncWTz5cwulRoWQ4NOpdGka9nMimniw/OHk2XBsm+97wsicQjB9uDwarJvJT8R9/zP9ma2E6NRytS43ESWYksZkTm6LVH2/dibdXNMtRPthHD55ZM92LnqPOKqFULVJsXlEasz+67ixO4kNHm4TK4V07Q40W3KDHfVKtLxFcbYN2rskbBRQ4naaEGAhI0WFMmGbglwzgd7Thz82rlukW+HyCA7UhxOuSxymtN1QyECtana0l2yuMq+Z072vqL8stvrRagpa3ra9bbFeplQk/EGASXW24iRIUXgVSheFKWjo3K0E6JQbOgpNggV09OEqBIlqPeeiUd0uAXlY3z7Tghbs/7egas2B4a2bSqPMuXVYapQHaH3tltlCI/skFc+yC4RCAQBu/vawo3x0x45mLQmEO7y3YcQE7v/uHDL9TFCXAkhFma9uQATiYgRGafNLZd+FoJNCLDsI1BKsuJzp80jf2klbCqlmcWoijtdyrWfsH3tkgOJ52woXjZCFmu5HWKUa9+6eOxZexEJp1LlJsXLR8ploMXeO9n3A9ISfru4kek1ij7wImNsohq7JGzUUKI2WhAgYaMFRbKhWwKc8yfdx/aNS/9rSbhuk7hF4EoVNdFErFMpEpG1M3cw5huonEwVayK0UevlhvCozoHySX6IQF4QsLmTlmy48FOXw1fX5YX5AmVTqZQmpqkp08UKVIA6CqZD2RccVaNbv8AYm6wmbBI2aihRGy0IkLDRgiLZ0C0Bzvkw99E9X6RvWBaUT/wkbPLm0jRVqoXQhvf/ZgiP6po3HsgqEQgMAZs7acVf53/seOTaX4FxmA9eUhKd2PH7ecQfT5Ffm3Yrh24v1syxJiUfwtK1y45lXnJUKdJqJGPsRzWJkLBRQ4naaEGAhI0WFMmGbglwzke4j+wam75xhUW3Sdwi8FRHOt6auxRioeknfR5CpOX25ZuDkYPWOZkr10FIg/sWGsKjemhtm+wRgUASSHNf/WP9+cntjl3zLVQPxuPyWRumvr4VokSymJ4lRE1M2aCcfRyw09ep3Chb5cItRjDGpqlxSsJGDSVqowUBEjZaUCQbuiXAOX/efWjHp+n/rMx9ArNuM6PA85KAuWo9hNZvOZdZI3vnpR+yTQTymkCa++radecm3X88eVNeuyL7QUSgc/nX0yoWajqMMTZTTVokbNRQojZaECBhowVFsqFbApzzl10Htn3s2vxH3q001y0dCvxmBMzV6sNcr8VMozWyH1EiAnomYHMlbVhz7tsWJ1O26jkNij3ABLqUfzvtnkKNnmSMzVXjmoSNGkrURgsCJGy0oEg2dEuAc/6qe9+WMelb1+SsCarbjCjwQBAwV2+I0DrNf2LhEYMD4Y98EIG8ImBzJW1afW58k1Mp2/PKBdkNQgJdK7ybWi6qwROMsflq0iNho4YStdGCAAkbLSiSDd0S4Jy/6drzzweu7euMuk2CAg84AXPNxgit0+x7ZgkfGnDn5JAIaEjA5r66ddWZcY3OpO7S0CqZCnYC3e4ZnVo2su4AxtgiNbmSsFFDidpoQYCEjRYUyYZuCXDO33Ht3vh/rh1/qbrv6jZRClxTAuZa98Jcu+lEoyX8GU0NkzEiEGACNtfVnSvPfFnvbNqeAHsmd3om0L3iBylxEbX6McaWqMlD1R9Yvh4tIEEY9G0xTQcRuHMCJGzunBn1CCICnPPRrp0b3nPt2hBEWVEqeU0gpHZTmGo2+dpotT6f177IPhHISwI297U9K07/t/b5tP156YZsBxmBnhU/SikZUb03Y2yFmtRI2KihRG20IEDCRguKZEO3BDj3jnHt2PCWa3fwljrV7ckpwIGH1G0OU83GXxjDrK8U4DApNCJwWwI217UDy05/Wj3edvC2bakBEVAI9Kr8aXIJa5XHGGOr1FAhYaOGErXRggAJGy0okg3dEuBu939duzeMcu2hUqe6PYn5EHhIvRYIqd3kE2YOfTMf3JNLIqAZAbv72uElJz+qctF+RDObZCj4CfSuPDa5uLVid8bYn2qyJWGjhhK10YIACRstKJIN3RLgbtdX6Ts3vODet1m3OVDggScQUv8+hNRq/AEzh/4n8N7JIxHQjoDDk3xs0YkPKibYj2lnlCwFPYG+Vb5ILmap0JUxtl5NsiRs1FCiNloQIGGjBUWyoVsC3OUan75z/Qj3ftrDQbcnMR8CD2l4P0JqNP4PM5s/yAf35JIIaEbA4Uk++evx0eUvO05qZpMMBT+Bx6t9lVw0tFxnxpiqedwkbIL/migoGZKwKShnguLIFwJel/M79/b1Q90HaQ+HfDkBOnUa0qgNQmo3foMx46c6TYHCJgIyAYcn9cyCY++UueI8TUSIgGoC/at9nRwdGteBMbZFTScSNmooURstCJCw0YIi2dAtAW+640f39vWD3Yd26DYHCjzwBEIbt4W51r2vMMa+CLx38kgEtCPg8KSen3/srVJJzrPaGSVLQU9gQLXxKYVDS7VljKn6VpCETdBfEgUmQRI2BeZUUCD5QcCbbp/u3raun/swbU6XH/z16jO0aXvJXL3hS4yx/+k1B4qbCGSM2Fycd/T1EtfSLxAQIqCawMDqE1MKhZRoxRjbraYTCRs1lKiNFgRI2GhBkWzolgBPd8xO37Kmt/sobU6n25OYD4GHNu/gNVdt8AJjbHw+uCeXREAzAk5vWsKcw6Nikl0XNbNJhoKfwOAa36VEmmNaMMb2qcmWhI0aStRGCwIkbLSgSDZ0S0By2uenb1ndw3NM1b1Zt3lS4NoSCG3eyWOuWu9ZxtgkbS2TNSIQWALpHtuVmUdeLJLquhxYx+RN1wSeqPF9aoS56L2MsUNqEiFho4YStdGCAAkbLSiSDd0SkJz2Remb/+jqOU67buv2JOZD4GEtu7hMlWuPZIx9nw/uySUR0IyAy2u/Ov3Qc4XT3Fc0s0mGgp/AkzWmpFnN0Q0YY0fVZEvCRg0laqMFARI2WlAkG7olwJ2Opc5/fu/sOUm7buv2JOZD4GGtHk43Vaw5nDE2NR/ck0sioBkBl9eRMu3gM5F2zzXNbJKh4CcwtNbUtDBjoTqMMVV1wknYBP81UVAyJGFTUM4ExZEvBCRH2sr0f1a295w6nC/+yak+CYS17uY0Vaj+NGPsZ31mQFETAR8Bt9eZNvXg0+EOTwohIQKqCTxda5ot1BhZnTGmqpweCRvVaKmhnwRI2PgJkFBFbEcAABHpSURBVLrrm4DkSFuTvvH3Np4zR/SdCEUfUAJhbbo7TOWrPskYmxVQx+SMCGhMwO1Nt085MMSS7rVpbJnMBTOBYbVm2EOM1sqMMVXl9EjYBPPVULByI2FTsM4HRRNgApIjbX36huX3ec4eC7BncqdnApZ2j9qNZSs/wRibq+c8KHYi4JFczsn7BoW6JQfBIAKqCQyvPcthNoSVZ4wlqOlEwkYNJWqjBQESNlpQJBu6JSDZbX87Nyxp5j13Qrc5UOCBJ2Bp39NmjKs0kDG2IPDeySMR0I6AV3K7Ju3rZ/ZILu2MkqWgJ/BMndlOEwuNY4ypqjpBwiboL4kCkyAJmwJzKiiQ/CAg2W1bnOt/a+y9oGr9Y36ESD4LIAFLh942Y+kKjzPGFhfA8CgkIqCagFfyeL7d28cocY/qPtSQCDxTe47LZAgpzhhLVkODhI0aStRGCwIkbLSgSDZ0S0By2rY7/1zUwBt/Wrc5UOCBJ2Dp1DfNWLJcH8bY0sB7J49EQDsCnEveb3Y/auDg2hklS0FPYGSdeW4DMxVhjKWpSZaEjRpK1EYLAiRstKBINnRLQLLbdjvXLqzjvaiqsItu86TAtSVg7dw/1VAi7jHG2O/aWiZrRCCwBDjn/Ovd3QPrlLzpnsDIOr94DcwYwRhzqkmGhI0aStRGCwIkbLSgSDZ0S0By2vY5/1hQ05twTrc5UOCBJ2DtMiDVULx0D8bYH4H3Th6JgDYEOOdGziX3N3seVfXcqY1XshIMBJ6tu0BiYKGMMVVzGFVdYHw9WkDCEgCFgwES5ZAvBEjY5At2clpQCHCn46Bj1dxq3suqKlYWlLApjnwmYHloUKoxpmRXxtjafA6F3BOBuybAOQ+RuNc+fk9P410boY7/OgIMDM/WleumGBhjquYwkrD5110m+ZYwCZt8Q0+OCwIByWk/6lg5p5KUeLEghEMx6ISApevgVGPR2C6Msb90EjKFSQRuIMA5t3q5O3nCnl4mwkME1BIwMCNG1pknMWZQLYhJ2KilS+38JUDCxl+C1F/XBCSn/YRjxawKUpKqUvy6zpWC146AtduQVEOR4h0ZY/9oZ5UsEYHAEuCcR3kkV+K3e3ubA+uZvOmZgMkQguG1Z3kMzKj6uiFho+czrq/YSdjo63xRtBoTkJyO047lM8pKVy9rbJnMBTMB6yNPpRqiiz3AGNsSzHlSbsFNgHMe7ZHS47/d2yc0uDOl7LQkYDaE4ela011Gg0n1dUPCRsszQLZuRYCEDV0f/2oCktNxzrH059JSsqo9xv7VrCj5LALWHk+nGgoVac0Y20FciIBeCXDOY9yS48zEvY+H6TUHijvwBEKN4Xiq5lSn0WC2qPVOwkYtKWrnLwESNv4SpP66JiA5HfGOJT/FSilXdZ0HBR9YAuGPDktlUdH3McZ2B9YzeSMC2hHgnMeme9NOfrdvAAkb7bAGvaUwUySG1PjBbjKEhKtNloSNWlLUzl8CJGz8JUj9dU1AcjkSHIumxkip13SdBwUfWALWnsPTDJGFmzLG9gfWM3kjAtoR4JzHOT2pRybvH6j6m3ftvJMlvRKwmgpjUPVJaWZjaKTaHEjYqCVF7fwlQMLGX4LUX9cEuCs90bbw+6LclqLrPCj4wBII7z0ijVmjGjPGDgXWM3kjAtoR4JyXc3iuHfh+/xNW7aySpWAnEG4ugoHVJiSbjWGqt5shYRPsV0XByY+ETcE5FxRJPhCQXOlX7Qu+K8ztafngnVzqlYC190ibwRpZjzF2TK85UNxEgHNe0ea+smfKgadI2NDloJpAZEgM+lUddzXEaC2ithMJG7WkqJ2/BEjY+EuQ+uuaAHe7km2/TIziDpuu86DgA0sgvO/zNhZmrc0YOxlYz+SNCGhHgHNeJdWduGPqgaGq10po550s6ZVAVEgJPF71y8QQozVGbQ4kbNSSonb+EiBh4y9B6q9rAtzjTrXNGR/B0x26zoOCDyyB8MdfsLNQSzXG2NnAeiZvREA7ApzzGsmuS1umHRxOwkY7rEFvqXBoKfSpMvZSiNEaqzZZEjZqSVE7fwmQsPGXIPXXNQHJ47bbZ39t4a50XedBwQeWQHi/lxwsJLQSY+xCYD2TNyKgHQHOeZ1rrviNPx8cEaGdVbIU7ASiw+LwWKVP4sNMEaXU5krCRi0paucvARI2/hKk/romwD0ep23muFDucek6Dwo+sATC+7/sZOaQcoyxhMB6Jm9EQDsCnPP6V9PPr59+6FkSNtphDXpLRcPK4dFKY86FmSLKqE2WhI1aUtTOXwIkbPwlSP11TYB7va606V+Y4fXoOg8KPrAEIga8kg6TuTRjjHZ2DSx68qYhAc554yvOM2tmHn6BhI2GXIPdVIylArpX+vBUmDG8gtpcSdioJUXt/CVAwsZfgtRf1wS45PWkTRtrhCTpOg8KPrAEIgaOcsFoKs4YSw6sZ/JGBLQjwDlvmug8uWrW4ZdJ2GiHNegtFbdWwiMV3zseZoyspDZZEjZqSVE7fwmQsPGXIPXXNQFJkiTb1E9V3XN1nSgFrymB8IGvepjRGM0YozrhmpIlY4EkwDlvmeA4vnzOkVEkbAIJXue+Yq1V0LXCu0fCzJFV1aai6o8sX48WkLAEgOoNctQGQO3+NQRI2PxrTjUlmhsBzjlP+/ETgkME7ohAxODXvGCGCMaY8446UmMiUIAIcM7vv2g/vHTe0TeoKloBOi8FPZSS4dXwUPm3DlrMUTXUxkrCRi0paucvARI2/hKk/rolwDk3AnCl/fiJQbdJUOD5QiBi8OscjIUyxtz5EgA5JQIaEOCct7tgO7ho/rG3SNhowPPfYqJ0RE10KffG3jBzZB21OZOwUUuK2vlLgISNvwSpv24JcM5DIEn2tJ8+EwKHDiKgjgBjiBj8umhrYIxxdZ2oFREoeAQ45x3P2/bNX3DsXRI2Be/0FNiI4iJqo1O5Ubus5kL11QZJwkYtKWrnLwESNv4SpP66JcA5t0KSrqX99JlZt0lQ4IEnYDAiYuAoiRkMJIgDT588akiAc975bNrueb8eH23V0CyZCnICZSProUPZl7dZzVGN1aZKwkYtKWrnLwESNv4SpP66JcA5j4TXk5g2bWyIbpOgwANPwGRCRP+XPcxgJEEcePrkUUMCnPOup1N3zF584gOLhmbJVJATKBfZAB3KvrjJYo5qpjZVEjZqSVE7fwmQsPGXIPXXLQHOeTT3uONtP38eqtskKPCAE2DmEIQ//qKLGY103QScPjnUkgDnvPup1G0zfjsxhoSNlmCD3FaFqMZ4oOxzGyymqPvUpkrCRi0paucvARI2/hKk/rolwDmP4W7XGdv0L8J0mwQFHnACLCQM4X2fczKjiR4GA06fHGpJgHP+2ImUzdOWnvyE7oFagg1yW/cUaoJ2ZZ5dazFFtlGbKgkbtaSonb8ESNj4S5D665YA5zyWu5wnbDO+ogdU3Z7FwAfOwqwI7zXCzkxmWnAdePzkUUMCnPM+x5I3Tl1+aiyNPmrINdhNVSrUDG3LjPgjzBTZXm2uJGzUkqJ2/hIgYeMvQeqvWwKc8zie7jhsmzmOFs7q9iwGPnBmCYe15/A0gzkkMvDeySMR0I4A57z/4avrp6w88yWtF9MOa9Bbqly4JVrHPb3CYop6UG2yJGzUkqJ2/hIgYeMvQeqvWwKc83Lcad9vm/U/+uZdt2cx8IEzaySsPYamGEJCCwXeO3kkAtoR4JwPOnR17eRVZ8aRsNEOa9BbqhrdCveVfmqJ1RT1sNpkSdioJUXt/CVAwsZfgtRftwQ45xW5I22XbfY3EbpNggIPOAEWUQjh3Z+8ysyhRQLunBwSAQ0JcM6f3J/0x6Q1Z8dT6XINuQa7qWrRbdCq9FMLw0zhPdTmSsJGLSlq5y8BEjb+EqT+uiXAOa/C01K22+ZNIGGj27MY+MANkYVhfeSJRGYOiwm8d/JIBLQjwDkftj/p9wlrzk40aGeVLAU7gRpF2qFlqSHzwkzhvdTmSsJGLSlq5y8BEjb+EqT+uiXAOa/B05I32eZ9S2sldHsWAx+4IaoILF0HJhhCLCUC7508EgHtCHDOR+xJXDZ+3fnJ2hklS0FPoGbRDmhZavDMUKO1n9pkSdioJUXt/CVAwsZfgtRftwQ453WklKsb7PMnkbDR7VkMfOCGwsVg6dI/3hBqKRV47+SRCGhHwOt1vbgn6fcv/zr/g3ZGyVLQE6hdtBNalBr0U4jRMlhtsiRs1JKidv4SIGHjL0Hqr1sCnPP6UvKVdfYFk0nY6PYsBj5wQ3QMrA/2O8fCLGUC7508EgHtCLi589W9l1d8tuHCVO2MkqWgJ1CnWGc0LznghxCj5Sm1yZKwUUuK2vlLgISNvwSpv24JcM4bS1cTV9t//Z6EjW7PYuADNxQtAWvHvqdZmKV84L2TRyKgHYF0r+3tvYm/f/h3/DTtjJKloCdQL+ZhNI3tNzHEGPaM2mRJ2KglRe38JUDCxl+C1F+3BDjnTb1JCSsdi6aQsNHtWQx84IZiJWHt0PsEC7NUDLx38kgEtCOQ7rWN3pO47L1/4mdoZ5QsBT2B+jHd0Cy239cmY8jzapMlYaOWFLXzlwAJG38JUn/dEuCct/QmXlzm+G0qCRvdnsXAB26MKYWw9o8dNYRZqwTeO3kkAtoRSPemjtl1edlbmy/O0s4oWQp6Ag2L90DTkv0+NzLjKLXJkrBRS4ra+UuAhI2/BKm/bglwzu8HsBacSwAkziXOeMZrxu/gnPv+lzgkSf6ZSxKYeBXdJC53hSQBGb9zycvk98Wr3F1i8s+SxLgkfpYYxHvy+5LB977XAM4N8nvezH7Ible2zyU5FOVn2Y/sV5LDVH72fS5iEO9nxJnRX/SR38voJ7fLbkPJRbxPxw0EjCXiENb20UMGi7U64SECeiZgd6d8FmaMeFXcAMRNTrxK4kfGJfkOJ794ubgtyj+L26O4e3AvfLdKL3w/i/c8kMR/kpdJkD/3/cw94rYKL/cyzj1M4hKTIF7FZ16D/AqPwSt5DVz8DtFOWPLK9ylhX/ym/CzbFT6va3P9+5K4V2b2FXFK4Mh4zdX+9W3kvPR8evMs9kYleqJJ8b6fGo3GN9Q6IWGjlhS185cACRt/CVJ/XRPgQkwAYnM6U8b/ys/Xv4rP7+SzO22fFYMkiV3AzeDcDEhmSDAD3Cxxyczk92BigIlD/MxM4Jmxm8C4iYEZuXgfPCMGZgSDUbwvcuBM5MGMjDEDBzJfAWYQ74HBIH4GIP4W+RRQxmMOE7/7RF2G4BPPOl5ZBooHjSzBlyWsfGJMCDlvhtjyZgo8JmtGn7Bj4tUnAg0Qj1Ze8ZolGLPEV07birjzCbiMz7L9LISof0IwQzRm2DGWKANL20f2sbDw2rq++Cl4IgDxT5LL94Xr7n93ev+60/a3uueaJHHfg2T2St4Q+T7IMu53XDJz5Xcu3ydN8j0w4/7Nffc8E2AwMnATMzAj5777IIMhI0/ffZDJ9z6j757HffdBptwDxavvHijEjfyll7jF+QSg+Mkn8iRZ9GUJvewiTxZeUobAk2+hmQJPCC5F2MnCTxZ3LPM9n9jLEH1ZYiyn8MoQl7cUeTnFnCIQ/bfTuEQv3iS2zxjG2Ltq/xHdibBZAYg/QnQQgbsiIB54BrL7MfeuelMnIkAEgpYA51z8LcrtgSVw70lSCMT/8oNOhtiThR8zg0tmSYg7zs1C6PmEoPxQI//MDDBy5cFHPNwwZpRFoMH3UMM5MwnBJz/kyCIvQwAygyz4ID/owCBeZaHnE4IGZjAwnm7fYwgLrxe0J58SIwJEQIi+233xpdW98CZ2JJMEmCXJEyLEHhdCD9zMWca9T5LvcyZJ4rLgYwZF5HGTLADBTAamiDtmYkzc92AyMIP8ZZdP4Amhp/wPofQyhJ7RJ+4yfjfIt8OML798wm80Y+x9tZeJKmEjK8k/EavWKLUjArkRYG1wkcgQASJABIgAESACRIAIEIG8IKBa2OSFc7JJBIgAESACRIAIEAEiQASIABHQggAJGy0okg0iQASIABEgAkSACBABIkAE8pUACZt8xU/OiQARIAJEgAgQASJABIgAEdCCAAkbLSiSDSJABIgAESACRIAIEAEiQATylcD/A4S3aFG5Xejk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data:image/png;base64,iVBORw0KGgoAAAANSUhEUgAAAzYAAAGQCAYAAAB8lfWbAAAgAElEQVR4XuzdCXgURdoH8PftnhwQTlFR8UAED+QQ8b4STVwPyACurLqu16fLQhJ0XW8hYZLg7e6qJICuu94nCiSA54xOxAsFT8QDD1BRROQMOWf6/Z7qMBgQmAF7Ot09/+zjAzIzVW/9qjbmT3VXM+ELAhCAAAQgAAEIQAACEICAywXY5fWjfAhAAAIQgAAEIAABCEAAAoRgg0UAAQhAAAIQgAAEIAABCLheAMHG9VOIAUAAAhCAAAQgAAEIQAACCDZYAxCAAAQsFBAR3TCMUiISC5tFUxDYTEDTNPXf73nMPAs0EIAABCDQIoBgg5UAAQhAwEIBETm2qanplWXLlmVa2CyagsBmAhkZGdS9e/fvfT7fPqCBAAQgAAEEG6wBCEAAApYLqGBTW1v73Pz587tY3jgahMBGgY4dO9KAAQM+T09PPxgoEIAABCCAYIM1AAEIQMByAQQby0nR4FYEEGywLCAAAQj8VgCXomFVQAACELBQAMHGQkw0tU0BBBssDghAAAIINlgDEIAABJIqgGCTVF40vlEAwQZLAQIQgACCDdYABCAAgaQKINgklReNI9hgDUAAAhDYpgAuRcPigAAEIGChAIKNhZhoapsC2LHB4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qvoxoXEfrggw/o0Ucfpffee4969epFRUVFNGjQoKTXiWCTdGJ0AAEIuFCAXVgzSoYABCDgWIG2CjaGYdCHH35I1dXVtGDBAopGo9SvXz8aMmQIHXvssZSWluZYM7cWtmTJEgoEAqTsTzrpJIpEInTooYfSiSeemPQhIdgknRgdQAACLhRAsHHhpKFkCEDAuQJtEWxUiHn66afpvvvuM3cNjjvuODPIqIDz0Ucf0eWXX04jRoxwLppLK5s1axb961//oltvvZWOPvpoW0eBYGMrNzqDAARcIoBg45KJQpkQgIA7BNoi2MR2Dvbee2+66qqrqGvXriZWc3MzhcNhWr16Nf3pT39yB6CLqnz44YfpgQceoEmTJpm7Y3Z+IdjYqY2+IAABtwgg2LhlplAnBCDgCoG2CDavvvoqlZWV0SWXXEIXXnihK5y8UCSCjRdmEWOAAAS8JIBg46XZxFggAIE2F2iLYDN//ny65ppr6KyzzqLRo0fHvZ9G3fT+9ddf0/Tp083L1X766SfaZ5996JhjjjHb2GOPPTZzjAWnkpISOvnkkzd7bdGiRWbff/7zn+n88883X1u2bJkZtM4991w64IAD6P7776e5c+fSGWecYd5c3759e/O+FHVPkKpB3XivvrZ2T1Cs1meffZZef/11Wr9+PR1++OE0bNiw39w7pN775Zdf0uOPP07vvPMO1dXVUZ8+fSgvL88cl8/n2+76aGhooBdffJHUeFVtqs6t1RQMBummm276TVvK78YbbyS1m5LsL+zYJFsY7UMAAm4UQLBx46yhZghAwLECbRFsVq5cSTfffDN9/vnndM4555iXnWVmZm7VSP3w/8orr5j3hqgfjnNycqhz58701Vdf0VtvvWX+2Q033EADBw7c9PnYD/Ljxo0zQ0Lrr4ULF9LYsWM32y367rvvqLS01Awg6vXa2lraddddzaBw3XXXmb9u756g2KVdrWtVYWvLe4fOPvtsuuyyyygjI8MsSfU1ceJEysrKMt+r+lm6dKn576NGjdr0vq3BqMv1/vnPf9Ibb7xhBiZ1CIAKOm+++aYZAlWQUqFRuSorFZxU+Jk3b555/9Juu+1GXbp0oVNOOWW7/Vi1cBFsrJJEOxCAgJcEEGy8NJsYCwQg0OYCbRFs1KDVIQF33nknqVDRvXt3c4fi9NNPp06dOm1mosLPhAkTqHfv3vT3v//dDBzqK3Z08W233UbqXh0Vbrp162a+trPBRgUAFQhUqFAhI/b12Wef0fjx483wpEKRCgTqS+3ifPLJJ7T77rubY1CBQu38HHbYYZu1oe4deuKJJ+ipp56i8vJyM0CpE8nU4Qkq3BQXF9Oee+6Z8FpQ7aldpdmzZ5smubm5pGma+Xm166ParaqqMnemzjzzzE3t4lK0hInxRghAAAK2CCDY2MKMTiAAgVQRaKtgo3zXrFlDzzzzjHnks7pkS/2t/gUXXEB+v9/cRVDhRT1z5X//+99WT/JSwUK99thjj9Edd9xBRxxxxO8KNmqXpfVhBrEAFauhdR9bWx/Tpk0zw4vahTn44IM3e4sKPSqgqfCmLoGLBRu1k6J2ltQlaIl+xXaY9t9/fzPYqB2e1l+xvvr27UtXXHHFppCGYJOoMN4HAQhAwB4BBBt7nNELBCCQIgJtGWxixCrgvPDCC+a9JirgqEvT1CVbKrhUVlaSui9GhQJ1X82WX7HdGbVj84c//OF3BRv1bJctDzNobGyMW4PqNPY+dSnYqaee+pudp3Xr1tHLL79sXnJWWFhoBrfYpWjp6ek0fPhw8zI7dUIc8/b/U7e1y+lau6i+VLhSfmqnKbbDhGCTIv+nxjAhAAHXCCDYuGaqUCgEIOAGAScEm5jTN998Y+68rFixwvzBfK+99jJ/Vc+9UT+gx46Fbu0aCzatT1jb2UvRthZsYiFhezW0DjbqWTHb+1IHFFx66aXmwQCxgwbUZWqhUMj8mApnaixbHoiwtTFfe+215gEHW37Fal61atVmgRDBxg3/j0SNEIBAKgkg2KTSbGOsEIBA0gWcFGzUD/oPPfSQ+Y+6POvEE080n7mi7nGJt2PT+qAAK4ON2omJV0PrYLO93aXtTWbrXav99tvPHP+2wo26P0ldYrat47JjwUb1pwJh7L4lBJuk/98JHUAAAhDYIQEEmx3iwpshAAEIbF/AScGm9T0z6nhidRzx1u6hiY1I3UQ/depUqqmp2ey+ltgP/gUFBTRy5MjNAN5//336xz/+sdVT0ba2YxOracaMGZtu/N+aaOx+oCeffJLUgQY78wBM1Ya63+iuu+7a7J6hLfvb1j00sffFDjvIzs7e7DhtBBt8N4AABCDgLAEEG2fNB6qBAARcLmB3sGlqajLDitqVUD94x04fUwFC3UivfqhXRxHHdizUM2PUqWGDBg3a5qlo6rSy1jfJL1myhAKBgHnSmDoZbJdddjEv+1InrN1zzz306aefJhxs1PS+/fbbZqhRz8RRYal1zeryObUjompWgUqdinbkkUea72v9fJgtT1BTuyoqaPzxj3/cdCKaqlEdpvDggw+awUbd/L+1L3Ws8913302vvfbaNk9FU/fzqCOsYwcqqHYQbFz+f1aUDwEIeE4AwcZzU4oBQQACbSlgd7CJnQamThBTX+qHdxUU1q5dS4sXLzaPTVY3159wwgnmTfTq3pbYM2TUa1s+x6ZXr16k7jVpfbBA7Dhk9Tl1Opl6zou6b0c980UFJNWPusE/dlBA7JSxre3YqBpVkFA7Q+oIZdVf7Pk06rkwKnjFnmOzZa1qx0nVrEKM6vuXX37ZFFjUsczquGv1sFI1JhXCYs/mUf+uDFofOb3lGlHPu1E7Qyqkbfkcm+XLl5uny6ndKl3XN30UwaYt/5+GviEAAQj8VgDBBqsCAhCAgIUCdgebWFBQp4fNnTuXFixYYJ6EpoKJCgLqeTZb3luidjtUiFCXacXef8ghh5iBQN1sHzv1qzWLCiNz5swxw4gKFOrZMapttbOidl9UiFHHLquvZcuWmTstrf9sS2J1r004HKbnn3/erEXtxgwePNjcdVLBIvbQza3Vqo5yVs+2GTJkCO27776bTj1T99U899xz5olwKlypMZ122mnmP9t6YGnrumKfV3WpsKZqUrWoZ9f0799/07NtYp9Rx2Krww3UgQzquUB2fuEBnXZqoy8IQMAtAgg2bpkp1AkBCLhCoC2CjStgUKSlAgg2lnKiMQhAwCMCCDYemUgMAwIQcIYAgo0z5sHrVSDYeH2GMT4IQGBnBBBsdkYNn4EABCCwDQEEGywN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gVQLNsuWLaOysjI66aST6Pzzz7d8AexM+42NjdTU1ERZWVmkaZpZ06JFi+iaa66hq6++mk4++eRNddbX15NhGNS+fXtids9/EhFsLF9qaBACEPCAgHu+i3sAG0OAAAS8L5Bqwea7776j0tJSM9hceOGFlk/wjrbf0NBAd999N73wwgt000030XHHHWfWtHDhQho7diyNGzeO8vLyzD/75Zdf6JZbbqElS5bQzTffTAceeKDl9SerQQSbZMmiXQhAwM0CCDZunj3UDgEIOE4AwcbaKdnRYKN2a+69914KBoNm4Bo0aNA2g826devo1ltvpRUrVlBxcTHtt99+5nvr6urozjvvJLWbc+ONN5IKEU77QrBx2oygHghAwAkCCDZOmAXUAAEIeEYAwcbaqdzRYLOt3re2Y7Ot96rAM3HiRPPl8ePHU6dOnawdlAWtIdhYgIgmIAABzwkg2HhuSjEgCECgLQUQbKzVR7DZuieCjbXrDK1BAALeEECw8cY8YhQQgIBDBOwMNrEb688991w64ogjaNasWea9JSoMHH744fSXv/yFDjvssM1uin/sscfM+03UjfRz586lJ554wpT7xz/+QUcddZT5e3Wfyosvvkivvvoqffjhh+aN9f369aMhQ4bQscceS2lpaZu0WwePESNGbFaDeu8555xDAwYM2KwGdbP+p59+SnPmzKHXX3+d1q9fTwMHDqRTTjmFTjvtNMrIyPhd7asxvvbaa1RSUkI9evQw29rajo06YGDy5Mn0008/mZectWvXju677z6aNm3ab1bToYceau7eqJqnT59O5eXlpnHrLzWuhx56yLRTOz69e/dO2qpEsEkaLRqGAARcLIBg4+LJQ+kQgIDzBOwMNrFQoQLJ4sWLadWqVebN8uo+ExVwotEoXXXVVWZgiH09/PDDtGDBAvOHbvUe9au6l+S8884zTwtbvXo1/fOf/6Q33njDDDHqB3oVdN588036+uuvadiwYTR69GjKzMw0m4zVsMcee5j9xqshEonQgw8+SCp8qGCgAo36UjV99NFH5slql1xyCem6vlPtqw+pMapgM2HCBNpnn322GWxUvZWVlbR8+XIztKiw8NZbb9EXX3xB4XDY/FxOTo4ZtFS4O/XUU+mzzz4z78c5++yz6aKLLtp06pp6rzqMQAWazp07m8FRncqWrC8Em2TJol0IQMDNAgg2bp491A4BCDhOoC2CzVdffWX+kK12bmKBQ+20qBO/9t57b7rhhhuoW7duppX6of+BBx6g7t2703XXXbfZjk5zczPdf//9NHv2bPr73/9Oubm5m35wVzfUq92Mqqoq84f2M888c7PgkWgNapdE1aBu6lf/xI5jVve13HHHHWawUsFB1dc6OCXa/u8JNrF7abZ3j83atWvNE9Q2bNiwWZ2qXxX+1KlrrX2StUARbJIli3YhAAE3CyDYuHn2UDsEIOA4gbYINocccggVFhZuCjUKRYWUqVOnmrsyKjD07dt3U7B56qmnzEvP1E5O62e3xHZf9t9/fzPYbLnjoHZs1C6IauuKK64wdzFin9mRGrY1aVvbadmZ9nd2xyaRYCMi9Mwzz5iXsKnn95x44onmcNROlAp+77zzDgUCAerZs2dS1yaCTVJ50TgEIOBSAQQbl04cyoYABJwp0BbBZlvPkFGXe6kdmNbPbtnaD/0xydh9KOpSsK09kya2k6HuJVGXbnXp0mVTsIlXg7rfpfWDMVUQUM+PUZd9qV0Q9aV2mVauXLnZJWTxDg+IjbF1+8kMNqrOWMBTlwCqy/LUPUc//vijed+NurRPhczW9wklY6Ui2CRDFW1CAAJuF0CwcfsMon4IQMBRAk4KNupZLuohlYkGm9j7r732WjrjjDN+4xoLNuo+mtj9K/GCx5Y1qB2PRYsWUUVFhXm/ypZfBxxwwA4Fm0THuLXDA7a8xyaRHRtVb+whoOq+ppiDOohBhavWuzjJXJgINsnURdsQgIBbBRBs3DpzqBsCEHCkgJOCTWw3Q4UbdaiA+trejo26eV9dYhZvx0a1E3u+S7xgs2UN6kZ9VY86sGDUqFHmAQI+n2+bte1o+9sao5XBRvURCzLqfhp1L5I6hEDt5LS+PyiZCxTBJpm6aBsCEHCrAIKNW2cOdUMAAo4UaItgc+SRR9Jll1226SSx1rsK7777rnmz+4EHHhg32GztHprWyGqHRQWa7OzsTZdgxYLH1mqI7Yiom+pjNcyfP9+8ub6goIBGjhy52Rxu7x6bRNu3ItiogwHUfUnqwIRtPaAzdumZOnXtrLPOMt9//PHH/+aktGQtUgSbZMmiXQhAwM0CCDZunj3UDgEIOE6gLYKNOjHs4osvNk9FU/d2qMu93nvvPfNUNBUI1C5M7LS07e3YxC6xUkclb+tUtJdffplKS0vN5+aor1iwSbSG2M6JqjUWxlS9n3/+Od1zzz2kTk1rfUzzjrZvRbCJBTK1g7WtgwBiz6xRz7VRz+mZN2/eVp9tk6wFimCTLFm0CwEIuFkAwcbNs4faIQABxwm0RbBRRzmrh1yqm9gHDx5s3oCvnsOiTi1TRz3HnhWzrR/6WyMuXbqUbrvtNvMBmls+x0ZdRnbBBReYOy1bPmemT58+5rN01Elq26thzZo19K9//cu8lEs9I0btJKlQpJ4fox6QqQ4k2FqwSbR9K4KNamPGjBlm0FLBUD2cVD3EUx2oEDuGWr1HhUd16Zna2VGno6mdKBU47PhCsLFDGX1AAAJuE0CwcduMoV4IQMDRAm0RbNSJZKeffjo9/fTT9NJLL5k+6nKxP/3pT5seUBlDU/e8qB0ZdaN7jx49tmqpwsdzzz1nhiMVVtQP0SrkqGfX9O/ff7OHUi5btsy8YV7twKiHeT7yyCNUU1NjtnvCCSeYD7Ls1avXZv2sWLHCPDJZ1aECg7rPZvjw4eZN+eoo6tbBZmfa39oY1YEFKnhcffXVm05nU7tD6thmVcONN964WSiJ1fL888+boVGFMHUCWuvgov5chTTlpC6tU2NtfXx2Mhcqgk0yddE2BCDgVgEEG7fOHOqGAAQcKdBWwWZrxzM7EshDRcWeFbRgwQJbnl3Tmg7BxkMLCUOBAAQsE0CwsYwSDUEAAhAgdX/LsbW1tc/Nnz+/S7I94p0Yluz+U7199RwedQ+Oejhp6/uY7HBBsLFDGX1AAAJuE0CwcduMoV4IQMDRAgg2jp4ey4pTBx6oy+nUpWx2PbsGOzaWTR8aggAEPCqAYOPRicWwIACBthGwM9jE7j9R99icf/75bTPgFO119erV5hHWmqbR9ddfT127drVVAjs2tnKjMwhAwCUCCDYumSiUCQEIuEPAzmDjDhFUmQwBBJtkqKJNCEDA7QIINm6fQdQPAQg4SgDBxlHT4dliEGw8O7UYGAQg8DsEEGx+Bx4+CgEIQGBLAQQbrAk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h0FFAAACAASURBVA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VbKLRaE1tbe0GaGxfoKm5kb/+dpHvo8/fSvtl9U/64f1Oauy9b79It67dDdhtX0DXdb1du3arfD5fT1hBAAIQgECLAIINVgIEIAABiwVEJM/iJj3T3PQX/zfw66WLBq5cs2JA7YZ1/Tp16PRhu4wOP6xa+/MxnTvu8t7a9asO13S9tluX3d/ruVef9/+QPfL9Xbvu0egZAIsHwsxBi5tEcxCAAARcK4Bg49qpQ+EQgAAEnC8wNjD0qGhUy2FNskk4h4g+IOawRKM1P/vahacFpjWNKR4yWGN9SmVZ9VFqRJcXDx8c5WgeEecSUS4LBw2SEOsSrAzMes/5o0aFEIAABCDQFgIINm2hjj4hAAEIeFRgdGBIPy2q57BG2SSkgsz3xBQ2olKT4dPDdwVmrtly6AWB4YexYfy3sqx68JavjQrkt/cZWi6zkUdiBp1OxBwyDBV0IsHJgeeWe5QSw4IABCAAgR0UQLDZQTC8HQIQgAAEfhUYExjSSwUZYslh4mwhalBBRhMJC3NNRWn1D/G8ioqH9ReWRyrLqg+L996CgL+3RClPI8olJhV0vlBBR0SCk8uqX433ebwOAQhAAALeFUCw8e7cYmQQgAAELBcoCJy5B0d9ZpAh4mwi6iAbg4yhcc3kQPWXO9rp3wLD+qYZ9FRFWVX/Hf1sYcB/khiUx0S5ItSfmYJEHPIZErx7YvXnO9oe3g8BCEAAAu4VQLBx79yhcghAAAJJFxg74YxOwmk5hiE5zJxNIj2ZOUwi4WiEa6bcXP3R7y1izHj/QZrGMyrLqvr+nrbG3nDGbkZGWu6moEPUyNQSdLKyJHj7ddXrf0/7+CwEIAABCDhbAMHG2fOD6iAAAQjYKhAI5Ph+oc45UcNQl5blEMlgEg4TS5hEC1eWV82zuiB1eRkbPKeyrOogK9seWzx0oKFrZtDZeOna62JIiEgLJWMcVtaOtiAAAQhAYMcFEGx23AyfgAAEIOApgYLAsOM4auQQcw4Tqftk3lZBRoTDu2vVNYEAJfW5MkXj8/cXjV+uLKvunSzYkYGR6d2NhlxpOWlNHcfdXV22pg4h0LW04KTS6d8nq2+0CwEIQAAC9ggg2NjjjF4gAAEIOEbAPIUsGjWDDBGp+2S+FOawLhLO6Ng5fOc1j9j6cNFRE4bumyZaTWVZ9f52IY0ODO/pM6K56khpaQk635lBJ2qEdvcdEQwEAkkNc3aNE/1AAAIQSCUBBJtUmm2MFQIQSEmBwsCIA1uCDOUYQjnMtFoFGXVyGWdmhCfdOO3ntoQZPW5oD13X3qosq963repQu1aaIbGQcyQJhVTQiWjR0NTAnIVtVRf6hQAEIACBxAUQbBK3wjshAAEIuEJg7ISz9haKtIQYohwh0jl2n0zUF668afpSJw3EPGnN8C2oLKvu4YS6xlw/pCv7fLmkSy6LuZvDRBxkklC91hj6b+DFVU6oEzVAAAIQgMDmAgg2WBEQgAAEXC5QeMOIblp6NNsQ82Z/dXlZdxIKq+fJiKGHJ0+c8amTh6hOM5O0tI8ryqr3cGKdhcX5hxJpuaRJLgnlCdEClpagU1Fe/YYTa0ZNEIAABFJRAMEmFWcdY4YABFwtcOWVI9s1dm7MZmNTkOlLQjXqeTIiWnhK+cwFbhrgpYHTdsk0Mj6vLKvezel1ixAXTfDnqXtziM2g01NIQqxpQY4YoYqJs75x+hhQHwQgAAGvCiDYeHVmMS4IQMBTAupBlBTljQ/GpJNiQUYXDk8qr5rr5sGOui6vc1pG+yWVZdVd3TaOKycO7dHUpLUEHRJ14tpKM+iwFtRWNYUmTXq+0W1jQr0QgAAE3CqAYOPWmUPdEICApwUKivOP1EjLJpYcEcoRpo+1jc+S4V2bwpMu984PzFffcUFW3bq1P04ur+7k9kkdPW7oUbqumaetEakAKiEVdEjXg5MDMz9w+/hQPwQgAAEnCyDYOHl2UBsEIJAyAuo+Dta1bDHMe2TUPz+QSA2xFjaaIuEpt85Z7VWMQODizJ+NVb9UllVneWmMBYGRHSTSkKfrnCtiBp32xBLSRILNmi80NTBjhZfGi7FAAAIQaGsBBJu2ngH0DwEIpKSAeiil4dOz2TDMG/6ZuElEatQxzEbUCE+9afayVIEZde+otLTvl6+vLK/O9PKY1bHbEo3kaerZOWwGnUVm0DEkOKl8Vo2Xx46xQQACELBDAMHGDmX0AQEIpLzAFTf6uzf7jBxWl5eZJ5exuuwqLEQ1UcMI3ztx9uJURQoEAtrPxnuNlWXVaalkUBQYnmMY0ZagI3QIMQeJJKQbRvCeFF4PqbQGMFYIQMBaAQQbaz3RGgQgAAFT4P+u9XfMzGwJMhufJdMrFmR0McKTymd/CKpfBQpL/JGNwUZS0UUF32g654phmAcRMFGtEIeIjFC7usbgnXe+tCEVXTBmCEAAAjsigGCzI1p4LwQgAIFtCIx8eqS++8J6M8gYZD4Y8ygVZIiohsQIV5bPfgt42xYoKvE37qqtywoEwhE4EY0t9g8y2Hw4qLpkLZeZwobBIU2TYEVp9XwYQQACEIDAbwUQbLAqIAABCOykQGHx0GOJNXWjf7a64Z+J3mnZlTFqVnzaLjxt2rToTjadch8rLPHXaaubu+J45N9O/cWBnMyORqdcQyiP2Aw63Zgp2Cro/JByCwYDhgAEILAVAQQbLAsIQAACCQqMLR46MMqaCjCxIPO1bAwyDQ1a+H+3V69PsCm8bQuBwhL/+mZNut8XmFUHnO0LjAkM6eUz9NZB5xtmCUajWmjKxKog/CAAAQikqgCCTarOPMYNAQjEFbh8/NA+Ee3XIEMk64jY3JFJi2jhu2+u/iluI3hDQgKFJcPW1DfIPgiHCXFt9qaCCUNPINHUfTnq0rVBRBRkkpBh+IKTJ874dMdbxCcgAAEIuFMAwcad84aqIQCBJAiMHje0h6ZrOSySw8zZQpxOJGHRJKxFqKZi4qxvktAtmiSiopJhv/g0PuCuwMw1ANl5gcIbRnSjjEguqefmCOUJUZQ3Bp2m9pnB+66ftnbnW8cnIQABCDhbAMHG2fOD6iAAgSQKjLllSFet3pdDYuQQs7q8bC91jwxrHJaoUVNZPuuTJHaPplsJFJb4V1CzfkjlLTN+AYx1AkXFw/oLGeq5OXlMlCtE81goqE5bw4EW1jmjJQhAwBkCCDbOmAdUAQEI2CAw9p4zMmRleg6xkSOiZZPIAHXaFAmHSZMwTpuyYRK20UVhif/HqKYPnBqYsaLtqvB2z+rkvu4Lm/KERAUcFXR6CFHIDDpGJFR503NLvS2A0UEAAl4XQLDx+gxjfBBIcYGxxcNOjLLksFAOsXnT/2tmkNElXBmofi3FeRwz/MIS//fNEd+R9908/UfHFOXxQkZNGLpvuui5Kuioy9aI6UdmDhosod1pXRBHb3t8AWB4EPCgAIKNBycVQ4JAKguMKR4+mNloHWQWmTf8axLOWJtR8+9/T6tPZR+njr2oxL+Uufn4SaXPf+/UGr1e15hx+cfoutYSdIiOI5EQsxaMsoSmlFZ/5PXxY3wQgID7BRBs3D+HGAEEUlqgYPyIQ1iL5pBQDjNlC9EKFWQ0lrCPM8L/DkxbldJALhl8YYn/a4pGTsblUM6YsLETzugUjablaTrniphBJz0WdJo0I3RfYNZKZ1SKKiAAAQj8KoBgg9UAAQi4SqBw4ln7UVMkh4RzRF1iRhRVz5LRmMJMvvCk0un4G39XzWhLsYUl/sWGFj1tSmDO1y4s3/MlFwXyDzainEca57KIOlb6Q2IJaYYWnFReNdfzABggBCDgCgEEG1dME4qEQOoKjA6M2N1nRLMNZvMYZhHqqkIMCYVF18OVgRlfpK6Od0ZeWOL/LGIY+fdOnL3YO6Py7kiKAvmniMF5RKyen9NbSEKsUZAjWmjSxJlfeXfkGBkEIOBkAQQbJ88OaoNACgoUBEZ20I3G7OjGIENCfcgMMmIGmcmBmR+kIIvnh1xY4v+ENfljRWDWZ54frMcG+Pcbz9qz2ddshpyNQWeNYQYdCaavzQzhvjaPTTiGAwEHCyDYOHhyUBoEUkEgEAhoK4z3spnFvLyMiY4RopqWIKOFJweq3kwFh1QfY2GJ/yMSOQ/PDnL/Sri8ePjgKEc3Bh3KZeGgGXR0CVYGZr3n/hFiBBCAgFMFEGycOjOoCwIeFlCnL2k6Zf96nwwvEJKwrmnhbrQ2jGNmPTz52xhaYYn/fYPpIpy+5a25HxXIb+8ztFxmI49E7ehQZ1JHShsq6ESCkwPPLffWiDEaCECgLQUQbNpSH31DIEUExkzwD9BFNgUZYl4iIjWaxmGW5vCk0ufXpQgFhrkNgaIS//yI0F+nlle/DyTvChQE/L3J2HgAAZMKOl8Qc0hEgpPLql/17sgxMghAwA4BBBs7lNEHBFJMQP3wohmy8YZ/yiGiWiKpUQ/GFD0Sxt/SptiCSGC4hSXD5jFLYUVp9fwE3o63eESgMOA/SQzKY6JcEerPTEEiDhmGBKdMrP7cI8PEMCAAAZsEEGxsgkY3EPCyQNEE/15kSI5onG0+T4YoUzYGGUOPhnGEr5dn35qxFZYMe5OErqwsr5pnTYtoxW0CY284YzcjIy13U9AhamRqCTr1DRL83+3V6902JtQLAQjYK4BgY683eoOAJwT+HhjepTESzdH0liBDRHurk8vEoBoVZKYG5iz0xEAxCNsECkv8c0Xj63BYhG3kju9obPHQgQZpucItOzpE9AaJBDVdD04KzHzH8QNAgRCAgO0CCDa2k6NDCLhPIBAYmb4iUp/Dup5NIirIHEYsYTG4RteN8KTAbPyQ4b5pdVTFRSX+MAsX42GPjpoWxxQzMjAyvbvRkCvmkdKkHhDaXV22pg4h0LW0IB7M65ipQiEQaFMBBJs25UfnEHCuQMGEoSewoeWwRtmidmWYX2eRGjKMcMXE2WHnVo7K3ChQWOwPsa6VVwRmYm25cQJtrnl0YHhPnxE1n5sjLUHnOzPoRI3Q7r4jgoFAwLC5JHQHAQg4QADBxgGTgBIg4ASBwkD+4RTlHNLUMczq8jL+jNWuTJRrmn1G+L7ArDon1IkavClQWOJ/ici4rbJsdsibI8SokilQEBh2nGZILOQcSUIhFXQiWjSES2OTKY+2IeAsAQQbZ80HqoGAbQJFgfyDVZCRjUGGiVeqy8uMKNdEWoLMStuKQUcpL1BY7H9eNOPfk0tnv5TyGAD4XQLqHsCmiOSRLrks5m4Ox4JOtF00OOWGOat/Vwf4MAQg4FgBBBvHTg0Kg4C1ApdPGLpvxNBzWFPPkzFv+Ff/uQ+TaOFmjtTcVzr7W2t7RGsQSFygqMQ/m0gqK8pmPZ/4p/BOCMQXGBsY1teIUh5pkktCeUK0gIWDTBKqKK9+I34LeAcEIOAWAQQbt8wU6oTADgqMCuTv6ouoe2Qkh4mzhWRX8+Qy4bCmGTUVgVmf7WCTeDsEkiZQWOyvIl3+UxmYNTtpnaBhCAhx4QR/nro3h0jUQQQ9hSTEmhbkiBGqmDjrGyBBAALuFUCwce/coXIIbCYwKpDfPk20HHVqGTNni8jBKsiweihmxKipvHnWeyCDgFMFCkv804nkocqyWVVOrRF1eU9g9LihPXRdax10VppBh7XgbpweDASmNXlv1BgRBLwrgGDj3bnFyFJAoCgwPIcMI0dYPU9GThChsMYcJpEwLrFIgQXgoSEWTvBPE6InJpdWT/fQsDAUlwkUFOcfycwbgw6dRCIhFXRI14OTAzM/cNlwUC4EUk4AwSblphwDdrPA2MDwo6JRI4eYcpgom4g+oI1BZoWWUTMNf7vo5ulN6dqLSvKfJOJnK8qqp6U0BAbvGIGCwMgObDTkqqAjYj4/pz2xhEQkaGi+0NTAjBWOKRaFQAACpgCCDRYCBBwscHlgRL9INKouLcshEhVkvm+54V/CaZpec1dg5hoHl4/SIJCwQOGE/MfI4FmV5dVPJvwhvBECNgoUBkYcKNFInqaencNm0Fmkgo5mSHBS+awaG0tBVxCAwDYEEGywNCDgIIExgT/20qLNOcSxG/6poeWGfwmnZ6SF7xo3/UcHlYtSIGCZQGHJsIeF5MXJZdWPWdYoGoJAEgXUpcCGEW0JOkKHEHOQSEK6YQTvmTh7cRK7RtMQgACCDdYABJwnUBA4cw8mXw4ZkiPE6vKyrJb7ZCTMhh6eNHHmV86rGhVBwHqBwgnDHhCDXp1cXvWw9a2jRQgkV+CKG/3do+mcK4Zh3p/DRLVCHGJNgpm1DaE773xpQ3IrQOsQgIASwI4N1gEEbBQYdV1e5/R27bNVkDHMICP7qVPL1IMx1fNkKsqrPraxHHQFAccIFJT479eI36goq3rAMUWhEAjspMDYYv8g0VXQEfWA0FxmChsGhzRNghWl1fN3sll8DAIQiCOAYIMlAoEkCowaNTgtY6+9s6OGoZ4lox6KeTgJ1cSCTGV51bwkdo+mIeAagcIJ/nvJ4Hcry6vud03RKBQCCQhcHMjJbGd0ytWE8ohJ3ZvTjZmCrYLODwk0g7dAAAIJCCDYJICEt0BgRwQuDww7ruXkMs4hIXWC2VsqyKgHY1aWVoeZSXakPbwXAqkgUFjinyzEH04uq7o3FcaLMaauwJjAkF5s6Ln8a9D5hlmC0agWmjKxKpi6Mhg5BH6/AILN7zdECykuMLrYP0hXJ5b9GmQWy8Ygk9WxIXznNbi2OsWXCIafgEDRBP8kMuTTivJZkxN4O94CAc8IFEwYegKJpu7LUZetDSKiIJOEDMMXnDxxxqeeGSgGAgEbBBBsbEBGF94SGDPef5Duo2wyKMcg83kyq0SkRj0Yk5ubw5Nuef5nb40Yo4FA8gUKSvx3aSRfVZTNmpT83tADBJwpcGVg5C5N0YY80jiXhPKEKMobg05TY2bwvtumrXVm5agKAs4QQLBxxjygCgcLFIwbto/mk2x1WZkQqftkNBJuuU8mGglX3vTcUgeXj9Ig4AqBwgn+f5Ih31WWz7rLFQWjSAjYIFBUPKy/kJHbEnQkT4jnsVCQyAhVls9+y4YS0AUEXCWAYOOq6UKxdggU3jCiG6dFcoS0bCJRQWb3lhv+KSyGHsalAXbMAvpINYHCEv/tQvTT5LLqf6ba2DFeCCQiMPLpkXr3hU15QpIrRHlM1EOIQiro6JoRvKd09reJtIP3QMDLAgg2Xp5djC0hgSuvHNmuoWNDjvZrkOlLxGEhqRHRwlPKZy5IqCG8CQIQ2GmBogn5t5DBqyvKq2/f6UbwQQikkIB5NYGuLlcT87I1YvqRmYNGVEK7+9YFA4FwJIU4MFQImAIINlgIKSkwpjg/2wwybO7InBQLMrpweFJ51dyURMGgIdCGAgUl+ROZeENlWfUtbVgGuoaAawUKi4cdzbwx6BAdRyIhZi0YZQlNKa3+yLUDQ+EQ2AEBBJsdwMJb3StQUJx/JLN6ICZlt9wnwx8RSZiJa3h1U3jSpOcb3Ts6VA4B9wsUTsgvJYObK8urJ7p/NBgBBNpWYOyEMzpFo2l5mnpIqIh6dk56LOhIphasvHHGL21bIXqHQHIEEGyS44pW21igsDj/UGIth9QxzC03/P/ARGEhrjGaIuEpt85Z3cYlonsIQKCVQGFxfokw8+Sy6lLAQAAC1goUBfIPNqJsnrbGLUHnI2IJaYYWxFUK1lqjtbYVQLBpW3/0bpFA0fj8/UnTcsQMMmpnRpqIKGwQ1RhRIzz1ptnLLOoKzUAAAkkQKCoZNo5IMirKqkuS0DyahAAEWgkUBfJPEYPziFg9P6e3kIRYoyBHtNCkiTO/AhYE3CqAYOPWmUvxuq+40d+92cc5JJLDzOr0sk4qyJDG4UgkWnPvxNmLU5wIw4eAqwQKioddzxp1rCytGueqwlEsBFwuMOrGs/ZMT4vkijqAoCXorDHMoCPB9LWZoX//e1q9y4eI8lNIAMEmhSbbzUO99jZ/x9oNnMMbg4yQ9IoFGS0arZlUPvtDN48PtUMg1QUKS/zXEHG3yrKq61PdAuOHQFsKjCkePljjqBlyiCjXPGnNkBDrEqwMzHqvLWtD3xCIJ4BgE08Ir7eJgDqvf/eF9TnqPhkWyhaho8znyAiHmaI1eDBZm0wLOoVA0gQKi/3/EI33nFxadU3SOkHDEIDADgmMCuS39xlaLouRR2wGnc7EHBSRIGmR0OTAc8t3qEG8GQJJFkCwSTIwmk9coLB46LEqyMimXRl6RzMvL5PwT59k1kybNi2aeGt4JwQg4CaBghL/FRrxfhVlVf9wU92oFQKpJFAQ8PcmwzyAQD03RwWdL4g5pILO5LLqV1PJAmN1pgCCjTPnJSWqGls8dKCwlmNsDDJM9LVsDDL1dVzzv9ur16cEBAYJAQhQQbG/iDXpU1k66wpwQAAC7hAoDPhPIuFcEskTof7MFCTikGFIcMrE6s/dMQpU6SUBBBsvzabDx3L5+KF9Ipq6tExyqOWG/3XqwZhqRyZKvvDUwIwVDh8CyoMABJIkUFjiH0NEh1aWVRclqQs0CwEIJFFg7A1n7Gb40nLVkdIq6BCRej6cGXTqGySIv6xMIj6a3iSAYIPFkDSB0ROH9tCaNgUZ9UyZNBVkRJNwOunhuwIzlyStczQMAQi4SqCo2D/K0GjQ5NJqFXDwBQEIuFxAXZVhkJYrTHlM5mVrb5BIUNP14KTAzHdcPjyU71ABBBuHTowbyxpzy5CuWr0vh9jIITGPYt6TmMMsEmZdC08KVC1y47hQMwQgkHyBgpL8SzXioyvKqkclvzf0AAEI2Ckw6t5RaenLfsyTlpPW1G5Od3XZmjptTdfSgpNKp39vZz3oy7sCCDbendukj+ziQE5mB6NztgoyhphHMfcX5rAmYj5PpqK0en7Si0AHEICAJwQKivMvZo1PrCytvtQTA8IgIACBbQoUTjxrP2lqztOIc6Ul6HxnBp2oEdrdd0QwEAgY4IPAzggg2OyMWgp/ZmzxsBOjLOoI5hxiyiGiGhIOky7hykD1aylMg6FDAAK/Q6CwJP8C9dyMyrLqi39HM/goBCDgQoGCccOOI11yNSIVdI4ioZAKOuq0tcryWZ+4cEgouY0EEGzaCN4t3V5ePHxwhI3WQeaT2H0ydbRL+MHAgw1uGQvqhAAEnCtQVJz/Z9L4jIrS6gucWyUqgwAEki3w98DwLk0RyVNBh8XczWEiDjJJKNouGpxyw5zVya4B7btXAMHGvXOXlMr/FhjW12dItrkbo3ZliH4ygwxLOIMzwv8OTFuVlI7RKAQgkNICBSXDztFIhlWUVf85pSEweAhAYDOBsYFhfY0o5ZEmuSSUJ0QLWFqCTkV59RvggkBrAQSbFF8PowPDe+qGkU3MLQ/GJIoIUY0mFGbNF8YNfSm+QDB8CNgkUDB+2Nmsy8jK0upzbOoS3UAAAu4T4LGBYbmGoXZyRB1E0FNIQixakMUIVUyc9Y37hoSKrRRAsLFS0wVtjQ6M2N1nRDcFGSLqEgsyouvhysCML1wwDJQIAQh4TKCwZNgIIjq/sqzqbI8NDcOBAASSJDB63NAeaWl666Cz0gw6rAV34/RgIDCtKUldo1mHCiDYOHRirCqrIDCyA0cackTXss0HYxL1ZuawGEaNCjKTAzM/sKovtAMBCEBgZwWKxvv9pPMlFaVVKuDgCwIQgMAOCxQU5x/JzHnqIBIiySahoDAFSdNC+Hlnhzld+QEEG1dO27aLDgQC2srIAjPIUMulZceoZ8m0BBktPDlQ9abHhozhQAACHhAYU+IfohH/rbKsyu+B4WAIEIBAGwuYf7FrNOSycJ6w+fyc9iQSEpagoflCUwMzVrRxieg+CQIINklAtbvJMRPyj9FEyyaWlhv+meaLSI0YWri7b204EAhH7K4J/UEAAhDYEYGC8f7TWZexlaWzhuzI5/BeCEAAAokIFAZGHEhG1DxpTZhyiXgRsYQMQ4JTymfVJNIG3uN8AQQb58/RbyocM8E/QDM4hzXJVjf8E/ESYgpzlGpYbw5PKn1+nQuHhZIhAIEUEigK+EeRwbuJkE4a6eoyWSJjLxJ+l5h0Vn/OpFeUVo9NIRYMFQIQsEmgKDA8R8TIFaE8FjqEmIPMEmyOGqF7J85ebFMZ6MZiAQQbi0G31Vxhsf//Ksur/7cz3RUE/L05Kjmscba0HMFcy0xhMahG9Eh4cuC55TvTLj4DAQhAoC0FCkv8XxLRAduqgYXPryiverwta0TfEICA9wWuuNHfPZrOuWIY5v05TFQrxCHWJLi2tiH0yJ0vbfC+gjdGiGCT5HkMBEamr4g2PMXMaxN9onbRBP9eZEiOaKxufFNBJjMWZAw9Gp4SmPN1kstG8xCAAASSLlA0wT9ahKZso6OPK8uqByS9CHQAAQhAYAuB0cX+QT7iXGFRDwjNVT+DGQaHNE2CFaXV83cWrHDcmftV3vTc0p39PD4XXwDBJr7RTr9j1ISh+6aJ/iSRHEtESyrLqvffWmPqKbuRSDTH0Fjd7J9NRHurS8tIOBzVIjVTA3MW7nQR+CAEIAABBwsUlvg/I6KDflOiyF8ry2fd7+DSURoEIJACAmPvOSMjsjItPhqGfAAAIABJREFUT1dBh8yg042Zgq2Czg+JMhSVDPs4KpGLp5TPWZDoZ/C+HRNAsNkxr4TfvfHIwSeJqFfsQ4ZBB0+ZWP25uYsj9TksmrrRX+3KHEYiYXV6WTRq1Ey9afY7CXeEN0IAAhBwsUBh8bDLiOU/Wwzhy8qy6j4uHhZKhwAEPCowJjCkFxt6rvZr0PlG3Zsjogcry2aGtjXsjQ9E/4aE1mo6nz0pUBX0KFGbDgvBJgn8hePzh5LGKtRkbdF8FTNlmffJiLwuzGFdJDwJp3EkYRbQJAQg4BaBwhK/2pU+NFYvk1xeUTZrklvqR50QgEDqChSMG3oC6Zq6L0ft5gwioiCTOm3NF5w8ccanMZnCgP//yKD/bpLS5JzKwKynU1cuOSNHsLHYtagk/1Ih3tblE28wyU1NGtXcF5hVZ3HXaA4CEICAKwUKivMvZuYHNhb/Q2VZdQ9XDgRFQwACKS1wZWDkLk3RhjzSOJdE8oQ4yhuDjhCfQ0QjWwOx0JiK8uqpKY1m8eATDjYS/PWSKotr8ExzE+blFvzSmHXVtgaksbH8nhNnH++ZAe/gQDiPcOjBDprh7RBIFYHCEv/7RHQYkVxfWTbrtlQZN8YJAQh4V+DywIh+0WikJegYcjQx7/ab0YqMqyyfdbN3FewdWULBRl6j40noJRKK2luee3qb9+M+ad/VdtGWruuiq38M2TrtjUeHN+yVtc5wz8gsqpQpg4gu4GzCtqtFpGjGfQIi0lca6x9lpmYiiohQhImbhQzzV2KtmUjUa80Ga82axk3q98TcZBjUrGlaE2nqPaQeuru9fxJ5T7w2Yq9vaouZk/aw3zHF/r9oTPfspu2yVyDwYIP7ZhcVQwAC8QREZGR9ZN31zNxMsvF7mPl7IyLMzZr5/VD9Ss3Muvn9TyO9SdSvGjdp5FN/tq3vXVZ839tuG8y8Uz8HF03wHyFC727LR5jvnFxadU08P7weXyDxYGPQbCLqEr9JvEOIacnaLrR0XVdasq7l15/rW263Oeegj+jEHktSEWkdMf0VwSYVpx5jjgmISK6x6qcnG995ZVfSNCLWiDf+av77b/6MzfeoP+eNv5KmC7FmsK4bpGkirImma4b555qmXhP1e275PZl/rrduR2/pR/1DzBv7Z9HU731ETKooVi+xprV8UOOWX5k1EVF/bRMlEUP9I2IY5r8TRUX9mWGYv2cV3FreFyWmCIn555FNP8yQmD+cqB9wxKAIadz85Av39z73tMs+Flbhjps11swfbAySlt+bQU9rJhXwiBINeYkGOPW+eD/UpN5fSuH/vhCwUEBEyt5Z/tT4HzYsYmadNPMfzXxG76//3vLMXvU9r+X12L/H3usTTdMNnX2GzrrB5BNmXXTWRWOfaKSr12O/J13zifq2prOPNPV70djsUzOfAcwtv6pvchrrrH71qdfVN0Bm9c2QdfNX9Wfq+6CQYajvdeb3O5aW73skUUOi6vtDVEjMf9RfBIkYUTEk+vLcZzu9VDPzt7s1rWz7HnjYdxefc+V8Fm5W3w/NMKeCnqG+/+lNbH7fk2YV7tRfcsUJeb/5i6kE/kJsu4ExmX+xZeESIwQbKzW309a6poxNQSe/lzrdNOW+EGxSbsox4C0FROQPxsofH6ub9dCurtXZmHE2D1sqpPHmASwWxLYMb7H3tQ50W33vVkLdpnDXEvRE01SAM9TPGrGgR9wS8FjTRVQ+awmC6scS9eebgmKsflEBTtfVn5thbtOvmvrBhlnMn27Ua6SRqP+ZP8S0/FAjYoY69fuWX6MGGSrkiRnuWkIdm6FO/XCjwh6xCnTmzleEDPV7iZD6G2sz9HEza9RsqD83d/VUuOOmjb9v4vYdrnbtukHhECAiEbn57eWP3/DuT9Nc62EGLoqFso0BbLN/V0GsJZTFwtrC0DJa/eOvz/j0penUqVt76tytA3XetRN17daJOnXt8Gu42xT0Noa7bfy7GezMUJdmaOovuVSwUwGPfL8GvZbgpoKdCoAtQVKFPFWf+jczOLb82hLizOCnvjGqb4Dm97+WgMdsBjr1/S8W7shoCXMbQ52hQt3GoKdCHWsUEYOiwhIRafkeaIY98y+1Wv4iyTC/94l51QKrKxbM74fcLGKY3xN1jZvULt5PDYufOaDTMa/HWzgINvGE8LpVAgg2VkmiHdcKiMiZ0RXLHq6f80g31w4iVQvfFOhU/vl1d22rO2/m663et0WI22yXbluBsPUuHWuUduDARVqHTptOjkvVacC43S0QjTbf+fZPT1y1YMV0dw9kB6pXfxXy3esGZXZhyuxC5q/pnXagAYe8VYWjllC0MbBtDHObdta2+e9b25Xb2i6d+gurXwPjlrt2A7oNvbVdWocb4nEg2MQTwutWCSDYWCWJdlwrICL5xk/f/6/uuUfdu2PjWn33Fq7vuR9lnjj0Y61DpwHuHQUqhwBRc7Tp7nnLH7/8vZ9nggMCCQscs8efaWC3IeUZaVkl8T6EYBNPCK9bJYBgY5Uk2nGtgIiMiP747X/qX3gcOzaunUX7C9d77E8Zx53+gd6xi3pGBr4g4FqBpmjD5LeXPz7mg5+rXTsGFG6/wHF7/oUG7ppfnKZnTIzXO4JNPCG8bpUAgo1VkmjHtQLqRKDoD0um1L/4JIKNa2fR/sL1vQ+gzONOm6916Hyk/b2jRwhYJ9AUqf/PW8sfvezDlXOsaxQteV7g+L0uogHdzrw+Tc+I+ygABBvPLwfHDBDBxjFTgULaSkBEzo18/3Vlw8tP79JWNaBf9wn49ulNaUefOs/Xqcsx7qseFUPgV4GmaP0Db/z48MUfr3weLBBIWODEvS5RweYqXU/7V7wPIdjEE8LrVgkg2FgliXZcKyAif4l+t/ju+uCzCDaunUX7C/ftdyBlHHXKG1rHrifY3zt6hIB1Ao2Rukff+PHB8xf+8pJ1jaIlzwuc1OMyGrjrkLHMXBFvsAg28YTwulUCCDZWSaId1wqIyEWRpZ//u+GVGV1dOwgUbruAr+fBlHHkyTVaxy45tneODiFgoUB9pPapN3548E+LVgUtbBVNeV3g5L3/ZvTrdnohM0+NN1YEm3hCeN0qAQQbqyTRjmsFROTSyDef3tkQrsLDjl07i/YX7ut1CGUMzglpHbvk2d87eoSAdQKNkQ3PvvbD/Wd9uupV6xpFS54XOGWfguihu5w6hpn/E2+wCDbxhPC6VQIINlZJoh3XCojIqMg3i25rCFcj2Lh2Fu0v3HfAoZRx+Ekvah27nG5/7+gRAtYJNETWVdcs+2/+56trrGsULXleIHefsZG+u5wyipkfiDdYBJt4QnjdKgEEG6sk0Y5rBUSkIPLVwpsbXpvd2bWDQOG2C/h696eMw4+fo3XoOtT2ztEhBCwUqI+se67m+/+c8cWauRa2iqa8LvCH/a5sOqjLSX9l5ofjjRXBJp4QXrdKAMHGKkm041oBERnb/MWHNzW+8XxH1w4ChdsukHbgQEofcGyV1qnrcNs7R4cQsFCgPrL+pVe/n3Lql2vetLBVNOV1gdN7XtXYp/MJ/8fMj8cbK4JNPCG8bpUAgo1VkmjHtQIicmXzZ++XNb71YgfXDgKF2y6QdtBh5Ot/zLO+Tl3Ptr1zdAgBCwXqI+tfeeW7ypO/Wvu2ha2iKa8LnLn/tQ0HdDr2ImZ+Ot5YEWziCeF1qwQQbKySRDuuFRCRq5s/XRBofPvlLNcOAoXbLpB28OGU1v/oJ/WOXc6zvXN0CAELBeoj614LfjvpxG/WvWthq2jK6wJDe91Yv3/HIy9g5mfjjRXBJp4QXrdKAMHGKkm041oBEbm++ZP5xY3vBNu7dhAo3HaBtL5HUEa/ox7hDp0vtL1zdAgBCwXqI+vefPnbu49dsm6Bha2iKa8L5PccX9+z8+DzmLkq3lgRbOIJ4XWrBBBsrJJEO64VEJFxzQvnjW9899VM1w4ChdsukHbokZR26BEP6B26/J/tnaNDCFgoUN+87p0Xv/33kd+uf9/CVtGU1wWG7T+hbt9Oh53DzLPjjRXBJp4QXrdKAMHGKkm041oBEZnQ9NFbNzYtqEl37SBQuO0C6f2PJl/fI+7Tszr9zfbO0SEELBSoa1773otL/znou9qPLGwVTXld4KzeZRt6ZPU/m5lfiDdWBJt4QnjdKgEEG6sk0Y5rBUSkrOmDN65ven9ummsHgcJtF0gfcCz5DhlcqWd1LLK9c3QIAQsFGqLrP5zzzW0DltUutLBVNOV1gT/2vmnDXll9RzDzy/HGimATTwivWyWAYGOVJNpxrYCI3Nz03mvXNn34pu7aQaBw2wXSBx5H6Yccfhe373il7Z2jQwhYKFDfvO6TOUtu6fvDhk8tbBVNeV1gZJ9ba/dof5CfmV+NN1YEm3hCeN0qAQQbqyTRjmsFROT2pgU1Vzd99FZC33tdO1AUbqlA+qATKP2QQXdwZodrLW0YjUHAZoGG5vWfVX8z8aDldZ/b3DO6c7PAnw68vbZ7uz5DmPm1eONI6D+u8hodTwapG3a6xGsQr0NgGwIINlgaKS8gIv9qfPfVK5sXzkt5CwAkLpB++EmUftBhN3O7rHGJfwrvhIDzBBqi6xdXfVXa+6e6L51XHCpyrMC5B/6zdrd2vU5j5rhPdkWwcew0eq4wBBvPTSkGtKMCEo1Oapz/alHzJ3iGw47apfL70wfnkO/Aw0r1du0CqeyAsbtfoD5S+83Mr0p6/lz/tfsHgxHYJnDeQXfV7pq5Xy4zvxOvUwSbeEJ43SoBBBurJNGOawUkGpna+O4rf2tehGc4uHYS26DwjCNPprSDB43jtIyb26B7dAkBywQaIrXfTv9y3D4rG5Za1iYa8r7A+QdNqt0lc+8cZo77H08EG++vB6eMEMHGKTOBOtpMQCKR/za+E/q/5s/ea7Ma0LH7BDKOyqW0gwZdy2lpd7ivelQMgV8FGiK1y5758oa9VjV8BxYIJCxwwcGVtV0y9jqBmT+M9yEEm3hCeN0qAQQbqyTRjmsFJBJ5qHHeyxc2f/6Ba8eAwu0XyDj6VNL7DLhST0+/y/7e0SMErBNoiGxY/vTia7qvafzBukbRkucFLjxkam3n9O7HMnPcc8IRbDy/HBwzQAQbx0wFCmkrAWlqerxx3svnNS/Gw+naag7c2G/GsX+gtAMPK2Rdn+zG+lEzBGICTdG6FU98/o/d1jYtBwoEEha46JB7N3RK3/0IZv4s3ocQbOIJ4XWrBBBsrJJEO64VkObGaQ1vvXx25MuPXTsGFG6/QMZxp1PaQYf9lZnvt7939AgB6wSaonW/PPb5Fbusb/rZukbRkucF/q/v/Ruy0roNYubF8QaLYBNPCK9bJYBgY5Uk2nGtgNHYMLPx7ZeGRb76xLVjQOH2C2SeMMTw9el/GTM/YH/v6BEC1gk0Gw2rH/m0sEtt8y/WNYqWPC9wad//1rVP26UfM38Tb7AINvGE8LpVAgg2VkmiHdcKGI0NsxvffGFI5Bs8ddu1k9gGhWeeNDTqO6DfJcz8SBt0jy4hYJlAc7Rx3UOfju5YF1ltWZtoyPsClx36YF07X+eDmTnuqRMINt5fD04ZIYKNU2YCdbSZgDQ2vNDwxvOnRZbEvUy4zWpEx84TyMz2R3y9+l7EzI87rzpUBIHEBSJGU+0Diy7Lqo+sS/xDeGfKC/y13yP1mXqH3swc99QJBJuUXy62ASDY2EaNjpwqIE0NwYa5c3IjS79waomoy4ECmScPb/b1PPgvzPy0A8tDSRBIWCASbar/76L/y2yM1ib8GbwRAn/r91hDut5+P2ZeEU8DwSaeEF63SgDBxipJtONaAaOhvqZx7uyTIt996doxoHD7BTJPOavJt9+Bf2bmZ+3vHT1CwDqBiNHceP/CC9ObjHrrGkVLnhcY3f/xxjStXQ9mjntzFoKN55eDYwaIYOOYqUAhbSUgTQ2v14erj49+/1VblYB+XSiQmXd2o2+f3ucwc5ULy0fJENgkEDUizfcuPN8XMRqhAoGEBcb0f7LJp2Xszsxr430IwSaeEF63SgDBxipJtONaAWmsf7s+XHV0dFncg11cO0YUbr1Auz+c06D32H8kM8+2vnW0CAH7BAwjGp3y8TlaVCL2dYqeXC9QMODpZp3TdmHmuNcwIti4frpdMwAEG9dMFQpNloDR2DC/4ZXpg6M/Lk1WF2jXgwLtTj+vXt9zv7OY+QUPDg9DSiEBETEqPvwjCxkpNGoM9fcKFA58JqKR3pGZG+K1hWATTwivWyWAYGOVJNpxrYDRWPdBQ2j6wOjyuCdWunaMKNx6gXZn/Lle32NfPzMHrW8dLULAHgER0YWkueLDsxL62dOeqtCLGwSKBjxrMGsZzBx3qy+hxSWv0fFkkNoC7+IGANToSAEEG0dOC4qyU0AaGz6uf3lav+iK7+3sFn25XKD9kAvqtN17DGXmV10+FJSfwgIikiFkbKj48I96CjNg6DshMHbgDCEinZnVr9v9QrCJJ4TXrRJAsLFKEu24VsBorP+04aWnD47+HPcofteOEYVbL9B+6IV12m57nc7Mc61vHS1CwB4BEWlvSGRt5Ucjffb0iF68IqCCDTNriYwHwSYRJbzHCgEEGysU0YarBaSx4Yu6F5/oY6xc7upxoHh7BdrlX1yn77rHqcz8pr09ozcIWCcgIp2i0vzz5I/+lG5dq2jJ6wIa6zSm/9OGrukJ7fQh2Hh9RThnfAg2zpkLVNJGAkZj/df1zz+xv7HqpzaqAN26UaD98Es3aF13O4WZ33Fj/agZAkpARHaJGI0/TPn43AyIQCBRAZ3TaHT/JyK65ktL5DMINoko4T1WCCDYWKGINlwtYDQ2LK1/7tF9jdU/u3ocKN5egawRl23gLrtmM/MCe3tGbxCwTkBEdms2Gr6d+vF5mda1ipa8LpCmZdJf+z3S5NPSEgrECDZeXxHOGR+CjXPmApW0kYDR2PB9/ZyHexhr4j48uY0qRLdOFGg/4q91WpduxzHzh06sDzVBIBEBEdmzKVr31b0Lz2+XyPvxHggogXS9PV3W98EGn56e0LpBsMG6sUsAwcYuafTjWAGjseHH+lkP7WGsW+XYGlGY8wTa//FvdVqnrkcz80LnVYeKIJCYgIjs3Rit/fy+hRe0T+wTeBcEiDL1jnRJ3/vr0vSMrEQ8EGwSUcJ7rBBAsLFCEW24WsBoalhRX/XAbsb6Na4eB4q3V6D9yDF1WofOg5n5M3t7Rm8QsE5ARHo2RNYt/M8nFyX0A6p1PaMlNwu083Wmiw6ZWpuut+uYyDgQbBJRwnusEECwsUIRbbhaQJqbVm6Y/p9usmGdq8eB4u0VyDqnoI7bdzqMmRfb2zN6g4B1AiJyQH1kzQf3f3JJB+taRUteF8hK24UuOLhibbrePqFnaSLYeH1FOGd8CDbOmQtU0kYC0ty0esOz93WRuvVtVAG6daNA1rlF9dyuw6HM/I0b60fNEFACInLQhsiqd//3yaUJ/c071CCgBDqk7UrnH3T36gxf1i6JiCDYJKKE91ghgGBjhSLacLWA0dy0ru6ZqR2lfoOrx4Hi7RXIOu/yes5sfzAzf2tvz+gNAtYJiEjf9c0r335w0V8RbKxj9XxLndK707kH/Wtlpp61WyKDRbBJRAnvsUIAwcYKRbThagGJNNdueKoySxrrXT0OFG+vQNafr2jgjHYHMPMP9vaM3iBgnYCIDFjXvGLuQ4v+1sm6VtGS1wW6ZOxJI/vcsaKdr0P3RMaKYJOIEt5jhQCCjRWKaMPVAhKN1G144p520tTo6nGgeHsFss6/spHTM/ZjZjzZ1V569GahgIgcvqZp+auPfDoGwcZCV6831TWjB53d59Yf2/k67pXIWBFsElHCe6wQQLCxQhFtuFrAiEYa6x6/O12am1w9DhRvr0DWX/7RxGnpezEzHoBkLz16s1BARI5c3fh98NHPxiLYWOjq9aa6Ze5LZ/W+6ft2vo77JDJWBJtElPAeKwQQbKxQRBuuFjCi0eYNj/7LR9GIq8eB4u0VyLrgqmb2pe3OzDgn3F569GahgIgcu6rxu+cf++zyzhY2i6Y8LrBru5404oCype18nXomMlQEm0SU8B4rBBBsrFBEG64WEMOI1j58h0aG4epxoHh7BbIuvDrCuq8rM9fa2zN6g4B1AiJywi/1S2Y//sWVCDbWsXq+pd3bHUDDDij5up2v8wGJDBbBJhElvMcKAQQbKxTRhqsFxDCk9qHb1bmnrh4HirdXoMNF10ZJ0zowc4O9PaM3CFgnICI5K+q+qnpq8dW4FM06Vs+31L19H/LvP35xu7TOByYyWASbRJR+x3vqG4kamog6dyDSEtLeuc4iUaL1dURZmUTpaTvXRpI/hWCTZGA072wBEdFJpLn2wduS+J3A2QaobucEOlx8nUHMmczcvHMt4FMQaHsBEcn9acMX05/+8joEm7afDtdUsGfWwTSk5/WftU/rckgiRSf0H1h5jY4ng2YTUUJP/Uyk42S9p2IG0di7iY7vR/ToeKKeeySrp/jtbmggKrqL6MEXiKpuIvIfH/8zO/uO/84huuwOoitHEt06ypHhBsFmZycXn/OEgIhkkBgbah+8XffEgDAI2wQ6XHwdEbPGzNjqs00dHVktICKn/bjhs6ef+fIGBBurcT3c3l5ZfemM/a75JCu9a79EhumpYLN6PdGltxPNmNsy9PuvIbp0SCIMyXmP2q25dirR4yGiZ0qJTh6UnH5Uq0++QjTqTqKrzyEadwGRriWvr51sGcFmJ+HwMW8IiEh7Mow1tf/f3nnAR1G0f/w3V5LcpUCAQIDQpPcuVaRIERQEkSJVFEGwi11f8a/YXiy8CoIoItIREKQJgoCg9N57D4QQSLmSKzv/z+xlUyDAwm0u2fNZP34uuZt5yneXzf5uZp756bOCOaYaHJiDLwvGEDHoNc4MhoJ3Vw8+2pRRHhLgnHe5kHZg5vzjb5OwyUPOwWY6LqI2OpZ7eXe4ObqemtyCSths3Ac8+BrwxuPA4o1A9XLANy/6pmfRke8ESNjk+ymgAPKTAOc8ins9l23TxobkZxzkW2cEDAZEDHzVywwGk84ip3CJQA4CnPOu51L3TF944r1IQkME1BIoE1kXHcu+tN1qLtxITZ+gETZeCXh/KrByK/DjG8DExcDyzb6Rkjqq6iiowUVt/CBAwsYPeNRV/wQ459Hwei6kTRtLX7Xo/3QGLgOjCRH9X3Yzo5EEceCok6c8IMA573E6ddfUxSfeJ2GTB3yD1WS5yAZ4oOxzW8LN0U3U5Bg0wuZCItDvQ5+I+Ww48PsWoNvbwOcjfOtOmIpMj50H+rwPvNoXaN8Q+G4JMHU5cPgs0K4B8FZ/33QyxZYoCvDKBB/m9wYBYn3P+F+B0sWA6W/7Yvl4BjB/HTD7PaBS6axTIooi7TkBfL0A+GMbcPoSULUM0KUZ8FyPG9cGCTsb9wLfv+abavfpTJ+tia8Ane4FNh0AOowCJr8K9G6j5tQHvA0Jm4AjJ4cFiQDnPAYe9+m0nz+3FKS4KJaCTYCZQ2Dt+7zLYDKHFuxIKToicGsCnPPHTqZsm7Lk5JgIYkUE1BKoENUIbcuM/DvcHK1qpbqKx31AD8UDxNQzIWSURfqK0ImOBH54DRCvtzuEgOk9GujUBNh5FIi/4lvwL9bKiAIAbg/w3SigT1ufJfH+S+OBpBQg1Aws2wzUrQhcTAKmvA40rQF8MM0nbOaM9gkXcQhRM2s1MPwLoEgk8FhroFghYPdxYMk/vvd+egu4v25WxMLOqm1A/crAj8uBepWANAfw+uM+ISOm4bV81ieo+rW/Xab58jkJm3zBTk4LCgHOeUnuTj9mm/6ltaDERHEUfAIsJBTW3s85DWYzCeKCf7oowlsQ4Jz3PZG8ZfLSUx+HEygioJbAPYWaoG3c8PVWc/T9avoEhbBJd/sW6e85Dsx4ByhVDFCmpn31C7DwQ9+Iy+0ORdgIgfHeYODVPlnrc9btBgZ9BFSOA6a9BZQsmiVsJi0GmlT3jabUqpDTS27CZtthoOd/fOJk/Eu+ER5F8Py5ExjyaU4/4jNh5z9TgHIlfKIp+8iR+JyEze3OLn1OBPKXAOc8jruch2wzvqI/6vl7KnTlnYVaYO01wm4wh9B1o6szR8FeT4Bz3v/Ytb8nLT/9X/pyhy4P1QQqFWqG1nFPr7Gao9up6RQUwkYRJGJ0RQgSpSLY6h1A93eAF3vmfP9mYBQ791YHvnw2Z9EBRTyJ0ZKVY32jMcqIzYrNN46wKD6uFzZitGbMdODdH4BlnwIPXjdjUAgy8ZmYeib8tM9YKiXs/Hc2MPFloG+7G6fWkbBRc7lTGyKQfwQ45+V5umOvbeY4moaRf6dBd56ZJRzWR4elGUJCVcw70F16FPC/iADnfPDRaxvGrzj9OQmbf9F59zfVyoVbolXpp1aGmwt3VGMrKISN2MNFTAm7fmQmMRkYMAZIsQMz3/WNdtzqUITNo/cD7w68saUQG29NzprupQibU/HAjHeBorkUMLxe2Ch9Nu3POT0tu7cZq4D+Y4Cf3gQGZpzG3EZ+svchYaPmcqc2RCD/CHDOK3Knbadt1tf0gJp/p0F3npk1AuE9nk5mIaEFfh853cGlgANKgHP+5KGktd+sOjsuTwuoeN0SnHaPnJvJbECo1f+CgrZkF7YvP4eoomGo064kDHm543pAz0rBd1Y1uhValhqyLNxcWNUGLroXNql2YORXwB/bgQEdfOtTlEPsZCamdolKafP/D+jRyj9howgOZR3L3QibKylAvw8Aj9cnhkpE3xiT4uf/hmQJLBI2Bf8fH0VIBG5FgHNeldvTttjmfJOnezgcjk/A6Pm/wyGGmXM5asbF4u1HHoA1NPiKbKU4nNh39iIKh1tQvVRxMDVVY+7ysl174Dh2n7mA7o1ro2zRvNMcLDwK1u5DrhpCLEXuMlTqRgQKBAHO+bADV1aPW32Y6h+dAAAgAElEQVTumzwphOFO92LDvFP4ffJh2JNdmTnXaVsSDw6rhtJVC901h4RTafjxta2o+0ApdHq6qio7Zw9cw+HNl1G1SQzK1Mi7e4SaYBxpblw8nori5SMQXkhf9/5q0W3QotTAxeHm6G5qctW9sNlyEHjkHd9C/1sdw7oCX44ELLf456R2xEYpUHA3wsbuBF74Gth66PYjNtkLAZCwUXM5UxsiUHAJcM5rcFvq37a54+/+r6uK9DYdPY32H09E5diYXB+4g1nYKLl3rFMN3w/tJQucvDo+/W0NFm3bh5+e6SuzzqvDEFkYlq6DrhhCrRmrMfPKE9klAnlLgHM+cn/Syi/WnP1W8ydrycuxZtoxLB63H9WbF0ez7uVhjTLjzIFr2LToNBp1LqNakORG4W6EzYrvDmPZhIPoPKK6X761OCt/Tj+OhWP3FohY7jSfGkXaoXnJAfOt5sI91fTVtbAR61W+nAeMnnrzAgFXU4EnPwMOnQHmvQ/ULH9zLIqw6XgvMOYpwGTMamtzAs9+Bfy+FfjtY6Bhlaw1NncyFe1ma2gUT8pannlrgV8/BMR6H3GQsFFzOVMbIlBwCXDO60ipyevtv3wbEGHzTvf2eP3hjBKOBReLppGdSLiC935ZgcYVy2J4u+YIyX4T19QTEDBhE1UElocGJBjCrLeZTK1xgmSOCGhMgHP+/N4rK8auPTfJrLFpXD5rw9TXtyI61oLHRzeQRY1yuBxeJJ6zoVTlux8svxthI0Zsjm5NRLXmxf3yrZbVqh+OYO+6ixg4piGKlclZa2TXqgtYMv4A2vSvhBY9b/EgrNZZANvVLNoezUr0m2MNKdxHjVtdCxsxSjPwI1+aSqWy65NWxI/Yb0YsvBcjNzc7sldFGz0YeK2vb4RH2BCFCISvjo2Bb170FRa4mxEb4VspatC2/s2rot1fD/j6eSAq49okYaPmcqY2RKDgEuCcN+Cp11bbfpmYp3MSlFGLf6OwCeTZD5iwKVwUls794w1h1lKBzI98EQGtCXDOX96VuOSzv87/kO1rY228nNh1BV8N/gsdh1ZF52eqgWm8BuZuhI02mamzIkkcS8cfxIG/LuGJzxrLU86C5ahdtBOalnx8usUUNUBNTroWNmqrnoky0D3f85VivtWeNoqwEaWcxUhPiNlXlex8IiBGUCItOauf3a2wEetrPp8DvPGdr6DB9fvY1LkH+OH1rH1vxIkkYaPmcqY2RKDgEuCcN5aSk1baF3xXYIQN5xz/XfIndpw6j28G98DaA8cwdula7D93Ec2rlMdb3R5Aq2r3wOX1YvH2/ZiwaiMSklPRtWEtjOzQEnFFcg4+iXUnF5NT5HUnLrcXf+w7glOXkxARFopOdauhzE3Worg8Xhy6kIBkuwNGgwGVY4shJurGP8yindPtRmSYb05xqjMd4g96lDUMBsYgcY4Uu1NeP5SXozXCd8CETXQMLJ36njdYwuMK7tVNkRGB2xPgnL+6I2HRpxvjp6p69ry9xawWF46k4IdRW1C8XAT6vlcPUcVuXp9ArMX57X8HcGrv1VxHN9bPOoHjO6+g6/M1UDTO9+1ydmEjxFPCqVQc2JgAUaggrnohVGpQDKYQQ46QRcGBy6fTUKpyIYRYcmo58YV56hUnLp+xyfcwMcJUsmIUDMaboxFxu5xeee1gWLgps62IwZ7qlqe9ndpzNeiETZ1indEkts+PFlPUEDXXhKqLq6Bu0Cke9sU+NUs+BprVvHm6yjQyUUjg1zG+/WNyO7KvsRncCfh8LvDzSl/LR1sBr/TOKTacLkCMBJ2+CPz8du6bgIpKamKDztnvAZVKZ3mVOLBuF/DtIt8IjtjkU+yFI0SOqIQWc92jz83sKBY3HQA6jAImv+rbsLMAHrRBZwE8KRRS4AhwzptJ1xKX2Rd+X2CEjcPlxhuzl2LPmQuoXaYkft22D/1bNoAt3Y2FW/ciMiwE45/oiaW7DmDZzgOoWKIYktLs8qL5hxvUxP8GdUexSN8ffqfbg7fmLMXJhCQMa9cMnyxeje0nz2UCFgvsP+7zEB5uUCNzUb8QVusPnZCnj2VvK4SQmEb3TPvmCDVlVTSasnYzvv9zM8Y/8SgW79iPsUv+lO1PHd4Xj95bRy4c0H/CDPRtXj/HNDwheNYdPI4vlq2FEF/CfusaFTGyfUu0qFJejkfEsu/cRVm8Ld15EFdtdrld+9pV8HLn1qhbtmSOYgQBEzZFSsDSsfcZgyW8XOCuVvJEBLQnwDl/c3vCgo/+jv9Zc+Niutm8j3dj8+IzaPhgHB5+rgaKlMq9qrQQCAv+u/emIkCsjdn9x4UcAkERNlWaxCAkzIi1M48j3earvCaOxg+VQfdXaiEiOmsh97ZlZzHtre14cep9uKde0cy2ot+qH49g3awTOWyINo++Xhtlquf8EyEKIfwx9Sj+mnsys72YVtfhySqo1740Vk89it++PnBbpqHhJgz+pBFq3heL/X9dxKTnNqHHq7Vx/+MVcX2dFfH5upkncF/vCqjdumSm7eQEJw5svATbNZdcGa583WiUr13kloLstoHdpkG9mIfRuESvyRZT5NNqbOla2KhJ8E7a3K54wJ3YorY3ECBhQxfFv5oA57yllJTwm33RlIAIm8H3N0avJvVyMBcP6rXLloTJ4PtmURE2QjA0rVwO/xvYHdVLl5Af8uds2oWhk+fK7cRi/C8GdJOLEdjTXXhn3nJMXrMJc54fiM71fAsBs9sSfl58sBVGPNACllAzVu05jFEzFqNUkUL4YWhvlC3mKwcpps09+d1sVC8di4/7dMY9xYviUnIaJqzagHEr/sL3T/dG76ZZOQgxMevvnagZVwIHzyegW6NacHu8aFa5HLrUryHbE4UTsk/DE7nM27wbL0z7FVVLxuDBjHjX7D+KE5euYO4Lg1C/fGnsPHUevcb9hHtKFEX7WlVQJMKKY5cSMX3DDhSPipDFU60ysXLciogT/vK8eECxWFge6HXSYA2/51/9D4iS1z0BL/f+Z/ul+e9vujgzT3IR4mPm6J0Q09KshULQpn9FNOte7obRm7sRNmK9zKTnNyEl0SmLFCFiytYsjNSkdCybcAh/Lzh1g0jITdh4XBKWfHMAG+efkm00erAMjCYmjxAJcSJE08AxjVCouG/ESQi2RV/uw5alZ9Hk4bKo1TpWHiXatuycXOVMTDsT/cUaow1zT8qjUPc+VEbOP/sRfywFW5eexcCPGsqFFJLi7fjpjW2ILBp6w5okEeOir/bj0D8JGDL2XpSsGAlRnEHks2DsPtls6cpRuHLeLtvJTdRpeYLrx3QTwmZCmCl8pBq7JGyyUSJho+aSues2JGzuGh11DAYCnPPWUlLCAvuiKbkUedcuQ+XhPjeLD9Sqgh+e7i0/tGcXI2I0Qzyg1y2btYzjzJVrGDJpNgpbLRj/RA+UKJRVS3/jkZPo9Ml3GP1oR7zSpXUOW3M37ZLff7JNk0wBJcTFNys3yiM6yuhKuseDd+cux4bDJ/Hj8D6oWrJ4ZsjXbA6M+HG+/PuEJx7NrG4mhM2HC1fJAmvSU73QsmqFHGnmJmwOnr+EARNmolJsMXmESYgUcQj/szbuRKN7ysiCRYzQiJzFyJWY1qYcYgpev/HT8XGfLni2Q8scuW49fibPhY0xphTC2vU4ZrBGVtbuKiFLRCDwBNze9A93XF749uaLs/PMedrVdKydcVwu+yxGOsQDfpcR1eQqacpUMUXYCCE08ONGKBSTNW3tZqJHWcMjRjsee6sOipTMGg0SD/hT39gKa1SIPLUtvLBPVOQmbE7vu4rJL26WR0LaD6mSY6Rj9+oL+OGVLZniQ9hQ3usysnqO9kJoHNuWiNLVCsnlm28n1pRYFGEjxJGoILd9xXkM+1/THOWolXziqhaSxZo51CiLHDHVr3GXMuj2Qk2I0R+f2DmHeZ/sRochVdDuicp5sr9Pw+I90Dim57gQs/VFNRcOCRsSNmquEy3akLDRgiLZ0C0Bznk7KTF+nv23n/JU2CzbdRC9/zcNb3Rth2ceaJ6Dl8lokNenKPu7KKMsuT2giylnT343Rx5d+aRPF1jEosOMIzcBcStbopsihpTRFFHBbPDEWWhRpQLe79kpx5oYIYQ+XrwaS3YcyCEcFGEzeWgveSTn+n1qcovrm5Ub8ObspZgxsj+6NrzFnOWbXFlH4i9j4Lcz5XVDSpW52+Wq5UVqLB6H0LaPHDZaI6tpaZdsEYFAE3B7nZ9uS5j/2tZL8/LctRhZWT/7RKbA6fpCTbQdWEkWEooISLpgl4VN9n1dbidscivdLNa9zP9sD07v9a1vKVHB9yVQbsJGVC5bOeUIRn7bHOXr5NyaSpnuJvbd6TSsGjwuL379fB8ObbqMJ8fei1JVbl7V7VZiLXssIyY2R7Wmvi+R9q69iMkvbkL3UbXl0S3lUOJ+8vN7UbddKXnUSEzzE6Mz2UeTRPvMzzJYZheJWp3kxiV6okHxnmNDjWGvqrFJwiYbpWPngT7vA4/eD7zZTw0+anMHBEjY3AEsahp8BDjnHb0J52Y7lk7P06loYgrZU9/NuWEaV25EAylslKleDzesiY96d8GuU+dv2G9HTFurV640QoxGWQj9vucwVr05XJ4mJw5F2GR/L3te1wsbZcrY30dOYdozj6NKSXX7zXgkCWmOdLkYwcnLSRj54/z8EzaxZRB2/yP7DeERtYLvXwVl9G8i4HSnfbnj8sIXtyX4RmPz+hAL9I9uvYyZ7+2UXQ39qom8SafWwkb4WTHpEJZPPJRjPY2yj42yxkbxu235OYjREDESIg4hBoQYEiNMW5acRe3WsfJIiRBM097cJo+MDPqkUY71O9ezu1VOom1uIkuZjiamvfV9rz4sEeZMoZJwOk32KUamLp1MlTcnFRuNCoFoNOcskiDy3Lrk7G3F192e73tL9Ebj2J4fGZn5bTU2SNiooURttCBAwkYLimRDtwQ45529l87OcCybUeCEzc5T5+QpYmKNi3JoPWKjCJueTerKIzQ7Tp6ThU3HOlXlUZuzSdfkNS/Zj9jCUfJ6GaX62p0KmzsZWRGjRLvPxMsFBlbtPYI0Z3qOWLKv27kTu/5esMaS5RDW6uE9hvDIuv7aov5EID8JuLy2r7dcmvfsjoRfAxaGUgZZjJQM/rQxGnQsne/CRoyUiHUwIVYTzh28JguY7EejznFo/FBZ2FNcsrARx/UjS1oIm9ymo8UfT8WUUVtQv30pdBpeTZ5apkzDy+5TTEVTxJkQSGK06foiCVqd5KaxfdGwRI/3jcw8Wo1NEjZqKFEbLQiQsNGCItnQLQHOeVdv/OmfHCtmFThhcybxao61NwLy3QqbkwlXMGVYn8xqacoJE4v1u30+JXNhv5j+1vXzKXiuY0u82bXdDdPKcjvRQth8tXw9Fr8yRN6E8/pDGbFR1sPciQARa32GfT8XNeJi5WppYt2NWGuT7yM2pSogrNVDOwzWiIa6vfgpcCIgim54UiduvTRv2M7LiwPGI/toijINy581Nv0/aIh7Hy6TI35lKtqZfddyVFLLbcRGTC0ThQKyT1m7GQxRLjovhY3wq0xH6/1OPXnjzn8WnsaCsXsx9IsmEBXgxKEIm+Y9yqNh5zgkX3bi2kVHjrBFuer6HUrDEqn53qtoVrI/GhXv/g5jxjFqLhwSNmooURstCJCw0YIi2dAtAc55D+/5k1McK+fk3PxF44zuZipabsIm/lqKvMamcmzMHa2x+WPv4RsW9iv75XywcFVmJTWlOME9xYvgi/7d5NLKtztuV2JZETZKNTWx740oJf3L5t2Z1c9y86FMWVt/8AR+HvG4XBlOOY5evIxB386SK7Bdv8bmZiLudnncyefGuHsQ1uLBrYbwqHvvpB+1JQIFjYDDk/LDlotzhuxOXKppaGJU5p8Fp+UqZXHVCucoXXz1ogPT390Oe7I7U3RkH6kQ09PK1fItexQi6ODGS5g7Zrf8gJ59o0vl4f6+XhXQ7aVaOfalURbbRxQOxYAxDeU9acRxvbAR7/05/TgWjt2L7GtdbgZDlIWe+/FuiD16brfp5t1MRRN+leloxcqEy9PMREGBdLsnR6U0pSJck25lIYoYiFGcQB4tSg7iDYo/8iZj7FM1flVFV1D3sVGTILUpMARI2BSYU0GB5AcBzvlj3nPHJztWzQuIsHmzWzvcV/XGCsFFI8NRvVRxeYREGdHITdgoD/RiZOROigeI0tGispgQK00qlZX9KKMhYh+c74b2QmyhSLkqmaiK9vOG7fjuqcfwUP2s/W18Dxkc6R4vwsxZ+9jcqbARdhShJyq1iRLUYgNQ5biUnCoXRTAbjfJ+PiJnUTWuZOGsRbqiYpxYs/RU26Y3CJvcuGl9bZnKVEJo847/GMKjclaC0NoR2SMCeUzA7kmetvni7AF7E5dr6kk81IuREFESuVarWNRsFYuoIqE4c/Aati09iwtHU9DtpZpoM6BS5kO5Um1MVDl75OWackUzsfZF7AnDxaa/xcJyFTYicFHNTOwhI6ZjCd8rvz+C3ycfvqHcc27CRqmKJsRUn3fryeWWsx9ejyTfM5WNOhUhlL34gXx/lDhO7ExCbKXIHFXRRK7K2pjsdhU7108XU0TevvWX0G5QJSz79pD82rp/pUyBKEZoxMiRJcp8Q2loTU/kTYy1LD3EW7/Yw68zxj5X44+EjRpK1EYLAiRstKBINnRLgHPe13Pm6ETn6vk3L22jQXbzt+yRq43d7BjSukmmUPFX2GTfZ+b6zT7F3jF1MvbM2Xv2ohzOuIGPyIvwleNwfAKG//ALDl1IkDfYFOttwkNDsOdMPFbvP4KWVe/JsdHm3QibC1dTMHTyHIgYXnu4DXpl7Iuzcs9hfLFsnVxOunHFMvh40Wq5OIGIsW/zBrIAWr3vCN6eu1wWPLmtsQmIsClbBaHNO/xlsEa20uDyIBNEIN8IODzJM/+Jn9l335XfNY9BjMz8+fMxefG9WISvHNk3slTEgvhMVPMS+8mI0tDKUbx8BLo+XxMXjibj5O6kHOtalBEbMWKxa9UFuF1eeWG9KC997lCyvInl9UIlN2EjCgGsmXZMHhkpWzMaYj1NqUpRSElKx4mdV3Bky2UM+LBh5iiSqNwmNvk8fzRZnipWo3kJ2bcosywW+It1QzFlwuXRppXfH8bS8QflCmfVW5ZA6pV01GlTEqFWU66jR0rehzYlYMLwv+VfRREDZe8a5XMxIrZi4iHZhtj4VAhEpXS2aCPEnfB1sw1R/T3ZrUoP9dQt1nkUY2ycGlskbNRQojZaECBhowVFsqFbApzz/p5Thyc4/1yYtSFMHmSTvaKXYv5cUjKS7b450aWLFEKFmCLyt4JiVCQhJQ1ur4RS0VE59m8RQmXv2Xh5ipgywqPYu5Jmw4Fzl1Aupoi8p4w4soukSU89Jm+WOXX9FpxJvCZXNRvWrhlqxcXesJZGxDZ+5QYs3r5P3kdGHMJm6xqVMKJ9C9SM822KKY67ETain1jP8+rM37D95LkcxJ9u2wz/6dEBhaxhMgexiejCrXsz24hpeM92aIFft+1Di6oV8mfEpnxVhDVt/yezRrbNg8uFTBKBgBGwu6/N+zt+es8DSX/kmU8xAuG0e2T74h5niTCB3WTqlBj1uHzGhuREp7zJZanKhRAWbsKVczZ5400xrU15gL98Jg27V8ejbruSMJoMWDfrBA5suCRvpCnEg9ikUlQVy37crFqYEDd718bjr7kncWTz5cwulRoWQ4NOpdGka9nMimniw/OHk2XBsm+97wsicQjB9uDwarJvJT8R9/zP9ma2E6NRytS43ESWYksZkTm6LVH2/dibdXNMtRPthHD55ZM92LnqPOKqFULVJsXlEasz+67ixO4kNHm4TK4V07Q40W3KDHfVKtLxFcbYN2rskbBRQ4naaEGAhI0WFMmGbglwzgd7Thz82rlukW+HyCA7UhxOuSxymtN1QyECtana0l2yuMq+Z072vqL8stvrRagpa3ra9bbFeplQk/EGASXW24iRIUXgVSheFKWjo3K0E6JQbOgpNggV09OEqBIlqPeeiUd0uAXlY3z7Tghbs/7egas2B4a2bSqPMuXVYapQHaH3tltlCI/skFc+yC4RCAQBu/vawo3x0x45mLQmEO7y3YcQE7v/uHDL9TFCXAkhFma9uQATiYgRGafNLZd+FoJNCLDsI1BKsuJzp80jf2klbCqlmcWoijtdyrWfsH3tkgOJ52woXjZCFmu5HWKUa9+6eOxZexEJp1LlJsXLR8ploMXeO9n3A9ISfru4kek1ij7wImNsohq7JGzUUKI2WhAgYaMFRbKhWwKc8yfdx/aNS/9rSbhuk7hF4EoVNdFErFMpEpG1M3cw5huonEwVayK0UevlhvCozoHySX6IQF4QsLmTlmy48FOXw1fX5YX5AmVTqZQmpqkp08UKVIA6CqZD2RccVaNbv8AYm6wmbBI2aihRGy0IkLDRgiLZ0C0Bzvkw99E9X6RvWBaUT/wkbPLm0jRVqoXQhvf/ZgiP6po3HsgqEQgMAZs7acVf53/seOTaX4FxmA9eUhKd2PH7ecQfT5Ffm3Yrh24v1syxJiUfwtK1y45lXnJUKdJqJGPsRzWJkLBRQ4naaEGAhI0WFMmGbglwzke4j+wam75xhUW3Sdwi8FRHOt6auxRioeknfR5CpOX25ZuDkYPWOZkr10FIg/sWGsKjemhtm+wRgUASSHNf/WP9+cntjl3zLVQPxuPyWRumvr4VokSymJ4lRE1M2aCcfRyw09ep3Chb5cItRjDGpqlxSsJGDSVqowUBEjZaUCQbuiXAOX/efWjHp+n/rMx9ArNuM6PA85KAuWo9hNZvOZdZI3vnpR+yTQTymkCa++radecm3X88eVNeuyL7QUSgc/nX0yoWajqMMTZTTVokbNRQojZaECBhowVFsqFbApzzl10Htn3s2vxH3q001y0dCvxmBMzV6sNcr8VMozWyH1EiAnomYHMlbVhz7tsWJ1O26jkNij3ABLqUfzvtnkKNnmSMzVXjmoSNGkrURgsCJGy0oEg2dEuAc/6qe9+WMelb1+SsCarbjCjwQBAwV2+I0DrNf2LhEYMD4Y98EIG8ImBzJW1afW58k1Mp2/PKBdkNQgJdK7ybWi6qwROMsflq0iNho4YStdGCAAkbLSiSDd0S4Jy/6drzzweu7euMuk2CAg84AXPNxgit0+x7ZgkfGnDn5JAIaEjA5r66ddWZcY3OpO7S0CqZCnYC3e4ZnVo2su4AxtgiNbmSsFFDidpoQYCEjRYUyYZuCXDO33Ht3vh/rh1/qbrv6jZRClxTAuZa98Jcu+lEoyX8GU0NkzEiEGACNtfVnSvPfFnvbNqeAHsmd3om0L3iBylxEbX6McaWqMlD1R9Yvh4tIEEY9G0xTQcRuHMCJGzunBn1CCICnPPRrp0b3nPt2hBEWVEqeU0gpHZTmGo2+dpotT6f177IPhHISwI297U9K07/t/b5tP156YZsBxmBnhU/SikZUb03Y2yFmtRI2KihRG20IEDCRguKZEO3BDj3jnHt2PCWa3fwljrV7ckpwIGH1G0OU83GXxjDrK8U4DApNCJwWwI217UDy05/Wj3edvC2bakBEVAI9Kr8aXIJa5XHGGOr1FAhYaOGErXRggAJGy0okg3dEuBu939duzeMcu2hUqe6PYn5EHhIvRYIqd3kE2YOfTMf3JNLIqAZAbv72uElJz+qctF+RDObZCj4CfSuPDa5uLVid8bYn2qyJWGjhhK10YIACRstKJIN3RLgbtdX6Ts3vODet1m3OVDggScQUv8+hNRq/AEzh/4n8N7JIxHQjoDDk3xs0YkPKibYj2lnlCwFPYG+Vb5ILmap0JUxtl5NsiRs1FCiNloQIGGjBUWyoVsC3OUan75z/Qj3ftrDQbcnMR8CD2l4P0JqNP4PM5s/yAf35JIIaEbA4Uk++evx0eUvO05qZpMMBT+Bx6t9lVw0tFxnxpiqedwkbIL/migoGZKwKShnguLIFwJel/M79/b1Q90HaQ+HfDkBOnUa0qgNQmo3foMx46c6TYHCJgIyAYcn9cyCY++UueI8TUSIgGoC/at9nRwdGteBMbZFTScSNmooURstCJCw0YIi2dAtAW+640f39vWD3Yd26DYHCjzwBEIbt4W51r2vMMa+CLx38kgEtCPg8KSen3/srVJJzrPaGSVLQU9gQLXxKYVDS7VljKn6VpCETdBfEgUmQRI2BeZUUCD5QcCbbp/u3raun/swbU6XH/z16jO0aXvJXL3hS4yx/+k1B4qbCGSM2Fycd/T1EtfSLxAQIqCawMDqE1MKhZRoxRjbraYTCRs1lKiNFgRI2GhBkWzolgBPd8xO37Kmt/sobU6n25OYD4GHNu/gNVdt8AJjbHw+uCeXREAzAk5vWsKcw6Nikl0XNbNJhoKfwOAa36VEmmNaMMb2qcmWhI0aStRGCwIkbLSgSDZ0S0By2uenb1ndw3NM1b1Zt3lS4NoSCG3eyWOuWu9ZxtgkbS2TNSIQWALpHtuVmUdeLJLquhxYx+RN1wSeqPF9aoS56L2MsUNqEiFho4YStdGCAAkbLSiSDd0SkJz2Remb/+jqOU67buv2JOZD4GEtu7hMlWuPZIx9nw/uySUR0IyAy2u/Ov3Qc4XT3Fc0s0mGgp/AkzWmpFnN0Q0YY0fVZEvCRg0laqMFARI2WlAkG7olwJ2Opc5/fu/sOUm7buv2JOZD4GGtHk43Vaw5nDE2NR/ck0sioBkBl9eRMu3gM5F2zzXNbJKh4CcwtNbUtDBjoTqMMVV1wknYBP81UVAyJGFTUM4ExZEvBCRH2sr0f1a295w6nC/+yak+CYS17uY0Vaj+NGPsZ31mQFETAR8Bt9eZNvXg0+EOTwohIQKqCTxda5ot1BhZnTGmqpweCRvVaKmhnwRI2PgJkFBFbEcAABHpSURBVLrrm4DkSFuTvvH3Np4zR/SdCEUfUAJhbbo7TOWrPskYmxVQx+SMCGhMwO1Nt085MMSS7rVpbJnMBTOBYbVm2EOM1sqMMVXl9EjYBPPVULByI2FTsM4HRRNgApIjbX36huX3ec4eC7BncqdnApZ2j9qNZSs/wRibq+c8KHYi4JFczsn7BoW6JQfBIAKqCQyvPcthNoSVZ4wlqOlEwkYNJWqjBQESNlpQJBu6JSDZbX87Nyxp5j13Qrc5UOCBJ2Bp39NmjKs0kDG2IPDeySMR0I6AV3K7Ju3rZ/ZILu2MkqWgJ/BMndlOEwuNY4ypqjpBwiboL4kCkyAJmwJzKiiQ/CAg2W1bnOt/a+y9oGr9Y36ESD4LIAFLh942Y+kKjzPGFhfA8CgkIqCagFfyeL7d28cocY/qPtSQCDxTe47LZAgpzhhLVkODhI0aStRGCwIkbLSgSDZ0S0By2rY7/1zUwBt/Wrc5UOCBJ2Dp1DfNWLJcH8bY0sB7J49EQDsCnEveb3Y/auDg2hklS0FPYGSdeW4DMxVhjKWpSZaEjRpK1EYLAiRstKBINnRLQLLbdjvXLqzjvaiqsItu86TAtSVg7dw/1VAi7jHG2O/aWiZrRCCwBDjn/Ovd3QPrlLzpnsDIOr94DcwYwRhzqkmGhI0aStRGCwIkbLSgSDZ0S0By2vY5/1hQ05twTrc5UOCBJ2DtMiDVULx0D8bYH4H3Th6JgDYEOOdGziX3N3seVfXcqY1XshIMBJ6tu0BiYKGMMVVzGFVdYHw9WkDCEgCFgwES5ZAvBEjY5At2clpQCHCn46Bj1dxq3suqKlYWlLApjnwmYHloUKoxpmRXxtjafA6F3BOBuybAOQ+RuNc+fk9P410boY7/OgIMDM/WleumGBhjquYwkrD5110m+ZYwCZt8Q0+OCwIByWk/6lg5p5KUeLEghEMx6ISApevgVGPR2C6Msb90EjKFSQRuIMA5t3q5O3nCnl4mwkME1BIwMCNG1pknMWZQLYhJ2KilS+38JUDCxl+C1F/XBCSn/YRjxawKUpKqUvy6zpWC146AtduQVEOR4h0ZY/9oZ5UsEYHAEuCcR3kkV+K3e3ubA+uZvOmZgMkQguG1Z3kMzKj6uiFho+czrq/YSdjo63xRtBoTkJyO047lM8pKVy9rbJnMBTMB6yNPpRqiiz3AGNsSzHlSbsFNgHMe7ZHS47/d2yc0uDOl7LQkYDaE4ela011Gg0n1dUPCRsszQLZuRYCEDV0f/2oCktNxzrH059JSsqo9xv7VrCj5LALWHk+nGgoVac0Y20FciIBeCXDOY9yS48zEvY+H6TUHijvwBEKN4Xiq5lSn0WC2qPVOwkYtKWrnLwESNv4SpP66JiA5HfGOJT/FSilXdZ0HBR9YAuGPDktlUdH3McZ2B9YzeSMC2hHgnMeme9NOfrdvAAkb7bAGvaUwUySG1PjBbjKEhKtNloSNWlLUzl8CJGz8JUj9dU1AcjkSHIumxkip13SdBwUfWALWnsPTDJGFmzLG9gfWM3kjAtoR4JzHOT2pRybvH6j6m3ftvJMlvRKwmgpjUPVJaWZjaKTaHEjYqCVF7fwlQMLGX4LUX9cEuCs90bbw+6LclqLrPCj4wBII7z0ijVmjGjPGDgXWM3kjAtoR4JyXc3iuHfh+/xNW7aySpWAnEG4ugoHVJiSbjWGqt5shYRPsV0XByY+ETcE5FxRJPhCQXOlX7Qu+K8ztafngnVzqlYC190ibwRpZjzF2TK85UNxEgHNe0ea+smfKgadI2NDloJpAZEgM+lUddzXEaC2ithMJG7WkqJ2/BEjY+EuQ+uuaAHe7km2/TIziDpuu86DgA0sgvO/zNhZmrc0YOxlYz+SNCGhHgHNeJdWduGPqgaGq10po550s6ZVAVEgJPF71y8QQozVGbQ4kbNSSonb+EiBh4y9B6q9rAtzjTrXNGR/B0x26zoOCDyyB8MdfsLNQSzXG2NnAeiZvREA7ApzzGsmuS1umHRxOwkY7rEFvqXBoKfSpMvZSiNEaqzZZEjZqSVE7fwmQsPGXIPXXNQHJ47bbZ39t4a50XedBwQeWQHi/lxwsJLQSY+xCYD2TNyKgHQHOeZ1rrviNPx8cEaGdVbIU7ASiw+LwWKVP4sNMEaXU5krCRi0paucvARI2/hKk/romwD0ep23muFDucek6Dwo+sATC+7/sZOaQcoyxhMB6Jm9EQDsCnPP6V9PPr59+6FkSNtphDXpLRcPK4dFKY86FmSLKqE2WhI1aUtTOXwIkbPwlSP11TYB7va606V+Y4fXoOg8KPrAEIga8kg6TuTRjjHZ2DSx68qYhAc554yvOM2tmHn6BhI2GXIPdVIylArpX+vBUmDG8gtpcSdioJUXt/CVAwsZfgtRf1wS45PWkTRtrhCTpOg8KPrAEIgaOcsFoKs4YSw6sZ/JGBLQjwDlvmug8uWrW4ZdJ2GiHNegtFbdWwiMV3zseZoyspDZZEjZqSVE7fwmQsPGXIPXXNQFJkiTb1E9V3XN1nSgFrymB8IGvepjRGM0YozrhmpIlY4EkwDlvmeA4vnzOkVEkbAIJXue+Yq1V0LXCu0fCzJFV1aai6o8sX48WkLAEgOoNctQGQO3+NQRI2PxrTjUlmhsBzjlP+/ETgkME7ohAxODXvGCGCMaY8446UmMiUIAIcM7vv2g/vHTe0TeoKloBOi8FPZSS4dXwUPm3DlrMUTXUxkrCRi0paucvARI2/hKk/rolwDk3AnCl/fiJQbdJUOD5QiBi8OscjIUyxtz5EgA5JQIaEOCct7tgO7ho/rG3SNhowPPfYqJ0RE10KffG3jBzZB21OZOwUUuK2vlLgISNvwSpv24JcM5DIEn2tJ8+EwKHDiKgjgBjiBj8umhrYIxxdZ2oFREoeAQ45x3P2/bNX3DsXRI2Be/0FNiI4iJqo1O5Ubus5kL11QZJwkYtKWrnLwESNv4SpP66JcA5t0KSrqX99JlZt0lQ4IEnYDAiYuAoiRkMJIgDT588akiAc975bNrueb8eH23V0CyZCnICZSProUPZl7dZzVGN1aZKwkYtKWrnLwESNv4SpP66JcA5j4TXk5g2bWyIbpOgwANPwGRCRP+XPcxgJEEcePrkUUMCnPOup1N3zF584gOLhmbJVJATKBfZAB3KvrjJYo5qpjZVEjZqSVE7fwmQsPGXIPXXLQHOeTT3uONtP38eqtskKPCAE2DmEIQ//qKLGY103QScPjnUkgDnvPup1G0zfjsxhoSNlmCD3FaFqMZ4oOxzGyymqPvUpkrCRi0paucvARI2/hKk/rolwDmP4W7XGdv0L8J0mwQFHnACLCQM4X2fczKjiR4GA06fHGpJgHP+2ImUzdOWnvyE7oFagg1yW/cUaoJ2ZZ5dazFFtlGbKgkbtaSonb8ESNj4S5D665YA5zyWu5wnbDO+ogdU3Z7FwAfOwqwI7zXCzkxmWnAdePzkUUMCnPM+x5I3Tl1+aiyNPmrINdhNVSrUDG3LjPgjzBTZXm2uJGzUkqJ2/hIgYeMvQeqvWwKc8zie7jhsmzmOFs7q9iwGPnBmCYe15/A0gzkkMvDeySMR0I4A57z/4avrp6w88yWtF9MOa9Bbqly4JVrHPb3CYop6UG2yJGzUkqJ2/hIgYeMvQeqvWwKc83Lcad9vm/U/+uZdt2cx8IEzaySsPYamGEJCCwXeO3kkAtoR4JwPOnR17eRVZ8aRsNEOa9BbqhrdCveVfmqJ1RT1sNpkSdioJUXt/CVAwsZfgtRftwQ45xW5I22XbfY3EbpNggIPOAEWUQjh3Z+8ysyhRQLunBwSAQ0JcM6f3J/0x6Q1Z8dT6XINuQa7qWrRbdCq9FMLw0zhPdTmSsJGLSlq5y8BEjb+EqT+uiXAOa/C01K22+ZNIGGj27MY+MANkYVhfeSJRGYOiwm8d/JIBLQjwDkftj/p9wlrzk40aGeVLAU7gRpF2qFlqSHzwkzhvdTmSsJGLSlq5y8BEjb+EqT+uiXAOa/B05I32eZ9S2sldHsWAx+4IaoILF0HJhhCLCUC7508EgHtCHDOR+xJXDZ+3fnJ2hklS0FPoGbRDmhZavDMUKO1n9pkSdioJUXt/CVAwsZfgtRftwQ453WklKsb7PMnkbDR7VkMfOCGwsVg6dI/3hBqKRV47+SRCGhHwOt1vbgn6fcv/zr/g3ZGyVLQE6hdtBNalBr0U4jRMlhtsiRs1JKidv4SIGHjL0Hqr1sCnPP6UvKVdfYFk0nY6PYsBj5wQ3QMrA/2O8fCLGUC7508EgHtCLi589W9l1d8tuHCVO2MkqWgJ1CnWGc0LznghxCj5Sm1yZKwUUuK2vlLgISNvwSpv24JcM4bS1cTV9t//Z6EjW7PYuADNxQtAWvHvqdZmKV84L2TRyKgHYF0r+3tvYm/f/h3/DTtjJKloCdQL+ZhNI3tNzHEGPaM2mRJ2KglRe38JUDCxl+C1F+3BDjnTb1JCSsdi6aQsNHtWQx84IZiJWHt0PsEC7NUDLx38kgEtCOQ7rWN3pO47L1/4mdoZ5QsBT2B+jHd0Cy239cmY8jzapMlYaOWFLXzlwAJG38JUn/dEuCct/QmXlzm+G0qCRvdnsXAB26MKYWw9o8dNYRZqwTeO3kkAtoRSPemjtl1edlbmy/O0s4oWQp6Ag2L90DTkv0+NzLjKLXJkrBRS4ra+UuAhI2/BKm/bglwzu8HsBacSwAkziXOeMZrxu/gnPv+lzgkSf6ZSxKYeBXdJC53hSQBGb9zycvk98Wr3F1i8s+SxLgkfpYYxHvy+5LB977XAM4N8nvezH7Ible2zyU5FOVn2Y/sV5LDVH72fS5iEO9nxJnRX/SR38voJ7fLbkPJRbxPxw0EjCXiENb20UMGi7U64SECeiZgd6d8FmaMeFXcAMRNTrxK4kfGJfkOJ794ubgtyj+L26O4e3AvfLdKL3w/i/c8kMR/kpdJkD/3/cw94rYKL/cyzj1M4hKTIF7FZ16D/AqPwSt5DVz8DtFOWPLK9ylhX/ym/CzbFT6va3P9+5K4V2b2FXFK4Mh4zdX+9W3kvPR8evMs9kYleqJJ8b6fGo3GN9Q6IWGjlhS185cACRt/CVJ/XRPgQkwAYnM6U8b/ys/Xv4rP7+SzO22fFYMkiV3AzeDcDEhmSDAD3Cxxyczk92BigIlD/MxM4Jmxm8C4iYEZuXgfPCMGZgSDUbwvcuBM5MGMjDEDBzJfAWYQ74HBIH4GIP4W+RRQxmMOE7/7RF2G4BPPOl5ZBooHjSzBlyWsfGJMCDlvhtjyZgo8JmtGn7Bj4tUnAg0Qj1Ze8ZolGLPEV07birjzCbiMz7L9LISof0IwQzRm2DGWKANL20f2sbDw2rq++Cl4IgDxT5LL94Xr7n93ev+60/a3uueaJHHfg2T2St4Q+T7IMu53XDJz5Xcu3ydN8j0w4/7Nffc8E2AwMnATMzAj5777IIMhI0/ffZDJ9z6j757HffdBptwDxavvHijEjfyll7jF+QSg+Mkn8iRZ9GUJvewiTxZeUobAk2+hmQJPCC5F2MnCTxZ3LPM9n9jLEH1ZYiyn8MoQl7cUeTnFnCIQ/bfTuEQv3iS2zxjG2Ltq/xHdibBZAYg/QnQQgbsiIB54BrL7MfeuelMnIkAEgpYA51z8LcrtgSVw70lSCMT/8oNOhtiThR8zg0tmSYg7zs1C6PmEoPxQI//MDDBy5cFHPNwwZpRFoMH3UMM5MwnBJz/kyCIvQwAygyz4ID/owCBeZaHnE4IGZjAwnm7fYwgLrxe0J58SIwJEQIi+233xpdW98CZ2JJMEmCXJEyLEHhdCD9zMWca9T5LvcyZJ4rLgYwZF5HGTLADBTAamiDtmYkzc92AyMIP8ZZdP4Amhp/wPofQyhJ7RJ+4yfjfIt8OML798wm80Y+x9tZeJKmEjK8k/EavWKLUjArkRYG1wkcgQASJABIgAESACRIAIEIG8IKBa2OSFc7JJBIgAESACRIAIEAEiQASIABHQggAJGy0okg0iQASIABEgAkSACBABIkAE8pUACZt8xU/OiQARIAJEgAgQASJABIgAEdCCAAkbLSiSDSJABIgAESACRIAIEAEiQATylcD/A4S3aFG5Xejk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 descr="data:image/png;base64,iVBORw0KGgoAAAANSUhEUgAAAzYAAAGQCAYAAAB8lfWbAAAgAElEQVR4XuzdCXgURdoH8PftnhwQTlFR8UAED+QQ8b4STVwPyACurLqu16fLQhJ0XW8hYZLg7e6qJICuu94nCiSA54xOxAsFT8QDD1BRROQMOWf6/Z7qMBgQmAF7Ot09/+zjAzIzVW/9qjbmT3VXM+ELAhCAAAQgAAEIQAACEICAywXY5fWjfAhAAAIQgAAEIAABCEAAAoRgg0UAAQhAAAIQgAAEIAABCLheAMHG9VOIAUAAAhCAAAQgAAEIQAACCDZYAxCAAAQsFBAR3TCMUiISC5tFUxDYTEDTNPXf73nMPAs0EIAABCDQIoBgg5UAAQhAwEIBETm2qanplWXLlmVa2CyagsBmAhkZGdS9e/fvfT7fPqCBAAQgAAEEG6wBCEAAApYLqGBTW1v73Pz587tY3jgahMBGgY4dO9KAAQM+T09PPxgoEIAABCCAYIM1AAEIQMByAQQby0nR4FYEEGywLCAAAQj8VgCXomFVQAACELBQAMHGQkw0tU0BBBssDghAAAIINlgDEIAABJIqgGCTVF40vlEAwQZLAQIQgACCDdYABCAAgaQKINgklReNI9hgDUAAAhDYpgAuRcPigAAEIGChAIKNhZhoapsC2LHB4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qvoxoXEfrggw/o0Ucfpffee4969epFRUVFNGjQoKTXiWCTdGJ0AAEIuFCAXVgzSoYABCDgWIG2CjaGYdCHH35I1dXVtGDBAopGo9SvXz8aMmQIHXvssZSWluZYM7cWtmTJEgoEAqTsTzrpJIpEInTooYfSiSeemPQhIdgknRgdQAACLhRAsHHhpKFkCEDAuQJtEWxUiHn66afpvvvuM3cNjjvuODPIqIDz0Ucf0eWXX04jRoxwLppLK5s1axb961//oltvvZWOPvpoW0eBYGMrNzqDAARcIoBg45KJQpkQgIA7BNoi2MR2Dvbee2+66qqrqGvXriZWc3MzhcNhWr16Nf3pT39yB6CLqnz44YfpgQceoEmTJpm7Y3Z+IdjYqY2+IAABtwgg2LhlplAnBCDgCoG2CDavvvoqlZWV0SWXXEIXXnihK5y8UCSCjRdmEWOAAAS8JIBg46XZxFggAIE2F2iLYDN//ny65ppr6KyzzqLRo0fHvZ9G3fT+9ddf0/Tp083L1X766SfaZ5996JhjjjHb2GOPPTZzjAWnkpISOvnkkzd7bdGiRWbff/7zn+n88883X1u2bJkZtM4991w64IAD6P7776e5c+fSGWecYd5c3759e/O+FHVPkKpB3XivvrZ2T1Cs1meffZZef/11Wr9+PR1++OE0bNiw39w7pN775Zdf0uOPP07vvPMO1dXVUZ8+fSgvL88cl8/n2+76aGhooBdffJHUeFVtqs6t1RQMBummm276TVvK78YbbyS1m5LsL+zYJFsY7UMAAm4UQLBx46yhZghAwLECbRFsVq5cSTfffDN9/vnndM4555iXnWVmZm7VSP3w/8orr5j3hqgfjnNycqhz58701Vdf0VtvvWX+2Q033EADBw7c9PnYD/Ljxo0zQ0Lrr4ULF9LYsWM32y367rvvqLS01Awg6vXa2lraddddzaBw3XXXmb9u756g2KVdrWtVYWvLe4fOPvtsuuyyyygjI8MsSfU1ceJEysrKMt+r+lm6dKn576NGjdr0vq3BqMv1/vnPf9Ibb7xhBiZ1CIAKOm+++aYZAlWQUqFRuSorFZxU+Jk3b555/9Juu+1GXbp0oVNOOWW7/Vi1cBFsrJJEOxCAgJcEEGy8NJsYCwQg0OYCbRFs1KDVIQF33nknqVDRvXt3c4fi9NNPp06dOm1mosLPhAkTqHfv3vT3v//dDBzqK3Z08W233UbqXh0Vbrp162a+trPBRgUAFQhUqFAhI/b12Wef0fjx483wpEKRCgTqS+3ifPLJJ7T77rubY1CBQu38HHbYYZu1oe4deuKJJ+ipp56i8vJyM0CpE8nU4Qkq3BQXF9Oee+6Z8FpQ7aldpdmzZ5smubm5pGma+Xm166ParaqqMnemzjzzzE3t4lK0hInxRghAAAK2CCDY2MKMTiAAgVQRaKtgo3zXrFlDzzzzjHnks7pkS/2t/gUXXEB+v9/cRVDhRT1z5X//+99WT/JSwUK99thjj9Edd9xBRxxxxO8KNmqXpfVhBrEAFauhdR9bWx/Tpk0zw4vahTn44IM3e4sKPSqgqfCmLoGLBRu1k6J2ltQlaIl+xXaY9t9/fzPYqB2e1l+xvvr27UtXXHHFppCGYJOoMN4HAQhAwB4BBBt7nNELBCCQIgJtGWxixCrgvPDCC+a9JirgqEvT1CVbKrhUVlaSui9GhQJ1X82WX7HdGbVj84c//OF3BRv1bJctDzNobGyMW4PqNPY+dSnYqaee+pudp3Xr1tHLL79sXnJWWFhoBrfYpWjp6ek0fPhw8zI7dUIc8/b/U7e1y+lau6i+VLhSfmqnKbbDhGCTIv+nxjAhAAHXCCDYuGaqUCgEIOAGAScEm5jTN998Y+68rFixwvzBfK+99jJ/Vc+9UT+gx46Fbu0aCzatT1jb2UvRthZsYiFhezW0DjbqWTHb+1IHFFx66aXmwQCxgwbUZWqhUMj8mApnaixbHoiwtTFfe+215gEHW37Fal61atVmgRDBxg3/j0SNEIBAKgkg2KTSbGOsEIBA0gWcFGzUD/oPPfSQ+Y+6POvEE080n7mi7nGJt2PT+qAAK4ON2omJV0PrYLO93aXtTWbrXav99tvPHP+2wo26P0ldYrat47JjwUb1pwJh7L4lBJuk/98JHUAAAhDYIQEEmx3iwpshAAEIbF/AScGm9T0z6nhidRzx1u6hiY1I3UQ/depUqqmp2ey+ltgP/gUFBTRy5MjNAN5//336xz/+sdVT0ba2YxOracaMGZtu/N+aaOx+oCeffJLUgQY78wBM1Ya63+iuu+7a7J6hLfvb1j00sffFDjvIzs7e7DhtBBt8N4AABCDgLAEEG2fNB6qBAARcLmB3sGlqajLDitqVUD94x04fUwFC3UivfqhXRxHHdizUM2PUqWGDBg3a5qlo6rSy1jfJL1myhAKBgHnSmDoZbJdddjEv+1InrN1zzz306aefJhxs1PS+/fbbZqhRz8RRYal1zeryObUjompWgUqdinbkkUea72v9fJgtT1BTuyoqaPzxj3/cdCKaqlEdpvDggw+awUbd/L+1L3Ws8913302vvfbaNk9FU/fzqCOsYwcqqHYQbFz+f1aUDwEIeE4AwcZzU4oBQQACbSlgd7CJnQamThBTX+qHdxUU1q5dS4sXLzaPTVY3159wwgnmTfTq3pbYM2TUa1s+x6ZXr16k7jVpfbBA7Dhk9Tl1Opl6zou6b0c980UFJNWPusE/dlBA7JSxre3YqBpVkFA7Q+oIZdVf7Pk06rkwKnjFnmOzZa1qx0nVrEKM6vuXX37ZFFjUsczquGv1sFI1JhXCYs/mUf+uDFofOb3lGlHPu1E7Qyqkbfkcm+XLl5uny6ndKl3XN30UwaYt/5+GviEAAQj8VgDBBqsCAhCAgIUCdgebWFBQp4fNnTuXFixYYJ6EpoKJCgLqeTZb3luidjtUiFCXacXef8ghh5iBQN1sHzv1qzWLCiNz5swxw4gKFOrZMapttbOidl9UiFHHLquvZcuWmTstrf9sS2J1r004HKbnn3/erEXtxgwePNjcdVLBIvbQza3Vqo5yVs+2GTJkCO27776bTj1T99U899xz5olwKlypMZ122mnmP9t6YGnrumKfV3WpsKZqUrWoZ9f0799/07NtYp9Rx2Krww3UgQzquUB2fuEBnXZqoy8IQMAtAgg2bpkp1AkBCLhCoC2CjStgUKSlAgg2lnKiMQhAwCMCCDYemUgMAwIQcIYAgo0z5sHrVSDYeH2GMT4IQGBnBBBsdkYNn4EABCCwDQEEGywN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gVQLNsuWLaOysjI66aST6Pzzz7d8AexM+42NjdTU1ERZWVmkaZpZ06JFi+iaa66hq6++mk4++eRNddbX15NhGNS+fXtids9/EhFsLF9qaBACEPCAgHu+i3sAG0OAAAS8L5Bqwea7776j0tJSM9hceOGFlk/wjrbf0NBAd999N73wwgt000030XHHHWfWtHDhQho7diyNGzeO8vLyzD/75Zdf6JZbbqElS5bQzTffTAceeKDl9SerQQSbZMmiXQhAwM0CCDZunj3UDgEIOE4AwcbaKdnRYKN2a+69914KBoNm4Bo0aNA2g826devo1ltvpRUrVlBxcTHtt99+5nvr6urozjvvJLWbc+ONN5IKEU77QrBx2oygHghAwAkCCDZOmAXUAAEIeEYAwcbaqdzRYLOt3re2Y7Ot96rAM3HiRPPl8ePHU6dOnawdlAWtIdhYgIgmIAABzwkg2HhuSjEgCECgLQUQbKzVR7DZuieCjbXrDK1BAALeEECw8cY8YhQQgIBDBOwMNrEb688991w64ogjaNasWea9JSoMHH744fSXv/yFDjvssM1uin/sscfM+03UjfRz586lJ554wpT7xz/+QUcddZT5e3Wfyosvvkivvvoqffjhh+aN9f369aMhQ4bQscceS2lpaZu0WwePESNGbFaDeu8555xDAwYM2KwGdbP+p59+SnPmzKHXX3+d1q9fTwMHDqRTTjmFTjvtNMrIyPhd7asxvvbaa1RSUkI9evQw29rajo06YGDy5Mn0008/mZectWvXju677z6aNm3ab1bToYceau7eqJqnT59O5eXlpnHrLzWuhx56yLRTOz69e/dO2qpEsEkaLRqGAARcLIBg4+LJQ+kQgIDzBOwMNrFQoQLJ4sWLadWqVebN8uo+ExVwotEoXXXVVWZgiH09/PDDtGDBAvOHbvUe9au6l+S8884zTwtbvXo1/fOf/6Q33njDDDHqB3oVdN588036+uuvadiwYTR69GjKzMw0m4zVsMcee5j9xqshEonQgw8+SCp8qGCgAo36UjV99NFH5slql1xyCem6vlPtqw+pMapgM2HCBNpnn322GWxUvZWVlbR8+XIztKiw8NZbb9EXX3xB4XDY/FxOTo4ZtFS4O/XUU+mzzz4z78c5++yz6aKLLtp06pp6rzqMQAWazp07m8FRncqWrC8Em2TJol0IQMDNAgg2bp491A4BCDhOoC2CzVdffWX+kK12bmKBQ+20qBO/9t57b7rhhhuoW7duppX6of+BBx6g7t2703XXXbfZjk5zczPdf//9NHv2bPr73/9Oubm5m35wVzfUq92Mqqoq84f2M888c7PgkWgNapdE1aBu6lf/xI5jVve13HHHHWawUsFB1dc6OCXa/u8JNrF7abZ3j83atWvNE9Q2bNiwWZ2qXxX+1KlrrX2StUARbJIli3YhAAE3CyDYuHn2UDsEIOA4gbYINocccggVFhZuCjUKRYWUqVOnmrsyKjD07dt3U7B56qmnzEvP1E5O62e3xHZf9t9/fzPYbLnjoHZs1C6IauuKK64wdzFin9mRGrY1aVvbadmZ9nd2xyaRYCMi9Mwzz5iXsKnn95x44onmcNROlAp+77zzDgUCAerZs2dS1yaCTVJ50TgEIOBSAQQbl04cyoYABJwp0BbBZlvPkFGXe6kdmNbPbtnaD/0xydh9KOpSsK09kya2k6HuJVGXbnXp0mVTsIlXg7rfpfWDMVUQUM+PUZd9qV0Q9aV2mVauXLnZJWTxDg+IjbF1+8kMNqrOWMBTlwCqy/LUPUc//vijed+NurRPhczW9wklY6Ui2CRDFW1CAAJuF0CwcfsMon4IQMBRAk4KNupZLuohlYkGm9j7r732WjrjjDN+4xoLNuo+mtj9K/GCx5Y1qB2PRYsWUUVFhXm/ypZfBxxwwA4Fm0THuLXDA7a8xyaRHRtVb+whoOq+ppiDOohBhavWuzjJXJgINsnURdsQgIBbBRBs3DpzqBsCEHCkgJOCTWw3Q4UbdaiA+trejo26eV9dYhZvx0a1E3u+S7xgs2UN6kZ9VY86sGDUqFHmAQI+n2+bte1o+9sao5XBRvURCzLqfhp1L5I6hEDt5LS+PyiZCxTBJpm6aBsCEHCrAIKNW2cOdUMAAo4UaItgc+SRR9Jll1226SSx1rsK7777rnmz+4EHHhg32GztHprWyGqHRQWa7OzsTZdgxYLH1mqI7Yiom+pjNcyfP9+8ub6goIBGjhy52Rxu7x6bRNu3ItiogwHUfUnqwIRtPaAzdumZOnXtrLPOMt9//PHH/+aktGQtUgSbZMmiXQhAwM0CCDZunj3UDgEIOE6gLYKNOjHs4osvNk9FU/d2qMu93nvvPfNUNBUI1C5M7LS07e3YxC6xUkclb+tUtJdffplKS0vN5+aor1iwSbSG2M6JqjUWxlS9n3/+Od1zzz2kTk1rfUzzjrZvRbCJBTK1g7WtgwBiz6xRz7VRz+mZN2/eVp9tk6wFimCTLFm0CwEIuFkAwcbNs4faIQABxwm0RbBRRzmrh1yqm9gHDx5s3oCvnsOiTi1TRz3HnhWzrR/6WyMuXbqUbrvtNvMBmls+x0ZdRnbBBReYOy1bPmemT58+5rN01Elq26thzZo19K9//cu8lEs9I0btJKlQpJ4fox6QqQ4k2FqwSbR9K4KNamPGjBlm0FLBUD2cVD3EUx2oEDuGWr1HhUd16Zna2VGno6mdKBU47PhCsLFDGX1AAAJuE0CwcduMoV4IQMDRAm0RbNSJZKeffjo9/fTT9NJLL5k+6nKxP/3pT5seUBlDU/e8qB0ZdaN7jx49tmqpwsdzzz1nhiMVVtQP0SrkqGfX9O/ff7OHUi5btsy8YV7twKiHeT7yyCNUU1NjtnvCCSeYD7Ls1avXZv2sWLHCPDJZ1aECg7rPZvjw4eZN+eoo6tbBZmfa39oY1YEFKnhcffXVm05nU7tD6thmVcONN964WSiJ1fL888+boVGFMHUCWuvgov5chTTlpC6tU2NtfXx2Mhcqgk0yddE2BCDgVgEEG7fOHOqGAAQcKdBWwWZrxzM7EshDRcWeFbRgwQJbnl3Tmg7BxkMLCUOBAAQsE0CwsYwSDUEAAhAgdX/LsbW1tc/Nnz+/S7I94p0Yluz+U7199RwedQ+Oejhp6/uY7HBBsLFDGX1AAAJuE0CwcduMoV4IQMDRAgg2jp4ey4pTBx6oy+nUpWx2PbsGOzaWTR8aggAEPCqAYOPRicWwIACBthGwM9jE7j9R99icf/75bTPgFO119erV5hHWmqbR9ddfT127drVVAjs2tnKjMwhAwCUCCDYumSiUCQEIuEPAzmDjDhFUmQwBBJtkqKJNCEDA7QIINm6fQdQPAQg4SgDBxlHT4dliEGw8O7UYGAQg8DsEEGx+Bx4+CgEIQGBLAQQbrAk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h0FFAAACAASURBVA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VbKLRaE1tbe0GaGxfoKm5kb/+dpHvo8/fSvtl9U/64f1Oauy9b79It67dDdhtX0DXdb1du3arfD5fT1hBAAIQgECLAIINVgIEIAABiwVEJM/iJj3T3PQX/zfw66WLBq5cs2JA7YZ1/Tp16PRhu4wOP6xa+/MxnTvu8t7a9asO13S9tluX3d/ruVef9/+QPfL9Xbvu0egZAIsHwsxBi5tEcxCAAARcK4Bg49qpQ+EQgAAEnC8wNjD0qGhUy2FNskk4h4g+IOawRKM1P/vahacFpjWNKR4yWGN9SmVZ9VFqRJcXDx8c5WgeEecSUS4LBw2SEOsSrAzMes/5o0aFEIAABCDQFgIINm2hjj4hAAEIeFRgdGBIPy2q57BG2SSkgsz3xBQ2olKT4dPDdwVmrtly6AWB4YexYfy3sqx68JavjQrkt/cZWi6zkUdiBp1OxBwyDBV0IsHJgeeWe5QSw4IABCAAgR0UQLDZQTC8HQIQgAAEfhUYExjSSwUZYslh4mwhalBBRhMJC3NNRWn1D/G8ioqH9ReWRyrLqg+L996CgL+3RClPI8olJhV0vlBBR0SCk8uqX433ebwOAQhAAALeFUCw8e7cYmQQgAAELBcoCJy5B0d9ZpAh4mwi6iAbg4yhcc3kQPWXO9rp3wLD+qYZ9FRFWVX/Hf1sYcB/khiUx0S5ItSfmYJEHPIZErx7YvXnO9oe3g8BCEAAAu4VQLBx79yhcghAAAJJFxg74YxOwmk5hiE5zJxNIj2ZOUwi4WiEa6bcXP3R7y1izHj/QZrGMyrLqvr+nrbG3nDGbkZGWu6moEPUyNQSdLKyJHj7ddXrf0/7+CwEIAABCDhbAMHG2fOD6iAAAQjYKhAI5Ph+oc45UcNQl5blEMlgEg4TS5hEC1eWV82zuiB1eRkbPKeyrOogK9seWzx0oKFrZtDZeOna62JIiEgLJWMcVtaOtiAAAQhAYMcFEGx23AyfgAAEIOApgYLAsOM4auQQcw4Tqftk3lZBRoTDu2vVNYEAJfW5MkXj8/cXjV+uLKvunSzYkYGR6d2NhlxpOWlNHcfdXV22pg4h0LW04KTS6d8nq2+0CwEIQAAC9ggg2NjjjF4gAAEIOEbAPIUsGjWDDBGp+2S+FOawLhLO6Ng5fOc1j9j6cNFRE4bumyZaTWVZ9f52IY0ODO/pM6K56khpaQk635lBJ2qEdvcdEQwEAkkNc3aNE/1AAAIQSCUBBJtUmm2MFQIQSEmBwsCIA1uCDOUYQjnMtFoFGXVyGWdmhCfdOO3ntoQZPW5oD13X3qosq963repQu1aaIbGQcyQJhVTQiWjR0NTAnIVtVRf6hQAEIACBxAUQbBK3wjshAAEIuEJg7ISz9haKtIQYohwh0jl2n0zUF668afpSJw3EPGnN8C2oLKvu4YS6xlw/pCv7fLmkSy6LuZvDRBxkklC91hj6b+DFVU6oEzVAAAIQgMDmAgg2WBEQgAAEXC5QeMOIblp6NNsQ82Z/dXlZdxIKq+fJiKGHJ0+c8amTh6hOM5O0tI8ryqr3cGKdhcX5hxJpuaRJLgnlCdEClpagU1Fe/YYTa0ZNEIAABFJRAMEmFWcdY4YABFwtcOWVI9s1dm7MZmNTkOlLQjXqeTIiWnhK+cwFbhrgpYHTdsk0Mj6vLKvezel1ixAXTfDnqXtziM2g01NIQqxpQY4YoYqJs75x+hhQHwQgAAGvCiDYeHVmMS4IQMBTAupBlBTljQ/GpJNiQUYXDk8qr5rr5sGOui6vc1pG+yWVZdVd3TaOKycO7dHUpLUEHRJ14tpKM+iwFtRWNYUmTXq+0W1jQr0QgAAE3CqAYOPWmUPdEICApwUKivOP1EjLJpYcEcoRpo+1jc+S4V2bwpMu984PzFffcUFW3bq1P04ur+7k9kkdPW7oUbqumaetEakAKiEVdEjXg5MDMz9w+/hQPwQgAAEnCyDYOHl2UBsEIJAyAuo+Dta1bDHMe2TUPz+QSA2xFjaaIuEpt85Z7VWMQODizJ+NVb9UllVneWmMBYGRHSTSkKfrnCtiBp32xBLSRILNmi80NTBjhZfGi7FAAAIQaGsBBJu2ngH0DwEIpKSAeiil4dOz2TDMG/6ZuElEatQxzEbUCE+9afayVIEZde+otLTvl6+vLK/O9PKY1bHbEo3kaerZOWwGnUVm0DEkOKl8Vo2Xx46xQQACELBDAMHGDmX0AQEIpLzAFTf6uzf7jBxWl5eZJ5exuuwqLEQ1UcMI3ztx9uJURQoEAtrPxnuNlWXVaalkUBQYnmMY0ZagI3QIMQeJJKQbRvCeFF4PqbQGMFYIQMBaAQQbaz3RGgQgAAFT4P+u9XfMzGwJMhufJdMrFmR0McKTymd/CKpfBQpL/JGNwUZS0UUF32g654phmAcRMFGtEIeIjFC7usbgnXe+tCEVXTBmCEAAAjsigGCzI1p4LwQgAIFtCIx8eqS++8J6M8gYZD4Y8ygVZIiohsQIV5bPfgt42xYoKvE37qqtywoEwhE4EY0t9g8y2Hw4qLpkLZeZwobBIU2TYEVp9XwYQQACEIDAbwUQbLAqIAABCOykQGHx0GOJNXWjf7a64Z+J3mnZlTFqVnzaLjxt2rToTjadch8rLPHXaaubu+J45N9O/cWBnMyORqdcQyiP2Aw63Zgp2Cro/JByCwYDhgAEILAVAQQbLAsIQAACCQqMLR46MMqaCjCxIPO1bAwyDQ1a+H+3V69PsCm8bQuBwhL/+mZNut8XmFUHnO0LjAkM6eUz9NZB5xtmCUajWmjKxKog/CAAAQikqgCCTarOPMYNAQjEFbh8/NA+Ee3XIEMk64jY3JFJi2jhu2+u/iluI3hDQgKFJcPW1DfIPgiHCXFt9qaCCUNPINHUfTnq0rVBRBRkkpBh+IKTJ874dMdbxCcgAAEIuFMAwcad84aqIQCBJAiMHje0h6ZrOSySw8zZQpxOJGHRJKxFqKZi4qxvktAtmiSiopJhv/g0PuCuwMw1ANl5gcIbRnSjjEguqefmCOUJUZQ3Bp2m9pnB+66ftnbnW8cnIQABCDhbAMHG2fOD6iAAgSQKjLllSFet3pdDYuQQs7q8bC91jwxrHJaoUVNZPuuTJHaPplsJFJb4V1CzfkjlLTN+AYx1AkXFw/oLGeq5OXlMlCtE81goqE5bw4EW1jmjJQhAwBkCCDbOmAdUAQEI2CAw9p4zMmRleg6xkSOiZZPIAHXaFAmHSZMwTpuyYRK20UVhif/HqKYPnBqYsaLtqvB2z+rkvu4Lm/KERAUcFXR6CFHIDDpGJFR503NLvS2A0UEAAl4XQLDx+gxjfBBIcYGxxcNOjLLksFAOsXnT/2tmkNElXBmofi3FeRwz/MIS//fNEd+R9908/UfHFOXxQkZNGLpvuui5Kuioy9aI6UdmDhosod1pXRBHb3t8AWB4EPCgAIKNBycVQ4JAKguMKR4+mNloHWQWmTf8axLOWJtR8+9/T6tPZR+njr2oxL+Uufn4SaXPf+/UGr1e15hx+cfoutYSdIiOI5EQsxaMsoSmlFZ/5PXxY3wQgID7BRBs3D+HGAEEUlqgYPyIQ1iL5pBQDjNlC9EKFWQ0lrCPM8L/DkxbldJALhl8YYn/a4pGTsblUM6YsLETzugUjablaTrniphBJz0WdJo0I3RfYNZKZ1SKKiAAAQj8KoBgg9UAAQi4SqBw4ln7UVMkh4RzRF1iRhRVz5LRmMJMvvCk0un4G39XzWhLsYUl/sWGFj1tSmDO1y4s3/MlFwXyDzainEca57KIOlb6Q2IJaYYWnFReNdfzABggBCDgCgEEG1dME4qEQOoKjA6M2N1nRLMNZvMYZhHqqkIMCYVF18OVgRlfpK6Od0ZeWOL/LGIY+fdOnL3YO6Py7kiKAvmniMF5RKyen9NbSEKsUZAjWmjSxJlfeXfkGBkEIOBkAQQbJ88OaoNACgoUBEZ20I3G7OjGIENCfcgMMmIGmcmBmR+kIIvnh1xY4v+ENfljRWDWZ54frMcG+Pcbz9qz2ddshpyNQWeNYQYdCaavzQzhvjaPTTiGAwEHCyDYOHhyUBoEUkEgEAhoK4z3spnFvLyMiY4RopqWIKOFJweq3kwFh1QfY2GJ/yMSOQ/PDnL/Sri8ePjgKEc3Bh3KZeGgGXR0CVYGZr3n/hFiBBCAgFMFEGycOjOoCwIeFlCnL2k6Zf96nwwvEJKwrmnhbrQ2jGNmPTz52xhaYYn/fYPpIpy+5a25HxXIb+8ztFxmI49E7ehQZ1JHShsq6ESCkwPPLffWiDEaCECgLQUQbNpSH31DIEUExkzwD9BFNgUZYl4iIjWaxmGW5vCk0ufXpQgFhrkNgaIS//yI0F+nlle/DyTvChQE/L3J2HgAAZMKOl8Qc0hEgpPLql/17sgxMghAwA4BBBs7lNEHBFJMQP3wohmy8YZ/yiGiWiKpUQ/GFD0Sxt/SptiCSGC4hSXD5jFLYUVp9fwE3o63eESgMOA/SQzKY6JcEerPTEEiDhmGBKdMrP7cI8PEMCAAAZsEEGxsgkY3EPCyQNEE/15kSI5onG0+T4YoUzYGGUOPhnGEr5dn35qxFZYMe5OErqwsr5pnTYtoxW0CY284YzcjIy13U9AhamRqCTr1DRL83+3V6902JtQLAQjYK4BgY683eoOAJwT+HhjepTESzdH0liBDRHurk8vEoBoVZKYG5iz0xEAxCNsECkv8c0Xj63BYhG3kju9obPHQgQZpucItOzpE9AaJBDVdD04KzHzH8QNAgRCAgO0CCDa2k6NDCLhPIBAYmb4iUp/Dup5NIirIHEYsYTG4RteN8KTAbPyQ4b5pdVTFRSX+MAsX42GPjpoWxxQzMjAyvbvRkCvmkdKkHhDaXV22pg4h0LW0IB7M65ipQiEQaFMBBJs25UfnEHCuQMGEoSewoeWwRtmidmWYX2eRGjKMcMXE2WHnVo7K3ChQWOwPsa6VVwRmYm25cQJtrnl0YHhPnxE1n5sjLUHnOzPoRI3Q7r4jgoFAwLC5JHQHAQg4QADBxgGTgBIg4ASBwkD+4RTlHNLUMczq8jL+jNWuTJRrmn1G+L7ArDon1IkavClQWOJ/ici4rbJsdsibI8SokilQEBh2nGZILOQcSUIhFXQiWjSES2OTKY+2IeAsAQQbZ80HqoGAbQJFgfyDVZCRjUGGiVeqy8uMKNdEWoLMStuKQUcpL1BY7H9eNOPfk0tnv5TyGAD4XQLqHsCmiOSRLrks5m4Ox4JOtF00OOWGOat/Vwf4MAQg4FgBBBvHTg0Kg4C1ApdPGLpvxNBzWFPPkzFv+Ff/uQ+TaOFmjtTcVzr7W2t7RGsQSFygqMQ/m0gqK8pmPZ/4p/BOCMQXGBsY1teIUh5pkktCeUK0gIWDTBKqKK9+I34LeAcEIOAWAQQbt8wU6oTADgqMCuTv6ouoe2Qkh4mzhWRX8+Qy4bCmGTUVgVmf7WCTeDsEkiZQWOyvIl3+UxmYNTtpnaBhCAhx4QR/nro3h0jUQQQ9hSTEmhbkiBGqmDjrGyBBAALuFUCwce/coXIIbCYwKpDfPk20HHVqGTNni8jBKsiweihmxKipvHnWeyCDgFMFCkv804nkocqyWVVOrRF1eU9g9LihPXRdax10VppBh7XgbpweDASmNXlv1BgRBLwrgGDj3bnFyFJAoCgwPIcMI0dYPU9GThChsMYcJpEwLrFIgQXgoSEWTvBPE6InJpdWT/fQsDAUlwkUFOcfycwbgw6dRCIhFXRI14OTAzM/cNlwUC4EUk4AwSblphwDdrPA2MDwo6JRI4eYcpgom4g+oI1BZoWWUTMNf7vo5ulN6dqLSvKfJOJnK8qqp6U0BAbvGIGCwMgObDTkqqAjYj4/pz2xhEQkaGi+0NTAjBWOKRaFQAACpgCCDRYCBBwscHlgRL9INKouLcshEhVkvm+54V/CaZpec1dg5hoHl4/SIJCwQOGE/MfI4FmV5dVPJvwhvBECNgoUBkYcKNFInqaencNm0Fmkgo5mSHBS+awaG0tBVxCAwDYEEGywNCDgIIExgT/20qLNOcSxG/6poeWGfwmnZ6SF7xo3/UcHlYtSIGCZQGHJsIeF5MXJZdWPWdYoGoJAEgXUpcCGEW0JOkKHEHOQSEK6YQTvmTh7cRK7RtMQgACCDdYABJwnUBA4cw8mXw4ZkiPE6vKyrJb7ZCTMhh6eNHHmV86rGhVBwHqBwgnDHhCDXp1cXvWw9a2jRQgkV+CKG/3do+mcK4Zh3p/DRLVCHGJNgpm1DaE773xpQ3IrQOsQgIASwI4N1gEEbBQYdV1e5/R27bNVkDHMICP7qVPL1IMx1fNkKsqrPraxHHQFAccIFJT479eI36goq3rAMUWhEAjspMDYYv8g0VXQEfWA0FxmChsGhzRNghWl1fN3sll8DAIQiCOAYIMlAoEkCowaNTgtY6+9s6OGoZ4lox6KeTgJ1cSCTGV51bwkdo+mIeAagcIJ/nvJ4Hcry6vud03RKBQCCQhcHMjJbGd0ytWE8ohJ3ZvTjZmCrYLODwk0g7dAAAIJCCDYJICEt0BgRwQuDww7ruXkMs4hIXWC2VsqyKgHY1aWVoeZSXakPbwXAqkgUFjinyzEH04uq7o3FcaLMaauwJjAkF5s6Ln8a9D5hlmC0agWmjKxKpi6Mhg5BH6/AILN7zdECykuMLrYP0hXJ5b9GmQWy8Ygk9WxIXznNbi2OsWXCIafgEDRBP8kMuTTivJZkxN4O94CAc8IFEwYegKJpu7LUZetDSKiIJOEDMMXnDxxxqeeGSgGAgEbBBBsbEBGF94SGDPef5Duo2wyKMcg83kyq0SkRj0Yk5ubw5Nuef5nb40Yo4FA8gUKSvx3aSRfVZTNmpT83tADBJwpcGVg5C5N0YY80jiXhPKEKMobg05TY2bwvtumrXVm5agKAs4QQLBxxjygCgcLFIwbto/mk2x1WZkQqftkNBJuuU8mGglX3vTcUgeXj9Ig4AqBwgn+f5Ih31WWz7rLFQWjSAjYIFBUPKy/kJHbEnQkT4jnsVCQyAhVls9+y4YS0AUEXCWAYOOq6UKxdggU3jCiG6dFcoS0bCJRQWb3lhv+KSyGHsalAXbMAvpINYHCEv/tQvTT5LLqf6ba2DFeCCQiMPLpkXr3hU15QpIrRHlM1EOIQiro6JoRvKd09reJtIP3QMDLAgg2Xp5djC0hgSuvHNmuoWNDjvZrkOlLxGEhqRHRwlPKZy5IqCG8CQIQ2GmBogn5t5DBqyvKq2/f6UbwQQikkIB5NYGuLlcT87I1YvqRmYNGVEK7+9YFA4FwJIU4MFQImAIINlgIKSkwpjg/2wwybO7InBQLMrpweFJ51dyURMGgIdCGAgUl+ROZeENlWfUtbVgGuoaAawUKi4cdzbwx6BAdRyIhZi0YZQlNKa3+yLUDQ+EQ2AEBBJsdwMJb3StQUJx/JLN6ICZlt9wnwx8RSZiJa3h1U3jSpOcb3Ts6VA4B9wsUTsgvJYObK8urJ7p/NBgBBNpWYOyEMzpFo2l5mnpIqIh6dk56LOhIphasvHHGL21bIXqHQHIEEGyS44pW21igsDj/UGIth9QxzC03/P/ARGEhrjGaIuEpt85Z3cYlonsIQKCVQGFxfokw8+Sy6lLAQAAC1goUBfIPNqJsnrbGLUHnI2IJaYYWxFUK1lqjtbYVQLBpW3/0bpFA0fj8/UnTcsQMMmpnRpqIKGwQ1RhRIzz1ptnLLOoKzUAAAkkQKCoZNo5IMirKqkuS0DyahAAEWgkUBfJPEYPziFg9P6e3kIRYoyBHtNCkiTO/AhYE3CqAYOPWmUvxuq+40d+92cc5JJLDzOr0sk4qyJDG4UgkWnPvxNmLU5wIw4eAqwQKioddzxp1rCytGueqwlEsBFwuMOrGs/ZMT4vkijqAoCXorDHMoCPB9LWZoX//e1q9y4eI8lNIAMEmhSbbzUO99jZ/x9oNnMMbg4yQ9IoFGS0arZlUPvtDN48PtUMg1QUKS/zXEHG3yrKq61PdAuOHQFsKjCkePljjqBlyiCjXPGnNkBDrEqwMzHqvLWtD3xCIJ4BgE08Ir7eJgDqvf/eF9TnqPhkWyhaho8znyAiHmaI1eDBZm0wLOoVA0gQKi/3/EI33nFxadU3SOkHDEIDADgmMCuS39xlaLouRR2wGnc7EHBSRIGmR0OTAc8t3qEG8GQJJFkCwSTIwmk9coLB46LEqyMimXRl6RzMvL5PwT59k1kybNi2aeGt4JwQg4CaBghL/FRrxfhVlVf9wU92oFQKpJFAQ8PcmwzyAQD03RwWdL4g5pILO5LLqV1PJAmN1pgCCjTPnJSWqGls8dKCwlmNsDDJM9LVsDDL1dVzzv9ur16cEBAYJAQhQQbG/iDXpU1k66wpwQAAC7hAoDPhPIuFcEskTof7MFCTikGFIcMrE6s/dMQpU6SUBBBsvzabDx3L5+KF9Ipq6tExyqOWG/3XqwZhqRyZKvvDUwIwVDh8CyoMABJIkUFjiH0NEh1aWVRclqQs0CwEIJFFg7A1n7Gb40nLVkdIq6BCRej6cGXTqGySIv6xMIj6a3iSAYIPFkDSB0ROH9tCaNgUZ9UyZNBVkRJNwOunhuwIzlyStczQMAQi4SqCo2D/K0GjQ5NJqFXDwBQEIuFxAXZVhkJYrTHlM5mVrb5BIUNP14KTAzHdcPjyU71ABBBuHTowbyxpzy5CuWr0vh9jIITGPYt6TmMMsEmZdC08KVC1y47hQMwQgkHyBgpL8SzXioyvKqkclvzf0AAEI2Ckw6t5RaenLfsyTlpPW1G5Od3XZmjptTdfSgpNKp39vZz3oy7sCCDbendukj+ziQE5mB6NztgoyhphHMfcX5rAmYj5PpqK0en7Si0AHEICAJwQKivMvZo1PrCytvtQTA8IgIACBbQoUTjxrP2lqztOIc6Ul6HxnBp2oEdrdd0QwEAgY4IPAzggg2OyMWgp/ZmzxsBOjLOoI5hxiyiGiGhIOky7hykD1aylMg6FDAAK/Q6CwJP8C9dyMyrLqi39HM/goBCDgQoGCccOOI11yNSIVdI4ioZAKOuq0tcryWZ+4cEgouY0EEGzaCN4t3V5ePHxwhI3WQeaT2H0ydbRL+MHAgw1uGQvqhAAEnCtQVJz/Z9L4jIrS6gucWyUqgwAEki3w98DwLk0RyVNBh8XczWEiDjJJKNouGpxyw5zVya4B7btXAMHGvXOXlMr/FhjW12dItrkbo3ZliH4ygwxLOIMzwv8OTFuVlI7RKAQgkNICBSXDztFIhlWUVf85pSEweAhAYDOBsYFhfY0o5ZEmuSSUJ0QLWFqCTkV59RvggkBrAQSbFF8PowPDe+qGkU3MLQ/GJIoIUY0mFGbNF8YNfSm+QDB8CNgkUDB+2Nmsy8jK0upzbOoS3UAAAu4T4LGBYbmGoXZyRB1E0FNIQixakMUIVUyc9Y37hoSKrRRAsLFS0wVtjQ6M2N1nRDcFGSLqEgsyouvhysCML1wwDJQIAQh4TKCwZNgIIjq/sqzqbI8NDcOBAASSJDB63NAeaWl666Cz0gw6rAV34/RgIDCtKUldo1mHCiDYOHRirCqrIDCyA0cackTXss0HYxL1ZuawGEaNCjKTAzM/sKovtAMBCEBgZwWKxvv9pPMlFaVVKuDgCwIQgMAOCxQU5x/JzHnqIBIiySahoDAFSdNC+Hlnhzld+QEEG1dO27aLDgQC2srIAjPIUMulZceoZ8m0BBktPDlQ9abHhozhQAACHhAYU+IfohH/rbKsyu+B4WAIEIBAGwuYf7FrNOSycJ6w+fyc9iQSEpagoflCUwMzVrRxieg+CQIINklAtbvJMRPyj9FEyyaWlhv+meaLSI0YWri7b204EAhH7K4J/UEAAhDYEYGC8f7TWZexlaWzhuzI5/BeCEAAAokIFAZGHEhG1DxpTZhyiXgRsYQMQ4JTymfVJNIG3uN8AQQb58/RbyocM8E/QDM4hzXJVjf8E/ESYgpzlGpYbw5PKn1+nQuHhZIhAIEUEigK+EeRwbuJkE4a6eoyWSJjLxJ+l5h0Vn/OpFeUVo9NIRYMFQIQsEmgKDA8R8TIFaE8FjqEmIPMEmyOGqF7J85ebFMZ6MZiAQQbi0G31Vxhsf//Ksur/7cz3RUE/L05Kjmscba0HMFcy0xhMahG9Eh4cuC55TvTLj4DAQhAoC0FCkv8XxLRAduqgYXPryiverwta0TfEICA9wWuuNHfPZrOuWIY5v05TFQrxCHWJLi2tiH0yJ0vbfC+gjdGiGCT5HkMBEamr4g2PMXMaxN9onbRBP9eZEiOaKxufFNBJjMWZAw9Gp4SmPN1kstG8xCAAASSLlA0wT9ahKZso6OPK8uqByS9CHQAAQhAYAuB0cX+QT7iXGFRDwjNVT+DGQaHNE2CFaXV83cWrHDcmftV3vTc0p39PD4XXwDBJr7RTr9j1ISh+6aJ/iSRHEtESyrLqvffWmPqKbuRSDTH0Fjd7J9NRHurS8tIOBzVIjVTA3MW7nQR+CAEIAABBwsUlvg/I6KDflOiyF8ry2fd7+DSURoEIJACAmPvOSMjsjItPhqGfAAAIABJREFUT1dBh8yg042Zgq2Czg+JMhSVDPs4KpGLp5TPWZDoZ/C+HRNAsNkxr4TfvfHIwSeJqFfsQ4ZBB0+ZWP25uYsj9TksmrrRX+3KHEYiYXV6WTRq1Ey9afY7CXeEN0IAAhBwsUBh8bDLiOU/Wwzhy8qy6j4uHhZKhwAEPCowJjCkFxt6rvZr0PlG3Zsjogcry2aGtjXsjQ9E/4aE1mo6nz0pUBX0KFGbDgvBJgn8hePzh5LGKtRkbdF8FTNlmffJiLwuzGFdJDwJp3EkYRbQJAQg4BaBwhK/2pU+NFYvk1xeUTZrklvqR50QgEDqChSMG3oC6Zq6L0ft5gwioiCTOm3NF5w8ccanMZnCgP//yKD/bpLS5JzKwKynU1cuOSNHsLHYtagk/1Ih3tblE28wyU1NGtXcF5hVZ3HXaA4CEICAKwUKivMvZuYHNhb/Q2VZdQ9XDgRFQwACKS1wZWDkLk3RhjzSOJdE8oQ4yhuDjhCfQ0QjWwOx0JiK8uqpKY1m8eATDjYS/PWSKotr8ExzE+blFvzSmHXVtgaksbH8nhNnH++ZAe/gQDiPcOjBDprh7RBIFYHCEv/7RHQYkVxfWTbrtlQZN8YJAQh4V+DywIh+0WikJegYcjQx7/ab0YqMqyyfdbN3FewdWULBRl6j40noJRKK2luee3qb9+M+ad/VdtGWruuiq38M2TrtjUeHN+yVtc5wz8gsqpQpg4gu4GzCtqtFpGjGfQIi0lca6x9lpmYiiohQhImbhQzzV2KtmUjUa80Ga82axk3q98TcZBjUrGlaE2nqPaQeuru9fxJ5T7w2Yq9vaouZk/aw3zHF/r9oTPfspu2yVyDwYIP7ZhcVQwAC8QREZGR9ZN31zNxMsvF7mPl7IyLMzZr5/VD9Ss3Muvn9TyO9SdSvGjdp5FN/tq3vXVZ839tuG8y8Uz8HF03wHyFC727LR5jvnFxadU08P7weXyDxYGPQbCLqEr9JvEOIacnaLrR0XVdasq7l15/rW263Oeegj+jEHktSEWkdMf0VwSYVpx5jjgmISK6x6qcnG995ZVfSNCLWiDf+av77b/6MzfeoP+eNv5KmC7FmsK4bpGkirImma4b555qmXhP1e275PZl/rrduR2/pR/1DzBv7Z9HU731ETKooVi+xprV8UOOWX5k1EVF/bRMlEUP9I2IY5r8TRUX9mWGYv2cV3FreFyWmCIn555FNP8yQmD+cqB9wxKAIadz85Av39z73tMs+Flbhjps11swfbAySlt+bQU9rJhXwiBINeYkGOPW+eD/UpN5fSuH/vhCwUEBEyt5Z/tT4HzYsYmadNPMfzXxG76//3vLMXvU9r+X12L/H3usTTdMNnX2GzrrB5BNmXXTWRWOfaKSr12O/J13zifq2prOPNPV70djsUzOfAcwtv6pvchrrrH71qdfVN0Bm9c2QdfNX9Wfq+6CQYajvdeb3O5aW73skUUOi6vtDVEjMf9RfBIkYUTEk+vLcZzu9VDPzt7s1rWz7HnjYdxefc+V8Fm5W3w/NMKeCnqG+/+lNbH7fk2YV7tRfcsUJeb/5i6kE/kJsu4ExmX+xZeESIwQbKzW309a6poxNQSe/lzrdNOW+EGxSbsox4C0FROQPxsofH6ub9dCurtXZmHE2D1sqpPHmASwWxLYMb7H3tQ50W33vVkLdpnDXEvRE01SAM9TPGrGgR9wS8FjTRVQ+awmC6scS9eebgmKsflEBTtfVn5thbtOvmvrBhlnMn27Ua6SRqP+ZP8S0/FAjYoY69fuWX6MGGSrkiRnuWkIdm6FO/XCjwh6xCnTmzleEDPV7iZD6G2sz9HEza9RsqD83d/VUuOOmjb9v4vYdrnbtukHhECAiEbn57eWP3/DuT9Nc62EGLoqFso0BbLN/V0GsJZTFwtrC0DJa/eOvz/j0penUqVt76tytA3XetRN17daJOnXt8Gu42xT0Noa7bfy7GezMUJdmaOovuVSwUwGPfL8GvZbgpoKdCoAtQVKFPFWf+jczOLb82hLizOCnvjGqb4Dm97+WgMdsBjr1/S8W7shoCXMbQ52hQt3GoKdCHWsUEYOiwhIRafkeaIY98y+1Wv4iyTC/94l51QKrKxbM74fcLGKY3xN1jZvULt5PDYufOaDTMa/HWzgINvGE8LpVAgg2VkmiHdcKiMiZ0RXLHq6f80g31w4iVQvfFOhU/vl1d22rO2/m663et0WI22yXbluBsPUuHWuUduDARVqHTptOjkvVacC43S0QjTbf+fZPT1y1YMV0dw9kB6pXfxXy3esGZXZhyuxC5q/pnXagAYe8VYWjllC0MbBtDHObdta2+e9b25Xb2i6d+gurXwPjlrt2A7oNvbVdWocb4nEg2MQTwutWCSDYWCWJdlwrICL5xk/f/6/uuUfdu2PjWn33Fq7vuR9lnjj0Y61DpwHuHQUqhwBRc7Tp7nnLH7/8vZ9nggMCCQscs8efaWC3IeUZaVkl8T6EYBNPCK9bJYBgY5Uk2nGtgIiMiP747X/qX3gcOzaunUX7C9d77E8Zx53+gd6xi3pGBr4g4FqBpmjD5LeXPz7mg5+rXTsGFG6/wHF7/oUG7ppfnKZnTIzXO4JNPCG8bpUAgo1VkmjHtQLqRKDoD0um1L/4JIKNa2fR/sL1vQ+gzONOm6916Hyk/b2jRwhYJ9AUqf/PW8sfvezDlXOsaxQteV7g+L0uogHdzrw+Tc+I+ygABBvPLwfHDBDBxjFTgULaSkBEzo18/3Vlw8tP79JWNaBf9wn49ulNaUefOs/Xqcsx7qseFUPgV4GmaP0Db/z48MUfr3weLBBIWODEvS5RweYqXU/7V7wPIdjEE8LrVgkg2FgliXZcKyAif4l+t/ju+uCzCDaunUX7C/ftdyBlHHXKG1rHrifY3zt6hIB1Ao2Rukff+PHB8xf+8pJ1jaIlzwuc1OMyGrjrkLHMXBFvsAg28YTwulUCCDZWSaId1wqIyEWRpZ//u+GVGV1dOwgUbruAr+fBlHHkyTVaxy45tneODiFgoUB9pPapN3548E+LVgUtbBVNeV3g5L3/ZvTrdnohM0+NN1YEm3hCeN0qAQQbqyTRjmsFROTSyDef3tkQrsLDjl07i/YX7ut1CGUMzglpHbvk2d87eoSAdQKNkQ3PvvbD/Wd9uupV6xpFS54XOGWfguihu5w6hpn/E2+wCDbxhPC6VQIINlZJoh3XCojIqMg3i25rCFcj2Lh2Fu0v3HfAoZRx+Ekvah27nG5/7+gRAtYJNETWVdcs+2/+56trrGsULXleIHefsZG+u5wyipkfiDdYBJt4QnjdKgEEG6sk0Y5rBUSkIPLVwpsbXpvd2bWDQOG2C/h696eMw4+fo3XoOtT2ztEhBCwUqI+se67m+/+c8cWauRa2iqa8LvCH/a5sOqjLSX9l5ofjjRXBJp4QXrdKAMHGKkm041oBERnb/MWHNzW+8XxH1w4ChdsukHbgQEofcGyV1qnrcNs7R4cQsFCgPrL+pVe/n3Lql2vetLBVNOV1gdN7XtXYp/MJ/8fMj8cbK4JNPCG8bpUAgo1VkmjHtQIicmXzZ++XNb71YgfXDgKF2y6QdtBh5Ot/zLO+Tl3Ptr1zdAgBCwXqI+tfeeW7ypO/Wvu2ha2iKa8LnLn/tQ0HdDr2ImZ+Ot5YEWziCeF1qwQQbKySRDuuFRCRq5s/XRBofPvlLNcOAoXbLpB28OGU1v/oJ/WOXc6zvXN0CAELBeoj614LfjvpxG/WvWthq2jK6wJDe91Yv3/HIy9g5mfjjRXBJp4QXrdKAMHGKkm041oBEbm++ZP5xY3vBNu7dhAo3HaBtL5HUEa/ox7hDp0vtL1zdAgBCwXqI+vefPnbu49dsm6Bha2iKa8L5PccX9+z8+DzmLkq3lgRbOIJ4XWrBBBsrJJEO64VEJFxzQvnjW9899VM1w4ChdsukHbokZR26BEP6B26/J/tnaNDCFgoUN+87p0Xv/33kd+uf9/CVtGU1wWG7T+hbt9Oh53DzLPjjRXBJp4QXrdKAMHGKkm041oBEZnQ9NFbNzYtqEl37SBQuO0C6f2PJl/fI+7Tszr9zfbO0SEELBSoa1773otL/znou9qPLGwVTXld4KzeZRt6ZPU/m5lfiDdWBJt4QnjdKgEEG6sk0Y5rBUSkrOmDN65ven9ummsHgcJtF0gfcCz5DhlcqWd1LLK9c3QIAQsFGqLrP5zzzW0DltUutLBVNOV1gT/2vmnDXll9RzDzy/HGimATTwivWyWAYGOVJNpxrYCI3Nz03mvXNn34pu7aQaBw2wXSBx5H6Yccfhe373il7Z2jQwhYKFDfvO6TOUtu6fvDhk8tbBVNeV1gZJ9ba/dof5CfmV+NN1YEm3hCeN0qAQQbqyTRjmsFROT2pgU1Vzd99FZC33tdO1AUbqlA+qATKP2QQXdwZodrLW0YjUHAZoGG5vWfVX8z8aDldZ/b3DO6c7PAnw68vbZ7uz5DmPm1eONI6D+u8hodTwapG3a6xGsQr0NgGwIINlgaKS8gIv9qfPfVK5sXzkt5CwAkLpB++EmUftBhN3O7rHGJfwrvhIDzBBqi6xdXfVXa+6e6L51XHCpyrMC5B/6zdrd2vU5j5rhPdkWwcew0eq4wBBvPTSkGtKMCEo1Oapz/alHzJ3iGw47apfL70wfnkO/Aw0r1du0CqeyAsbtfoD5S+83Mr0p6/lz/tfsHgxHYJnDeQXfV7pq5Xy4zvxOvUwSbeEJ43SoBBBurJNGOawUkGpna+O4rf2tehGc4uHYS26DwjCNPprSDB43jtIyb26B7dAkBywQaIrXfTv9y3D4rG5Za1iYa8r7A+QdNqt0lc+8cZo77H08EG++vB6eMEMHGKTOBOtpMQCKR/za+E/q/5s/ea7Ma0LH7BDKOyqW0gwZdy2lpd7ivelQMgV8FGiK1y5758oa9VjV8BxYIJCxwwcGVtV0y9jqBmT+M9yEEm3hCeN0qAQQbqyTRjmsFJBJ5qHHeyxc2f/6Ba8eAwu0XyDj6VNL7DLhST0+/y/7e0SMErBNoiGxY/vTia7qvafzBukbRkucFLjxkam3n9O7HMnPcc8IRbDy/HBwzQAQbx0wFCmkrAWlqerxx3svnNS/Gw+naag7c2G/GsX+gtAMPK2Rdn+zG+lEzBGICTdG6FU98/o/d1jYtBwoEEha46JB7N3RK3/0IZv4s3ocQbOIJ4XWrBBBsrJJEO64VkObGaQ1vvXx25MuPXTsGFG6/QMZxp1PaQYf9lZnvt7939AgB6wSaonW/PPb5Fbusb/rZukbRkucF/q/v/Ruy0roNYubF8QaLYBNPCK9bJYBgY5Uk2nGtgNHYMLPx7ZeGRb76xLVjQOH2C2SeMMTw9el/GTM/YH/v6BEC1gk0Gw2rH/m0sEtt8y/WNYqWPC9wad//1rVP26UfM38Tb7AINvGE8LpVAgg2VkmiHdcKGI0NsxvffGFI5Bs8ddu1k9gGhWeeNDTqO6DfJcz8SBt0jy4hYJlAc7Rx3UOfju5YF1ltWZtoyPsClx36YF07X+eDmTnuqRMINt5fD04ZIYKNU2YCdbSZgDQ2vNDwxvOnRZbEvUy4zWpEx84TyMz2R3y9+l7EzI87rzpUBIHEBSJGU+0Diy7Lqo+sS/xDeGfKC/y13yP1mXqH3swc99QJBJuUXy62ASDY2EaNjpwqIE0NwYa5c3IjS79waomoy4ECmScPb/b1PPgvzPy0A8tDSRBIWCASbar/76L/y2yM1ib8GbwRAn/r91hDut5+P2ZeEU8DwSaeEF63SgDBxipJtONaAaOhvqZx7uyTIt996doxoHD7BTJPOavJt9+Bf2bmZ+3vHT1CwDqBiNHceP/CC9ObjHrrGkVLnhcY3f/xxjStXQ9mjntzFoKN55eDYwaIYOOYqUAhbSUgTQ2v14erj49+/1VblYB+XSiQmXd2o2+f3ucwc5ULy0fJENgkEDUizfcuPN8XMRqhAoGEBcb0f7LJp2Xszsxr430IwSaeEF63SgDBxipJtONaAWmsf7s+XHV0dFncg11cO0YUbr1Auz+c06D32H8kM8+2vnW0CAH7BAwjGp3y8TlaVCL2dYqeXC9QMODpZp3TdmHmuNcwIti4frpdMwAEG9dMFQpNloDR2DC/4ZXpg6M/Lk1WF2jXgwLtTj+vXt9zv7OY+QUPDg9DSiEBETEqPvwjCxkpNGoM9fcKFA58JqKR3pGZG+K1hWATTwivWyWAYGOVJNpxrYDRWPdBQ2j6wOjyuCdWunaMKNx6gXZn/Lle32NfPzMHrW8dLULAHgER0YWkueLDsxL62dOeqtCLGwSKBjxrMGsZzBx3qy+hxSWv0fFkkNoC7+IGANToSAEEG0dOC4qyU0AaGz6uf3lav+iK7+3sFn25XKD9kAvqtN17DGXmV10+FJSfwgIikiFkbKj48I96CjNg6DshMHbgDCEinZnVr9v9QrCJJ4TXrRJAsLFKEu24VsBorP+04aWnD47+HPcofteOEYVbL9B+6IV12m57nc7Mc61vHS1CwB4BEWlvSGRt5Ucjffb0iF68IqCCDTNriYwHwSYRJbzHCgEEGysU0YarBaSx4Yu6F5/oY6xc7upxoHh7BdrlX1yn77rHqcz8pr09ozcIWCcgIp2i0vzz5I/+lG5dq2jJ6wIa6zSm/9OGrukJ7fQh2Hh9RThnfAg2zpkLVNJGAkZj/df1zz+xv7HqpzaqAN26UaD98Es3aF13O4WZ33Fj/agZAkpARHaJGI0/TPn43AyIQCBRAZ3TaHT/JyK65ktL5DMINoko4T1WCCDYWKGINlwtYDQ2LK1/7tF9jdU/u3ocKN5egawRl23gLrtmM/MCe3tGbxCwTkBEdms2Gr6d+vF5mda1ipa8LpCmZdJf+z3S5NPSEgrECDZeXxHOGR+CjXPmApW0kYDR2PB9/ZyHexhr4j48uY0qRLdOFGg/4q91WpduxzHzh06sDzVBIBEBEdmzKVr31b0Lz2+XyPvxHggogXS9PV3W98EGn56e0LpBsMG6sUsAwcYuafTjWAGjseHH+lkP7WGsW+XYGlGY8wTa//FvdVqnrkcz80LnVYeKIJCYgIjs3Rit/fy+hRe0T+wTeBcEiDL1jnRJ3/vr0vSMrEQ8EGwSUcJ7rBBAsLFCEW24WsBoalhRX/XAbsb6Na4eB4q3V6D9yDF1WofOg5n5M3t7Rm8QsE5ARHo2RNYt/M8nFyX0A6p1PaMlNwu083Wmiw6ZWpuut+uYyDgQbBJRwnusEECwsUIRbbhaQJqbVm6Y/p9usmGdq8eB4u0VyDqnoI7bdzqMmRfb2zN6g4B1AiJyQH1kzQf3f3JJB+taRUteF8hK24UuOLhibbrePqFnaSLYeH1FOGd8CDbOmQtU0kYC0ty0esOz93WRuvVtVAG6daNA1rlF9dyuw6HM/I0b60fNEFACInLQhsiqd//3yaUJ/c071CCgBDqk7UrnH3T36gxf1i6JiCDYJKKE91ghgGBjhSLacLWA0dy0ru6ZqR2lfoOrx4Hi7RXIOu/yes5sfzAzf2tvz+gNAtYJiEjf9c0r335w0V8RbKxj9XxLndK707kH/Wtlpp61WyKDRbBJRAnvsUIAwcYKRbThagGJNNdueKoySxrrXT0OFG+vQNafr2jgjHYHMPMP9vaM3iBgnYCIDFjXvGLuQ4v+1sm6VtGS1wW6ZOxJI/vcsaKdr0P3RMaKYJOIEt5jhQCCjRWKaMPVAhKN1G144p520tTo6nGgeHsFss6/spHTM/ZjZjzZ1V569GahgIgcvqZp+auPfDoGwcZCV6831TWjB53d59Yf2/k67pXIWBFsElHCe6wQQLCxQhFtuFrAiEYa6x6/O12am1w9DhRvr0DWX/7RxGnpezEzHoBkLz16s1BARI5c3fh98NHPxiLYWOjq9aa6Ze5LZ/W+6ft2vo77JDJWBJtElPAeKwQQbKxQRBuuFjCi0eYNj/7LR9GIq8eB4u0VyLrgqmb2pe3OzDgn3F569GahgIgcu6rxu+cf++zyzhY2i6Y8LrBru5404oCype18nXomMlQEm0SU8B4rBBBsrFBEG64WEMOI1j58h0aG4epxoHh7BbIuvDrCuq8rM9fa2zN6g4B1AiJywi/1S2Y//sWVCDbWsXq+pd3bHUDDDij5up2v8wGJDBbBJhElvMcKAQQbKxTRhqsFxDCk9qHb1bmnrh4HirdXoMNF10ZJ0zowc4O9PaM3CFgnICI5K+q+qnpq8dW4FM06Vs+31L19H/LvP35xu7TOByYyWASbRJR+x3vqG4kamog6dyDSEtLeuc4iUaL1dURZmUTpaTvXRpI/hWCTZGA072wBEdFJpLn2wduS+J3A2QaobucEOlx8nUHMmczcvHMt4FMQaHsBEcn9acMX05/+8joEm7afDtdUsGfWwTSk5/WftU/rckgiRSf0H1h5jY4ng2YTUUJP/Uyk42S9p2IG0di7iY7vR/ToeKKeeySrp/jtbmggKrqL6MEXiKpuIvIfH/8zO/uO/84huuwOoitHEt06ypHhBsFmZycXn/OEgIhkkBgbah+8XffEgDAI2wQ6XHwdEbPGzNjqs00dHVktICKn/bjhs6ef+fIGBBurcT3c3l5ZfemM/a75JCu9a79EhumpYLN6PdGltxPNmNsy9PuvIbp0SCIMyXmP2q25dirR4yGiZ0qJTh6UnH5Uq0++QjTqTqKrzyEadwGRriWvr51sGcFmJ+HwMW8IiEh7Mow1tf/f3nnAR1G0f/w3V5LcpUCAQIDQpPcuVaRIERQEkSJVFEGwi11f8a/YXiy8CoIoItIREKQJgoCg9N57D4QQSLmSKzv/z+xlUyDAwm0u2fNZP34uuZt5yneXzf5uZp756bOCOaYaHJiDLwvGEDHoNc4MhoJ3Vw8+2pRRHhLgnHe5kHZg5vzjb5OwyUPOwWY6LqI2OpZ7eXe4ObqemtyCSths3Ac8+BrwxuPA4o1A9XLANy/6pmfRke8ESNjk+ymgAPKTAOc8ins9l23TxobkZxzkW2cEDAZEDHzVywwGk84ip3CJQA4CnPOu51L3TF944r1IQkME1BIoE1kXHcu+tN1qLtxITZ+gETZeCXh/KrByK/DjG8DExcDyzb6Rkjqq6iiowUVt/CBAwsYPeNRV/wQ459Hwei6kTRtLX7Xo/3QGLgOjCRH9X3Yzo5EEceCok6c8IMA573E6ddfUxSfeJ2GTB3yD1WS5yAZ4oOxzW8LN0U3U5Bg0wuZCItDvQ5+I+Ww48PsWoNvbwOcjfOtOmIpMj50H+rwPvNoXaN8Q+G4JMHU5cPgs0K4B8FZ/33QyxZYoCvDKBB/m9wYBYn3P+F+B0sWA6W/7Yvl4BjB/HTD7PaBS6axTIooi7TkBfL0A+GMbcPoSULUM0KUZ8FyPG9cGCTsb9wLfv+abavfpTJ+tia8Ane4FNh0AOowCJr8K9G6j5tQHvA0Jm4AjJ4cFiQDnPAYe9+m0nz+3FKS4KJaCTYCZQ2Dt+7zLYDKHFuxIKToicGsCnPPHTqZsm7Lk5JgIYkUE1BKoENUIbcuM/DvcHK1qpbqKx31AD8UDxNQzIWSURfqK0ImOBH54DRCvtzuEgOk9GujUBNh5FIi/4lvwL9bKiAIAbg/w3SigT1ufJfH+S+OBpBQg1Aws2wzUrQhcTAKmvA40rQF8MM0nbOaM9gkXcQhRM2s1MPwLoEgk8FhroFghYPdxYMk/vvd+egu4v25WxMLOqm1A/crAj8uBepWANAfw+uM+ISOm4bV81ieo+rW/Xab58jkJm3zBTk4LCgHOeUnuTj9mm/6ltaDERHEUfAIsJBTW3s85DWYzCeKCf7oowlsQ4Jz3PZG8ZfLSUx+HEygioJbAPYWaoG3c8PVWc/T9avoEhbBJd/sW6e85Dsx4ByhVDFCmpn31C7DwQ9+Iy+0ORdgIgfHeYODVPlnrc9btBgZ9BFSOA6a9BZQsmiVsJi0GmlT3jabUqpDTS27CZtthoOd/fOJk/Eu+ER5F8Py5ExjyaU4/4jNh5z9TgHIlfKIp+8iR+JyEze3OLn1OBPKXAOc8jruch2wzvqI/6vl7KnTlnYVaYO01wm4wh9B1o6szR8FeT4Bz3v/Ytb8nLT/9X/pyhy4P1QQqFWqG1nFPr7Gao9up6RQUwkYRJGJ0RQgSpSLY6h1A93eAF3vmfP9mYBQ791YHvnw2Z9EBRTyJ0ZKVY32jMcqIzYrNN46wKD6uFzZitGbMdODdH4BlnwIPXjdjUAgy8ZmYeib8tM9YKiXs/Hc2MPFloG+7G6fWkbBRc7lTGyKQfwQ45+V5umOvbeY4moaRf6dBd56ZJRzWR4elGUJCVcw70F16FPC/iADnfPDRaxvGrzj9OQmbf9F59zfVyoVbolXpp1aGmwt3VGMrKISN2MNFTAm7fmQmMRkYMAZIsQMz3/WNdtzqUITNo/cD7w68saUQG29NzprupQibU/HAjHeBorkUMLxe2Ch9Nu3POT0tu7cZq4D+Y4Cf3gQGZpzG3EZ+svchYaPmcqc2RCD/CHDOK3Knbadt1tf0gJp/p0F3npk1AuE9nk5mIaEFfh853cGlgANKgHP+5KGktd+sOjsuTwuoeN0SnHaPnJvJbECo1f+CgrZkF7YvP4eoomGo064kDHm543pAz0rBd1Y1uhValhqyLNxcWNUGLroXNql2YORXwB/bgQEdfOtTlEPsZCamdolKafP/D+jRyj9howgOZR3L3QibKylAvw8Aj9cnhkpE3xiT4uf/hmQJLBI2Bf8fH0VIBG5FgHNeldvTttjmfJOnezgcjk/A6Pm/wyGGmXM5asbF4u1HHoA1NPiKbKU4nNh39iIKh1tQvVRxMDVVY+7ysl174Dh2n7mA7o1ro2zRvNMcLDwK1u5DrhpCLEXuMlTqRgQKBAHO+bADV1aPW32Y6h+dAAAgAElEQVTumzwphOFO92LDvFP4ffJh2JNdmTnXaVsSDw6rhtJVC901h4RTafjxta2o+0ApdHq6qio7Zw9cw+HNl1G1SQzK1Mi7e4SaYBxpblw8nori5SMQXkhf9/5q0W3QotTAxeHm6G5qctW9sNlyEHjkHd9C/1sdw7oCX44ELLf456R2xEYpUHA3wsbuBF74Gth66PYjNtkLAZCwUXM5UxsiUHAJcM5rcFvq37a54+/+r6uK9DYdPY32H09E5diYXB+4g1nYKLl3rFMN3w/tJQucvDo+/W0NFm3bh5+e6SuzzqvDEFkYlq6DrhhCrRmrMfPKE9klAnlLgHM+cn/Syi/WnP1W8ydrycuxZtoxLB63H9WbF0ez7uVhjTLjzIFr2LToNBp1LqNakORG4W6EzYrvDmPZhIPoPKK6X761OCt/Tj+OhWP3FohY7jSfGkXaoXnJAfOt5sI91fTVtbAR61W+nAeMnnrzAgFXU4EnPwMOnQHmvQ/ULH9zLIqw6XgvMOYpwGTMamtzAs9+Bfy+FfjtY6Bhlaw1NncyFe1ma2gUT8pannlrgV8/BMR6H3GQsFFzOVMbIlBwCXDO60ipyevtv3wbEGHzTvf2eP3hjBKOBReLppGdSLiC935ZgcYVy2J4u+YIyX4T19QTEDBhE1UElocGJBjCrLeZTK1xgmSOCGhMgHP+/N4rK8auPTfJrLFpXD5rw9TXtyI61oLHRzeQRY1yuBxeJJ6zoVTlux8svxthI0Zsjm5NRLXmxf3yrZbVqh+OYO+6ixg4piGKlclZa2TXqgtYMv4A2vSvhBY9b/EgrNZZANvVLNoezUr0m2MNKdxHjVtdCxsxSjPwI1+aSqWy65NWxI/Yb0YsvBcjNzc7sldFGz0YeK2vb4RH2BCFCISvjo2Bb170FRa4mxEb4VspatC2/s2rot1fD/j6eSAq49okYaPmcqY2RKDgEuCcN+Cp11bbfpmYp3MSlFGLf6OwCeTZD5iwKVwUls794w1h1lKBzI98EQGtCXDOX96VuOSzv87/kO1rY228nNh1BV8N/gsdh1ZF52eqgWm8BuZuhI02mamzIkkcS8cfxIG/LuGJzxrLU86C5ahdtBOalnx8usUUNUBNTroWNmqrnoky0D3f85VivtWeNoqwEaWcxUhPiNlXlex8IiBGUCItOauf3a2wEetrPp8DvPGdr6DB9fvY1LkH+OH1rH1vxIkkYaPmcqY2RKDgEuCcN5aSk1baF3xXYIQN5xz/XfIndpw6j28G98DaA8cwdula7D93Ec2rlMdb3R5Aq2r3wOX1YvH2/ZiwaiMSklPRtWEtjOzQEnFFcg4+iXUnF5NT5HUnLrcXf+w7glOXkxARFopOdauhzE3Worg8Xhy6kIBkuwNGgwGVY4shJurGP8yindPtRmSYb05xqjMd4g96lDUMBsYgcY4Uu1NeP5SXozXCd8CETXQMLJ36njdYwuMK7tVNkRGB2xPgnL+6I2HRpxvjp6p69ry9xawWF46k4IdRW1C8XAT6vlcPUcVuXp9ArMX57X8HcGrv1VxHN9bPOoHjO6+g6/M1UDTO9+1ydmEjxFPCqVQc2JgAUaggrnohVGpQDKYQQ46QRcGBy6fTUKpyIYRYcmo58YV56hUnLp+xyfcwMcJUsmIUDMaboxFxu5xeee1gWLgps62IwZ7qlqe9ndpzNeiETZ1indEkts+PFlPUEDXXhKqLq6Bu0Cke9sU+NUs+BprVvHm6yjQyUUjg1zG+/WNyO7KvsRncCfh8LvDzSl/LR1sBr/TOKTacLkCMBJ2+CPz8du6bgIpKamKDztnvAZVKZ3mVOLBuF/DtIt8IjtjkU+yFI0SOqIQWc92jz83sKBY3HQA6jAImv+rbsLMAHrRBZwE8KRRS4AhwzptJ1xKX2Rd+X2CEjcPlxhuzl2LPmQuoXaYkft22D/1bNoAt3Y2FW/ciMiwE45/oiaW7DmDZzgOoWKIYktLs8qL5hxvUxP8GdUexSN8ffqfbg7fmLMXJhCQMa9cMnyxeje0nz2UCFgvsP+7zEB5uUCNzUb8QVusPnZCnj2VvK4SQmEb3TPvmCDVlVTSasnYzvv9zM8Y/8SgW79iPsUv+lO1PHd4Xj95bRy4c0H/CDPRtXj/HNDwheNYdPI4vlq2FEF/CfusaFTGyfUu0qFJejkfEsu/cRVm8Ld15EFdtdrld+9pV8HLn1qhbtmSOYgQBEzZFSsDSsfcZgyW8XOCuVvJEBLQnwDl/c3vCgo/+jv9Zc+Niutm8j3dj8+IzaPhgHB5+rgaKlMq9qrQQCAv+u/emIkCsjdn9x4UcAkERNlWaxCAkzIi1M48j3earvCaOxg+VQfdXaiEiOmsh97ZlZzHtre14cep9uKde0cy2ot+qH49g3awTOWyINo++Xhtlquf8EyEKIfwx9Sj+mnsys72YVtfhySqo1740Vk89it++PnBbpqHhJgz+pBFq3heL/X9dxKTnNqHHq7Vx/+MVcX2dFfH5upkncF/vCqjdumSm7eQEJw5svATbNZdcGa583WiUr13kloLstoHdpkG9mIfRuESvyRZT5NNqbOla2KhJ8E7a3K54wJ3YorY3ECBhQxfFv5oA57yllJTwm33RlIAIm8H3N0avJvVyMBcP6rXLloTJ4PtmURE2QjA0rVwO/xvYHdVLl5Af8uds2oWhk+fK7cRi/C8GdJOLEdjTXXhn3nJMXrMJc54fiM71fAsBs9sSfl58sBVGPNACllAzVu05jFEzFqNUkUL4YWhvlC3mKwcpps09+d1sVC8di4/7dMY9xYviUnIaJqzagHEr/sL3T/dG76ZZOQgxMevvnagZVwIHzyegW6NacHu8aFa5HLrUryHbE4UTsk/DE7nM27wbL0z7FVVLxuDBjHjX7D+KE5euYO4Lg1C/fGnsPHUevcb9hHtKFEX7WlVQJMKKY5cSMX3DDhSPipDFU60ysXLciogT/vK8eECxWFge6HXSYA2/51/9D4iS1z0BL/f+Z/ul+e9vujgzT3IR4mPm6J0Q09KshULQpn9FNOte7obRm7sRNmK9zKTnNyEl0SmLFCFiytYsjNSkdCybcAh/Lzh1g0jITdh4XBKWfHMAG+efkm00erAMjCYmjxAJcSJE08AxjVCouG/ESQi2RV/uw5alZ9Hk4bKo1TpWHiXatuycXOVMTDsT/cUaow1zT8qjUPc+VEbOP/sRfywFW5eexcCPGsqFFJLi7fjpjW2ILBp6w5okEeOir/bj0D8JGDL2XpSsGAlRnEHks2DsPtls6cpRuHLeLtvJTdRpeYLrx3QTwmZCmCl8pBq7JGyyUSJho+aSues2JGzuGh11DAYCnPPWUlLCAvuiKbkUedcuQ+XhPjeLD9Sqgh+e7i0/tGcXI2I0Qzyg1y2btYzjzJVrGDJpNgpbLRj/RA+UKJRVS3/jkZPo9Ml3GP1oR7zSpXUOW3M37ZLff7JNk0wBJcTFNys3yiM6yuhKuseDd+cux4bDJ/Hj8D6oWrJ4ZsjXbA6M+HG+/PuEJx7NrG4mhM2HC1fJAmvSU73QsmqFHGnmJmwOnr+EARNmolJsMXmESYgUcQj/szbuRKN7ysiCRYzQiJzFyJWY1qYcYgpev/HT8XGfLni2Q8scuW49fibPhY0xphTC2vU4ZrBGVtbuKiFLRCDwBNze9A93XF749uaLs/PMedrVdKydcVwu+yxGOsQDfpcR1eQqacpUMUXYCCE08ONGKBSTNW3tZqJHWcMjRjsee6sOipTMGg0SD/hT39gKa1SIPLUtvLBPVOQmbE7vu4rJL26WR0LaD6mSY6Rj9+oL+OGVLZniQ9hQ3usysnqO9kJoHNuWiNLVCsnlm28n1pRYFGEjxJGoILd9xXkM+1/THOWolXziqhaSxZo51CiLHDHVr3GXMuj2Qk2I0R+f2DmHeZ/sRochVdDuicp5sr9Pw+I90Dim57gQs/VFNRcOCRsSNmquEy3akLDRgiLZ0C0Bznk7KTF+nv23n/JU2CzbdRC9/zcNb3Rth2ceaJ6Dl8lokNenKPu7KKMsuT2giylnT343Rx5d+aRPF1jEosOMIzcBcStbopsihpTRFFHBbPDEWWhRpQLe79kpx5oYIYQ+XrwaS3YcyCEcFGEzeWgveSTn+n1qcovrm5Ub8ObspZgxsj+6NrzFnOWbXFlH4i9j4Lcz5XVDSpW52+Wq5UVqLB6H0LaPHDZaI6tpaZdsEYFAE3B7nZ9uS5j/2tZL8/LctRhZWT/7RKbA6fpCTbQdWEkWEooISLpgl4VN9n1dbidscivdLNa9zP9sD07v9a1vKVHB9yVQbsJGVC5bOeUIRn7bHOXr5NyaSpnuJvbd6TSsGjwuL379fB8ObbqMJ8fei1JVbl7V7VZiLXssIyY2R7Wmvi+R9q69iMkvbkL3UbXl0S3lUOJ+8vN7UbddKXnUSEzzE6Mz2UeTRPvMzzJYZheJWp3kxiV6okHxnmNDjWGvqrFJwiYbpWPngT7vA4/eD7zZTw0+anMHBEjY3AEsahp8BDjnHb0J52Y7lk7P06loYgrZU9/NuWEaV25EAylslKleDzesiY96d8GuU+dv2G9HTFurV640QoxGWQj9vucwVr05XJ4mJw5F2GR/L3te1wsbZcrY30dOYdozj6NKSXX7zXgkCWmOdLkYwcnLSRj54/z8EzaxZRB2/yP7DeERtYLvXwVl9G8i4HSnfbnj8sIXtyX4RmPz+hAL9I9uvYyZ7+2UXQ39qom8SafWwkb4WTHpEJZPPJRjPY2yj42yxkbxu235OYjREDESIg4hBoQYEiNMW5acRe3WsfJIiRBM097cJo+MDPqkUY71O9ezu1VOom1uIkuZjiamvfV9rz4sEeZMoZJwOk32KUamLp1MlTcnFRuNCoFoNOcskiDy3Lrk7G3F192e73tL9Ebj2J4fGZn5bTU2SNiooURttCBAwkYLimRDtwQ45529l87OcCybUeCEzc5T5+QpYmKNi3JoPWKjCJueTerKIzQ7Tp6ThU3HOlXlUZuzSdfkNS/Zj9jCUfJ6GaX62p0KmzsZWRGjRLvPxMsFBlbtPYI0Z3qOWLKv27kTu/5esMaS5RDW6uE9hvDIuv7aov5EID8JuLy2r7dcmvfsjoRfAxaGUgZZjJQM/rQxGnQsne/CRoyUiHUwIVYTzh28JguY7EejznFo/FBZ2FNcsrARx/UjS1oIm9ymo8UfT8WUUVtQv30pdBpeTZ5apkzDy+5TTEVTxJkQSGK06foiCVqd5KaxfdGwRI/3jcw8Wo1NEjZqKFEbLQiQsNGCItnQLQHOeVdv/OmfHCtmFThhcybxao61NwLy3QqbkwlXMGVYn8xqacoJE4v1u30+JXNhv5j+1vXzKXiuY0u82bXdDdPKcjvRQth8tXw9Fr8yRN6E8/pDGbFR1sPciQARa32GfT8XNeJi5WppYt2NWGuT7yM2pSogrNVDOwzWiIa6vfgpcCIgim54UiduvTRv2M7LiwPGI/toijINy581Nv0/aIh7Hy6TI35lKtqZfddyVFLLbcRGTC0ThQKyT1m7GQxRLjovhY3wq0xH6/1OPXnjzn8WnsaCsXsx9IsmEBXgxKEIm+Y9yqNh5zgkX3bi2kVHjrBFuer6HUrDEqn53qtoVrI/GhXv/g5jxjFqLhwSNmooURstCJCw0YIi2dAtAc55D+/5k1McK+fk3PxF44zuZipabsIm/lqKvMamcmzMHa2x+WPv4RsW9iv75XywcFVmJTWlOME9xYvgi/7d5NLKtztuV2JZETZKNTWx740oJf3L5t2Z1c9y86FMWVt/8AR+HvG4XBlOOY5evIxB386SK7Bdv8bmZiLudnncyefGuHsQ1uLBrYbwqHvvpB+1JQIFjYDDk/LDlotzhuxOXKppaGJU5p8Fp+UqZXHVCucoXXz1ogPT390Oe7I7U3RkH6kQ09PK1fItexQi6ODGS5g7Zrf8gJ59o0vl4f6+XhXQ7aVaOfalURbbRxQOxYAxDeU9acRxvbAR7/05/TgWjt2L7GtdbgZDlIWe+/FuiD16brfp5t1MRRN+leloxcqEy9PMREGBdLsnR6U0pSJck25lIYoYiFGcQB4tSg7iDYo/8iZj7FM1flVFV1D3sVGTILUpMARI2BSYU0GB5AcBzvlj3nPHJztWzQuIsHmzWzvcV/XGCsFFI8NRvVRxeYREGdHITdgoD/RiZOROigeI0tGispgQK00qlZX9KKMhYh+c74b2QmyhSLkqmaiK9vOG7fjuqcfwUP2s/W18Dxkc6R4vwsxZ+9jcqbARdhShJyq1iRLUYgNQ5biUnCoXRTAbjfJ+PiJnUTWuZOGsRbqiYpxYs/RU26Y3CJvcuGl9bZnKVEJo847/GMKjclaC0NoR2SMCeUzA7kmetvni7AF7E5dr6kk81IuREFESuVarWNRsFYuoIqE4c/Aati09iwtHU9DtpZpoM6BS5kO5Um1MVDl75OWackUzsfZF7AnDxaa/xcJyFTYicFHNTOwhI6ZjCd8rvz+C3ycfvqHcc27CRqmKJsRUn3fryeWWsx9ejyTfM5WNOhUhlL34gXx/lDhO7ExCbKXIHFXRRK7K2pjsdhU7108XU0TevvWX0G5QJSz79pD82rp/pUyBKEZoxMiRJcp8Q2loTU/kTYy1LD3EW7/Yw68zxj5X44+EjRpK1EYLAiRstKBINnRLgHPe13Pm6ETn6vk3L22jQXbzt+yRq43d7BjSukmmUPFX2GTfZ+b6zT7F3jF1MvbM2Xv2ohzOuIGPyIvwleNwfAKG//ALDl1IkDfYFOttwkNDsOdMPFbvP4KWVe/JsdHm3QibC1dTMHTyHIgYXnu4DXpl7Iuzcs9hfLFsnVxOunHFMvh40Wq5OIGIsW/zBrIAWr3vCN6eu1wWPLmtsQmIsClbBaHNO/xlsEa20uDyIBNEIN8IODzJM/+Jn9l335XfNY9BjMz8+fMxefG9WISvHNk3slTEgvhMVPMS+8mI0tDKUbx8BLo+XxMXjibj5O6kHOtalBEbMWKxa9UFuF1eeWG9KC997lCyvInl9UIlN2EjCgGsmXZMHhkpWzMaYj1NqUpRSElKx4mdV3Bky2UM+LBh5iiSqNwmNvk8fzRZnipWo3kJ2bcosywW+It1QzFlwuXRppXfH8bS8QflCmfVW5ZA6pV01GlTEqFWU66jR0rehzYlYMLwv+VfRREDZe8a5XMxIrZi4iHZhtj4VAhEpXS2aCPEnfB1sw1R/T3ZrUoP9dQt1nkUY2ycGlskbNRQojZaECBhowVFsqFbApzz/p5Thyc4/1yYtSFMHmSTvaKXYv5cUjKS7b450aWLFEKFmCLyt4JiVCQhJQ1ur4RS0VE59m8RQmXv2Xh5ipgywqPYu5Jmw4Fzl1Aupoi8p4w4soukSU89Jm+WOXX9FpxJvCZXNRvWrhlqxcXesJZGxDZ+5QYs3r5P3kdGHMJm6xqVMKJ9C9SM822KKY67ETain1jP8+rM37D95LkcxJ9u2wz/6dEBhaxhMgexiejCrXsz24hpeM92aIFft+1Di6oV8mfEpnxVhDVt/yezRrbNg8uFTBKBgBGwu6/N+zt+es8DSX/kmU8xAuG0e2T74h5niTCB3WTqlBj1uHzGhuREp7zJZanKhRAWbsKVczZ5400xrU15gL98Jg27V8ejbruSMJoMWDfrBA5suCRvpCnEg9ikUlQVy37crFqYEDd718bjr7kncWTz5cwulRoWQ4NOpdGka9nMimniw/OHk2XBsm+97wsicQjB9uDwarJvJT8R9/zP9ma2E6NRytS43ESWYksZkTm6LVH2/dibdXNMtRPthHD55ZM92LnqPOKqFULVJsXlEasz+67ixO4kNHm4TK4V07Q40W3KDHfVKtLxFcbYN2rskbBRQ4naaEGAhI0WFMmGbglwzgd7Thz82rlukW+HyCA7UhxOuSxymtN1QyECtana0l2yuMq+Z072vqL8stvrRagpa3ra9bbFeplQk/EGASXW24iRIUXgVSheFKWjo3K0E6JQbOgpNggV09OEqBIlqPeeiUd0uAXlY3z7Tghbs/7egas2B4a2bSqPMuXVYapQHaH3tltlCI/skFc+yC4RCAQBu/vawo3x0x45mLQmEO7y3YcQE7v/uHDL9TFCXAkhFma9uQATiYgRGafNLZd+FoJNCLDsI1BKsuJzp80jf2klbCqlmcWoijtdyrWfsH3tkgOJ52woXjZCFmu5HWKUa9+6eOxZexEJp1LlJsXLR8ploMXeO9n3A9ISfru4kek1ij7wImNsohq7JGzUUKI2WhAgYaMFRbKhWwKc8yfdx/aNS/9rSbhuk7hF4EoVNdFErFMpEpG1M3cw5huonEwVayK0UevlhvCozoHySX6IQF4QsLmTlmy48FOXw1fX5YX5AmVTqZQmpqkp08UKVIA6CqZD2RccVaNbv8AYm6wmbBI2aihRGy0IkLDRgiLZ0C0Bzvkw99E9X6RvWBaUT/wkbPLm0jRVqoXQhvf/ZgiP6po3HsgqEQgMAZs7acVf53/seOTaX4FxmA9eUhKd2PH7ecQfT5Ffm3Yrh24v1syxJiUfwtK1y45lXnJUKdJqJGPsRzWJkLBRQ4naaEGAhI0WFMmGbglwzke4j+wam75xhUW3Sdwi8FRHOt6auxRioeknfR5CpOX25ZuDkYPWOZkr10FIg/sWGsKjemhtm+wRgUASSHNf/WP9+cntjl3zLVQPxuPyWRumvr4VokSymJ4lRE1M2aCcfRyw09ep3Chb5cItRjDGpqlxSsJGDSVqowUBEjZaUCQbuiXAOX/efWjHp+n/rMx9ArNuM6PA85KAuWo9hNZvOZdZI3vnpR+yTQTymkCa++radecm3X88eVNeuyL7QUSgc/nX0yoWajqMMTZTTVokbNRQojZaECBhowVFsqFbApzzl10Htn3s2vxH3q001y0dCvxmBMzV6sNcr8VMozWyH1EiAnomYHMlbVhz7tsWJ1O26jkNij3ABLqUfzvtnkKNnmSMzVXjmoSNGkrURgsCJGy0oEg2dEuAc/6qe9+WMelb1+SsCarbjCjwQBAwV2+I0DrNf2LhEYMD4Y98EIG8ImBzJW1afW58k1Mp2/PKBdkNQgJdK7ybWi6qwROMsflq0iNho4YStdGCAAkbLSiSDd0S4Jy/6drzzweu7euMuk2CAg84AXPNxgit0+x7ZgkfGnDn5JAIaEjA5r66ddWZcY3OpO7S0CqZCnYC3e4ZnVo2su4AxtgiNbmSsFFDidpoQYCEjRYUyYZuCXDO33Ht3vh/rh1/qbrv6jZRClxTAuZa98Jcu+lEoyX8GU0NkzEiEGACNtfVnSvPfFnvbNqeAHsmd3om0L3iBylxEbX6McaWqMlD1R9Yvh4tIEEY9G0xTQcRuHMCJGzunBn1CCICnPPRrp0b3nPt2hBEWVEqeU0gpHZTmGo2+dpotT6f177IPhHISwI297U9K07/t/b5tP156YZsBxmBnhU/SikZUb03Y2yFmtRI2KihRG20IEDCRguKZEO3BDj3jnHt2PCWa3fwljrV7ckpwIGH1G0OU83GXxjDrK8U4DApNCJwWwI217UDy05/Wj3edvC2bakBEVAI9Kr8aXIJa5XHGGOr1FAhYaOGErXRggAJGy0okg3dEuBu939duzeMcu2hUqe6PYn5EHhIvRYIqd3kE2YOfTMf3JNLIqAZAbv72uElJz+qctF+RDObZCj4CfSuPDa5uLVid8bYn2qyJWGjhhK10YIACRstKJIN3RLgbtdX6Ts3vODet1m3OVDggScQUv8+hNRq/AEzh/4n8N7JIxHQjoDDk3xs0YkPKibYj2lnlCwFPYG+Vb5ILmap0JUxtl5NsiRs1FCiNloQIGGjBUWyoVsC3OUan75z/Qj3ftrDQbcnMR8CD2l4P0JqNP4PM5s/yAf35JIIaEbA4Uk++evx0eUvO05qZpMMBT+Bx6t9lVw0tFxnxpiqedwkbIL/migoGZKwKShnguLIFwJel/M79/b1Q90HaQ+HfDkBOnUa0qgNQmo3foMx46c6TYHCJgIyAYcn9cyCY++UueI8TUSIgGoC/at9nRwdGteBMbZFTScSNmooURstCJCw0YIi2dAtAW+640f39vWD3Yd26DYHCjzwBEIbt4W51r2vMMa+CLx38kgEtCPg8KSen3/srVJJzrPaGSVLQU9gQLXxKYVDS7VljKn6VpCETdBfEgUmQRI2BeZUUCD5QcCbbp/u3raun/swbU6XH/z16jO0aXvJXL3hS4yx/+k1B4qbCGSM2Fycd/T1EtfSLxAQIqCawMDqE1MKhZRoxRjbraYTCRs1lKiNFgRI2GhBkWzolgBPd8xO37Kmt/sobU6n25OYD4GHNu/gNVdt8AJjbHw+uCeXREAzAk5vWsKcw6Nikl0XNbNJhoKfwOAa36VEmmNaMMb2qcmWhI0aStRGCwIkbLSgSDZ0S0By2uenb1ndw3NM1b1Zt3lS4NoSCG3eyWOuWu9ZxtgkbS2TNSIQWALpHtuVmUdeLJLquhxYx+RN1wSeqPF9aoS56L2MsUNqEiFho4YStdGCAAkbLSiSDd0SkJz2Remb/+jqOU67buv2JOZD4GEtu7hMlWuPZIx9nw/uySUR0IyAy2u/Ov3Qc4XT3Fc0s0mGgp/AkzWmpFnN0Q0YY0fVZEvCRg0laqMFARI2WlAkG7olwJ2Opc5/fu/sOUm7buv2JOZD4GGtHk43Vaw5nDE2NR/ck0sioBkBl9eRMu3gM5F2zzXNbJKh4CcwtNbUtDBjoTqMMVV1wknYBP81UVAyJGFTUM4ExZEvBCRH2sr0f1a295w6nC/+yak+CYS17uY0Vaj+NGPsZ31mQFETAR8Bt9eZNvXg0+EOTwohIQKqCTxda5ot1BhZnTGmqpweCRvVaKmhnwRI2PgJkFBFbEcAABHpSURBVLrrm4DkSFuTvvH3Np4zR/SdCEUfUAJhbbo7TOWrPskYmxVQx+SMCGhMwO1Nt085MMSS7rVpbJnMBTOBYbVm2EOM1sqMMVXl9EjYBPPVULByI2FTsM4HRRNgApIjbX36huX3ec4eC7BncqdnApZ2j9qNZSs/wRibq+c8KHYi4JFczsn7BoW6JQfBIAKqCQyvPcthNoSVZ4wlqOlEwkYNJWqjBQESNlpQJBu6JSDZbX87Nyxp5j13Qrc5UOCBJ2Bp39NmjKs0kDG2IPDeySMR0I6AV3K7Ju3rZ/ZILu2MkqWgJ/BMndlOEwuNY4ypqjpBwiboL4kCkyAJmwJzKiiQ/CAg2W1bnOt/a+y9oGr9Y36ESD4LIAFLh942Y+kKjzPGFhfA8CgkIqCagFfyeL7d28cocY/qPtSQCDxTe47LZAgpzhhLVkODhI0aStRGCwIkbLSgSDZ0S0By2rY7/1zUwBt/Wrc5UOCBJ2Dp1DfNWLJcH8bY0sB7J49EQDsCnEveb3Y/auDg2hklS0FPYGSdeW4DMxVhjKWpSZaEjRpK1EYLAiRstKBINnRLQLLbdjvXLqzjvaiqsItu86TAtSVg7dw/1VAi7jHG2O/aWiZrRCCwBDjn/Ovd3QPrlLzpnsDIOr94DcwYwRhzqkmGhI0aStRGCwIkbLSgSDZ0S0By2vY5/1hQ05twTrc5UOCBJ2DtMiDVULx0D8bYH4H3Th6JgDYEOOdGziX3N3seVfXcqY1XshIMBJ6tu0BiYKGMMVVzGFVdYHw9WkDCEgCFgwES5ZAvBEjY5At2clpQCHCn46Bj1dxq3suqKlYWlLApjnwmYHloUKoxpmRXxtjafA6F3BOBuybAOQ+RuNc+fk9P410boY7/OgIMDM/WleumGBhjquYwkrD5110m+ZYwCZt8Q0+OCwIByWk/6lg5p5KUeLEghEMx6ISApevgVGPR2C6Msb90EjKFSQRuIMA5t3q5O3nCnl4mwkME1BIwMCNG1pknMWZQLYhJ2KilS+38JUDCxl+C1F/XBCSn/YRjxawKUpKqUvy6zpWC146AtduQVEOR4h0ZY/9oZ5UsEYHAEuCcR3kkV+K3e3ubA+uZvOmZgMkQguG1Z3kMzKj6uiFho+czrq/YSdjo63xRtBoTkJyO047lM8pKVy9rbJnMBTMB6yNPpRqiiz3AGNsSzHlSbsFNgHMe7ZHS47/d2yc0uDOl7LQkYDaE4ela011Gg0n1dUPCRsszQLZuRYCEDV0f/2oCktNxzrH059JSsqo9xv7VrCj5LALWHk+nGgoVac0Y20FciIBeCXDOY9yS48zEvY+H6TUHijvwBEKN4Xiq5lSn0WC2qPVOwkYtKWrnLwESNv4SpP66JiA5HfGOJT/FSilXdZ0HBR9YAuGPDktlUdH3McZ2B9YzeSMC2hHgnMeme9NOfrdvAAkb7bAGvaUwUySG1PjBbjKEhKtNloSNWlLUzl8CJGz8JUj9dU1AcjkSHIumxkip13SdBwUfWALWnsPTDJGFmzLG9gfWM3kjAtoR4JzHOT2pRybvH6j6m3ftvJMlvRKwmgpjUPVJaWZjaKTaHEjYqCVF7fwlQMLGX4LUX9cEuCs90bbw+6LclqLrPCj4wBII7z0ijVmjGjPGDgXWM3kjAtoR4JyXc3iuHfh+/xNW7aySpWAnEG4ugoHVJiSbjWGqt5shYRPsV0XByY+ETcE5FxRJPhCQXOlX7Qu+K8ztafngnVzqlYC190ibwRpZjzF2TK85UNxEgHNe0ea+smfKgadI2NDloJpAZEgM+lUddzXEaC2ithMJG7WkqJ2/BEjY+EuQ+uuaAHe7km2/TIziDpuu86DgA0sgvO/zNhZmrc0YOxlYz+SNCGhHgHNeJdWduGPqgaGq10po550s6ZVAVEgJPF71y8QQozVGbQ4kbNSSonb+EiBh4y9B6q9rAtzjTrXNGR/B0x26zoOCDyyB8MdfsLNQSzXG2NnAeiZvREA7ApzzGsmuS1umHRxOwkY7rEFvqXBoKfSpMvZSiNEaqzZZEjZqSVE7fwmQsPGXIPXXNQHJ47bbZ39t4a50XedBwQeWQHi/lxwsJLQSY+xCYD2TNyKgHQHOeZ1rrviNPx8cEaGdVbIU7ASiw+LwWKVP4sNMEaXU5krCRi0paucvARI2/hKk/romwD0ep23muFDucek6Dwo+sATC+7/sZOaQcoyxhMB6Jm9EQDsCnPP6V9PPr59+6FkSNtphDXpLRcPK4dFKY86FmSLKqE2WhI1aUtTOXwIkbPwlSP11TYB7va606V+Y4fXoOg8KPrAEIga8kg6TuTRjjHZ2DSx68qYhAc554yvOM2tmHn6BhI2GXIPdVIylArpX+vBUmDG8gtpcSdioJUXt/CVAwsZfgtRf1wS45PWkTRtrhCTpOg8KPrAEIgaOcsFoKs4YSw6sZ/JGBLQjwDlvmug8uWrW4ZdJ2GiHNegtFbdWwiMV3zseZoyspDZZEjZqSVE7fwmQsPGXIPXXNQFJkiTb1E9V3XN1nSgFrymB8IGvepjRGM0YozrhmpIlY4EkwDlvmeA4vnzOkVEkbAIJXue+Yq1V0LXCu0fCzJFV1aai6o8sX48WkLAEgOoNctQGQO3+NQRI2PxrTjUlmhsBzjlP+/ETgkME7ohAxODXvGCGCMaY8446UmMiUIAIcM7vv2g/vHTe0TeoKloBOi8FPZSS4dXwUPm3DlrMUTXUxkrCRi0paucvARI2/hKk/rolwDk3AnCl/fiJQbdJUOD5QiBi8OscjIUyxtz5EgA5JQIaEOCct7tgO7ho/rG3SNhowPPfYqJ0RE10KffG3jBzZB21OZOwUUuK2vlLgISNvwSpv24JcM5DIEn2tJ8+EwKHDiKgjgBjiBj8umhrYIxxdZ2oFREoeAQ45x3P2/bNX3DsXRI2Be/0FNiI4iJqo1O5Ubus5kL11QZJwkYtKWrnLwESNv4SpP66JcA5t0KSrqX99JlZt0lQ4IEnYDAiYuAoiRkMJIgDT588akiAc975bNrueb8eH23V0CyZCnICZSProUPZl7dZzVGN1aZKwkYtKWrnLwESNv4SpP66JcA5j4TXk5g2bWyIbpOgwANPwGRCRP+XPcxgJEEcePrkUUMCnPOup1N3zF584gOLhmbJVJATKBfZAB3KvrjJYo5qpjZVEjZqSVE7fwmQsPGXIPXXLQHOeTT3uONtP38eqtskKPCAE2DmEIQ//qKLGY103QScPjnUkgDnvPup1G0zfjsxhoSNlmCD3FaFqMZ4oOxzGyymqPvUpkrCRi0paucvARI2/hKk/rolwDmP4W7XGdv0L8J0mwQFHnACLCQM4X2fczKjiR4GA06fHGpJgHP+2ImUzdOWnvyE7oFagg1yW/cUaoJ2ZZ5dazFFtlGbKgkbtaSonb8ESNj4S5D665YA5zyWu5wnbDO+ogdU3Z7FwAfOwqwI7zXCzkxmWnAdePzkUUMCnPM+x5I3Tl1+aiyNPmrINdhNVSrUDG3LjPgjzBTZXm2uJGzUkqJ2/hIgYeMvQeqvWwKc8zie7jhsmzmOFs7q9iwGPnBmCYe15/A0gzkkMvDeySMR0I4A57z/4avrp6w88yWtF9MOa9Bbqly4JVrHPb3CYop6UG2yJGzUkqJ2/hIgYeMvQeqvWwKc83Lcad9vm/U/+uZdt2cx8IEzaySsPYamGEJCCwXeO3kkAtoR4JwPOnR17eRVZ8aRsNEOa9BbqhrdCveVfmqJ1RT1sNpkSdioJUXt/CVAwsZfgtRftwQ45xW5I22XbfY3EbpNggIPOAEWUQjh3Z+8ysyhRQLunBwSAQ0JcM6f3J/0x6Q1Z8dT6XINuQa7qWrRbdCq9FMLw0zhPdTmSsJGLSlq5y8BEjb+EqT+uiXAOa/C01K22+ZNIGGj27MY+MANkYVhfeSJRGYOiwm8d/JIBLQjwDkftj/p9wlrzk40aGeVLAU7gRpF2qFlqSHzwkzhvdTmSsJGLSlq5y8BEjb+EqT+uiXAOa/B05I32eZ9S2sldHsWAx+4IaoILF0HJhhCLCUC7508EgHtCHDOR+xJXDZ+3fnJ2hklS0FPoGbRDmhZavDMUKO1n9pkSdioJUXt/CVAwsZfgtRftwQ453WklKsb7PMnkbDR7VkMfOCGwsVg6dI/3hBqKRV47+SRCGhHwOt1vbgn6fcv/zr/g3ZGyVLQE6hdtBNalBr0U4jRMlhtsiRs1JKidv4SIGHjL0Hqr1sCnPP6UvKVdfYFk0nY6PYsBj5wQ3QMrA/2O8fCLGUC7508EgHtCLi589W9l1d8tuHCVO2MkqWgJ1CnWGc0LznghxCj5Sm1yZKwUUuK2vlLgISNvwSpv24JcM4bS1cTV9t//Z6EjW7PYuADNxQtAWvHvqdZmKV84L2TRyKgHYF0r+3tvYm/f/h3/DTtjJKloCdQL+ZhNI3tNzHEGPaM2mRJ2KglRe38JUDCxl+C1F+3BDjnTb1JCSsdi6aQsNHtWQx84IZiJWHt0PsEC7NUDLx38kgEtCOQ7rWN3pO47L1/4mdoZ5QsBT2B+jHd0Cy239cmY8jzapMlYaOWFLXzlwAJG38JUn/dEuCct/QmXlzm+G0qCRvdnsXAB26MKYWw9o8dNYRZqwTeO3kkAtoRSPemjtl1edlbmy/O0s4oWQp6Ag2L90DTkv0+NzLjKLXJkrBRS4ra+UuAhI2/BKm/bglwzu8HsBacSwAkziXOeMZrxu/gnPv+lzgkSf6ZSxKYeBXdJC53hSQBGb9zycvk98Wr3F1i8s+SxLgkfpYYxHvy+5LB977XAM4N8nvezH7Ible2zyU5FOVn2Y/sV5LDVH72fS5iEO9nxJnRX/SR38voJ7fLbkPJRbxPxw0EjCXiENb20UMGi7U64SECeiZgd6d8FmaMeFXcAMRNTrxK4kfGJfkOJ794ubgtyj+L26O4e3AvfLdKL3w/i/c8kMR/kpdJkD/3/cw94rYKL/cyzj1M4hKTIF7FZ16D/AqPwSt5DVz8DtFOWPLK9ylhX/ym/CzbFT6va3P9+5K4V2b2FXFK4Mh4zdX+9W3kvPR8evMs9kYleqJJ8b6fGo3GN9Q6IWGjlhS185cACRt/CVJ/XRPgQkwAYnM6U8b/ys/Xv4rP7+SzO22fFYMkiV3AzeDcDEhmSDAD3Cxxyczk92BigIlD/MxM4Jmxm8C4iYEZuXgfPCMGZgSDUbwvcuBM5MGMjDEDBzJfAWYQ74HBIH4GIP4W+RRQxmMOE7/7RF2G4BPPOl5ZBooHjSzBlyWsfGJMCDlvhtjyZgo8JmtGn7Bj4tUnAg0Qj1Ze8ZolGLPEV07birjzCbiMz7L9LISof0IwQzRm2DGWKANL20f2sbDw2rq++Cl4IgDxT5LL94Xr7n93ev+60/a3uueaJHHfg2T2St4Q+T7IMu53XDJz5Xcu3ydN8j0w4/7Nffc8E2AwMnATMzAj5777IIMhI0/ffZDJ9z6j757HffdBptwDxavvHijEjfyll7jF+QSg+Mkn8iRZ9GUJvewiTxZeUobAk2+hmQJPCC5F2MnCTxZ3LPM9n9jLEH1ZYiyn8MoQl7cUeTnFnCIQ/bfTuEQv3iS2zxjG2Ltq/xHdibBZAYg/QnQQgbsiIB54BrL7MfeuelMnIkAEgpYA51z8LcrtgSVw70lSCMT/8oNOhtiThR8zg0tmSYg7zs1C6PmEoPxQI//MDDBy5cFHPNwwZpRFoMH3UMM5MwnBJz/kyCIvQwAygyz4ID/owCBeZaHnE4IGZjAwnm7fYwgLrxe0J58SIwJEQIi+233xpdW98CZ2JJMEmCXJEyLEHhdCD9zMWca9T5LvcyZJ4rLgYwZF5HGTLADBTAamiDtmYkzc92AyMIP8ZZdP4Amhp/wPofQyhJ7RJ+4yfjfIt8OML798wm80Y+x9tZeJKmEjK8k/EavWKLUjArkRYG1wkcgQASJABIgAESACRIAIEIG8IKBa2OSFc7JJBIgAESACRIAIEAEiQASIABHQggAJGy0okg0iQASIABEgAkSACBABIkAE8pUACZt8xU/OiQARIAJEgAgQASJABIgAEdCCAAkbLSiSDSJABIgAESACRIAIEAEiQATylcD/A4S3aFG5XejkAAAAAElFTkSuQmCC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png;base64,iVBORw0KGgoAAAANSUhEUgAAAzYAAAGQCAYAAAB8lfWbAAAgAElEQVR4XuzdCXgURdoH8PftnhwQTlFR8UAED+QQ8b4STVwPyACurLqu16fLQhJ0XW8hYZLg7e6qJICuu94nCiSA54xOxAsFT8QDD1BRROQMOWf6/Z7qMBgQmAF7Ot09/+zjAzIzVW/9qjbmT3VXM+ELAhCAAAQgAAEIQAACEICAywXY5fWjfAhAAAIQgAAEIAABCEAAAoRgg0UAAQhAAAIQgAAEIAABCLheAMHG9VOIAUAAAhCAAAQgAAEIQAACCDZYAxCAAAQsFBAR3TCMUiISC5tFUxDYTEDTNPXf73nMPAs0EIAABCDQIoBgg5UAAQhAwEIBETm2qanplWXLlmVa2CyagsBmAhkZGdS9e/fvfT7fPqCBAAQgAAEEG6wBCEAAApYLqGBTW1v73Pz587tY3jgahMBGgY4dO9KAAQM+T09PPxgoEIAABCCAYIM1AAEIQMByAQQby0nR4FYEEGywLCAAAQj8VgCXomFVQAACELBQAMHGQkw0tU0BBBssDghAAAIINlgDEIAABJIqgGCTVF40vlEAwQZLAQIQgACCDdYABCAAgaQKINgklReNI9hgDUAAAhDYpgAuRcPigAAEIGChAIKNhZhoapsC2LHB4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ovGseODdYABCAAAezYYA1AAAIQsEMAwcYOZfSBHRusAQhAAALYscEagAAEIJBUAQSbpPKicezYYA1AAAIQwI4N1gAEIAABOwQQbOxQRh/YscEagAAEIIAdG6wBCEAAAkkVQLBJKi8ax44N1gAEIAAB7NhgDUAAAhCwQwDBxg5l9IEdG6wBCEAAAtixwRqAAAQgkFQBBJuk8qJx7NhgDUAAAhDAjg3WAAQgAAE7BBBs7FBGH9ixwRqAAAQggB0brAEIQAACSRVAsEkqLxrHjg3WAAQgAAHs2GANQAACELBDAMHGDmX0gR0brAEIQAAC2LHBGoAABCCQVAEEm6TyonHs2GANQAACEMCODdYABCAAATsEEGzsUEYf2LHBGoAABCCAHRusAQhAAAJJFUCwSSqvoxoXEfrggw/o0Ucfpffee4969epFRUVFNGjQoKTXiWCTdGJ0AAEIuFCAXVgzSoYABCDgWIG2CjaGYdCHH35I1dXVtGDBAopGo9SvXz8aMmQIHXvssZSWluZYM7cWtmTJEgoEAqTsTzrpJIpEInTooYfSiSeemPQhIdgknRgdQAACLhRAsHHhpKFkCEDAuQJtEWxUiHn66afpvvvuM3cNjjvuODPIqIDz0Ucf0eWXX04jRoxwLppLK5s1axb961//oltvvZWOPvpoW0eBYGMrNzqDAARcIoBg45KJQpkQgIA7BNoi2MR2Dvbee2+66qqrqGvXriZWc3MzhcNhWr16Nf3pT39yB6CLqnz44YfpgQceoEmTJpm7Y3Z+IdjYqY2+IAABtwgg2LhlplAnBCDgCoG2CDavvvoqlZWV0SWXXEIXXnihK5y8UCSCjRdmEWOAAAS8JIBg46XZxFggAIE2F2iLYDN//ny65ppr6KyzzqLRo0fHvZ9G3fT+9ddf0/Tp083L1X766SfaZ5996JhjjjHb2GOPPTZzjAWnkpISOvnkkzd7bdGiRWbff/7zn+n88883X1u2bJkZtM4991w64IAD6P7776e5c+fSGWecYd5c3759e/O+FHVPkKpB3XivvrZ2T1Cs1meffZZef/11Wr9+PR1++OE0bNiw39w7pN775Zdf0uOPP07vvPMO1dXVUZ8+fSgvL88cl8/n2+76aGhooBdffJHUeFVtqs6t1RQMBummm276TVvK78YbbyS1m5LsL+zYJFsY7UMAAm4UQLBx46yhZghAwLECbRFsVq5cSTfffDN9/vnndM4555iXnWVmZm7VSP3w/8orr5j3hqgfjnNycqhz58701Vdf0VtvvWX+2Q033EADBw7c9PnYD/Ljxo0zQ0Lrr4ULF9LYsWM32y367rvvqLS01Awg6vXa2lraddddzaBw3XXXmb9u756g2KVdrWtVYWvLe4fOPvtsuuyyyygjI8MsSfU1ceJEysrKMt+r+lm6dKn576NGjdr0vq3BqMv1/vnPf9Ibb7xhBiZ1CIAKOm+++aYZAlWQUqFRuSorFZxU+Jk3b555/9Juu+1GXbp0oVNOOWW7/Vi1cBFsrJJEOxCAgJcEEGy8NJsYCwQg0OYCbRFs1KDVIQF33nknqVDRvXt3c4fi9NNPp06dOm1mosLPhAkTqHfv3vT3v//dDBzqK3Z08W233UbqXh0Vbrp162a+trPBRgUAFQhUqFAhI/b12Wef0fjx483wpEKRCgTqS+3ifPLJJ7T77rubY1CBQu38HHbYYZu1oe4deuKJJ+ipp56i8vJyM0CpE8nU4Qkq3BQXF9Oee+6Z8FpQ7aldpdmzZ5smubm5pGma+Xm166ParaqqMnemzjzzzE3t4lK0hInxRghAAAK2CCDY2MKMTiAAgVQRaKtgo3zXrFlDzzzzjHnks7pkS/2t/gUXXEB+v9/cRVDhRT1z5X//+99WT/JSwUK99thjj9Edd9xBRxxxxO8KNmqXpfVhBrEAFauhdR9bWx/Tpk0zw4vahTn44IM3e4sKPSqgqfCmLoGLBRu1k6J2ltQlaIl+xXaY9t9/fzPYqB2e1l+xvvr27UtXXHHFppCGYJOoMN4HAQhAwB4BBBt7nNELBCCQIgJtGWxixCrgvPDCC+a9JirgqEvT1CVbKrhUVlaSui9GhQJ1X82WX7HdGbVj84c//OF3BRv1bJctDzNobGyMW4PqNPY+dSnYqaee+pudp3Xr1tHLL79sXnJWWFhoBrfYpWjp6ek0fPhw8zI7dUIc8/b/U7e1y+lau6i+VLhSfmqnKbbDhGCTIv+nxjAhAAHXCCDYuGaqUCgEIOAGAScEm5jTN998Y+68rFixwvzBfK+99jJ/Vc+9UT+gx46Fbu0aCzatT1jb2UvRthZsYiFhezW0DjbqWTHb+1IHFFx66aXmwQCxgwbUZWqhUMj8mApnaixbHoiwtTFfe+215gEHW37Fal61atVmgRDBxg3/j0SNEIBAKgkg2KTSbGOsEIBA0gWcFGzUD/oPPfSQ+Y+6POvEE080n7mi7nGJt2PT+qAAK4ON2omJV0PrYLO93aXtTWbrXav99tvPHP+2wo26P0ldYrat47JjwUb1pwJh7L4lBJuk/98JHUAAAhDYIQEEmx3iwpshAAEIbF/AScGm9T0z6nhidRzx1u6hiY1I3UQ/depUqqmp2ey+ltgP/gUFBTRy5MjNAN5//336xz/+sdVT0ba2YxOracaMGZtu/N+aaOx+oCeffJLUgQY78wBM1Ya63+iuu+7a7J6hLfvb1j00sffFDjvIzs7e7DhtBBt8N4AABCDgLAEEG2fNB6qBAARcLmB3sGlqajLDitqVUD94x04fUwFC3UivfqhXRxHHdizUM2PUqWGDBg3a5qlo6rSy1jfJL1myhAKBgHnSmDoZbJdddjEv+1InrN1zzz306aefJhxs1PS+/fbbZqhRz8RRYal1zeryObUjompWgUqdinbkkUea72v9fJgtT1BTuyoqaPzxj3/cdCKaqlEdpvDggw+awUbd/L+1L3Ws8913302vvfbaNk9FU/fzqCOsYwcqqHYQbFz+f1aUDwEIeE4AwcZzU4oBQQACbSlgd7CJnQamThBTX+qHdxUU1q5dS4sXLzaPTVY3159wwgnmTfTq3pbYM2TUa1s+x6ZXr16k7jVpfbBA7Dhk9Tl1Opl6zou6b0c980UFJNWPusE/dlBA7JSxre3YqBpVkFA7Q+oIZdVf7Pk06rkwKnjFnmOzZa1qx0nVrEKM6vuXX37ZFFjUsczquGv1sFI1JhXCYs/mUf+uDFofOb3lGlHPu1E7Qyqkbfkcm+XLl5uny6ndKl3XN30UwaYt/5+GviEAAQj8VgDBBqsCAhCAgIUCdgebWFBQp4fNnTuXFixYYJ6EpoKJCgLqeTZb3luidjtUiFCXacXef8ghh5iBQN1sHzv1qzWLCiNz5swxw4gKFOrZMapttbOidl9UiFHHLquvZcuWmTstrf9sS2J1r004HKbnn3/erEXtxgwePNjcdVLBIvbQza3Vqo5yVs+2GTJkCO27776bTj1T99U899xz5olwKlypMZ122mnmP9t6YGnrumKfV3WpsKZqUrWoZ9f0799/07NtYp9Rx2Krww3UgQzquUB2fuEBnXZqoy8IQMAtAgg2bpkp1AkBCLhCoC2CjStgUKSlAgg2lnKiMQhAwCMCCDYemUgMAwIQcIYAgo0z5sHrVSDYeH2GMT4IQGBnBBBsdkYNn4EABCCwDQEEGywN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gVQLNsuWLaOysjI66aST6Pzzz7d8AexM+42NjdTU1ERZWVmkaZpZ06JFi+iaa66hq6++mk4++eRNddbX15NhGNS+fXtids9/EhFsLF9qaBACEPCAgHu+i3sAG0OAAAS8L5Bqwea7776j0tJSM9hceOGFlk/wjrbf0NBAd999N73wwgt000030XHHHWfWtHDhQho7diyNGzeO8vLyzD/75Zdf6JZbbqElS5bQzTffTAceeKDl9SerQQSbZMmiXQhAwM0CCDZunj3UDgEIOE4AwcbaKdnRYKN2a+69914KBoNm4Bo0aNA2g826devo1ltvpRUrVlBxcTHtt99+5nvr6urozjvvJLWbc+ONN5IKEU77QrBx2oygHghAwAkCCDZOmAXUAAEIeEYAwcbaqdzRYLOt3re2Y7Ot96rAM3HiRPPl8ePHU6dOnawdlAWtIdhYgIgmIAABzwkg2HhuSjEgCECgLQUQbKzVR7DZuieCjbXrDK1BAALeEECw8cY8YhQQgIBDBOwMNrEb688991w64ogjaNasWea9JSoMHH744fSXv/yFDjvssM1uin/sscfM+03UjfRz586lJ554wpT7xz/+QUcddZT5e3Wfyosvvkivvvoqffjhh+aN9f369aMhQ4bQscceS2lpaZu0WwePESNGbFaDeu8555xDAwYM2KwGdbP+p59+SnPmzKHXX3+d1q9fTwMHDqRTTjmFTjvtNMrIyPhd7asxvvbaa1RSUkI9evQw29rajo06YGDy5Mn0008/mZectWvXju677z6aNm3ab1bToYceau7eqJqnT59O5eXlpnHrLzWuhx56yLRTOz69e/dO2qpEsEkaLRqGAARcLIBg4+LJQ+kQgIDzBOwMNrFQoQLJ4sWLadWqVebN8uo+ExVwotEoXXXVVWZgiH09/PDDtGDBAvOHbvUe9au6l+S8884zTwtbvXo1/fOf/6Q33njDDDHqB3oVdN588036+uuvadiwYTR69GjKzMw0m4zVsMcee5j9xqshEonQgw8+SCp8qGCgAo36UjV99NFH5slql1xyCem6vlPtqw+pMapgM2HCBNpnn322GWxUvZWVlbR8+XIztKiw8NZbb9EXX3xB4XDY/FxOTo4ZtFS4O/XUU+mzzz4z78c5++yz6aKLLtp06pp6rzqMQAWazp07m8FRncqWrC8Em2TJol0IQMDNAgg2bp491A4BCDhOoC2CzVdffWX+kK12bmKBQ+20qBO/9t57b7rhhhuoW7duppX6of+BBx6g7t2703XXXbfZjk5zczPdf//9NHv2bPr73/9Oubm5m35wVzfUq92Mqqoq84f2M888c7PgkWgNapdE1aBu6lf/xI5jVve13HHHHWawUsFB1dc6OCXa/u8JNrF7abZ3j83atWvNE9Q2bNiwWZ2qXxX+1KlrrX2StUARbJIli3YhAAE3CyDYuHn2UDsEIOA4gbYINocccggVFhZuCjUKRYWUqVOnmrsyKjD07dt3U7B56qmnzEvP1E5O62e3xHZf9t9/fzPYbLnjoHZs1C6IauuKK64wdzFin9mRGrY1aVvbadmZ9nd2xyaRYCMi9Mwzz5iXsKnn95x44onmcNROlAp+77zzDgUCAerZs2dS1yaCTVJ50TgEIOBSAQQbl04cyoYABJwp0BbBZlvPkFGXe6kdmNbPbtnaD/0xydh9KOpSsK09kya2k6HuJVGXbnXp0mVTsIlXg7rfpfWDMVUQUM+PUZd9qV0Q9aV2mVauXLnZJWTxDg+IjbF1+8kMNqrOWMBTlwCqy/LUPUc//vijed+NurRPhczW9wklY6Ui2CRDFW1CAAJuF0CwcfsMon4IQMBRAk4KNupZLuohlYkGm9j7r732WjrjjDN+4xoLNuo+mtj9K/GCx5Y1qB2PRYsWUUVFhXm/ypZfBxxwwA4Fm0THuLXDA7a8xyaRHRtVb+whoOq+ppiDOohBhavWuzjJXJgINsnURdsQgIBbBRBs3DpzqBsCEHCkgJOCTWw3Q4UbdaiA+trejo26eV9dYhZvx0a1E3u+S7xgs2UN6kZ9VY86sGDUqFHmAQI+n2+bte1o+9sao5XBRvURCzLqfhp1L5I6hEDt5LS+PyiZCxTBJpm6aBsCEHCrAIKNW2cOdUMAAo4UaItgc+SRR9Jll1226SSx1rsK7777rnmz+4EHHhg32GztHprWyGqHRQWa7OzsTZdgxYLH1mqI7Yiom+pjNcyfP9+8ub6goIBGjhy52Rxu7x6bRNu3ItiogwHUfUnqwIRtPaAzdumZOnXtrLPOMt9//PHH/+aktGQtUgSbZMmiXQhAwM0CCDZunj3UDgEIOE6gLYKNOjHs4osvNk9FU/d2qMu93nvvPfNUNBUI1C5M7LS07e3YxC6xUkclb+tUtJdffplKS0vN5+aor1iwSbSG2M6JqjUWxlS9n3/+Od1zzz2kTk1rfUzzjrZvRbCJBTK1g7WtgwBiz6xRz7VRz+mZN2/eVp9tk6wFimCTLFm0CwEIuFkAwcbNs4faIQABxwm0RbBRRzmrh1yqm9gHDx5s3oCvnsOiTi1TRz3HnhWzrR/6WyMuXbqUbrvtNvMBmls+x0ZdRnbBBReYOy1bPmemT58+5rN01Elq26thzZo19K9//cu8lEs9I0btJKlQpJ4fox6QqQ4k2FqwSbR9K4KNamPGjBlm0FLBUD2cVD3EUx2oEDuGWr1HhUd16Zna2VGno6mdKBU47PhCsLFDGX1AAAJuE0CwcduMoV4IQMDRAm0RbNSJZKeffjo9/fTT9NJLL5k+6nKxP/3pT5seUBlDU/e8qB0ZdaN7jx49tmqpwsdzzz1nhiMVVtQP0SrkqGfX9O/ff7OHUi5btsy8YV7twKiHeT7yyCNUU1NjtnvCCSeYD7Ls1avXZv2sWLHCPDJZ1aECg7rPZvjw4eZN+eoo6tbBZmfa39oY1YEFKnhcffXVm05nU7tD6thmVcONN964WSiJ1fL888+boVGFMHUCWuvgov5chTTlpC6tU2NtfXx2Mhcqgk0yddE2BCDgVgEEG7fOHOqGAAQcKdBWwWZrxzM7EshDRcWeFbRgwQJbnl3Tmg7BxkMLCUOBAAQsE0CwsYwSDUEAAhAgdX/LsbW1tc/Nnz+/S7I94p0Yluz+U7199RwedQ+Oejhp6/uY7HBBsLFDGX1AAAJuE0CwcduMoV4IQMDRAgg2jp4ey4pTBx6oy+nUpWx2PbsGOzaWTR8aggAEPCqAYOPRicWwIACBthGwM9jE7j9R99icf/75bTPgFO119erV5hHWmqbR9ddfT127drVVAjs2tnKjMwhAwCUCCDYumSiUCQEIuEPAzmDjDhFUmQwBBJtkqKJNCEDA7QIINm6fQdQPAQg4SgDBxlHT4dliEGw8O7UYGAQg8DsEEGx+Bx4+CgEIQGBLAQQbrAk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EG6wBOwQQbOxQRh8QgIDbBBBs3DZjqBcCEHC0AIKNo6fHM8Uh2HhmKjEQCEDAQgEEGwsx0RQEIAABBBusATsEEGzsUEYfEICA2wh0FFAAACAASURBVAQQbNw2Y6gXAhBwtACCjaOnxzPFIdh4ZioxEAhAwEIBBBsLMdEUBCAAAQQbrAE7BBBs7FBGHxCAgNsEEGzcNmOoFwIQcLQAgo2jp8czxSHYeGYqMRAIQMBCAQQbCzHRFAQgAAEEG6wBOwQQbOxQRh8QgIDbBBBs3DZjqBcCEHC0AIKNo6fHM8Uh2HhmKjEQCEDAQgEEGwsx0RQEIAABBBusATsEEGzsUEYfEICA2wQQbNw2Y6gXAhBwtACCjaOnxzPFIdh4ZioxEAhAwEIBBBsLMdEUBCAAAQQbrAE7BBBs7FBGHxCAgNsEEGzcNmOoFwIQcLQAgo2jp8czxSHYeGYqMRAIQMBCAQQbCzHRFAQgAAEVbKLRaE1tbe0GaGxfoKm5kb/+dpHvo8/fSvtl9U/64f1Oauy9b79It67dDdhtX0DXdb1du3arfD5fT1hBAAIQgECLAIINVgIEIAABiwVEJM/iJj3T3PQX/zfw66WLBq5cs2JA7YZ1/Tp16PRhu4wOP6xa+/MxnTvu8t7a9asO13S9tluX3d/ruVef9/+QPfL9Xbvu0egZAIsHwsxBi5tEcxCAAARcK4Bg49qpQ+EQgAAEnC8wNjD0qGhUy2FNskk4h4g+IOawRKM1P/vahacFpjWNKR4yWGN9SmVZ9VFqRJcXDx8c5WgeEecSUS4LBw2SEOsSrAzMes/5o0aFEIAABCDQFgIINm2hjj4hAAEIeFRgdGBIPy2q57BG2SSkgsz3xBQ2olKT4dPDdwVmrtly6AWB4YexYfy3sqx68JavjQrkt/cZWi6zkUdiBp1OxBwyDBV0IsHJgeeWe5QSw4IABCAAgR0UQLDZQTC8HQIQgAAEfhUYExjSSwUZYslh4mwhalBBRhMJC3NNRWn1D/G8ioqH9ReWRyrLqg+L996CgL+3RClPI8olJhV0vlBBR0SCk8uqX433ebwOAQhAAALeFUCw8e7cYmQQgAAELBcoCJy5B0d9ZpAh4mwi6iAbg4yhcc3kQPWXO9rp3wLD+qYZ9FRFWVX/Hf1sYcB/khiUx0S5ItSfmYJEHPIZErx7YvXnO9oe3g8BCEAAAu4VQLBx79yhcghAAAJJFxg74YxOwmk5hiE5zJxNIj2ZOUwi4WiEa6bcXP3R7y1izHj/QZrGMyrLqvr+nrbG3nDGbkZGWu6moEPUyNQSdLKyJHj7ddXrf0/7+CwEIAABCDhbAMHG2fOD6iAAAQjYKhAI5Ph+oc45UcNQl5blEMlgEg4TS5hEC1eWV82zuiB1eRkbPKeyrOogK9seWzx0oKFrZtDZeOna62JIiEgLJWMcVtaOtiAAAQhAYMcFEGx23AyfgAAEIOApgYLAsOM4auQQcw4Tqftk3lZBRoTDu2vVNYEAJfW5MkXj8/cXjV+uLKvunSzYkYGR6d2NhlxpOWlNHcfdXV22pg4h0LW04KTS6d8nq2+0CwEIQAAC9ggg2NjjjF4gAAEIOEbAPIUsGjWDDBGp+2S+FOawLhLO6Ng5fOc1j9j6cNFRE4bumyZaTWVZ9f52IY0ODO/pM6K56khpaQk635lBJ2qEdvcdEQwEAkkNc3aNE/1AAAIQSCUBBJtUmm2MFQIQSEmBwsCIA1uCDOUYQjnMtFoFGXVyGWdmhCfdOO3ntoQZPW5oD13X3qosq963repQu1aaIbGQcyQJhVTQiWjR0NTAnIVtVRf6hQAEIACBxAUQbBK3wjshAAEIuEJg7ISz9haKtIQYohwh0jl2n0zUF668afpSJw3EPGnN8C2oLKvu4YS6xlw/pCv7fLmkSy6LuZvDRBxkklC91hj6b+DFVU6oEzVAAAIQgMDmAgg2WBEQgAAEXC5QeMOIblp6NNsQ82Z/dXlZdxIKq+fJiKGHJ0+c8amTh6hOM5O0tI8ryqr3cGKdhcX5hxJpuaRJLgnlCdEClpagU1Fe/YYTa0ZNEIAABFJRAMEmFWcdY4YABFwtcOWVI9s1dm7MZmNTkOlLQjXqeTIiWnhK+cwFbhrgpYHTdsk0Mj6vLKvezel1ixAXTfDnqXtziM2g01NIQqxpQY4YoYqJs75x+hhQHwQgAAGvCiDYeHVmMS4IQMBTAupBlBTljQ/GpJNiQUYXDk8qr5rr5sGOui6vc1pG+yWVZdVd3TaOKycO7dHUpLUEHRJ14tpKM+iwFtRWNYUmTXq+0W1jQr0QgAAE3CqAYOPWmUPdEICApwUKivOP1EjLJpYcEcoRpo+1jc+S4V2bwpMu984PzFffcUFW3bq1P04ur+7k9kkdPW7oUbqumaetEakAKiEVdEjXg5MDMz9w+/hQPwQgAAEnCyDYOHl2UBsEIJAyAuo+Dta1bDHMe2TUPz+QSA2xFjaaIuEpt85Z7VWMQODizJ+NVb9UllVneWmMBYGRHSTSkKfrnCtiBp32xBLSRILNmi80NTBjhZfGi7FAAAIQaGsBBJu2ngH0DwEIpKSAeiil4dOz2TDMG/6ZuElEatQxzEbUCE+9afayVIEZde+otLTvl6+vLK/O9PKY1bHbEo3kaerZOWwGnUVm0DEkOKl8Vo2Xx46xQQACELBDAMHGDmX0AQEIpLzAFTf6uzf7jBxWl5eZJ5exuuwqLEQ1UcMI3ztx9uJURQoEAtrPxnuNlWXVaalkUBQYnmMY0ZagI3QIMQeJJKQbRvCeFF4PqbQGMFYIQMBaAQQbaz3RGgQgAAFT4P+u9XfMzGwJMhufJdMrFmR0McKTymd/CKpfBQpL/JGNwUZS0UUF32g654phmAcRMFGtEIeIjFC7usbgnXe+tCEVXTBmCEAAAjsigGCzI1p4LwQgAIFtCIx8eqS++8J6M8gYZD4Y8ygVZIiohsQIV5bPfgt42xYoKvE37qqtywoEwhE4EY0t9g8y2Hw4qLpkLZeZwobBIU2TYEVp9XwYQQACEIDAbwUQbLAqIAABCOykQGHx0GOJNXWjf7a64Z+J3mnZlTFqVnzaLjxt2rToTjadch8rLPHXaaubu+J45N9O/cWBnMyORqdcQyiP2Aw63Zgp2Cro/JByCwYDhgAEILAVAQQbLAsIQAACCQqMLR46MMqaCjCxIPO1bAwyDQ1a+H+3V69PsCm8bQuBwhL/+mZNut8XmFUHnO0LjAkM6eUz9NZB5xtmCUajWmjKxKog/CAAAQikqgCCTarOPMYNAQjEFbh8/NA+Ee3XIEMk64jY3JFJi2jhu2+u/iluI3hDQgKFJcPW1DfIPgiHCXFt9qaCCUNPINHUfTnq0rVBRBRkkpBh+IKTJ874dMdbxCcgAAEIuFMAwcad84aqIQCBJAiMHje0h6ZrOSySw8zZQpxOJGHRJKxFqKZi4qxvktAtmiSiopJhv/g0PuCuwMw1ANl5gcIbRnSjjEguqefmCOUJUZQ3Bp2m9pnB+66ftnbnW8cnIQABCDhbAMHG2fOD6iAAgSQKjLllSFet3pdDYuQQs7q8bC91jwxrHJaoUVNZPuuTJHaPplsJFJb4V1CzfkjlLTN+AYx1AkXFw/oLGeq5OXlMlCtE81goqE5bw4EW1jmjJQhAwBkCCDbOmAdUAQEI2CAw9p4zMmRleg6xkSOiZZPIAHXaFAmHSZMwTpuyYRK20UVhif/HqKYPnBqYsaLtqvB2z+rkvu4Lm/KERAUcFXR6CFHIDDpGJFR503NLvS2A0UEAAl4XQLDx+gxjfBBIcYGxxcNOjLLksFAOsXnT/2tmkNElXBmofi3FeRwz/MIS//fNEd+R9908/UfHFOXxQkZNGLpvuui5Kuioy9aI6UdmDhosod1pXRBHb3t8AWB4EPCgAIKNBycVQ4JAKguMKR4+mNloHWQWmTf8axLOWJtR8+9/T6tPZR+njr2oxL+Uufn4SaXPf+/UGr1e15hx+cfoutYSdIiOI5EQsxaMsoSmlFZ/5PXxY3wQgID7BRBs3D+HGAEEUlqgYPyIQ1iL5pBQDjNlC9EKFWQ0lrCPM8L/DkxbldJALhl8YYn/a4pGTsblUM6YsLETzugUjablaTrniphBJz0WdJo0I3RfYNZKZ1SKKiAAAQj8KoBgg9UAAQi4SqBw4ln7UVMkh4RzRF1iRhRVz5LRmMJMvvCk0un4G39XzWhLsYUl/sWGFj1tSmDO1y4s3/MlFwXyDzainEca57KIOlb6Q2IJaYYWnFReNdfzABggBCDgCgEEG1dME4qEQOoKjA6M2N1nRLMNZvMYZhHqqkIMCYVF18OVgRlfpK6Od0ZeWOL/LGIY+fdOnL3YO6Py7kiKAvmniMF5RKyen9NbSEKsUZAjWmjSxJlfeXfkGBkEIOBkAQQbJ88OaoNACgoUBEZ20I3G7OjGIENCfcgMMmIGmcmBmR+kIIvnh1xY4v+ENfljRWDWZ54frMcG+Pcbz9qz2ddshpyNQWeNYQYdCaavzQzhvjaPTTiGAwEHCyDYOHhyUBoEUkEgEAhoK4z3spnFvLyMiY4RopqWIKOFJweq3kwFh1QfY2GJ/yMSOQ/PDnL/Sri8ePjgKEc3Bh3KZeGgGXR0CVYGZr3n/hFiBBCAgFMFEGycOjOoCwIeFlCnL2k6Zf96nwwvEJKwrmnhbrQ2jGNmPTz52xhaYYn/fYPpIpy+5a25HxXIb+8ztFxmI49E7ehQZ1JHShsq6ESCkwPPLffWiDEaCECgLQUQbNpSH31DIEUExkzwD9BFNgUZYl4iIjWaxmGW5vCk0ufXpQgFhrkNgaIS//yI0F+nlle/DyTvChQE/L3J2HgAAZMKOl8Qc0hEgpPLql/17sgxMghAwA4BBBs7lNEHBFJMQP3wohmy8YZ/yiGiWiKpUQ/GFD0Sxt/SptiCSGC4hSXD5jFLYUVp9fwE3o63eESgMOA/SQzKY6JcEerPTEEiDhmGBKdMrP7cI8PEMCAAAZsEEGxsgkY3EPCyQNEE/15kSI5onG0+T4YoUzYGGUOPhnGEr5dn35qxFZYMe5OErqwsr5pnTYtoxW0CY284YzcjIy13U9AhamRqCTr1DRL83+3V6902JtQLAQjYK4BgY683eoOAJwT+HhjepTESzdH0liBDRHurk8vEoBoVZKYG5iz0xEAxCNsECkv8c0Xj63BYhG3kju9obPHQgQZpucItOzpE9AaJBDVdD04KzHzH8QNAgRCAgO0CCDa2k6NDCLhPIBAYmb4iUp/Dup5NIirIHEYsYTG4RteN8KTAbPyQ4b5pdVTFRSX+MAsX42GPjpoWxxQzMjAyvbvRkCvmkdKkHhDaXV22pg4h0LW0IB7M65ipQiEQaFMBBJs25UfnEHCuQMGEoSewoeWwRtmidmWYX2eRGjKMcMXE2WHnVo7K3ChQWOwPsa6VVwRmYm25cQJtrnl0YHhPnxE1n5sjLUHnOzPoRI3Q7r4jgoFAwLC5JHQHAQg4QADBxgGTgBIg4ASBwkD+4RTlHNLUMczq8jL+jNWuTJRrmn1G+L7ArDon1IkavClQWOJ/ici4rbJsdsibI8SokilQEBh2nGZILOQcSUIhFXQiWjSES2OTKY+2IeAsAQQbZ80HqoGAbQJFgfyDVZCRjUGGiVeqy8uMKNdEWoLMStuKQUcpL1BY7H9eNOPfk0tnv5TyGAD4XQLqHsCmiOSRLrks5m4Ox4JOtF00OOWGOat/Vwf4MAQg4FgBBBvHTg0Kg4C1ApdPGLpvxNBzWFPPkzFv+Ff/uQ+TaOFmjtTcVzr7W2t7RGsQSFygqMQ/m0gqK8pmPZ/4p/BOCMQXGBsY1teIUh5pkktCeUK0gIWDTBKqKK9+I34LeAcEIOAWAQQbt8wU6oTADgqMCuTv6ouoe2Qkh4mzhWRX8+Qy4bCmGTUVgVmf7WCTeDsEkiZQWOyvIl3+UxmYNTtpnaBhCAhx4QR/nro3h0jUQQQ9hSTEmhbkiBGqmDjrGyBBAALuFUCwce/coXIIbCYwKpDfPk20HHVqGTNni8jBKsiweihmxKipvHnWeyCDgFMFCkv804nkocqyWVVOrRF1eU9g9LihPXRdax10VppBh7XgbpweDASmNXlv1BgRBLwrgGDj3bnFyFJAoCgwPIcMI0dYPU9GThChsMYcJpEwLrFIgQXgoSEWTvBPE6InJpdWT/fQsDAUlwkUFOcfycwbgw6dRCIhFXRI14OTAzM/cNlwUC4EUk4AwSblphwDdrPA2MDwo6JRI4eYcpgom4g+oI1BZoWWUTMNf7vo5ulN6dqLSvKfJOJnK8qqp6U0BAbvGIGCwMgObDTkqqAjYj4/pz2xhEQkaGi+0NTAjBWOKRaFQAACpgCCDRYCBBwscHlgRL9INKouLcshEhVkvm+54V/CaZpec1dg5hoHl4/SIJCwQOGE/MfI4FmV5dVPJvwhvBECNgoUBkYcKNFInqaencNm0Fmkgo5mSHBS+awaG0tBVxCAwDYEEGywNCDgIIExgT/20qLNOcSxG/6poeWGfwmnZ6SF7xo3/UcHlYtSIGCZQGHJsIeF5MXJZdWPWdYoGoJAEgXUpcCGEW0JOkKHEHOQSEK6YQTvmTh7cRK7RtMQgACCDdYABJwnUBA4cw8mXw4ZkiPE6vKyrJb7ZCTMhh6eNHHmV86rGhVBwHqBwgnDHhCDXp1cXvWw9a2jRQgkV+CKG/3do+mcK4Zh3p/DRLVCHGJNgpm1DaE773xpQ3IrQOsQgIASwI4N1gEEbBQYdV1e5/R27bNVkDHMICP7qVPL1IMx1fNkKsqrPraxHHQFAccIFJT479eI36goq3rAMUWhEAjspMDYYv8g0VXQEfWA0FxmChsGhzRNghWl1fN3sll8DAIQiCOAYIMlAoEkCowaNTgtY6+9s6OGoZ4lox6KeTgJ1cSCTGV51bwkdo+mIeAagcIJ/nvJ4Hcry6vud03RKBQCCQhcHMjJbGd0ytWE8ohJ3ZvTjZmCrYLODwk0g7dAAAIJCCDYJICEt0BgRwQuDww7ruXkMs4hIXWC2VsqyKgHY1aWVoeZSXakPbwXAqkgUFjinyzEH04uq7o3FcaLMaauwJjAkF5s6Ln8a9D5hlmC0agWmjKxKpi6Mhg5BH6/AILN7zdECykuMLrYP0hXJ5b9GmQWy8Ygk9WxIXznNbi2OsWXCIafgEDRBP8kMuTTivJZkxN4O94CAc8IFEwYegKJpu7LUZetDSKiIJOEDMMXnDxxxqeeGSgGAgEbBBBsbEBGF94SGDPef5Duo2wyKMcg83kyq0SkRj0Yk5ubw5Nuef5nb40Yo4FA8gUKSvx3aSRfVZTNmpT83tADBJwpcGVg5C5N0YY80jiXhPKEKMobg05TY2bwvtumrXVm5agKAs4QQLBxxjygCgcLFIwbto/mk2x1WZkQqftkNBJuuU8mGglX3vTcUgeXj9Ig4AqBwgn+f5Ih31WWz7rLFQWjSAjYIFBUPKy/kJHbEnQkT4jnsVCQyAhVls9+y4YS0AUEXCWAYOOq6UKxdggU3jCiG6dFcoS0bCJRQWb3lhv+KSyGHsalAXbMAvpINYHCEv/tQvTT5LLqf6ba2DFeCCQiMPLpkXr3hU15QpIrRHlM1EOIQiro6JoRvKd09reJtIP3QMDLAgg2Xp5djC0hgSuvHNmuoWNDjvZrkOlLxGEhqRHRwlPKZy5IqCG8CQIQ2GmBogn5t5DBqyvKq2/f6UbwQQikkIB5NYGuLlcT87I1YvqRmYNGVEK7+9YFA4FwJIU4MFQImAIINlgIKSkwpjg/2wwybO7InBQLMrpweFJ51dyURMGgIdCGAgUl+ROZeENlWfUtbVgGuoaAawUKi4cdzbwx6BAdRyIhZi0YZQlNKa3+yLUDQ+EQ2AEBBJsdwMJb3StQUJx/JLN6ICZlt9wnwx8RSZiJa3h1U3jSpOcb3Ts6VA4B9wsUTsgvJYObK8urJ7p/NBgBBNpWYOyEMzpFo2l5mnpIqIh6dk56LOhIphasvHHGL21bIXqHQHIEEGyS44pW21igsDj/UGIth9QxzC03/P/ARGEhrjGaIuEpt85Z3cYlonsIQKCVQGFxfokw8+Sy6lLAQAAC1goUBfIPNqJsnrbGLUHnI2IJaYYWxFUK1lqjtbYVQLBpW3/0bpFA0fj8/UnTcsQMMmpnRpqIKGwQ1RhRIzz1ptnLLOoKzUAAAkkQKCoZNo5IMirKqkuS0DyahAAEWgkUBfJPEYPziFg9P6e3kIRYoyBHtNCkiTO/AhYE3CqAYOPWmUvxuq+40d+92cc5JJLDzOr0sk4qyJDG4UgkWnPvxNmLU5wIw4eAqwQKioddzxp1rCytGueqwlEsBFwuMOrGs/ZMT4vkijqAoCXorDHMoCPB9LWZoX//e1q9y4eI8lNIAMEmhSbbzUO99jZ/x9oNnMMbg4yQ9IoFGS0arZlUPvtDN48PtUMg1QUKS/zXEHG3yrKq61PdAuOHQFsKjCkePljjqBlyiCjXPGnNkBDrEqwMzHqvLWtD3xCIJ4BgE08Ir7eJgDqvf/eF9TnqPhkWyhaho8znyAiHmaI1eDBZm0wLOoVA0gQKi/3/EI33nFxadU3SOkHDEIDADgmMCuS39xlaLouRR2wGnc7EHBSRIGmR0OTAc8t3qEG8GQJJFkCwSTIwmk9coLB46LEqyMimXRl6RzMvL5PwT59k1kybNi2aeGt4JwQg4CaBghL/FRrxfhVlVf9wU92oFQKpJFAQ8PcmwzyAQD03RwWdL4g5pILO5LLqV1PJAmN1pgCCjTPnJSWqGls8dKCwlmNsDDJM9LVsDDL1dVzzv9ur16cEBAYJAQhQQbG/iDXpU1k66wpwQAAC7hAoDPhPIuFcEskTof7MFCTikGFIcMrE6s/dMQpU6SUBBBsvzabDx3L5+KF9Ipq6tExyqOWG/3XqwZhqRyZKvvDUwIwVDh8CyoMABJIkUFjiH0NEh1aWVRclqQs0CwEIJFFg7A1n7Gb40nLVkdIq6BCRej6cGXTqGySIv6xMIj6a3iSAYIPFkDSB0ROH9tCaNgUZ9UyZNBVkRJNwOunhuwIzlyStczQMAQi4SqCo2D/K0GjQ5NJqFXDwBQEIuFxAXZVhkJYrTHlM5mVrb5BIUNP14KTAzHdcPjyU71ABBBuHTowbyxpzy5CuWr0vh9jIITGPYt6TmMMsEmZdC08KVC1y47hQMwQgkHyBgpL8SzXioyvKqkclvzf0AAEI2Ckw6t5RaenLfsyTlpPW1G5Od3XZmjptTdfSgpNKp39vZz3oy7sCCDbendukj+ziQE5mB6NztgoyhphHMfcX5rAmYj5PpqK0en7Si0AHEICAJwQKivMvZo1PrCytvtQTA8IgIACBbQoUTjxrP2lqztOIc6Ul6HxnBp2oEdrdd0QwEAgY4IPAzggg2OyMWgp/ZmzxsBOjLOoI5hxiyiGiGhIOky7hykD1aylMg6FDAAK/Q6CwJP8C9dyMyrLqi39HM/goBCDgQoGCccOOI11yNSIVdI4ioZAKOuq0tcryWZ+4cEgouY0EEGzaCN4t3V5ePHxwhI3WQeaT2H0ydbRL+MHAgw1uGQvqhAAEnCtQVJz/Z9L4jIrS6gucWyUqgwAEki3w98DwLk0RyVNBh8XczWEiDjJJKNouGpxyw5zVya4B7btXAMHGvXOXlMr/FhjW12dItrkbo3ZliH4ygwxLOIMzwv8OTFuVlI7RKAQgkNICBSXDztFIhlWUVf85pSEweAhAYDOBsYFhfY0o5ZEmuSSUJ0QLWFqCTkV59RvggkBrAQSbFF8PowPDe+qGkU3MLQ/GJIoIUY0mFGbNF8YNfSm+QDB8CNgkUDB+2Nmsy8jK0upzbOoS3UAAAu4T4LGBYbmGoXZyRB1E0FNIQixakMUIVUyc9Y37hoSKrRRAsLFS0wVtjQ6M2N1nRDcFGSLqEgsyouvhysCML1wwDJQIAQh4TKCwZNgIIjq/sqzqbI8NDcOBAASSJDB63NAeaWl666Cz0gw6rAV34/RgIDCtKUldo1mHCiDYOHRirCqrIDCyA0cackTXss0HYxL1ZuawGEaNCjKTAzM/sKovtAMBCEBgZwWKxvv9pPMlFaVVKuDgCwIQgMAOCxQU5x/JzHnqIBIiySahoDAFSdNC+Hlnhzld+QEEG1dO27aLDgQC2srIAjPIUMulZceoZ8m0BBktPDlQ9abHhozhQAACHhAYU+IfohH/rbKsyu+B4WAIEIBAGwuYf7FrNOSycJ6w+fyc9iQSEpagoflCUwMzVrRxieg+CQIINklAtbvJMRPyj9FEyyaWlhv+meaLSI0YWri7b204EAhH7K4J/UEAAhDYEYGC8f7TWZexlaWzhuzI5/BeCEAAAokIFAZGHEhG1DxpTZhyiXgRsYQMQ4JTymfVJNIG3uN8AQQb58/RbyocM8E/QDM4hzXJVjf8E/ESYgpzlGpYbw5PKn1+nQuHhZIhAIEUEigK+EeRwbuJkE4a6eoyWSJjLxJ+l5h0Vn/OpFeUVo9NIRYMFQIQsEmgKDA8R8TIFaE8FjqEmIPMEmyOGqF7J85ebFMZ6MZiAQQbi0G31Vxhsf//Ksur/7cz3RUE/L05Kjmscba0HMFcy0xhMahG9Eh4cuC55TvTLj4DAQhAoC0FCkv8XxLRAduqgYXPryiverwta0TfEICA9wWuuNHfPZrOuWIY5v05TFQrxCHWJLi2tiH0yJ0vbfC+gjdGiGCT5HkMBEamr4g2PMXMaxN9onbRBP9eZEiOaKxufFNBJjMWZAw9Gp4SmPN1kstG8xCAAASSLlA0wT9ahKZso6OPK8uqByS9CHQAAQhAYAuB0cX+QT7iXGFRDwjNVT+DGQaHNE2CFaXV83cWrHDcmftV3vTc0p39PD4XXwDBJr7RTr9j1ISh+6aJ/iSRHEtESyrLqvffWmPqKbuRSDTH0Fjd7J9NRHurS8tIOBzVIjVTA3MW7nQR+CAEIAABBwsUlvg/I6KDflOiyF8ry2fd7+DSURoEIJACAmPvOSMjsjItPhqGfAAAIABJREFUT1dBh8yg042Zgq2Czg+JMhSVDPs4KpGLp5TPWZDoZ/C+HRNAsNkxr4TfvfHIwSeJqFfsQ4ZBB0+ZWP25uYsj9TksmrrRX+3KHEYiYXV6WTRq1Ey9afY7CXeEN0IAAhBwsUBh8bDLiOU/Wwzhy8qy6j4uHhZKhwAEPCowJjCkFxt6rvZr0PlG3Zsjogcry2aGtjXsjQ9E/4aE1mo6nz0pUBX0KFGbDgvBJgn8hePzh5LGKtRkbdF8FTNlmffJiLwuzGFdJDwJp3EkYRbQJAQg4BaBwhK/2pU+NFYvk1xeUTZrklvqR50QgEDqChSMG3oC6Zq6L0ft5gwioiCTOm3NF5w8ccanMZnCgP//yKD/bpLS5JzKwKynU1cuOSNHsLHYtagk/1Ih3tblE28wyU1NGtXcF5hVZ3HXaA4CEICAKwUKivMvZuYHNhb/Q2VZdQ9XDgRFQwACKS1wZWDkLk3RhjzSOJdE8oQ4yhuDjhCfQ0QjWwOx0JiK8uqpKY1m8eATDjYS/PWSKotr8ExzE+blFvzSmHXVtgaksbH8nhNnH++ZAe/gQDiPcOjBDprh7RBIFYHCEv/7RHQYkVxfWTbrtlQZN8YJAQh4V+DywIh+0WikJegYcjQx7/ab0YqMqyyfdbN3FewdWULBRl6j40noJRKK2luee3qb9+M+ad/VdtGWruuiq38M2TrtjUeHN+yVtc5wz8gsqpQpg4gu4GzCtqtFpGjGfQIi0lca6x9lpmYiiohQhImbhQzzV2KtmUjUa80Ga82axk3q98TcZBjUrGlaE2nqPaQeuru9fxJ5T7w2Yq9vaouZk/aw3zHF/r9oTPfspu2yVyDwYIP7ZhcVQwAC8QREZGR9ZN31zNxMsvF7mPl7IyLMzZr5/VD9Ss3Muvn9TyO9SdSvGjdp5FN/tq3vXVZ839tuG8y8Uz8HF03wHyFC727LR5jvnFxadU08P7weXyDxYGPQbCLqEr9JvEOIacnaLrR0XVdasq7l15/rW263Oeegj+jEHktSEWkdMf0VwSYVpx5jjgmISK6x6qcnG995ZVfSNCLWiDf+av77b/6MzfeoP+eNv5KmC7FmsK4bpGkirImma4b555qmXhP1e275PZl/rrduR2/pR/1DzBv7Z9HU731ETKooVi+xprV8UOOWX5k1EVF/bRMlEUP9I2IY5r8TRUX9mWGYv2cV3FreFyWmCIn555FNP8yQmD+cqB9wxKAIadz85Av39z73tMs+Flbhjps11swfbAySlt+bQU9rJhXwiBINeYkGOPW+eD/UpN5fSuH/vhCwUEBEyt5Z/tT4HzYsYmadNPMfzXxG76//3vLMXvU9r+X12L/H3usTTdMNnX2GzrrB5BNmXXTWRWOfaKSr12O/J13zifq2prOPNPV70djsUzOfAcwtv6pvchrrrH71qdfVN0Bm9c2QdfNX9Wfq+6CQYajvdeb3O5aW73skUUOi6vtDVEjMf9RfBIkYUTEk+vLcZzu9VDPzt7s1rWz7HnjYdxefc+V8Fm5W3w/NMKeCnqG+/+lNbH7fk2YV7tRfcsUJeb/5i6kE/kJsu4ExmX+xZeESIwQbKzW309a6poxNQSe/lzrdNOW+EGxSbsox4C0FROQPxsofH6ub9dCurtXZmHE2D1sqpPHmASwWxLYMb7H3tQ50W33vVkLdpnDXEvRE01SAM9TPGrGgR9wS8FjTRVQ+awmC6scS9eebgmKsflEBTtfVn5thbtOvmvrBhlnMn27Ua6SRqP+ZP8S0/FAjYoY69fuWX6MGGSrkiRnuWkIdm6FO/XCjwh6xCnTmzleEDPV7iZD6G2sz9HEza9RsqD83d/VUuOOmjb9v4vYdrnbtukHhECAiEbn57eWP3/DuT9Nc62EGLoqFso0BbLN/V0GsJZTFwtrC0DJa/eOvz/j0penUqVt76tytA3XetRN17daJOnXt8Gu42xT0Noa7bfy7GezMUJdmaOovuVSwUwGPfL8GvZbgpoKdCoAtQVKFPFWf+jczOLb82hLizOCnvjGqb4Dm97+WgMdsBjr1/S8W7shoCXMbQ52hQt3GoKdCHWsUEYOiwhIRafkeaIY98y+1Wv4iyTC/94l51QKrKxbM74fcLGKY3xN1jZvULt5PDYufOaDTMa/HWzgINvGE8LpVAgg2VkmiHdcKiMiZ0RXLHq6f80g31w4iVQvfFOhU/vl1d22rO2/m663et0WI22yXbluBsPUuHWuUduDARVqHTptOjkvVacC43S0QjTbf+fZPT1y1YMV0dw9kB6pXfxXy3esGZXZhyuxC5q/pnXagAYe8VYWjllC0MbBtDHObdta2+e9b25Xb2i6d+gurXwPjlrt2A7oNvbVdWocb4nEg2MQTwutWCSDYWCWJdlwrICL5xk/f/6/uuUfdu2PjWn33Fq7vuR9lnjj0Y61DpwHuHQUqhwBRc7Tp7nnLH7/8vZ9nggMCCQscs8efaWC3IeUZaVkl8T6EYBNPCK9bJYBgY5Uk2nGtgIiMiP747X/qX3gcOzaunUX7C9d77E8Zx53+gd6xi3pGBr4g4FqBpmjD5LeXPz7mg5+rXTsGFG6/wHF7/oUG7ppfnKZnTIzXO4JNPCG8bpUAgo1VkmjHtQLqRKDoD0um1L/4JIKNa2fR/sL1vQ+gzONOm6916Hyk/b2jRwhYJ9AUqf/PW8sfvezDlXOsaxQteV7g+L0uogHdzrw+Tc+I+ygABBvPLwfHDBDBxjFTgULaSkBEzo18/3Vlw8tP79JWNaBf9wn49ulNaUefOs/Xqcsx7qseFUPgV4GmaP0Db/z48MUfr3weLBBIWODEvS5RweYqXU/7V7wPIdjEE8LrVgkg2FgliXZcKyAif4l+t/ju+uCzCDaunUX7C/ftdyBlHHXKG1rHrifY3zt6hIB1Ao2Rukff+PHB8xf+8pJ1jaIlzwuc1OMyGrjrkLHMXBFvsAg28YTwulUCCDZWSaId1wqIyEWRpZ//u+GVGV1dOwgUbruAr+fBlHHkyTVaxy45tneODiFgoUB9pPapN3548E+LVgUtbBVNeV3g5L3/ZvTrdnohM0+NN1YEm3hCeN0qAQQbqyTRjmsFROTSyDef3tkQrsLDjl07i/YX7ut1CGUMzglpHbvk2d87eoSAdQKNkQ3PvvbD/Wd9uupV6xpFS54XOGWfguihu5w6hpn/E2+wCDbxhPC6VQIINlZJoh3XCojIqMg3i25rCFcj2Lh2Fu0v3HfAoZRx+Ekvah27nG5/7+gRAtYJNETWVdcs+2/+56trrGsULXleIHefsZG+u5wyipkfiDdYBJt4QnjdKgEEG6sk0Y5rBUSkIPLVwpsbXpvd2bWDQOG2C/h696eMw4+fo3XoOtT2ztEhBCwUqI+se67m+/+c8cWauRa2iqa8LvCH/a5sOqjLSX9l5ofjjRXBJp4QXrdKAMHGKkm041oBERnb/MWHNzW+8XxH1w4ChdsukHbgQEofcGyV1qnrcNs7R4cQsFCgPrL+pVe/n3Lql2vetLBVNOV1gdN7XtXYp/MJ/8fMj8cbK4JNPCG8bpUAgo1VkmjHtQIicmXzZ++XNb71YgfXDgKF2y6QdtBh5Ot/zLO+Tl3Ptr1zdAgBCwXqI+tfeeW7ypO/Wvu2ha2iKa8LnLn/tQ0HdDr2ImZ+Ot5YEWziCeF1qwQQbKySRDuuFRCRq5s/XRBofPvlLNcOAoXbLpB28OGU1v/oJ/WOXc6zvXN0CAELBeoj614LfjvpxG/WvWthq2jK6wJDe91Yv3/HIy9g5mfjjRXBJp4QXrdKAMHGKkm041oBEbm++ZP5xY3vBNu7dhAo3HaBtL5HUEa/ox7hDp0vtL1zdAgBCwXqI+vefPnbu49dsm6Bha2iKa8L5PccX9+z8+DzmLkq3lgRbOIJ4XWrBBBsrJJEO64VEJFxzQvnjW9899VM1w4ChdsukHbokZR26BEP6B26/J/tnaNDCFgoUN+87p0Xv/33kd+uf9/CVtGU1wWG7T+hbt9Oh53DzLPjjRXBJp4QXrdKAMHGKkm041oBEZnQ9NFbNzYtqEl37SBQuO0C6f2PJl/fI+7Tszr9zfbO0SEELBSoa1773otL/znou9qPLGwVTXld4KzeZRt6ZPU/m5lfiDdWBJt4QnjdKgEEG6sk0Y5rBUSkrOmDN65ven9ummsHgcJtF0gfcCz5DhlcqWd1LLK9c3QIAQsFGqLrP5zzzW0DltUutLBVNOV1gT/2vmnDXll9RzDzy/HGimATTwivWyWAYGOVJNpxrYCI3Nz03mvXNn34pu7aQaBw2wXSBx5H6Yccfhe373il7Z2jQwhYKFDfvO6TOUtu6fvDhk8tbBVNeV1gZJ9ba/dof5CfmV+NN1YEm3hCeN0qAQQbqyTRjmsFROT2pgU1Vzd99FZC33tdO1AUbqlA+qATKP2QQXdwZodrLW0YjUHAZoGG5vWfVX8z8aDldZ/b3DO6c7PAnw68vbZ7uz5DmPm1eONI6D+u8hodTwapG3a6xGsQr0NgGwIINlgaKS8gIv9qfPfVK5sXzkt5CwAkLpB++EmUftBhN3O7rHGJfwrvhIDzBBqi6xdXfVXa+6e6L51XHCpyrMC5B/6zdrd2vU5j5rhPdkWwcew0eq4wBBvPTSkGtKMCEo1Oapz/alHzJ3iGw47apfL70wfnkO/Aw0r1du0CqeyAsbtfoD5S+83Mr0p6/lz/tfsHgxHYJnDeQXfV7pq5Xy4zvxOvUwSbeEJ43SoBBBurJNGOawUkGpna+O4rf2tehGc4uHYS26DwjCNPprSDB43jtIyb26B7dAkBywQaIrXfTv9y3D4rG5Za1iYa8r7A+QdNqt0lc+8cZo77H08EG++vB6eMEMHGKTOBOtpMQCKR/za+E/q/5s/ea7Ma0LH7BDKOyqW0gwZdy2lpd7ivelQMgV8FGiK1y5758oa9VjV8BxYIJCxwwcGVtV0y9jqBmT+M9yEEm3hCeN0qAQQbqyTRjmsFJBJ5qHHeyxc2f/6Ba8eAwu0XyDj6VNL7DLhST0+/y/7e0SMErBNoiGxY/vTia7qvafzBukbRkucFLjxkam3n9O7HMnPcc8IRbDy/HBwzQAQbx0wFCmkrAWlqerxx3svnNS/Gw+naag7c2G/GsX+gtAMPK2Rdn+zG+lEzBGICTdG6FU98/o/d1jYtBwoEEha46JB7N3RK3/0IZv4s3ocQbOIJ4XWrBBBsrJJEO64VkObGaQ1vvXx25MuPXTsGFG6/QMZxp1PaQYf9lZnvt7939AgB6wSaonW/PPb5Fbusb/rZukbRkucF/q/v/Ruy0roNYubF8QaLYBNPCK9bJYBgY5Uk2nGtgNHYMLPx7ZeGRb76xLVjQOH2C2SeMMTw9el/GTM/YH/v6BEC1gk0Gw2rH/m0sEtt8y/WNYqWPC9wad//1rVP26UfM38Tb7AINvGE8LpVAgg2VkmiHdcKGI0NsxvffGFI5Bs8ddu1k9gGhWeeNDTqO6DfJcz8SBt0jy4hYJlAc7Rx3UOfju5YF1ltWZtoyPsClx36YF07X+eDmTnuqRMINt5fD04ZIYKNU2YCdbSZgDQ2vNDwxvOnRZbEvUy4zWpEx84TyMz2R3y9+l7EzI87rzpUBIHEBSJGU+0Diy7Lqo+sS/xDeGfKC/y13yP1mXqH3swc99QJBJuUXy62ASDY2EaNjpwqIE0NwYa5c3IjS79waomoy4ECmScPb/b1PPgvzPy0A8tDSRBIWCASbar/76L/y2yM1ib8GbwRAn/r91hDut5+P2ZeEU8DwSaeEF63SgDBxipJtONaAaOhvqZx7uyTIt996doxoHD7BTJPOavJt9+Bf2bmZ+3vHT1CwDqBiNHceP/CC9ObjHrrGkVLnhcY3f/xxjStXQ9mjntzFoKN55eDYwaIYOOYqUAhbSUgTQ2v14erj49+/1VblYB+XSiQmXd2o2+f3ucwc5ULy0fJENgkEDUizfcuPN8XMRqhAoGEBcb0f7LJp2Xszsxr430IwSaeEF63SgDBxipJtONaAWmsf7s+XHV0dFncg11cO0YUbr1Auz+c06D32H8kM8+2vnW0CAH7BAwjGp3y8TlaVCL2dYqeXC9QMODpZp3TdmHmuNcwIti4frpdMwAEG9dMFQpNloDR2DC/4ZXpg6M/Lk1WF2jXgwLtTj+vXt9zv7OY+QUPDg9DSiEBETEqPvwjCxkpNGoM9fcKFA58JqKR3pGZG+K1hWATTwivWyWAYGOVJNpxrYDRWPdBQ2j6wOjyuCdWunaMKNx6gXZn/Lle32NfPzMHrW8dLULAHgER0YWkueLDsxL62dOeqtCLGwSKBjxrMGsZzBx3qy+hxSWv0fFkkNoC7+IGANToSAEEG0dOC4qyU0AaGz6uf3lav+iK7+3sFn25XKD9kAvqtN17DGXmV10+FJSfwgIikiFkbKj48I96CjNg6DshMHbgDCEinZnVr9v9QrCJJ4TXrRJAsLFKEu24VsBorP+04aWnD47+HPcofteOEYVbL9B+6IV12m57nc7Mc61vHS1CwB4BEWlvSGRt5Ucjffb0iF68IqCCDTNriYwHwSYRJbzHCgEEGysU0YarBaSx4Yu6F5/oY6xc7upxoHh7BdrlX1yn77rHqcz8pr09ozcIWCcgIp2i0vzz5I/+lG5dq2jJ6wIa6zSm/9OGrukJ7fQh2Hh9RThnfAg2zpkLVNJGAkZj/df1zz+xv7HqpzaqAN26UaD98Es3aF13O4WZ33Fj/agZAkpARHaJGI0/TPn43AyIQCBRAZ3TaHT/JyK65ktL5DMINoko4T1WCCDYWKGINlwtYDQ2LK1/7tF9jdU/u3ocKN5egawRl23gLrtmM/MCe3tGbxCwTkBEdms2Gr6d+vF5mda1ipa8LpCmZdJf+z3S5NPSEgrECDZeXxHOGR+CjXPmApW0kYDR2PB9/ZyHexhr4j48uY0qRLdOFGg/4q91WpduxzHzh06sDzVBIBEBEdmzKVr31b0Lz2+XyPvxHggogXS9PV3W98EGn56e0LpBsMG6sUsAwcYuafTjWAGjseHH+lkP7WGsW+XYGlGY8wTa//FvdVqnrkcz80LnVYeKIJCYgIjs3Rit/fy+hRe0T+wTeBcEiDL1jnRJ3/vr0vSMrEQ8EGwSUcJ7rBBAsLFCEW24WsBoalhRX/XAbsb6Na4eB4q3V6D9yDF1WofOg5n5M3t7Rm8QsE5ARHo2RNYt/M8nFyX0A6p1PaMlNwu083Wmiw6ZWpuut+uYyDgQbBJRwnusEECwsUIRbbhaQJqbVm6Y/p9usmGdq8eB4u0VyDqnoI7bdzqMmRfb2zN6g4B1AiJyQH1kzQf3f3JJB+taRUteF8hK24UuOLhibbrePqFnaSLYeH1FOGd8CDbOmQtU0kYC0ty0esOz93WRuvVtVAG6daNA1rlF9dyuw6HM/I0b60fNEFACInLQhsiqd//3yaUJ/c071CCgBDqk7UrnH3T36gxf1i6JiCDYJKKE91ghgGBjhSLacLWA0dy0ru6ZqR2lfoOrx4Hi7RXIOu/yes5sfzAzf2tvz+gNAtYJiEjf9c0r335w0V8RbKxj9XxLndK707kH/Wtlpp61WyKDRbBJRAnvsUIAwcYKRbThagGJNNdueKoySxrrXT0OFG+vQNafr2jgjHYHMPMP9vaM3iBgnYCIDFjXvGLuQ4v+1sm6VtGS1wW6ZOxJI/vcsaKdr0P3RMaKYJOIEt5jhQCCjRWKaMPVAhKN1G144p520tTo6nGgeHsFss6/spHTM/ZjZjzZ1V569GahgIgcvqZp+auPfDoGwcZCV6831TWjB53d59Yf2/k67pXIWBFsElHCe6wQQLCxQhFtuFrAiEYa6x6/O12am1w9DhRvr0DWX/7RxGnpezEzHoBkLz16s1BARI5c3fh98NHPxiLYWOjq9aa6Ze5LZ/W+6ft2vo77JDJWBJtElPAeKwQQbKxQRBuuFjCi0eYNj/7LR9GIq8eB4u0VyLrgqmb2pe3OzDgn3F569GahgIgcu6rxu+cf++zyzhY2i6Y8LrBru5404oCype18nXomMlQEm0SU8B4rBBBsrFBEG64WEMOI1j58h0aG4epxoHh7BbIuvDrCuq8rM9fa2zN6g4B1AiJywi/1S2Y//sWVCDbWsXq+pd3bHUDDDij5up2v8wGJDBbBJhElvMcKAQQbKxTRhqsFxDCk9qHb1bmnrh4HirdXoMNF10ZJ0zowc4O9PaM3CFgnICI5K+q+qnpq8dW4FM06Vs+31L19H/LvP35xu7TOByYyWASbRJR+x3vqG4kamog6dyDSEtLeuc4iUaL1dURZmUTpaTvXRpI/hWCTZGA072wBEdFJpLn2wduS+J3A2QaobucEOlx8nUHMmczcvHMt4FMQaHsBEcn9acMX05/+8joEm7afDtdUsGfWwTSk5/WftU/rckgiRSf0H1h5jY4ng2YTUUJP/Uyk42S9p2IG0di7iY7vR/ToeKKeeySrp/jtbmggKrqL6MEXiKpuIvIfH/8zO/uO/84huuwOoitHEt06ypHhBsFmZycXn/OEgIhkkBgbah+8XffEgDAI2wQ6XHwdEbPGzNjqs00dHVktICKn/bjhs6ef+fIGBBurcT3c3l5ZfemM/a75JCu9a79EhumpYLN6PdGltxPNmNsy9PuvIbp0SCIMyXmP2q25dirR4yGiZ0qJTh6UnH5Uq0++QjTqTqKrzyEadwGRriWvr51sGcFmJ+HwMW8IiEh7Mow1tf/f3nnAR1G0f/w3V5LcpUCAQIDQpPcuVaRIERQEkSJVFEGwi11f8a/YXiy8CoIoItIREKQJgoCg9N57D4QQSLmSKzv/z+xlUyDAwm0u2fNZP34uuZt5yneXzf5uZp756bOCOaYaHJiDLwvGEDHoNc4MhoJ3Vw8+2pRRHhLgnHe5kHZg5vzjb5OwyUPOwWY6LqI2OpZ7eXe4ObqemtyCSths3Ac8+BrwxuPA4o1A9XLANy/6pmfRke8ESNjk+ymgAPKTAOc8ins9l23TxobkZxzkW2cEDAZEDHzVywwGk84ip3CJQA4CnPOu51L3TF944r1IQkME1BIoE1kXHcu+tN1qLtxITZ+gETZeCXh/KrByK/DjG8DExcDyzb6Rkjqq6iiowUVt/CBAwsYPeNRV/wQ459Hwei6kTRtLX7Xo/3QGLgOjCRH9X3Yzo5EEceCok6c8IMA573E6ddfUxSfeJ2GTB3yD1WS5yAZ4oOxzW8LN0U3U5Bg0wuZCItDvQ5+I+Ww48PsWoNvbwOcjfOtOmIpMj50H+rwPvNoXaN8Q+G4JMHU5cPgs0K4B8FZ/33QyxZYoCvDKBB/m9wYBYn3P+F+B0sWA6W/7Yvl4BjB/HTD7PaBS6axTIooi7TkBfL0A+GMbcPoSULUM0KUZ8FyPG9cGCTsb9wLfv+abavfpTJ+tia8Ane4FNh0AOowCJr8K9G6j5tQHvA0Jm4AjJ4cFiQDnPAYe9+m0nz+3FKS4KJaCTYCZQ2Dt+7zLYDKHFuxIKToicGsCnPPHTqZsm7Lk5JgIYkUE1BKoENUIbcuM/DvcHK1qpbqKx31AD8UDxNQzIWSURfqK0ImOBH54DRCvtzuEgOk9GujUBNh5FIi/4lvwL9bKiAIAbg/w3SigT1ufJfH+S+OBpBQg1Aws2wzUrQhcTAKmvA40rQF8MM0nbOaM9gkXcQhRM2s1MPwLoEgk8FhroFghYPdxYMk/vvd+egu4v25WxMLOqm1A/crAj8uBepWANAfw+uM+ISOm4bV81ieo+rW/Xab58jkJm3zBTk4LCgHOeUnuTj9mm/6ltaDERHEUfAIsJBTW3s85DWYzCeKCf7oowlsQ4Jz3PZG8ZfLSUx+HEygioJbAPYWaoG3c8PVWc/T9avoEhbBJd/sW6e85Dsx4ByhVDFCmpn31C7DwQ9+Iy+0ORdgIgfHeYODVPlnrc9btBgZ9BFSOA6a9BZQsmiVsJi0GmlT3jabUqpDTS27CZtthoOd/fOJk/Eu+ER5F8Py5ExjyaU4/4jNh5z9TgHIlfKIp+8iR+JyEze3OLn1OBPKXAOc8jruch2wzvqI/6vl7KnTlnYVaYO01wm4wh9B1o6szR8FeT4Bz3v/Ytb8nLT/9X/pyhy4P1QQqFWqG1nFPr7Gao9up6RQUwkYRJGJ0RQgSpSLY6h1A93eAF3vmfP9mYBQ791YHvnw2Z9EBRTyJ0ZKVY32jMcqIzYrNN46wKD6uFzZitGbMdODdH4BlnwIPXjdjUAgy8ZmYeib8tM9YKiXs/Hc2MPFloG+7G6fWkbBRc7lTGyKQfwQ45+V5umOvbeY4moaRf6dBd56ZJRzWR4elGUJCVcw70F16FPC/iADnfPDRaxvGrzj9OQmbf9F59zfVyoVbolXpp1aGmwt3VGMrKISN2MNFTAm7fmQmMRkYMAZIsQMz3/WNdtzqUITNo/cD7w68saUQG29NzprupQibU/HAjHeBorkUMLxe2Ch9Nu3POT0tu7cZq4D+Y4Cf3gQGZpzG3EZ+svchYaPmcqc2RCD/CHDOK3Knbadt1tf0gJp/p0F3npk1AuE9nk5mIaEFfh853cGlgANKgHP+5KGktd+sOjsuTwuoeN0SnHaPnJvJbECo1f+CgrZkF7YvP4eoomGo064kDHm543pAz0rBd1Y1uhValhqyLNxcWNUGLroXNql2YORXwB/bgQEdfOtTlEPsZCamdolKafP/D+jRyj9howgOZR3L3QibKylAvw8Aj9cnhkpE3xiT4uf/hmQJLBI2Bf8fH0VIBG5FgHNeldvTttjmfJOnezgcjk/A6Pm/wyGGmXM5asbF4u1HHoA1NPiKbKU4nNh39iIKh1tQvVRxMDVVY+7ysl174Dh2n7mA7o1ro2zRvNMcLDwK1u5DrhpCLEXuMlTqRgQKBAHO+bADV1aPW32Y6h+dAAAgAElEQVTumzwphOFO92LDvFP4ffJh2JNdmTnXaVsSDw6rhtJVC901h4RTafjxta2o+0ApdHq6qio7Zw9cw+HNl1G1SQzK1Mi7e4SaYBxpblw8nori5SMQXkhf9/5q0W3QotTAxeHm6G5qctW9sNlyEHjkHd9C/1sdw7oCX44ELLf456R2xEYpUHA3wsbuBF74Gth66PYjNtkLAZCwUXM5UxsiUHAJcM5rcFvq37a54+/+r6uK9DYdPY32H09E5diYXB+4g1nYKLl3rFMN3w/tJQucvDo+/W0NFm3bh5+e6SuzzqvDEFkYlq6DrhhCrRmrMfPKE9klAnlLgHM+cn/Syi/WnP1W8ydrycuxZtoxLB63H9WbF0ez7uVhjTLjzIFr2LToNBp1LqNakORG4W6EzYrvDmPZhIPoPKK6X761OCt/Tj+OhWP3FohY7jSfGkXaoXnJAfOt5sI91fTVtbAR61W+nAeMnnrzAgFXU4EnPwMOnQHmvQ/ULH9zLIqw6XgvMOYpwGTMamtzAs9+Bfy+FfjtY6Bhlaw1NncyFe1ma2gUT8pannlrgV8/BMR6H3GQsFFzOVMbIlBwCXDO60ipyevtv3wbEGHzTvf2eP3hjBKOBReLppGdSLiC935ZgcYVy2J4u+YIyX4T19QTEDBhE1UElocGJBjCrLeZTK1xgmSOCGhMgHP+/N4rK8auPTfJrLFpXD5rw9TXtyI61oLHRzeQRY1yuBxeJJ6zoVTlux8svxthI0Zsjm5NRLXmxf3yrZbVqh+OYO+6ixg4piGKlclZa2TXqgtYMv4A2vSvhBY9b/EgrNZZANvVLNoezUr0m2MNKdxHjVtdCxsxSjPwI1+aSqWy65NWxI/Yb0YsvBcjNzc7sldFGz0YeK2vb4RH2BCFCISvjo2Bb170FRa4mxEb4VspatC2/s2rot1fD/j6eSAq49okYaPmcqY2RKDgEuCcN+Cp11bbfpmYp3MSlFGLf6OwCeTZD5iwKVwUls794w1h1lKBzI98EQGtCXDOX96VuOSzv87/kO1rY228nNh1BV8N/gsdh1ZF52eqgWm8BuZuhI02mamzIkkcS8cfxIG/LuGJzxrLU86C5ahdtBOalnx8usUUNUBNTroWNmqrnoky0D3f85VivtWeNoqwEaWcxUhPiNlXlex8IiBGUCItOauf3a2wEetrPp8DvPGdr6DB9fvY1LkH+OH1rH1vxIkkYaPmcqY2RKDgEuCcN5aSk1baF3xXYIQN5xz/XfIndpw6j28G98DaA8cwdula7D93Ec2rlMdb3R5Aq2r3wOX1YvH2/ZiwaiMSklPRtWEtjOzQEnFFcg4+iXUnF5NT5HUnLrcXf+w7glOXkxARFopOdauhzE3Worg8Xhy6kIBkuwNGgwGVY4shJurGP8yindPtRmSYb05xqjMd4g96lDUMBsYgcY4Uu1NeP5SXozXCd8CETXQMLJ36njdYwuMK7tVNkRGB2xPgnL+6I2HRpxvjp6p69ry9xawWF46k4IdRW1C8XAT6vlcPUcVuXp9ArMX57X8HcGrv1VxHN9bPOoHjO6+g6/M1UDTO9+1ydmEjxFPCqVQc2JgAUaggrnohVGpQDKYQQ46QRcGBy6fTUKpyIYRYcmo58YV56hUnLp+xyfcwMcJUsmIUDMaboxFxu5xeee1gWLgps62IwZ7qlqe9ndpzNeiETZ1indEkts+PFlPUEDXXhKqLq6Bu0Cke9sU+NUs+BprVvHm6yjQyUUjg1zG+/WNyO7KvsRncCfh8LvDzSl/LR1sBr/TOKTacLkCMBJ2+CPz8du6bgIpKamKDztnvAZVKZ3mVOLBuF/DtIt8IjtjkU+yFI0SOqIQWc92jz83sKBY3HQA6jAImv+rbsLMAHrRBZwE8KRRS4AhwzptJ1xKX2Rd+X2CEjcPlxhuzl2LPmQuoXaYkft22D/1bNoAt3Y2FW/ciMiwE45/oiaW7DmDZzgOoWKIYktLs8qL5hxvUxP8GdUexSN8ffqfbg7fmLMXJhCQMa9cMnyxeje0nz2UCFgvsP+7zEB5uUCNzUb8QVusPnZCnj2VvK4SQmEb3TPvmCDVlVTSasnYzvv9zM8Y/8SgW79iPsUv+lO1PHd4Xj95bRy4c0H/CDPRtXj/HNDwheNYdPI4vlq2FEF/CfusaFTGyfUu0qFJejkfEsu/cRVm8Ld15EFdtdrld+9pV8HLn1qhbtmSOYgQBEzZFSsDSsfcZgyW8XOCuVvJEBLQnwDl/c3vCgo/+jv9Zc+Niutm8j3dj8+IzaPhgHB5+rgaKlMq9qrQQCAv+u/emIkCsjdn9x4UcAkERNlWaxCAkzIi1M48j3earvCaOxg+VQfdXaiEiOmsh97ZlZzHtre14cep9uKde0cy2ot+qH49g3awTOWyINo++Xhtlquf8EyEKIfwx9Sj+mnsys72YVtfhySqo1740Vk89it++PnBbpqHhJgz+pBFq3heL/X9dxKTnNqHHq7Vx/+MVcX2dFfH5upkncF/vCqjdumSm7eQEJw5svATbNZdcGa583WiUr13kloLstoHdpkG9mIfRuESvyRZT5NNqbOla2KhJ8E7a3K54wJ3YorY3ECBhQxfFv5oA57yllJTwm33RlIAIm8H3N0avJvVyMBcP6rXLloTJ4PtmURE2QjA0rVwO/xvYHdVLl5Af8uds2oWhk+fK7cRi/C8GdJOLEdjTXXhn3nJMXrMJc54fiM71fAsBs9sSfl58sBVGPNACllAzVu05jFEzFqNUkUL4YWhvlC3mKwcpps09+d1sVC8di4/7dMY9xYviUnIaJqzagHEr/sL3T/dG76ZZOQgxMevvnagZVwIHzyegW6NacHu8aFa5HLrUryHbE4UTsk/DE7nM27wbL0z7FVVLxuDBjHjX7D+KE5euYO4Lg1C/fGnsPHUevcb9hHtKFEX7WlVQJMKKY5cSMX3DDhSPipDFU60ysXLciogT/vK8eECxWFge6HXSYA2/51/9D4iS1z0BL/f+Z/ul+e9vujgzT3IR4mPm6J0Q09KshULQpn9FNOte7obRm7sRNmK9zKTnNyEl0SmLFCFiytYsjNSkdCybcAh/Lzh1g0jITdh4XBKWfHMAG+efkm00erAMjCYmjxAJcSJE08AxjVCouG/ESQi2RV/uw5alZ9Hk4bKo1TpWHiXatuycXOVMTDsT/cUaow1zT8qjUPc+VEbOP/sRfywFW5eexcCPGsqFFJLi7fjpjW2ILBp6w5okEeOir/bj0D8JGDL2XpSsGAlRnEHks2DsPtls6cpRuHLeLtvJTdRpeYLrx3QTwmZCmCl8pBq7JGyyUSJho+aSues2JGzuGh11DAYCnPPWUlLCAvuiKbkUedcuQ+XhPjeLD9Sqgh+e7i0/tGcXI2I0Qzyg1y2btYzjzJVrGDJpNgpbLRj/RA+UKJRVS3/jkZPo9Ml3GP1oR7zSpXUOW3M37ZLff7JNk0wBJcTFNys3yiM6yuhKuseDd+cux4bDJ/Hj8D6oWrJ4ZsjXbA6M+HG+/PuEJx7NrG4mhM2HC1fJAmvSU73QsmqFHGnmJmwOnr+EARNmolJsMXmESYgUcQj/szbuRKN7ysiCRYzQiJzFyJWY1qYcYgpev/HT8XGfLni2Q8scuW49fibPhY0xphTC2vU4ZrBGVtbuKiFLRCDwBNze9A93XF749uaLs/PMedrVdKydcVwu+yxGOsQDfpcR1eQqacpUMUXYCCE08ONGKBSTNW3tZqJHWcMjRjsee6sOipTMGg0SD/hT39gKa1SIPLUtvLBPVOQmbE7vu4rJL26WR0LaD6mSY6Rj9+oL+OGVLZniQ9hQ3usysnqO9kJoHNuWiNLVCsnlm28n1pRYFGEjxJGoILd9xXkM+1/THOWolXziqhaSxZo51CiLHDHVr3GXMuj2Qk2I0R+f2DmHeZ/sRochVdDuicp5sr9Pw+I90Dim57gQs/VFNRcOCRsSNmquEy3akLDRgiLZ0C0Bznk7KTF+nv23n/JU2CzbdRC9/zcNb3Rth2ceaJ6Dl8lokNenKPu7KKMsuT2giylnT343Rx5d+aRPF1jEosOMIzcBcStbopsihpTRFFHBbPDEWWhRpQLe79kpx5oYIYQ+XrwaS3YcyCEcFGEzeWgveSTn+n1qcovrm5Ub8ObspZgxsj+6NrzFnOWbXFlH4i9j4Lcz5XVDSpW52+Wq5UVqLB6H0LaPHDZaI6tpaZdsEYFAE3B7nZ9uS5j/2tZL8/LctRhZWT/7RKbA6fpCTbQdWEkWEooISLpgl4VN9n1dbidscivdLNa9zP9sD07v9a1vKVHB9yVQbsJGVC5bOeUIRn7bHOXr5NyaSpnuJvbd6TSsGjwuL379fB8ObbqMJ8fei1JVbl7V7VZiLXssIyY2R7Wmvi+R9q69iMkvbkL3UbXl0S3lUOJ+8vN7UbddKXnUSEzzE6Mz2UeTRPvMzzJYZheJWp3kxiV6okHxnmNDjWGvqrFJwiYbpWPngT7vA4/eD7zZTw0+anMHBEjY3AEsahp8BDjnHb0J52Y7lk7P06loYgrZU9/NuWEaV25EAylslKleDzesiY96d8GuU+dv2G9HTFurV640QoxGWQj9vucwVr05XJ4mJw5F2GR/L3te1wsbZcrY30dOYdozj6NKSXX7zXgkCWmOdLkYwcnLSRj54/z8EzaxZRB2/yP7DeERtYLvXwVl9G8i4HSnfbnj8sIXtyX4RmPz+hAL9I9uvYyZ7+2UXQ39qom8SafWwkb4WTHpEJZPPJRjPY2yj42yxkbxu235OYjREDESIg4hBoQYEiNMW5acRe3WsfJIiRBM097cJo+MDPqkUY71O9ezu1VOom1uIkuZjiamvfV9rz4sEeZMoZJwOk32KUamLp1MlTcnFRuNCoFoNOcskiDy3Lrk7G3F192e73tL9Ebj2J4fGZn5bTU2SNiooURttCBAwkYLimRDtwQ45529l87OcCybUeCEzc5T5+QpYmKNi3JoPWKjCJueTerKIzQ7Tp6ThU3HOlXlUZuzSdfkNS/Zj9jCUfJ6GaX62p0KmzsZWRGjRLvPxMsFBlbtPYI0Z3qOWLKv27kTu/5esMaS5RDW6uE9hvDIuv7aov5EID8JuLy2r7dcmvfsjoRfAxaGUgZZjJQM/rQxGnQsne/CRoyUiHUwIVYTzh28JguY7EejznFo/FBZ2FNcsrARx/UjS1oIm9ymo8UfT8WUUVtQv30pdBpeTZ5apkzDy+5TTEVTxJkQSGK06foiCVqd5KaxfdGwRI/3jcw8Wo1NEjZqKFEbLQiQsNGCItnQLQHOeVdv/OmfHCtmFThhcybxao61NwLy3QqbkwlXMGVYn8xqacoJE4v1u30+JXNhv5j+1vXzKXiuY0u82bXdDdPKcjvRQth8tXw9Fr8yRN6E8/pDGbFR1sPciQARa32GfT8XNeJi5WppYt2NWGuT7yM2pSogrNVDOwzWiIa6vfgpcCIgim54UiduvTRv2M7LiwPGI/toijINy581Nv0/aIh7Hy6TI35lKtqZfddyVFLLbcRGTC0ThQKyT1m7GQxRLjovhY3wq0xH6/1OPXnjzn8WnsaCsXsx9IsmEBXgxKEIm+Y9yqNh5zgkX3bi2kVHjrBFuer6HUrDEqn53qtoVrI/GhXv/g5jxjFqLhwSNmooURstCJCw0YIi2dAtAc55D+/5k1McK+fk3PxF44zuZipabsIm/lqKvMamcmzMHa2x+WPv4RsW9iv75XywcFVmJTWlOME9xYvgi/7d5NLKtztuV2JZETZKNTWx740oJf3L5t2Z1c9y86FMWVt/8AR+HvG4XBlOOY5evIxB386SK7Bdv8bmZiLudnncyefGuHsQ1uLBrYbwqHvvpB+1JQIFjYDDk/LDlotzhuxOXKppaGJU5p8Fp+UqZXHVCucoXXz1ogPT390Oe7I7U3RkH6kQ09PK1fItexQi6ODGS5g7Zrf8gJ59o0vl4f6+XhXQ7aVaOfalURbbRxQOxYAxDeU9acRxvbAR7/05/TgWjt2L7GtdbgZDlIWe+/FuiD16brfp5t1MRRN+leloxcqEy9PMREGBdLsnR6U0pSJck25lIYoYiFGcQB4tSg7iDYo/8iZj7FM1flVFV1D3sVGTILUpMARI2BSYU0GB5AcBzvlj3nPHJztWzQuIsHmzWzvcV/XGCsFFI8NRvVRxeYREGdHITdgoD/RiZOROigeI0tGispgQK00qlZX9KKMhYh+c74b2QmyhSLkqmaiK9vOG7fjuqcfwUP2s/W18Dxkc6R4vwsxZ+9jcqbARdhShJyq1iRLUYgNQ5biUnCoXRTAbjfJ+PiJnUTWuZOGsRbqiYpxYs/RU26Y3CJvcuGl9bZnKVEJo847/GMKjclaC0NoR2SMCeUzA7kmetvni7AF7E5dr6kk81IuREFESuVarWNRsFYuoIqE4c/Aati09iwtHU9DtpZpoM6BS5kO5Um1MVDl75OWackUzsfZF7AnDxaa/xcJyFTYicFHNTOwhI6ZjCd8rvz+C3ycfvqHcc27CRqmKJsRUn3fryeWWsx9ejyTfM5WNOhUhlL34gXx/lDhO7ExCbKXIHFXRRK7K2pjsdhU7108XU0TevvWX0G5QJSz79pD82rp/pUyBKEZoxMiRJcp8Q2loTU/kTYy1LD3EW7/Yw68zxj5X44+EjRpK1EYLAiRstKBINnRLgHPe13Pm6ETn6vk3L22jQXbzt+yRq43d7BjSukmmUPFX2GTfZ+b6zT7F3jF1MvbM2Xv2ohzOuIGPyIvwleNwfAKG//ALDl1IkDfYFOttwkNDsOdMPFbvP4KWVe/JsdHm3QibC1dTMHTyHIgYXnu4DXpl7Iuzcs9hfLFsnVxOunHFMvh40Wq5OIGIsW/zBrIAWr3vCN6eu1wWPLmtsQmIsClbBaHNO/xlsEa20uDyIBNEIN8IODzJM/+Jn9l335XfNY9BjMz8+fMxefG9WISvHNk3slTEgvhMVPMS+8mI0tDKUbx8BLo+XxMXjibj5O6kHOtalBEbMWKxa9UFuF1eeWG9KC997lCyvInl9UIlN2EjCgGsmXZMHhkpWzMaYj1NqUpRSElKx4mdV3Bky2UM+LBh5iiSqNwmNvk8fzRZnipWo3kJ2bcosywW+It1QzFlwuXRppXfH8bS8QflCmfVW5ZA6pV01GlTEqFWU66jR0rehzYlYMLwv+VfRREDZe8a5XMxIrZi4iHZhtj4VAhEpXS2aCPEnfB1sw1R/T3ZrUoP9dQt1nkUY2ycGlskbNRQojZaECBhowVFsqFbApzz/p5Thyc4/1yYtSFMHmSTvaKXYv5cUjKS7b450aWLFEKFmCLyt4JiVCQhJQ1ur4RS0VE59m8RQmXv2Xh5ipgywqPYu5Jmw4Fzl1Aupoi8p4w4soukSU89Jm+WOXX9FpxJvCZXNRvWrhlqxcXesJZGxDZ+5QYs3r5P3kdGHMJm6xqVMKJ9C9SM822KKY67ETain1jP8+rM37D95LkcxJ9u2wz/6dEBhaxhMgexiejCrXsz24hpeM92aIFft+1Di6oV8mfEpnxVhDVt/yezRrbNg8uFTBKBgBGwu6/N+zt+es8DSX/kmU8xAuG0e2T74h5niTCB3WTqlBj1uHzGhuREp7zJZanKhRAWbsKVczZ5400xrU15gL98Jg27V8ejbruSMJoMWDfrBA5suCRvpCnEg9ikUlQVy37crFqYEDd718bjr7kncWTz5cwulRoWQ4NOpdGka9nMimniw/OHk2XBsm+97wsicQjB9uDwarJvJT8R9/zP9ma2E6NRytS43ESWYksZkTm6LVH2/dibdXNMtRPthHD55ZM92LnqPOKqFULVJsXlEasz+67ixO4kNHm4TK4V07Q40W3KDHfVKtLxFcbYN2rskbBRQ4naaEGAhI0WFMmGbglwzgd7Thz82rlukW+HyCA7UhxOuSxymtN1QyECtana0l2yuMq+Z072vqL8stvrRagpa3ra9bbFeplQk/EGASXW24iRIUXgVSheFKWjo3K0E6JQbOgpNggV09OEqBIlqPeeiUd0uAXlY3z7Tghbs/7egas2B4a2bSqPMuXVYapQHaH3tltlCI/skFc+yC4RCAQBu/vawo3x0x45mLQmEO7y3YcQE7v/uHDL9TFCXAkhFma9uQATiYgRGafNLZd+FoJNCLDsI1BKsuJzp80jf2klbCqlmcWoijtdyrWfsH3tkgOJ52woXjZCFmu5HWKUa9+6eOxZexEJp1LlJsXLR8ploMXeO9n3A9ISfru4kek1ij7wImNsohq7JGzUUKI2WhAgYaMFRbKhWwKc8yfdx/aNS/9rSbhuk7hF4EoVNdFErFMpEpG1M3cw5huonEwVayK0UevlhvCozoHySX6IQF4QsLmTlmy48FOXw1fX5YX5AmVTqZQmpqkp08UKVIA6CqZD2RccVaNbv8AYm6wmbBI2aihRGy0IkLDRgiLZ0C0Bzvkw99E9X6RvWBaUT/wkbPLm0jRVqoXQhvf/ZgiP6po3HsgqEQgMAZs7acVf53/seOTaX4FxmA9eUhKd2PH7ecQfT5Ffm3Yrh24v1syxJiUfwtK1y45lXnJUKdJqJGPsRzWJkLBRQ4naaEGAhI0WFMmGbglwzke4j+wam75xhUW3Sdwi8FRHOt6auxRioeknfR5CpOX25ZuDkYPWOZkr10FIg/sWGsKjemhtm+wRgUASSHNf/WP9+cntjl3zLVQPxuPyWRumvr4VokSymJ4lRE1M2aCcfRyw09ep3Chb5cItRjDGpqlxSsJGDSVqowUBEjZaUCQbuiXAOX/efWjHp+n/rMx9ArNuM6PA85KAuWo9hNZvOZdZI3vnpR+yTQTymkCa++radecm3X88eVNeuyL7QUSgc/nX0yoWajqMMTZTTVokbNRQojZaECBhowVFsqFbApzzl10Htn3s2vxH3q001y0dCvxmBMzV6sNcr8VMozWyH1EiAnomYHMlbVhz7tsWJ1O26jkNij3ABLqUfzvtnkKNnmSMzVXjmoSNGkrURgsCJGy0oEg2dEuAc/6qe9+WMelb1+SsCarbjCjwQBAwV2+I0DrNf2LhEYMD4Y98EIG8ImBzJW1afW58k1Mp2/PKBdkNQgJdK7ybWi6qwROMsflq0iNho4YStdGCAAkbLSiSDd0S4Jy/6drzzweu7euMuk2CAg84AXPNxgit0+x7ZgkfGnDn5JAIaEjA5r66ddWZcY3OpO7S0CqZCnYC3e4ZnVo2su4AxtgiNbmSsFFDidpoQYCEjRYUyYZuCXDO33Ht3vh/rh1/qbrv6jZRClxTAuZa98Jcu+lEoyX8GU0NkzEiEGACNtfVnSvPfFnvbNqeAHsmd3om0L3iBylxEbX6McaWqMlD1R9Yvh4tIEEY9G0xTQcRuHMCJGzunBn1CCICnPPRrp0b3nPt2hBEWVEqeU0gpHZTmGo2+dpotT6f177IPhHISwI297U9K07/t/b5tP156YZsBxmBnhU/SikZUb03Y2yFmtRI2KihRG20IEDCRguKZEO3BDj3jnHt2PCWa3fwljrV7ckpwIGH1G0OU83GXxjDrK8U4DApNCJwWwI217UDy05/Wj3edvC2bakBEVAI9Kr8aXIJa5XHGGOr1FAhYaOGErXRggAJGy0okg3dEuBu939duzeMcu2hUqe6PYn5EHhIvRYIqd3kE2YOfTMf3JNLIqAZAbv72uElJz+qctF+RDObZCj4CfSuPDa5uLVid8bYn2qyJWGjhhK10YIACRstKJIN3RLgbtdX6Ts3vODet1m3OVDggScQUv8+hNRq/AEzh/4n8N7JIxHQjoDDk3xs0YkPKibYj2lnlCwFPYG+Vb5ILmap0JUxtl5NsiRs1FCiNloQIGGjBUWyoVsC3OUan75z/Qj3ftrDQbcnMR8CD2l4P0JqNP4PM5s/yAf35JIIaEbA4Uk++evx0eUvO05qZpMMBT+Bx6t9lVw0tFxnxpiqedwkbIL/migoGZKwKShnguLIFwJel/M79/b1Q90HaQ+HfDkBOnUa0qgNQmo3foMx46c6TYHCJgIyAYcn9cyCY++UueI8TUSIgGoC/at9nRwdGteBMbZFTScSNmooURstCJCw0YIi2dAtAW+640f39vWD3Yd26DYHCjzwBEIbt4W51r2vMMa+CLx38kgEtCPg8KSen3/srVJJzrPaGSVLQU9gQLXxKYVDS7VljKn6VpCETdBfEgUmQRI2BeZUUCD5QcCbbp/u3raun/swbU6XH/z16jO0aXvJXL3hS4yx/+k1B4qbCGSM2Fycd/T1EtfSLxAQIqCawMDqE1MKhZRoxRjbraYTCRs1lKiNFgRI2GhBkWzolgBPd8xO37Kmt/sobU6n25OYD4GHNu/gNVdt8AJjbHw+uCeXREAzAk5vWsKcw6Nikl0XNbNJhoKfwOAa36VEmmNaMMb2qcmWhI0aStRGCwIkbLSgSDZ0S0By2uenb1ndw3NM1b1Zt3lS4NoSCG3eyWOuWu9ZxtgkbS2TNSIQWALpHtuVmUdeLJLquhxYx+RN1wSeqPF9aoS56L2MsUNqEiFho4YStdGCAAkbLSiSDd0SkJz2Remb/+jqOU67buv2JOZD4GEtu7hMlWuPZIx9nw/uySUR0IyAy2u/Ov3Qc4XT3Fc0s0mGgp/AkzWmpFnN0Q0YY0fVZEvCRg0laqMFARI2WlAkG7olwJ2Opc5/fu/sOUm7buv2JOZD4GGtHk43Vaw5nDE2NR/ck0sioBkBl9eRMu3gM5F2zzXNbJKh4CcwtNbUtDBjoTqMMVV1wknYBP81UVAyJGFTUM4ExZEvBCRH2sr0f1a295w6nC/+yak+CYS17uY0Vaj+NGPsZ31mQFETAR8Bt9eZNvXg0+EOTwohIQKqCTxda5ot1BhZnTGmqpweCRvVaKmhnwRI2PgJkFBFbEcAABHpSURBVLrrm4DkSFuTvvH3Np4zR/SdCEUfUAJhbbo7TOWrPskYmxVQx+SMCGhMwO1Nt085MMSS7rVpbJnMBTOBYbVm2EOM1sqMMVXl9EjYBPPVULByI2FTsM4HRRNgApIjbX36huX3ec4eC7BncqdnApZ2j9qNZSs/wRibq+c8KHYi4JFczsn7BoW6JQfBIAKqCQyvPcthNoSVZ4wlqOlEwkYNJWqjBQESNlpQJBu6JSDZbX87Nyxp5j13Qrc5UOCBJ2Bp39NmjKs0kDG2IPDeySMR0I6AV3K7Ju3rZ/ZILu2MkqWgJ/BMndlOEwuNY4ypqjpBwiboL4kCkyAJmwJzKiiQ/CAg2W1bnOt/a+y9oGr9Y36ESD4LIAFLh942Y+kKjzPGFhfA8CgkIqCagFfyeL7d28cocY/qPtSQCDxTe47LZAgpzhhLVkODhI0aStRGCwIkbLSgSDZ0S0By2rY7/1zUwBt/Wrc5UOCBJ2Dp1DfNWLJcH8bY0sB7J49EQDsCnEveb3Y/auDg2hklS0FPYGSdeW4DMxVhjKWpSZaEjRpK1EYLAiRstKBINnRLQLLbdjvXLqzjvaiqsItu86TAtSVg7dw/1VAi7jHG2O/aWiZrRCCwBDjn/Ovd3QPrlLzpnsDIOr94DcwYwRhzqkmGhI0aStRGCwIkbLSgSDZ0S0By2vY5/1hQ05twTrc5UOCBJ2DtMiDVULx0D8bYH4H3Th6JgDYEOOdGziX3N3seVfXcqY1XshIMBJ6tu0BiYKGMMVVzGFVdYHw9WkDCEgCFgwES5ZAvBEjY5At2clpQCHCn46Bj1dxq3suqKlYWlLApjnwmYHloUKoxpmRXxtjafA6F3BOBuybAOQ+RuNc+fk9P410boY7/OgIMDM/WleumGBhjquYwkrD5110m+ZYwCZt8Q0+OCwIByWk/6lg5p5KUeLEghEMx6ISApevgVGPR2C6Msb90EjKFSQRuIMA5t3q5O3nCnl4mwkME1BIwMCNG1pknMWZQLYhJ2KilS+38JUDCxl+C1F/XBCSn/YRjxawKUpKqUvy6zpWC146AtduQVEOR4h0ZY/9oZ5UsEYHAEuCcR3kkV+K3e3ubA+uZvOmZgMkQguG1Z3kMzKj6uiFho+czrq/YSdjo63xRtBoTkJyO047lM8pKVy9rbJnMBTMB6yNPpRqiiz3AGNsSzHlSbsFNgHMe7ZHS47/d2yc0uDOl7LQkYDaE4ela011Gg0n1dUPCRsszQLZuRYCEDV0f/2oCktNxzrH059JSsqo9xv7VrCj5LALWHk+nGgoVac0Y20FciIBeCXDOY9yS48zEvY+H6TUHijvwBEKN4Xiq5lSn0WC2qPVOwkYtKWrnLwESNv4SpP66JiA5HfGOJT/FSilXdZ0HBR9YAuGPDktlUdH3McZ2B9YzeSMC2hHgnMeme9NOfrdvAAkb7bAGvaUwUySG1PjBbjKEhKtNloSNWlLUzl8CJGz8JUj9dU1AcjkSHIumxkip13SdBwUfWALWnsPTDJGFmzLG9gfWM3kjAtoR4JzHOT2pRybvH6j6m3ftvJMlvRKwmgpjUPVJaWZjaKTaHEjYqCVF7fwlQMLGX4LUX9cEuCs90bbw+6LclqLrPCj4wBII7z0ijVmjGjPGDgXWM3kjAtoR4JyXc3iuHfh+/xNW7aySpWAnEG4ugoHVJiSbjWGqt5shYRPsV0XByY+ETcE5FxRJPhCQXOlX7Qu+K8ztafngnVzqlYC190ibwRpZjzF2TK85UNxEgHNe0ea+smfKgadI2NDloJpAZEgM+lUddzXEaC2ithMJG7WkqJ2/BEjY+EuQ+uuaAHe7km2/TIziDpuu86DgA0sgvO/zNhZmrc0YOxlYz+SNCGhHgHNeJdWduGPqgaGq10po550s6ZVAVEgJPF71y8QQozVGbQ4kbNSSonb+EiBh4y9B6q9rAtzjTrXNGR/B0x26zoOCDyyB8MdfsLNQSzXG2NnAeiZvREA7ApzzGsmuS1umHRxOwkY7rEFvqXBoKfSpMvZSiNEaqzZZEjZqSVE7fwmQsPGXIPXXNQHJ47bbZ39t4a50XedBwQeWQHi/lxwsJLQSY+xCYD2TNyKgHQHOeZ1rrviNPx8cEaGdVbIU7ASiw+LwWKVP4sNMEaXU5krCRi0paucvARI2/hKk/romwD0ep23muFDucek6Dwo+sATC+7/sZOaQcoyxhMB6Jm9EQDsCnPP6V9PPr59+6FkSNtphDXpLRcPK4dFKY86FmSLKqE2WhI1aUtTOXwIkbPwlSP11TYB7va606V+Y4fXoOg8KPrAEIga8kg6TuTRjjHZ2DSx68qYhAc554yvOM2tmHn6BhI2GXIPdVIylArpX+vBUmDG8gtpcSdioJUXt/CVAwsZfgtRf1wS45PWkTRtrhCTpOg8KPrAEIgaOcsFoKs4YSw6sZ/JGBLQjwDlvmug8uWrW4ZdJ2GiHNegtFbdWwiMV3zseZoyspDZZEjZqSVE7fwmQsPGXIPXXNQFJkiTb1E9V3XN1nSgFrymB8IGvepjRGM0YozrhmpIlY4EkwDlvmeA4vnzOkVEkbAIJXue+Yq1V0LXCu0fCzJFV1aai6o8sX48WkLAEgOoNctQGQO3+NQRI2PxrTjUlmhsBzjlP+/ETgkME7ohAxODXvGCGCMaY8446UmMiUIAIcM7vv2g/vHTe0TeoKloBOi8FPZSS4dXwUPm3DlrMUTXUxkrCRi0paucvARI2/hKk/rolwDk3AnCl/fiJQbdJUOD5QiBi8OscjIUyxtz5EgA5JQIaEOCct7tgO7ho/rG3SNhowPPfYqJ0RE10KffG3jBzZB21OZOwUUuK2vlLgISNvwSpv24JcM5DIEn2tJ8+EwKHDiKgjgBjiBj8umhrYIxxdZ2oFREoeAQ45x3P2/bNX3DsXRI2Be/0FNiI4iJqo1O5Ubus5kL11QZJwkYtKWrnLwESNv4SpP66JcA5t0KSrqX99JlZt0lQ4IEnYDAiYuAoiRkMJIgDT588akiAc975bNrueb8eH23V0CyZCnICZSProUPZl7dZzVGN1aZKwkYtKWrnLwESNv4SpP66JcA5j4TXk5g2bWyIbpOgwANPwGRCRP+XPcxgJEEcePrkUUMCnPOup1N3zF584gOLhmbJVJATKBfZAB3KvrjJYo5qpjZVEjZqSVE7fwmQsPGXIPXXLQHOeTT3uONtP38eqtskKPCAE2DmEIQ//qKLGY103QScPjnUkgDnvPup1G0zfjsxhoSNlmCD3FaFqMZ4oOxzGyymqPvUpkrCRi0paucvARI2/hKk/rolwDmP4W7XGdv0L8J0mwQFHnACLCQM4X2fczKjiR4GA06fHGpJgHP+2ImUzdOWnvyE7oFagg1yW/cUaoJ2ZZ5dazFFtlGbKgkbtaSonb8ESNj4S5D665YA5zyWu5wnbDO+ogdU3Z7FwAfOwqwI7zXCzkxmWnAdePzkUUMCnPM+x5I3Tl1+aiyNPmrINdhNVSrUDG3LjPgjzBTZXm2uJGzUkqJ2/hIgYeMvQeqvWwKc8zie7jhsmzmOFs7q9iwGPnBmCYe15/A0gzkkMvDeySMR0I4A57z/4avrp6w88yWtF9MOa9Bbqly4JVrHPb3CYop6UG2yJGzUkqJ2/hIgYeMvQeqvWwKc83Lcad9vm/U/+uZdt2cx8IEzaySsPYamGEJCCwXeO3kkAtoR4JwPOnR17eRVZ8aRsNEOa9BbqhrdCveVfmqJ1RT1sNpkSdioJUXt/CVAwsZfgtRftwQ45xW5I22XbfY3EbpNggIPOAEWUQjh3Z+8ysyhRQLunBwSAQ0JcM6f3J/0x6Q1Z8dT6XINuQa7qWrRbdCq9FMLw0zhPdTmSsJGLSlq5y8BEjb+EqT+uiXAOa/C01K22+ZNIGGj27MY+MANkYVhfeSJRGYOiwm8d/JIBLQjwDkftj/p9wlrzk40aGeVLAU7gRpF2qFlqSHzwkzhvdTmSsJGLSlq5y8BEjb+EqT+uiXAOa/B05I32eZ9S2sldHsWAx+4IaoILF0HJhhCLCUC7508EgHtCHDOR+xJXDZ+3fnJ2hklS0FPoGbRDmhZavDMUKO1n9pkSdioJUXt/CVAwsZfgtRftwQ453WklKsb7PMnkbDR7VkMfOCGwsVg6dI/3hBqKRV47+SRCGhHwOt1vbgn6fcv/zr/g3ZGyVLQE6hdtBNalBr0U4jRMlhtsiRs1JKidv4SIGHjL0Hqr1sCnPP6UvKVdfYFk0nY6PYsBj5wQ3QMrA/2O8fCLGUC7508EgHtCLi589W9l1d8tuHCVO2MkqWgJ1CnWGc0LznghxCj5Sm1yZKwUUuK2vlLgISNvwSpv24JcM4bS1cTV9t//Z6EjW7PYuADNxQtAWvHvqdZmKV84L2TRyKgHYF0r+3tvYm/f/h3/DTtjJKloCdQL+ZhNI3tNzHEGPaM2mRJ2KglRe38JUDCxl+C1F+3BDjnTb1JCSsdi6aQsNHtWQx84IZiJWHt0PsEC7NUDLx38kgEtCOQ7rWN3pO47L1/4mdoZ5QsBT2B+jHd0Cy239cmY8jzapMlYaOWFLXzlwAJG38JUn/dEuCct/QmXlzm+G0qCRvdnsXAB26MKYWw9o8dNYRZqwTeO3kkAtoRSPemjtl1edlbmy/O0s4oWQp6Ag2L90DTkv0+NzLjKLXJkrBRS4ra+UuAhI2/BKm/bglwzu8HsBacSwAkziXOeMZrxu/gnPv+lzgkSf6ZSxKYeBXdJC53hSQBGb9zycvk98Wr3F1i8s+SxLgkfpYYxHvy+5LB977XAM4N8nvezH7Ible2zyU5FOVn2Y/sV5LDVH72fS5iEO9nxJnRX/SR38voJ7fLbkPJRbxPxw0EjCXiENb20UMGi7U64SECeiZgd6d8FmaMeFXcAMRNTrxK4kfGJfkOJ794ubgtyj+L26O4e3AvfLdKL3w/i/c8kMR/kpdJkD/3/cw94rYKL/cyzj1M4hKTIF7FZ16D/AqPwSt5DVz8DtFOWPLK9ylhX/ym/CzbFT6va3P9+5K4V2b2FXFK4Mh4zdX+9W3kvPR8evMs9kYleqJJ8b6fGo3GN9Q6IWGjlhS185cACRt/CVJ/XRPgQkwAYnM6U8b/ys/Xv4rP7+SzO22fFYMkiV3AzeDcDEhmSDAD3Cxxyczk92BigIlD/MxM4Jmxm8C4iYEZuXgfPCMGZgSDUbwvcuBM5MGMjDEDBzJfAWYQ74HBIH4GIP4W+RRQxmMOE7/7RF2G4BPPOl5ZBooHjSzBlyWsfGJMCDlvhtjyZgo8JmtGn7Bj4tUnAg0Qj1Ze8ZolGLPEV07birjzCbiMz7L9LISof0IwQzRm2DGWKANL20f2sbDw2rq++Cl4IgDxT5LL94Xr7n93ev+60/a3uueaJHHfg2T2St4Q+T7IMu53XDJz5Xcu3ydN8j0w4/7Nffc8E2AwMnATMzAj5777IIMhI0/ffZDJ9z6j757HffdBptwDxavvHijEjfyll7jF+QSg+Mkn8iRZ9GUJvewiTxZeUobAk2+hmQJPCC5F2MnCTxZ3LPM9n9jLEH1ZYiyn8MoQl7cUeTnFnCIQ/bfTuEQv3iS2zxjG2Ltq/xHdibBZAYg/QnQQgbsiIB54BrL7MfeuelMnIkAEgpYA51z8LcrtgSVw70lSCMT/8oNOhtiThR8zg0tmSYg7zs1C6PmEoPxQI//MDDBy5cFHPNwwZpRFoMH3UMM5MwnBJz/kyCIvQwAygyz4ID/owCBeZaHnE4IGZjAwnm7fYwgLrxe0J58SIwJEQIi+233xpdW98CZ2JJMEmCXJEyLEHhdCD9zMWca9T5LvcyZJ4rLgYwZF5HGTLADBTAamiDtmYkzc92AyMIP8ZZdP4Amhp/wPofQyhJ7RJ+4yfjfIt8OML798wm80Y+x9tZeJKmEjK8k/EavWKLUjArkRYG1wkcgQASJABIgAESACRIAIEIG8IKBa2OSFc7JJBIgAESACRIAIEAEiQASIABHQggAJGy0okg0iQASIABEgAkSACBABIkAE8pUACZt8xU/OiQARIAJEgAgQASJABIgAEdCCAAkbLSiSDSJABIgAESACRIAIEAEiQATylcD/A4S3aFG5XejkAAAAAElFTkSuQmCC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504599"/>
            <a:ext cx="3017520" cy="2057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C9540-8A41-4725-84CB-AA92FF4C18F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0920" y="3787422"/>
            <a:ext cx="2844800" cy="3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9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ebba6fe69462dbf1e97dded6599cf2da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3cd6316bd1b9b48767f3b0ab768b3cf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373FF42D-02BE-4FCF-B9CE-AA11502D471A}"/>
</file>

<file path=customXml/itemProps2.xml><?xml version="1.0" encoding="utf-8"?>
<ds:datastoreItem xmlns:ds="http://schemas.openxmlformats.org/officeDocument/2006/customXml" ds:itemID="{407066F6-6ADB-4C0D-B5CF-135F221E5A2A}"/>
</file>

<file path=customXml/itemProps3.xml><?xml version="1.0" encoding="utf-8"?>
<ds:datastoreItem xmlns:ds="http://schemas.openxmlformats.org/officeDocument/2006/customXml" ds:itemID="{C77F4A7D-3801-46AB-9596-AA16C5DF357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30451</TotalTime>
  <Words>2072</Words>
  <Application>Microsoft Office PowerPoint</Application>
  <PresentationFormat>Widescreen</PresentationFormat>
  <Paragraphs>305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Google Sans</vt:lpstr>
      <vt:lpstr>Helvetica</vt:lpstr>
      <vt:lpstr>Wingdings</vt:lpstr>
      <vt:lpstr>Default Design</vt:lpstr>
      <vt:lpstr>Quantitative Methods  Lecture-4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SHEENU</dc:creator>
  <cp:lastModifiedBy>Subodh Vinchurkar</cp:lastModifiedBy>
  <cp:revision>1687</cp:revision>
  <dcterms:created xsi:type="dcterms:W3CDTF">2006-08-14T03:02:48Z</dcterms:created>
  <dcterms:modified xsi:type="dcterms:W3CDTF">2024-08-17T14:18:51Z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