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sldIdLst>
    <p:sldId id="359" r:id="rId5"/>
    <p:sldId id="638" r:id="rId6"/>
    <p:sldId id="851" r:id="rId7"/>
    <p:sldId id="1386" r:id="rId8"/>
    <p:sldId id="1372" r:id="rId9"/>
    <p:sldId id="1278" r:id="rId10"/>
    <p:sldId id="1359" r:id="rId11"/>
    <p:sldId id="1361" r:id="rId12"/>
    <p:sldId id="1356" r:id="rId13"/>
    <p:sldId id="264" r:id="rId14"/>
    <p:sldId id="1268" r:id="rId15"/>
    <p:sldId id="1269" r:id="rId16"/>
    <p:sldId id="1362" r:id="rId17"/>
    <p:sldId id="1363" r:id="rId18"/>
    <p:sldId id="1373" r:id="rId19"/>
    <p:sldId id="1374" r:id="rId20"/>
    <p:sldId id="1364" r:id="rId21"/>
    <p:sldId id="1365" r:id="rId22"/>
    <p:sldId id="1369" r:id="rId23"/>
    <p:sldId id="1181" r:id="rId24"/>
    <p:sldId id="1260" r:id="rId25"/>
    <p:sldId id="1370" r:id="rId26"/>
    <p:sldId id="1382" r:id="rId27"/>
    <p:sldId id="1383" r:id="rId28"/>
    <p:sldId id="1384" r:id="rId29"/>
    <p:sldId id="1385" r:id="rId30"/>
    <p:sldId id="1381" r:id="rId31"/>
    <p:sldId id="1025" r:id="rId32"/>
    <p:sldId id="1375" r:id="rId33"/>
    <p:sldId id="1371" r:id="rId3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99FF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0" autoAdjust="0"/>
    <p:restoredTop sz="94434" autoAdjust="0"/>
  </p:normalViewPr>
  <p:slideViewPr>
    <p:cSldViewPr>
      <p:cViewPr varScale="1">
        <p:scale>
          <a:sx n="76" d="100"/>
          <a:sy n="76" d="100"/>
        </p:scale>
        <p:origin x="64" y="1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D84062-5D5F-4CF7-BC2B-E728D0C6DA15}" type="datetimeFigureOut">
              <a:rPr lang="en-US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E705D-7BED-4A6E-8683-FB1A91584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C63D-A7EF-46ED-9B91-E09EAA0C1C1F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8BB9-E12D-4AE3-8361-2DB4426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25DA-22BE-4196-9C5E-86D9759ACC81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E7B4-D7F4-42A3-B0B1-750371C6F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FF4-2CD5-436C-85E0-155912910783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EF9F-3CD4-43D1-8BDB-7734D8F6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F244-9C85-4027-B191-D8CF6E8D6C5C}" type="datetime1">
              <a:rPr lang="en-US" smtClean="0"/>
              <a:t>10/4/2024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FD216F-C9D8-4115-9514-FE31DAD0D8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0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3C0B-3E71-4747-9A3B-B6FCA67992FE}" type="datetime1">
              <a:rPr lang="en-US" smtClean="0"/>
              <a:t>10/4/2024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BF58-18DD-4F6D-9654-C0535CFCFBB3}" type="datetime1">
              <a:rPr lang="en-US" altLang="en-US" smtClean="0"/>
              <a:t>10/4/2024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EDECD-7342-41F1-B519-3111894A4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6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1D22-C79E-43F8-B395-5AFEA1E10FA4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8507-6BD3-4A3C-BC79-225E2F52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5613-9FA9-4779-B5B1-CCD3B565D11C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03974-4636-43D4-9F6F-7E2AC9C49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746-2BF2-4751-ACFA-C314E2B019D7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9A09A-C1F4-4AB3-8B9C-50C8DA702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C917-81D0-4279-8312-FF8DF7459E44}" type="datetime1">
              <a:rPr lang="en-US" smtClean="0"/>
              <a:t>10/4/2024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D2A29-C66D-4E61-AA3C-CAD5180E2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B7B5-8FFE-40F7-9991-8CDE0955ABBF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A7E-9DDF-4C44-91E7-43E9ABED6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8033-475C-4C85-9F58-47B856572242}" type="datetime1">
              <a:rPr lang="en-US" smtClean="0"/>
              <a:t>10/4/2024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C7BF0-95C7-49D5-A368-0D9D72FC1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095C-A0A5-48B6-8D9F-0E0D459166B1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7F2E-3301-473C-A22C-392EA57AA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CEC6-8C92-4057-A20D-72F153427639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AE28-9343-4838-879C-7F3FD867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1C11D25-1859-4E56-94DA-295ADB271F0E}" type="datetime1">
              <a:rPr lang="en-US" smtClean="0"/>
              <a:t>10/4/2024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E9E1F9-EFF5-46E3-B155-544287AB2E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1" r:id="rId12"/>
    <p:sldLayoutId id="2147484023" r:id="rId13"/>
    <p:sldLayoutId id="2147484025" r:id="rId14"/>
    <p:sldLayoutId id="2147484038" r:id="rId15"/>
    <p:sldLayoutId id="2147484039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352800" y="3808413"/>
            <a:ext cx="8026400" cy="1524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Quantitative Methods</a:t>
            </a:r>
            <a:br>
              <a:rPr lang="en-US" altLang="en-US" sz="3600" b="1" dirty="0"/>
            </a:br>
            <a:br>
              <a:rPr lang="en-US" altLang="en-US" sz="3200" b="1" dirty="0"/>
            </a:br>
            <a:r>
              <a:rPr lang="en-US" altLang="en-US" sz="2800" b="1" dirty="0"/>
              <a:t>Lecture-5</a:t>
            </a:r>
            <a:endParaRPr lang="en-US" altLang="en-US" sz="3200" strike="sngStrike" dirty="0">
              <a:solidFill>
                <a:srgbClr val="FF0000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E465D-F841-4BAA-A05B-298108B99BC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447800"/>
            <a:ext cx="4335533" cy="4906634"/>
          </a:xfrm>
        </p:spPr>
        <p:txBody>
          <a:bodyPr>
            <a:normAutofit/>
          </a:bodyPr>
          <a:lstStyle/>
          <a:p>
            <a:r>
              <a:rPr lang="en-US" sz="2000" b="1" dirty="0"/>
              <a:t>From 52 card deck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000" dirty="0"/>
              <a:t>P(Red |King)= 2/4.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000" dirty="0"/>
              <a:t>P(Red |8)=2/4.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000" dirty="0"/>
              <a:t>P(Picture |Red)=6/26.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000" dirty="0"/>
              <a:t>P(Picture |7)=0/4.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000" dirty="0"/>
              <a:t>P(=7|Red)= 2/26.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000" dirty="0"/>
              <a:t>P(&lt;7|Red)= 12/26.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000" dirty="0"/>
              <a:t>P(&lt;7|Diamond)= 6/13.</a:t>
            </a:r>
          </a:p>
          <a:p>
            <a:pPr marL="360363" indent="-360363">
              <a:buFont typeface="+mj-lt"/>
              <a:buAutoNum type="arabicPeriod"/>
            </a:pPr>
            <a:endParaRPr lang="en-US" sz="2000" dirty="0"/>
          </a:p>
          <a:p>
            <a:pPr marL="360363" indent="-360363">
              <a:buClr>
                <a:srgbClr val="FF3300"/>
              </a:buClr>
              <a:buFont typeface="+mj-lt"/>
              <a:buAutoNum type="arabicPeriod"/>
            </a:pPr>
            <a:r>
              <a:rPr lang="en-US" sz="2000" dirty="0"/>
              <a:t>P(</a:t>
            </a:r>
            <a:r>
              <a:rPr lang="en-US" sz="2000" dirty="0" err="1"/>
              <a:t>Picture|Red</a:t>
            </a:r>
            <a:r>
              <a:rPr lang="en-US" sz="2000" dirty="0"/>
              <a:t>)=6/26.</a:t>
            </a:r>
          </a:p>
          <a:p>
            <a:pPr marL="360363" indent="-360363">
              <a:buClr>
                <a:srgbClr val="FF3300"/>
              </a:buClr>
              <a:buFont typeface="+mj-lt"/>
              <a:buAutoNum type="arabicPeriod"/>
            </a:pPr>
            <a:r>
              <a:rPr lang="en-US" sz="2000" dirty="0"/>
              <a:t>P(</a:t>
            </a:r>
            <a:r>
              <a:rPr lang="en-US" sz="2000" dirty="0" err="1"/>
              <a:t>Red|Picture</a:t>
            </a:r>
            <a:r>
              <a:rPr lang="en-US" sz="2000" dirty="0"/>
              <a:t>)= 6/12.</a:t>
            </a:r>
          </a:p>
          <a:p>
            <a:pPr marL="360363" indent="-360363">
              <a:buClr>
                <a:srgbClr val="0070C0"/>
              </a:buClr>
              <a:buFont typeface="+mj-lt"/>
              <a:buAutoNum type="arabicPeriod"/>
            </a:pPr>
            <a:r>
              <a:rPr lang="en-US" sz="2000" dirty="0"/>
              <a:t>P(</a:t>
            </a:r>
            <a:r>
              <a:rPr lang="en-US" sz="2000" dirty="0" err="1"/>
              <a:t>Red|Diamond</a:t>
            </a:r>
            <a:r>
              <a:rPr lang="en-US" sz="2000" dirty="0"/>
              <a:t>)=13/13 = 1.</a:t>
            </a:r>
          </a:p>
          <a:p>
            <a:pPr marL="360363" indent="-360363">
              <a:buClr>
                <a:srgbClr val="0070C0"/>
              </a:buClr>
              <a:buFont typeface="+mj-lt"/>
              <a:buAutoNum type="arabicPeriod"/>
            </a:pPr>
            <a:r>
              <a:rPr lang="en-US" sz="2000" dirty="0"/>
              <a:t>P(</a:t>
            </a:r>
            <a:r>
              <a:rPr lang="en-US" sz="2000" dirty="0" err="1"/>
              <a:t>Diamond|Red</a:t>
            </a:r>
            <a:r>
              <a:rPr lang="en-US" sz="2000" dirty="0"/>
              <a:t>)= 13/26.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Conditional probability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1525378"/>
            <a:ext cx="1314823" cy="231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Diamond</a:t>
            </a:r>
          </a:p>
          <a:p>
            <a:pPr algn="r"/>
            <a:endParaRPr lang="en-US" b="1" dirty="0"/>
          </a:p>
          <a:p>
            <a:pPr algn="r"/>
            <a:endParaRPr lang="en-US" sz="1050" b="1" dirty="0"/>
          </a:p>
          <a:p>
            <a:pPr algn="r"/>
            <a:r>
              <a:rPr lang="en-US" b="1" dirty="0"/>
              <a:t>Club</a:t>
            </a:r>
          </a:p>
          <a:p>
            <a:pPr algn="r"/>
            <a:endParaRPr lang="en-US" sz="2400" b="1" dirty="0"/>
          </a:p>
          <a:p>
            <a:pPr algn="r"/>
            <a:r>
              <a:rPr lang="en-US" b="1" dirty="0">
                <a:solidFill>
                  <a:srgbClr val="FF0000"/>
                </a:solidFill>
              </a:rPr>
              <a:t>Heart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r>
              <a:rPr lang="en-US" sz="2000" b="1" dirty="0"/>
              <a:t>Spade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894" y="1371600"/>
            <a:ext cx="5728236" cy="26235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2800" y="5983615"/>
            <a:ext cx="684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Red|King</a:t>
            </a:r>
            <a:r>
              <a:rPr lang="en-US" sz="1400" dirty="0"/>
              <a:t>): If the card is a King, what is the probability it is of  Red color?  2/4=1/2.</a:t>
            </a:r>
          </a:p>
          <a:p>
            <a:r>
              <a:rPr lang="en-US" sz="1400" dirty="0"/>
              <a:t>P(&lt;7/Red): If the card is of Red color, what is the probability it is &lt;7? 12/26.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F6980-90F6-417D-B2D8-F625BDB6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153150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F246F6-BDB9-45CF-A8E7-E04D3B86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568" y="4087508"/>
            <a:ext cx="1846699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13B5697-A21D-4024-8EA2-531F43D0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3130" y="4078825"/>
            <a:ext cx="184415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1A488-5DE6-434A-9F85-99BA8B9CA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9" y="5155803"/>
            <a:ext cx="2295659" cy="75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A728C6-FED9-4B81-8E9D-2F8E670D1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997" y="5152929"/>
            <a:ext cx="2295659" cy="75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CE5A1-7C0E-4821-8963-8CC1155886DA}"/>
              </a:ext>
            </a:extLst>
          </p:cNvPr>
          <p:cNvSpPr txBox="1"/>
          <p:nvPr/>
        </p:nvSpPr>
        <p:spPr>
          <a:xfrm>
            <a:off x="9743638" y="448219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Frequencies on tree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2D0D4-0373-4FD7-880E-8C7F46E68F05}"/>
              </a:ext>
            </a:extLst>
          </p:cNvPr>
          <p:cNvSpPr txBox="1"/>
          <p:nvPr/>
        </p:nvSpPr>
        <p:spPr>
          <a:xfrm>
            <a:off x="9812665" y="532561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Contingency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77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44BDAB-87F0-4C01-ACC4-1C212B6D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00201"/>
            <a:ext cx="7518400" cy="4876799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en-US" dirty="0"/>
              <a:t>Issue of Credit card using P(Default | Event)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Do you own a house?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Are you a working professional?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Do you have a PAN card?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Is your CIBIL score higher than 800?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Do you have a credit card from another bank?</a:t>
            </a:r>
          </a:p>
          <a:p>
            <a:pPr marL="179388" indent="-179388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79388" indent="-1793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Insurance Premium Decisions  P( Claim | Event)</a:t>
            </a:r>
          </a:p>
          <a:p>
            <a:pPr marL="579438" lvl="1" indent="-1793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P ( Lung Cancer | Smokes) </a:t>
            </a:r>
          </a:p>
          <a:p>
            <a:pPr marL="579438" lvl="1" indent="-1793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P  (Lung Cancer |  Does not smoke)</a:t>
            </a:r>
          </a:p>
          <a:p>
            <a:pPr marL="579438" lvl="1" indent="-1793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P  (Death in the insurance period | Age 1-50)</a:t>
            </a:r>
          </a:p>
          <a:p>
            <a:pPr marL="579438" lvl="1" indent="-1793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P  (Death in the insurance period | Age 80+)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03B4-FC72-4DFC-B0C0-8508D475AE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Application of Conditional Probability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70461-53B0-44CF-96DB-231030D1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6D738-58C3-48EA-AC9F-EA694A18BB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4400" y="1905000"/>
            <a:ext cx="2233131" cy="14060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6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44BDAB-87F0-4C01-ACC4-1C212B6D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00201"/>
            <a:ext cx="10261600" cy="4525963"/>
          </a:xfrm>
        </p:spPr>
        <p:txBody>
          <a:bodyPr/>
          <a:lstStyle/>
          <a:p>
            <a:pPr marL="263525" indent="-263525">
              <a:buFont typeface="Wingdings" panose="05000000000000000000" pitchFamily="2" charset="2"/>
              <a:buChar char="§"/>
            </a:pPr>
            <a:r>
              <a:rPr lang="en-US" sz="2000" dirty="0"/>
              <a:t>Narrowing down the probability of the patient having diabetes </a:t>
            </a:r>
          </a:p>
          <a:p>
            <a:pPr marL="663575" lvl="1" indent="-263525">
              <a:buFont typeface="Wingdings" panose="05000000000000000000" pitchFamily="2" charset="2"/>
              <a:buChar char="§"/>
            </a:pPr>
            <a:r>
              <a:rPr lang="en-US" sz="1600" dirty="0"/>
              <a:t>P (Diabetes) </a:t>
            </a:r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US" sz="2000" dirty="0"/>
              <a:t>The doctor asks several questions </a:t>
            </a:r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US" sz="2000" dirty="0"/>
              <a:t>Do you urinate a lot?</a:t>
            </a:r>
            <a:endParaRPr lang="en-US" sz="2400" dirty="0"/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US" sz="2000" dirty="0"/>
              <a:t>P(</a:t>
            </a:r>
            <a:r>
              <a:rPr lang="en-US" sz="2000" dirty="0" err="1"/>
              <a:t>HasDiabetes</a:t>
            </a:r>
            <a:r>
              <a:rPr lang="en-US" sz="2000" dirty="0"/>
              <a:t> | </a:t>
            </a:r>
            <a:r>
              <a:rPr lang="en-US" sz="2000" dirty="0" err="1"/>
              <a:t>UrinateALot</a:t>
            </a:r>
            <a:r>
              <a:rPr lang="en-US" sz="2000" dirty="0"/>
              <a:t>) = a.</a:t>
            </a:r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US" sz="2000" dirty="0"/>
              <a:t>P(</a:t>
            </a:r>
            <a:r>
              <a:rPr lang="en-US" sz="2000" dirty="0" err="1"/>
              <a:t>HasDiabetes</a:t>
            </a:r>
            <a:r>
              <a:rPr lang="en-US" sz="2000" dirty="0"/>
              <a:t> | </a:t>
            </a:r>
            <a:r>
              <a:rPr lang="en-US" sz="2000" dirty="0" err="1"/>
              <a:t>DoesNotUrinateALot</a:t>
            </a:r>
            <a:r>
              <a:rPr lang="en-US" sz="2000" dirty="0"/>
              <a:t>) = b</a:t>
            </a:r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US" sz="2000" dirty="0"/>
              <a:t>Subsequent questions can further narrow down the probabilities </a:t>
            </a:r>
          </a:p>
          <a:p>
            <a:pPr marL="400050" lvl="1" indent="0">
              <a:buNone/>
            </a:pPr>
            <a:endParaRPr lang="en-US" sz="1600" dirty="0"/>
          </a:p>
          <a:p>
            <a:pPr marL="263525" indent="-263525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63525" indent="-263525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63525" indent="-263525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63525" indent="-263525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03B4-FC72-4DFC-B0C0-8508D475AE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Application of Conditional Probability</a:t>
            </a:r>
          </a:p>
          <a:p>
            <a:r>
              <a:rPr lang="en-US" sz="2800" dirty="0"/>
              <a:t>Medical diagnosis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70461-53B0-44CF-96DB-231030D1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66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Independence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C5DA-6713-7BC0-43C5-9E92715F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524000"/>
            <a:ext cx="6565675" cy="48767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Independence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Events A and B are independent if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Information about one event having occurred does not help narrow down the sample space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P (A | B)  = P (A) ;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‘</a:t>
            </a:r>
            <a:r>
              <a:rPr lang="en-US" sz="1800" b="1" dirty="0">
                <a:solidFill>
                  <a:srgbClr val="C00000"/>
                </a:solidFill>
              </a:rPr>
              <a:t>|’ is read as:</a:t>
            </a:r>
            <a:r>
              <a:rPr lang="en-US" sz="1800" dirty="0">
                <a:solidFill>
                  <a:srgbClr val="C00000"/>
                </a:solidFill>
              </a:rPr>
              <a:t> “conditional on” or “given”</a:t>
            </a:r>
            <a:endParaRPr lang="en-US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Are </a:t>
            </a:r>
            <a:r>
              <a:rPr lang="en-US" sz="2000" dirty="0">
                <a:solidFill>
                  <a:srgbClr val="C00000"/>
                </a:solidFill>
              </a:rPr>
              <a:t>“Purchase”</a:t>
            </a:r>
            <a:r>
              <a:rPr lang="en-US" sz="2000" dirty="0"/>
              <a:t>  and </a:t>
            </a:r>
            <a:r>
              <a:rPr lang="en-US" sz="2000" dirty="0">
                <a:solidFill>
                  <a:srgbClr val="C00000"/>
                </a:solidFill>
              </a:rPr>
              <a:t>“Plans to Purchase”</a:t>
            </a:r>
            <a:r>
              <a:rPr lang="en-US" sz="2000" dirty="0"/>
              <a:t> independent events?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Toss of a coin - Are head and tail independent events?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What is the probability P(Head)?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What is the probability of getting a “Head” if you know that “Tail” has occurred?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sz="1600" dirty="0"/>
              <a:t>Zero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sz="1600" dirty="0"/>
              <a:t>Hence they are not independent</a:t>
            </a:r>
          </a:p>
          <a:p>
            <a:pPr marL="0" indent="0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4B2CB9-6554-73F7-A8ED-A28EBABBC5ED}"/>
              </a:ext>
            </a:extLst>
          </p:cNvPr>
          <p:cNvGrpSpPr/>
          <p:nvPr/>
        </p:nvGrpSpPr>
        <p:grpSpPr>
          <a:xfrm>
            <a:off x="6857999" y="1447800"/>
            <a:ext cx="5151583" cy="2362200"/>
            <a:chOff x="181609" y="1600200"/>
            <a:chExt cx="9800591" cy="43444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85A87D-09E9-8866-E924-9E28133D438F}"/>
                </a:ext>
              </a:extLst>
            </p:cNvPr>
            <p:cNvGrpSpPr/>
            <p:nvPr/>
          </p:nvGrpSpPr>
          <p:grpSpPr>
            <a:xfrm>
              <a:off x="838200" y="1600200"/>
              <a:ext cx="9144000" cy="3810000"/>
              <a:chOff x="838200" y="1600200"/>
              <a:chExt cx="10415632" cy="459571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9997EC-0451-C286-AAC7-460D0A4C0E1C}"/>
                  </a:ext>
                </a:extLst>
              </p:cNvPr>
              <p:cNvSpPr/>
              <p:nvPr/>
            </p:nvSpPr>
            <p:spPr>
              <a:xfrm>
                <a:off x="4571265" y="1600200"/>
                <a:ext cx="2293350" cy="90657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Total</a:t>
                </a:r>
              </a:p>
              <a:p>
                <a:pPr algn="ctr"/>
                <a:r>
                  <a:rPr lang="en-US" sz="1050" dirty="0"/>
                  <a:t>1000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5F618B-B116-3F25-4CA1-5D602DD1BD78}"/>
                  </a:ext>
                </a:extLst>
              </p:cNvPr>
              <p:cNvSpPr/>
              <p:nvPr/>
            </p:nvSpPr>
            <p:spPr>
              <a:xfrm>
                <a:off x="2685621" y="3090942"/>
                <a:ext cx="2293350" cy="108285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Plans to purchase</a:t>
                </a:r>
              </a:p>
              <a:p>
                <a:pPr algn="ctr"/>
                <a:r>
                  <a:rPr lang="en-US" sz="1050" dirty="0"/>
                  <a:t>250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6392BC-EAE1-607C-B7FD-B9D895454134}"/>
                  </a:ext>
                </a:extLst>
              </p:cNvPr>
              <p:cNvSpPr/>
              <p:nvPr/>
            </p:nvSpPr>
            <p:spPr>
              <a:xfrm>
                <a:off x="6667132" y="3090941"/>
                <a:ext cx="2293350" cy="108285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Does not plan to purchase</a:t>
                </a:r>
              </a:p>
              <a:p>
                <a:pPr algn="ctr"/>
                <a:r>
                  <a:rPr lang="en-US" sz="1050" dirty="0"/>
                  <a:t>750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D20E4A-A978-5C29-6B81-CADCBCF51C39}"/>
                  </a:ext>
                </a:extLst>
              </p:cNvPr>
              <p:cNvSpPr/>
              <p:nvPr/>
            </p:nvSpPr>
            <p:spPr>
              <a:xfrm>
                <a:off x="8960482" y="5257800"/>
                <a:ext cx="2293350" cy="90657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Purchase: No</a:t>
                </a:r>
              </a:p>
              <a:p>
                <a:pPr algn="ctr"/>
                <a:r>
                  <a:rPr lang="en-US" sz="1050" dirty="0"/>
                  <a:t>650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DA4A37-3786-76B5-4A38-5597469EC106}"/>
                  </a:ext>
                </a:extLst>
              </p:cNvPr>
              <p:cNvSpPr/>
              <p:nvPr/>
            </p:nvSpPr>
            <p:spPr>
              <a:xfrm>
                <a:off x="6444166" y="5289338"/>
                <a:ext cx="2293350" cy="90657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Purchase: Yes</a:t>
                </a:r>
              </a:p>
              <a:p>
                <a:pPr algn="ctr"/>
                <a:r>
                  <a:rPr lang="en-US" sz="1050" dirty="0"/>
                  <a:t>100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0542EC-5B94-AA62-B802-9A988484923E}"/>
                  </a:ext>
                </a:extLst>
              </p:cNvPr>
              <p:cNvSpPr/>
              <p:nvPr/>
            </p:nvSpPr>
            <p:spPr>
              <a:xfrm>
                <a:off x="3354515" y="5157887"/>
                <a:ext cx="2293350" cy="90657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Purchase: No</a:t>
                </a:r>
              </a:p>
              <a:p>
                <a:pPr algn="ctr"/>
                <a:r>
                  <a:rPr lang="en-US" sz="1050" dirty="0"/>
                  <a:t>50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81A358-25A0-3226-7982-FCC4E3D5F4A8}"/>
                  </a:ext>
                </a:extLst>
              </p:cNvPr>
              <p:cNvSpPr/>
              <p:nvPr/>
            </p:nvSpPr>
            <p:spPr>
              <a:xfrm>
                <a:off x="838200" y="5189424"/>
                <a:ext cx="2293350" cy="90657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Purchase: Yes</a:t>
                </a:r>
              </a:p>
              <a:p>
                <a:pPr algn="ctr"/>
                <a:r>
                  <a:rPr lang="en-US" sz="1050" dirty="0"/>
                  <a:t>200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C1D7FDD-158D-5840-5B38-F39DEEA8FBCF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3832297" y="2506776"/>
                <a:ext cx="1885644" cy="584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A75633C-C591-36A9-B51E-20162346DF4A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5717940" y="2506776"/>
                <a:ext cx="2197794" cy="5841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76CDD94-BBCA-6640-E6EF-8CF0D5CCA5BA}"/>
                  </a:ext>
                </a:extLst>
              </p:cNvPr>
              <p:cNvCxnSpPr>
                <a:cxnSpLocks/>
                <a:stCxn id="8" idx="2"/>
                <a:endCxn id="13" idx="0"/>
              </p:cNvCxnSpPr>
              <p:nvPr/>
            </p:nvCxnSpPr>
            <p:spPr>
              <a:xfrm flipH="1">
                <a:off x="1984875" y="4173799"/>
                <a:ext cx="1847421" cy="10156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FE412B2-8D18-21A5-2B47-36F05C8DB9EF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7590841" y="4173799"/>
                <a:ext cx="222967" cy="1115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B888BA0-266C-206A-2C06-53FEBEAF54C9}"/>
                  </a:ext>
                </a:extLst>
              </p:cNvPr>
              <p:cNvCxnSpPr>
                <a:cxnSpLocks/>
                <a:stCxn id="8" idx="2"/>
                <a:endCxn id="12" idx="0"/>
              </p:cNvCxnSpPr>
              <p:nvPr/>
            </p:nvCxnSpPr>
            <p:spPr>
              <a:xfrm>
                <a:off x="3832297" y="4173799"/>
                <a:ext cx="668893" cy="9840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85A1105-2EDF-1A4B-5795-5024FECAAD21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>
                <a:off x="7813808" y="4173799"/>
                <a:ext cx="2293349" cy="10840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4D4EF0B-5457-277E-C715-18D2D1B7C0BD}"/>
                </a:ext>
              </a:extLst>
            </p:cNvPr>
            <p:cNvSpPr/>
            <p:nvPr/>
          </p:nvSpPr>
          <p:spPr>
            <a:xfrm>
              <a:off x="181609" y="2447776"/>
              <a:ext cx="5676004" cy="34968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8B63E90-9EDD-A2C9-899E-AC6823A3D52C}"/>
              </a:ext>
            </a:extLst>
          </p:cNvPr>
          <p:cNvSpPr txBox="1"/>
          <p:nvPr/>
        </p:nvSpPr>
        <p:spPr>
          <a:xfrm>
            <a:off x="7292780" y="4227648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P(purchase)?  </a:t>
            </a:r>
          </a:p>
          <a:p>
            <a:r>
              <a:rPr lang="en-US" dirty="0"/>
              <a:t>P(purchase | plans to purchase)?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272392-88FE-A781-64F4-E5A64452B751}"/>
              </a:ext>
            </a:extLst>
          </p:cNvPr>
          <p:cNvSpPr txBox="1"/>
          <p:nvPr/>
        </p:nvSpPr>
        <p:spPr>
          <a:xfrm>
            <a:off x="7315200" y="5098474"/>
            <a:ext cx="4610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P(purchase)  = 300/1000 = 0.3 = 30%</a:t>
            </a:r>
          </a:p>
          <a:p>
            <a:r>
              <a:rPr lang="en-US" dirty="0"/>
              <a:t>P(purchase | plans to purchase) = 200/250 </a:t>
            </a:r>
          </a:p>
          <a:p>
            <a:r>
              <a:rPr lang="en-US" dirty="0"/>
              <a:t>= 0.8 = 80%</a:t>
            </a:r>
          </a:p>
        </p:txBody>
      </p:sp>
    </p:spTree>
    <p:extLst>
      <p:ext uri="{BB962C8B-B14F-4D97-AF65-F5344CB8AC3E}">
        <p14:creationId xmlns:p14="http://schemas.microsoft.com/office/powerpoint/2010/main" val="17983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Multiplication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9DC5DA-6713-7BC0-43C5-9E92715FD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399" y="1524000"/>
                <a:ext cx="9220201" cy="4876799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Joint Probability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P(A|B)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u="sng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P(AB)  = P (A|B).P(B)	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 P(AB )= P(A and B) = P(A∩B)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For Independent Events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P(A | B) = P(A)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P(A and B)  =  P(A). P(B)</a:t>
                </a:r>
              </a:p>
              <a:p>
                <a:pPr marL="0" indent="0"/>
                <a:endParaRPr lang="en-US" sz="24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9DC5DA-6713-7BC0-43C5-9E92715FD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" y="1524000"/>
                <a:ext cx="9220201" cy="4876799"/>
              </a:xfrm>
              <a:blipFill>
                <a:blip r:embed="rId2"/>
                <a:stretch>
                  <a:fillRect l="-595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AB4585-A93D-FE11-CBCA-0892BE92A4B3}"/>
              </a:ext>
            </a:extLst>
          </p:cNvPr>
          <p:cNvSpPr txBox="1"/>
          <p:nvPr/>
        </p:nvSpPr>
        <p:spPr>
          <a:xfrm>
            <a:off x="7924800" y="1676400"/>
            <a:ext cx="4249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For a toss of a fair coin. </a:t>
            </a:r>
          </a:p>
          <a:p>
            <a:r>
              <a:rPr lang="en-US" b="1" dirty="0">
                <a:solidFill>
                  <a:srgbClr val="C00000"/>
                </a:solidFill>
              </a:rPr>
              <a:t>What is the probability of getting </a:t>
            </a:r>
          </a:p>
          <a:p>
            <a:r>
              <a:rPr lang="en-US" b="1" dirty="0">
                <a:solidFill>
                  <a:srgbClr val="C00000"/>
                </a:solidFill>
              </a:rPr>
              <a:t>4 heads in a row?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P(Head) = P(H) = 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tosses are 4 independent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 H, H, H, H) = P(H).P(H).P(H).P(H)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 (1/2)</a:t>
            </a:r>
            <a:r>
              <a:rPr lang="en-US" baseline="30000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= 1/16</a:t>
            </a:r>
          </a:p>
        </p:txBody>
      </p:sp>
    </p:spTree>
    <p:extLst>
      <p:ext uri="{BB962C8B-B14F-4D97-AF65-F5344CB8AC3E}">
        <p14:creationId xmlns:p14="http://schemas.microsoft.com/office/powerpoint/2010/main" val="22218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Multiplication Rule and marginal probability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C5DA-6713-7BC0-43C5-9E92715F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524000"/>
            <a:ext cx="10439401" cy="48767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Marginal probability</a:t>
            </a:r>
            <a:r>
              <a:rPr lang="en-US" sz="2000" dirty="0"/>
              <a:t> and general multiplication rule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If,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P(A) = P(A∩B1) + P(A∩B2) + …… + P(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A∩Bn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 always takes place with one of the mutually exclusive events B1, B2, …., Bn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Then,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P(A) = P(A|B1).P(B1) + P(A|B2).P(B2) + …… + P(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A|Bn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).P(Bn)</a:t>
            </a:r>
          </a:p>
          <a:p>
            <a:pPr marL="400050" lvl="1" indent="0">
              <a:buNone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3BC9E2-D17E-527A-31A5-EA8C12085684}"/>
              </a:ext>
            </a:extLst>
          </p:cNvPr>
          <p:cNvGrpSpPr/>
          <p:nvPr/>
        </p:nvGrpSpPr>
        <p:grpSpPr>
          <a:xfrm>
            <a:off x="271962" y="3461657"/>
            <a:ext cx="4902200" cy="3131317"/>
            <a:chOff x="2544104" y="1265163"/>
            <a:chExt cx="5574259" cy="27298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B6A347-4167-40A8-78B4-42BE917975BA}"/>
                </a:ext>
              </a:extLst>
            </p:cNvPr>
            <p:cNvSpPr txBox="1"/>
            <p:nvPr/>
          </p:nvSpPr>
          <p:spPr>
            <a:xfrm>
              <a:off x="3554980" y="3625637"/>
              <a:ext cx="2232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Contingency Table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E7C758-9C45-5C39-FB64-991233B58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4104" y="1265163"/>
              <a:ext cx="5574259" cy="210583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D897B7-46EE-AD08-96B7-E838A815F775}"/>
              </a:ext>
            </a:extLst>
          </p:cNvPr>
          <p:cNvSpPr txBox="1"/>
          <p:nvPr/>
        </p:nvSpPr>
        <p:spPr>
          <a:xfrm>
            <a:off x="5372099" y="3175505"/>
            <a:ext cx="6705601" cy="193899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P(Purchased) =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P(Purchased | </a:t>
            </a:r>
            <a:r>
              <a:rPr lang="en-US" sz="2400" dirty="0" err="1">
                <a:solidFill>
                  <a:srgbClr val="00B050"/>
                </a:solidFill>
              </a:rPr>
              <a:t>Planned:Yes</a:t>
            </a:r>
            <a:r>
              <a:rPr lang="en-US" sz="2400" dirty="0">
                <a:solidFill>
                  <a:srgbClr val="00B050"/>
                </a:solidFill>
              </a:rPr>
              <a:t>)* P (</a:t>
            </a:r>
            <a:r>
              <a:rPr lang="en-US" sz="2400" dirty="0" err="1">
                <a:solidFill>
                  <a:srgbClr val="00B050"/>
                </a:solidFill>
              </a:rPr>
              <a:t>Planned:Yes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+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P(Purchased | </a:t>
            </a:r>
            <a:r>
              <a:rPr lang="en-US" sz="2400" dirty="0" err="1">
                <a:solidFill>
                  <a:srgbClr val="FF0000"/>
                </a:solidFill>
              </a:rPr>
              <a:t>Planned:No</a:t>
            </a:r>
            <a:r>
              <a:rPr lang="en-US" sz="2400" dirty="0">
                <a:solidFill>
                  <a:srgbClr val="FF0000"/>
                </a:solidFill>
              </a:rPr>
              <a:t>)* P (</a:t>
            </a:r>
            <a:r>
              <a:rPr lang="en-US" sz="2400" dirty="0" err="1">
                <a:solidFill>
                  <a:srgbClr val="FF0000"/>
                </a:solidFill>
              </a:rPr>
              <a:t>Planned:No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AA24A-8E45-87F4-7114-84DADE78533C}"/>
              </a:ext>
            </a:extLst>
          </p:cNvPr>
          <p:cNvSpPr txBox="1"/>
          <p:nvPr/>
        </p:nvSpPr>
        <p:spPr>
          <a:xfrm>
            <a:off x="5374276" y="5114497"/>
            <a:ext cx="625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p(x) =&gt; (200/250)*(250/1000) + (100/750)*(750/1000)  = 0.3</a:t>
            </a:r>
          </a:p>
        </p:txBody>
      </p:sp>
    </p:spTree>
    <p:extLst>
      <p:ext uri="{BB962C8B-B14F-4D97-AF65-F5344CB8AC3E}">
        <p14:creationId xmlns:p14="http://schemas.microsoft.com/office/powerpoint/2010/main" val="8491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Multiplication Rule and marginal probability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C5DA-6713-7BC0-43C5-9E92715F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524000"/>
            <a:ext cx="10439401" cy="48767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Marginal probability</a:t>
            </a:r>
            <a:r>
              <a:rPr lang="en-US" sz="2000" dirty="0"/>
              <a:t> and general multiplication rule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If,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P(A) = P(A∩B1) + P(A∩B2) + …… + P(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A∩Bn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Then,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P(A) = P(A|B1).P(B1) + P(A|B2).P(B2) + …… + P(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A|Bn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).P(Bn)</a:t>
            </a:r>
          </a:p>
          <a:p>
            <a:pPr marL="400050" lvl="1" indent="0">
              <a:buNone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23265E-5D1D-B6B3-A7A6-551F09C5CA8D}"/>
              </a:ext>
            </a:extLst>
          </p:cNvPr>
          <p:cNvGrpSpPr/>
          <p:nvPr/>
        </p:nvGrpSpPr>
        <p:grpSpPr>
          <a:xfrm>
            <a:off x="396107" y="2987039"/>
            <a:ext cx="6004693" cy="2993809"/>
            <a:chOff x="838200" y="1600200"/>
            <a:chExt cx="10415632" cy="45957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1820EF-4288-6077-9F72-F3C032181FC8}"/>
                </a:ext>
              </a:extLst>
            </p:cNvPr>
            <p:cNvSpPr/>
            <p:nvPr/>
          </p:nvSpPr>
          <p:spPr>
            <a:xfrm>
              <a:off x="4571265" y="1600200"/>
              <a:ext cx="2293350" cy="9065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Total</a:t>
              </a:r>
            </a:p>
            <a:p>
              <a:pPr algn="ctr"/>
              <a:r>
                <a:rPr lang="en-US" sz="1050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3A419E-15D0-E9AD-290B-718BDD06B13D}"/>
                </a:ext>
              </a:extLst>
            </p:cNvPr>
            <p:cNvSpPr/>
            <p:nvPr/>
          </p:nvSpPr>
          <p:spPr>
            <a:xfrm>
              <a:off x="2685621" y="3090942"/>
              <a:ext cx="2293350" cy="10828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Plans to purchase</a:t>
              </a:r>
            </a:p>
            <a:p>
              <a:pPr algn="ctr"/>
              <a:r>
                <a:rPr lang="en-US" sz="1050" dirty="0"/>
                <a:t>0.25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D61F71-E0DA-7030-5C6A-2C01EF4A5BC0}"/>
                </a:ext>
              </a:extLst>
            </p:cNvPr>
            <p:cNvSpPr/>
            <p:nvPr/>
          </p:nvSpPr>
          <p:spPr>
            <a:xfrm>
              <a:off x="6667132" y="3090941"/>
              <a:ext cx="2293350" cy="108285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Does not plan to purchase</a:t>
              </a:r>
            </a:p>
            <a:p>
              <a:pPr algn="ctr"/>
              <a:r>
                <a:rPr lang="en-US" sz="1050" dirty="0"/>
                <a:t>0.75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C04834-4F11-036A-82B6-3A5B9C02DB8A}"/>
                </a:ext>
              </a:extLst>
            </p:cNvPr>
            <p:cNvSpPr/>
            <p:nvPr/>
          </p:nvSpPr>
          <p:spPr>
            <a:xfrm>
              <a:off x="8960482" y="5257800"/>
              <a:ext cx="2293350" cy="9065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Purchase: No</a:t>
              </a:r>
            </a:p>
            <a:p>
              <a:pPr algn="ctr"/>
              <a:r>
                <a:rPr lang="en-US" sz="1050" dirty="0"/>
                <a:t>0.867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2B352E-D5B0-D195-62B2-DAECDEB36ED0}"/>
                </a:ext>
              </a:extLst>
            </p:cNvPr>
            <p:cNvSpPr/>
            <p:nvPr/>
          </p:nvSpPr>
          <p:spPr>
            <a:xfrm>
              <a:off x="6444166" y="5289338"/>
              <a:ext cx="2293350" cy="9065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Purchase: Yes</a:t>
              </a:r>
            </a:p>
            <a:p>
              <a:pPr algn="ctr"/>
              <a:r>
                <a:rPr lang="en-US" sz="1050" dirty="0"/>
                <a:t>0.133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2FAE03-C2BE-5963-1545-7AAD4E6ED95C}"/>
                </a:ext>
              </a:extLst>
            </p:cNvPr>
            <p:cNvSpPr/>
            <p:nvPr/>
          </p:nvSpPr>
          <p:spPr>
            <a:xfrm>
              <a:off x="3354515" y="5157887"/>
              <a:ext cx="2293350" cy="9065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Purchase: No</a:t>
              </a:r>
            </a:p>
            <a:p>
              <a:pPr algn="ctr"/>
              <a:r>
                <a:rPr lang="en-US" sz="1050" dirty="0"/>
                <a:t>0.2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7AF8FF-0A14-FB9F-A84A-BFD0D212CC8F}"/>
                </a:ext>
              </a:extLst>
            </p:cNvPr>
            <p:cNvSpPr/>
            <p:nvPr/>
          </p:nvSpPr>
          <p:spPr>
            <a:xfrm>
              <a:off x="838200" y="5189424"/>
              <a:ext cx="2293350" cy="9065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Purchase: Yes</a:t>
              </a:r>
            </a:p>
            <a:p>
              <a:pPr algn="ctr"/>
              <a:r>
                <a:rPr lang="en-US" sz="1050" dirty="0"/>
                <a:t>0.8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DDFAF1-CC91-FBC7-95A5-96AA333C205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3832297" y="2506776"/>
              <a:ext cx="1885644" cy="584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E5DFA0-E07C-BC51-8AA7-AF9DF45F69FE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5717940" y="2506776"/>
              <a:ext cx="2197794" cy="5841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1A8CC2-8A90-6E86-9C82-CE6833329448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flipH="1">
              <a:off x="1984875" y="4173799"/>
              <a:ext cx="1847421" cy="1015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B8C887-FE17-4A48-5BEE-052432021CD9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7590841" y="4173799"/>
              <a:ext cx="222967" cy="1115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71FC12-70C8-CF78-CA56-37D5D1DD7255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3832297" y="4173799"/>
              <a:ext cx="668893" cy="984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093BC8D-5048-DF94-F9B6-150BE9E041A5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813808" y="4173799"/>
              <a:ext cx="2293349" cy="10840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5FD53F1-D067-E604-BA07-B10887C7E8EF}"/>
              </a:ext>
            </a:extLst>
          </p:cNvPr>
          <p:cNvSpPr txBox="1"/>
          <p:nvPr/>
        </p:nvSpPr>
        <p:spPr>
          <a:xfrm>
            <a:off x="5887538" y="2877871"/>
            <a:ext cx="6013024" cy="156966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Marginal Probability P(Purchased) </a:t>
            </a:r>
            <a:r>
              <a:rPr lang="en-US" sz="2000" dirty="0">
                <a:solidFill>
                  <a:srgbClr val="C00000"/>
                </a:solidFill>
              </a:rPr>
              <a:t>=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P(Purchased | </a:t>
            </a:r>
            <a:r>
              <a:rPr lang="en-US" sz="2000" b="1" dirty="0" err="1">
                <a:solidFill>
                  <a:srgbClr val="00B050"/>
                </a:solidFill>
              </a:rPr>
              <a:t>Planned:Yes</a:t>
            </a:r>
            <a:r>
              <a:rPr lang="en-US" sz="2000" b="1" dirty="0">
                <a:solidFill>
                  <a:srgbClr val="00B050"/>
                </a:solidFill>
              </a:rPr>
              <a:t>) * P (</a:t>
            </a:r>
            <a:r>
              <a:rPr lang="en-US" sz="2000" b="1" dirty="0" err="1">
                <a:solidFill>
                  <a:srgbClr val="00B050"/>
                </a:solidFill>
              </a:rPr>
              <a:t>Planned:Yes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+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P(Purchased | </a:t>
            </a:r>
            <a:r>
              <a:rPr lang="en-US" sz="2000" b="1" dirty="0" err="1">
                <a:solidFill>
                  <a:srgbClr val="FF0000"/>
                </a:solidFill>
              </a:rPr>
              <a:t>Planned:No</a:t>
            </a:r>
            <a:r>
              <a:rPr lang="en-US" sz="2000" b="1" dirty="0">
                <a:solidFill>
                  <a:srgbClr val="FF0000"/>
                </a:solidFill>
              </a:rPr>
              <a:t>) * P (</a:t>
            </a:r>
            <a:r>
              <a:rPr lang="en-US" sz="2000" b="1" dirty="0" err="1">
                <a:solidFill>
                  <a:srgbClr val="FF0000"/>
                </a:solidFill>
              </a:rPr>
              <a:t>Planned:No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  <a:p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7F992F-7773-8CA6-ACF3-37BFAACBCF7D}"/>
              </a:ext>
            </a:extLst>
          </p:cNvPr>
          <p:cNvSpPr txBox="1"/>
          <p:nvPr/>
        </p:nvSpPr>
        <p:spPr>
          <a:xfrm>
            <a:off x="5649986" y="4701430"/>
            <a:ext cx="625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 (purchased) = 0.8*0.25 + 0.133*0.75  = 0.3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46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Bayes’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C5DA-6713-7BC0-43C5-9E92715F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524000"/>
            <a:ext cx="10439401" cy="4876799"/>
          </a:xfrm>
        </p:spPr>
        <p:txBody>
          <a:bodyPr/>
          <a:lstStyle/>
          <a:p>
            <a:pPr marL="0" indent="0"/>
            <a:r>
              <a:rPr lang="en-US" sz="2400" dirty="0">
                <a:solidFill>
                  <a:srgbClr val="C00000"/>
                </a:solidFill>
              </a:rPr>
              <a:t>P (B|A)  when P(A|B) is known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From  P(B|A)  to P (A|B)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From P(Test is positive | Covid) to =&gt;  P ( Covid | Test is positive)</a:t>
            </a:r>
          </a:p>
          <a:p>
            <a:pPr marL="400050" lvl="1" indent="0">
              <a:buNone/>
            </a:pPr>
            <a:endParaRPr lang="en-US" sz="2000" dirty="0"/>
          </a:p>
          <a:p>
            <a:pPr marL="0" indent="0"/>
            <a:r>
              <a:rPr lang="en-US" sz="2400" dirty="0">
                <a:solidFill>
                  <a:srgbClr val="C00000"/>
                </a:solidFill>
              </a:rPr>
              <a:t>Updating estimated probability after actual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You started with assuming the coin has 50% chance of being fair i.e. P</a:t>
            </a:r>
            <a:r>
              <a:rPr lang="en-US" sz="2400"/>
              <a:t>(Coin-Fair</a:t>
            </a:r>
            <a:r>
              <a:rPr lang="en-US" sz="2400" dirty="0"/>
              <a:t>) = 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You see three tosses showing up as Heads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You would like to update your probability estimates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 (Coin-Fair |  Three-Heads-In-A-Row)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/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82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9DC5DA-6713-7BC0-43C5-9E92715FD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399" y="1524000"/>
                <a:ext cx="10439401" cy="4876799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Finding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P(B|A)</a:t>
                </a:r>
                <a:r>
                  <a:rPr lang="en-US" sz="2400" dirty="0"/>
                  <a:t>  when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P(A|B)</a:t>
                </a:r>
                <a:r>
                  <a:rPr lang="en-US" sz="2400" dirty="0"/>
                  <a:t> is known</a:t>
                </a:r>
              </a:p>
              <a:p>
                <a:pPr marL="457200" lvl="1" indent="-457200">
                  <a:buClr>
                    <a:srgbClr val="101141"/>
                  </a:buClr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P(B|A)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BA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(B|A)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).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(B|A)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).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1).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1)+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2).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2)+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….+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Bn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).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Bn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en-US" sz="16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9DC5DA-6713-7BC0-43C5-9E92715FD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" y="1524000"/>
                <a:ext cx="10439401" cy="4876799"/>
              </a:xfrm>
              <a:blipFill>
                <a:blip r:embed="rId2"/>
                <a:stretch>
                  <a:fillRect l="-759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70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9DC5DA-6713-7BC0-43C5-9E92715FD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399" y="1524000"/>
                <a:ext cx="11201401" cy="4876799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Probability of infection in population: 0.03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Test kit performance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P(True Positive) = P(Positive Report | Disease) = 0.9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P(False positive) = P(Positive Report | No disease) = 0.02</a:t>
                </a:r>
              </a:p>
              <a:p>
                <a:pPr marL="0" indent="0"/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What is the probability of disease if the result is positive?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is P (Disease | Positive Report) ? when P(Positive Report | Disease) is known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P(Disease | Positive Report)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Positive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Report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Disease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).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Disease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Positive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Report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P(Positive Report) = P(Positive Report and Disease) + P(Positive Report and No disease)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Marginal Probability of Positive Report  =P(Positive Report)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P(Positive Report |Disease).P(Disease) + P(Positive Report | No disease).P(No disease)  = 0.0464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P(Disease | Positive Report)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0.9∗0.03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0.0464</m:t>
                        </m:r>
                      </m:den>
                    </m:f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0.5818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0" indent="0"/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9DC5DA-6713-7BC0-43C5-9E92715FD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" y="1524000"/>
                <a:ext cx="11201401" cy="4876799"/>
              </a:xfrm>
              <a:blipFill>
                <a:blip r:embed="rId2"/>
                <a:stretch>
                  <a:fillRect l="-490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6A56EA0-DC12-3F2B-7CA7-6D6FA26F4C06}"/>
              </a:ext>
            </a:extLst>
          </p:cNvPr>
          <p:cNvGrpSpPr/>
          <p:nvPr/>
        </p:nvGrpSpPr>
        <p:grpSpPr>
          <a:xfrm>
            <a:off x="7092463" y="1371600"/>
            <a:ext cx="4953000" cy="1828800"/>
            <a:chOff x="838200" y="1600200"/>
            <a:chExt cx="10415632" cy="45957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D352BA-20CC-F0C9-0A49-68031BB6C942}"/>
                </a:ext>
              </a:extLst>
            </p:cNvPr>
            <p:cNvSpPr/>
            <p:nvPr/>
          </p:nvSpPr>
          <p:spPr>
            <a:xfrm>
              <a:off x="4571265" y="1600200"/>
              <a:ext cx="2293350" cy="9065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A41735-6B4E-1472-F1C1-95431D61D909}"/>
                </a:ext>
              </a:extLst>
            </p:cNvPr>
            <p:cNvSpPr/>
            <p:nvPr/>
          </p:nvSpPr>
          <p:spPr>
            <a:xfrm>
              <a:off x="2685621" y="3090942"/>
              <a:ext cx="2293350" cy="10828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Y: 0.03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F583AE-AD1A-65CD-4587-41CC27967543}"/>
                </a:ext>
              </a:extLst>
            </p:cNvPr>
            <p:cNvSpPr/>
            <p:nvPr/>
          </p:nvSpPr>
          <p:spPr>
            <a:xfrm>
              <a:off x="6667132" y="3090941"/>
              <a:ext cx="2293350" cy="108285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N:0.97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3D7CDF-0C6F-6782-E022-4A78F52FB5B1}"/>
                </a:ext>
              </a:extLst>
            </p:cNvPr>
            <p:cNvSpPr/>
            <p:nvPr/>
          </p:nvSpPr>
          <p:spPr>
            <a:xfrm>
              <a:off x="8960482" y="5257800"/>
              <a:ext cx="2293350" cy="9065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FP: 0.02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1BE27B-B989-3792-3652-F366E58D8E3C}"/>
                </a:ext>
              </a:extLst>
            </p:cNvPr>
            <p:cNvSpPr/>
            <p:nvPr/>
          </p:nvSpPr>
          <p:spPr>
            <a:xfrm>
              <a:off x="6444166" y="5289338"/>
              <a:ext cx="2293350" cy="9065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TN: .98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5ED379-85C0-C76F-A5C6-8228C60406D1}"/>
                </a:ext>
              </a:extLst>
            </p:cNvPr>
            <p:cNvSpPr/>
            <p:nvPr/>
          </p:nvSpPr>
          <p:spPr>
            <a:xfrm>
              <a:off x="3354515" y="5157887"/>
              <a:ext cx="2293350" cy="9065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FN: 0.1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9B6720-C7C3-8FD2-5352-7D0D76949F19}"/>
                </a:ext>
              </a:extLst>
            </p:cNvPr>
            <p:cNvSpPr/>
            <p:nvPr/>
          </p:nvSpPr>
          <p:spPr>
            <a:xfrm>
              <a:off x="838200" y="5189424"/>
              <a:ext cx="2293350" cy="9065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TP: 0.9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3DD6A31-EC1E-F6FB-5FAA-B6B5E12EECAC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3832297" y="2506776"/>
              <a:ext cx="1885644" cy="584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EB315ED-AD9E-456A-52CB-C0AC9A50CA7F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5717940" y="2506776"/>
              <a:ext cx="2197794" cy="5841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594D413-DE30-AD9C-2B20-880840D0C851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1984875" y="4173799"/>
              <a:ext cx="1847421" cy="1015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605E7C-103B-F3F7-DA03-FA66064F40E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7590841" y="4173799"/>
              <a:ext cx="222967" cy="1115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3E9FBA5-D115-FFFB-CBFB-BC2E24C5F47E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3832297" y="4173799"/>
              <a:ext cx="668893" cy="984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76C20F-7F13-F0A6-A7D1-8289942F884E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7813808" y="4173799"/>
              <a:ext cx="2293349" cy="10840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008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Probability – Part II</a:t>
            </a:r>
          </a:p>
          <a:p>
            <a:r>
              <a:rPr lang="en-IN" sz="2400" dirty="0"/>
              <a:t>(Ch 4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1" y="1600201"/>
            <a:ext cx="4394199" cy="4692807"/>
          </a:xfrm>
        </p:spPr>
        <p:txBody>
          <a:bodyPr/>
          <a:lstStyle/>
          <a:p>
            <a:pPr marL="0" indent="0"/>
            <a:r>
              <a:rPr lang="en-IN" b="1" dirty="0"/>
              <a:t>Identify Worst Economist</a:t>
            </a:r>
            <a:endParaRPr lang="en-US" b="1" dirty="0"/>
          </a:p>
          <a:p>
            <a:pPr marL="0" indent="0"/>
            <a:endParaRPr lang="en-IN" sz="2000" dirty="0"/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en-IN" sz="2000" dirty="0"/>
              <a:t>The track record of four economists in predicting the economy is given in the contingency tables. 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en-IN" sz="1200" dirty="0"/>
              <a:t>The track record of four astrologers in predicting whether Indian football team will win </a:t>
            </a:r>
            <a:r>
              <a:rPr lang="en-IN" sz="1050" dirty="0"/>
              <a:t>(replace Up with Win) </a:t>
            </a:r>
            <a:r>
              <a:rPr lang="en-IN" sz="1200" dirty="0"/>
              <a:t>or lose </a:t>
            </a:r>
            <a:r>
              <a:rPr lang="en-IN" sz="1050" dirty="0"/>
              <a:t>(replace Down with Lose) </a:t>
            </a:r>
            <a:r>
              <a:rPr lang="en-IN" sz="1200" dirty="0"/>
              <a:t>is given in the contingency tables.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IN" dirty="0"/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en-IN" sz="2000" dirty="0"/>
              <a:t>Identify the worst economist? 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en-IN" sz="1400" dirty="0"/>
              <a:t>Rank all economists and show all calculations. Hint: Use conditional probability.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CW/HW-1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48" y="1433355"/>
            <a:ext cx="3880631" cy="4859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1981200"/>
            <a:ext cx="370614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1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C4C95-D80D-419F-9F51-18EC20AE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93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42E5-3517-4F22-BEAB-A1FC0987D5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Imperfect ‘classification machines’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0D990-9842-431B-93C2-36ADF321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0683" y="6124121"/>
            <a:ext cx="2161438" cy="338554"/>
          </a:xfrm>
        </p:spPr>
        <p:txBody>
          <a:bodyPr/>
          <a:lstStyle/>
          <a:p>
            <a:r>
              <a:rPr lang="en-US" b="1" dirty="0"/>
              <a:t>Court Judgements</a:t>
            </a:r>
            <a:endParaRPr lang="en-US" altLang="en-US" dirty="0"/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48702343-A2CC-49C8-9AE9-094605DB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0683" y="4114800"/>
            <a:ext cx="2406130" cy="19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3A304147-A0E6-4EA2-A5F6-16CE09EAB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5022" y="4073554"/>
            <a:ext cx="2418606" cy="19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AFBE74-AEEC-4268-9DBA-C7ED9F629920}"/>
              </a:ext>
            </a:extLst>
          </p:cNvPr>
          <p:cNvSpPr txBox="1"/>
          <p:nvPr/>
        </p:nvSpPr>
        <p:spPr>
          <a:xfrm>
            <a:off x="1800900" y="3505200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Quality inspection</a:t>
            </a:r>
            <a:endParaRPr lang="en-IN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01656-8FFE-4E04-BBD7-90E1668C6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6055" y="1524000"/>
            <a:ext cx="2487075" cy="19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BFD43D-87DB-4C9C-A2D1-507ECDE3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5469" y="1524000"/>
            <a:ext cx="2487073" cy="19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BD7D46-192A-4C44-9BCA-3491FB237EA5}"/>
              </a:ext>
            </a:extLst>
          </p:cNvPr>
          <p:cNvSpPr txBox="1"/>
          <p:nvPr/>
        </p:nvSpPr>
        <p:spPr>
          <a:xfrm>
            <a:off x="3200400" y="6062246"/>
            <a:ext cx="2613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 Economists/Astrologers</a:t>
            </a:r>
            <a:endParaRPr lang="en-IN" sz="1600" b="1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DAED07E-BAAD-4EEA-80C8-DF08F6D2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878" y="1506135"/>
            <a:ext cx="2520843" cy="19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9F173-6F4A-52E8-4136-62E890B904A6}"/>
              </a:ext>
            </a:extLst>
          </p:cNvPr>
          <p:cNvSpPr txBox="1"/>
          <p:nvPr/>
        </p:nvSpPr>
        <p:spPr>
          <a:xfrm>
            <a:off x="4296776" y="3530069"/>
            <a:ext cx="247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Medical diagnosis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2EF77-5F0E-2BF3-1256-4273D016B998}"/>
              </a:ext>
            </a:extLst>
          </p:cNvPr>
          <p:cNvSpPr txBox="1"/>
          <p:nvPr/>
        </p:nvSpPr>
        <p:spPr>
          <a:xfrm>
            <a:off x="7620000" y="3567073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4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F243-A417-5937-F730-4B51CF65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600201"/>
            <a:ext cx="7013429" cy="4525963"/>
          </a:xfrm>
        </p:spPr>
        <p:txBody>
          <a:bodyPr/>
          <a:lstStyle/>
          <a:p>
            <a:r>
              <a:rPr lang="en-US" sz="2400" u="sng" dirty="0"/>
              <a:t>Updating </a:t>
            </a:r>
            <a:r>
              <a:rPr lang="en-US" sz="2400" u="sng" dirty="0" err="1"/>
              <a:t>apriori</a:t>
            </a:r>
            <a:r>
              <a:rPr lang="en-US" sz="2400" u="sng" dirty="0"/>
              <a:t> probabilities based on experience/evidence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Is the coin fair?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You start with 0.5 probability of coin being fair: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400" dirty="0"/>
              <a:t>P(H) = P(T) = 0.5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An unfair coin is assumed to give heads 80% of the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C00000"/>
                </a:solidFill>
              </a:rPr>
              <a:t>What is your updated probability estimate of the coin being fair, if you see 2 heads in a row?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P(HH|F) = 0.25,  P(HH|U) = 0.64,  P(F|HH)?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P(F|HH) = P(HH|F)*P(F) / P(HH)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P(HH) = P(HH|F)*P(F) + P(HH|U)*P(U)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0.25*0.5/(0.125  + 0.32)  = 0.125/0.445 = 0.280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Updated priors P(F) = 0.28,  P(U) = 0.72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1B3-E533-060D-B5D3-2FC921FB59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other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9A8A7-2CE1-2342-5B07-43F99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22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CBF322-C97D-14EB-7465-DC913E1D860C}"/>
              </a:ext>
            </a:extLst>
          </p:cNvPr>
          <p:cNvGrpSpPr/>
          <p:nvPr/>
        </p:nvGrpSpPr>
        <p:grpSpPr>
          <a:xfrm>
            <a:off x="7086600" y="1371600"/>
            <a:ext cx="4953000" cy="1828800"/>
            <a:chOff x="838200" y="1600200"/>
            <a:chExt cx="10415632" cy="45957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43840F-1189-A954-7976-19129D9F1ED8}"/>
                </a:ext>
              </a:extLst>
            </p:cNvPr>
            <p:cNvSpPr/>
            <p:nvPr/>
          </p:nvSpPr>
          <p:spPr>
            <a:xfrm>
              <a:off x="4571265" y="1600200"/>
              <a:ext cx="2293350" cy="9065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1B653A-609F-A2C0-62CE-84DC6D5119B3}"/>
                </a:ext>
              </a:extLst>
            </p:cNvPr>
            <p:cNvSpPr/>
            <p:nvPr/>
          </p:nvSpPr>
          <p:spPr>
            <a:xfrm>
              <a:off x="2685621" y="3090942"/>
              <a:ext cx="2293350" cy="10828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F: 0.5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D5C92B-D510-0A70-1E4C-13DDCB870D22}"/>
                </a:ext>
              </a:extLst>
            </p:cNvPr>
            <p:cNvSpPr/>
            <p:nvPr/>
          </p:nvSpPr>
          <p:spPr>
            <a:xfrm>
              <a:off x="6667132" y="3090941"/>
              <a:ext cx="2293350" cy="108285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U:0.5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7439AC-AE89-1F6C-0707-B9A1054529F1}"/>
                </a:ext>
              </a:extLst>
            </p:cNvPr>
            <p:cNvSpPr/>
            <p:nvPr/>
          </p:nvSpPr>
          <p:spPr>
            <a:xfrm>
              <a:off x="8960482" y="5257800"/>
              <a:ext cx="2293350" cy="9065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NHH: 0.36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FDA192-BCD7-0BBE-F4F9-8F9708B20D16}"/>
                </a:ext>
              </a:extLst>
            </p:cNvPr>
            <p:cNvSpPr/>
            <p:nvPr/>
          </p:nvSpPr>
          <p:spPr>
            <a:xfrm>
              <a:off x="6444166" y="5289338"/>
              <a:ext cx="2293350" cy="9065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HH: 0.64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52AFEC-BEA9-2ED2-75B9-E63D0A3E96D9}"/>
                </a:ext>
              </a:extLst>
            </p:cNvPr>
            <p:cNvSpPr/>
            <p:nvPr/>
          </p:nvSpPr>
          <p:spPr>
            <a:xfrm>
              <a:off x="3354515" y="5157887"/>
              <a:ext cx="2293350" cy="9065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NHH: 0.75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9F7A4E-393E-1D6F-FFE5-6DE46E26C21F}"/>
                </a:ext>
              </a:extLst>
            </p:cNvPr>
            <p:cNvSpPr/>
            <p:nvPr/>
          </p:nvSpPr>
          <p:spPr>
            <a:xfrm>
              <a:off x="838200" y="5189424"/>
              <a:ext cx="2293350" cy="9065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HH: 0.25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A06127-3F40-8BFB-695D-43874EB631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3832297" y="2506776"/>
              <a:ext cx="1885644" cy="584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319BEF-3B7E-A0CF-7547-85727D77F7D1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5717940" y="2506776"/>
              <a:ext cx="2197794" cy="5841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33132F8-B424-644C-AA35-D1763024F569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984875" y="4173799"/>
              <a:ext cx="1847421" cy="1015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6BB0F1-02ED-6F65-7ADF-37C425B06E8C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7590841" y="4173799"/>
              <a:ext cx="222967" cy="1115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31A069-20D4-1DC7-D826-B3F8E1000DB5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3832297" y="4173799"/>
              <a:ext cx="668893" cy="984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6FFAF2-84D6-59C9-9D4B-C2908AE9300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7813808" y="4173799"/>
              <a:ext cx="2293349" cy="10840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78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56F243-A417-5937-F730-4B51CF65B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99" y="1600201"/>
                <a:ext cx="11557001" cy="45259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𝑤h𝑖𝑐h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to count these numbers?</a:t>
                </a:r>
              </a:p>
              <a:p>
                <a:r>
                  <a:rPr lang="en-US" dirty="0"/>
                  <a:t>Rule 1: “K” Mutually exclusive and collectively exhaustive outcomes in “N” trials</a:t>
                </a:r>
              </a:p>
              <a:p>
                <a:pPr lvl="1"/>
                <a:r>
                  <a:rPr lang="en-US" dirty="0"/>
                  <a:t>Total number of possible outcomes K</a:t>
                </a:r>
                <a:r>
                  <a:rPr lang="en-US" baseline="30000" dirty="0"/>
                  <a:t>N</a:t>
                </a:r>
              </a:p>
              <a:p>
                <a:pPr lvl="1"/>
                <a:r>
                  <a:rPr lang="en-US" dirty="0"/>
                  <a:t>Total number of possible outcomes in 10 coin tosses?</a:t>
                </a:r>
              </a:p>
              <a:p>
                <a:pPr lvl="1"/>
                <a:r>
                  <a:rPr lang="en-US" dirty="0"/>
                  <a:t>K = 2, N = 10</a:t>
                </a:r>
              </a:p>
              <a:p>
                <a:pPr lvl="1"/>
                <a:r>
                  <a:rPr lang="en-US" dirty="0"/>
                  <a:t>Total number of possible outcomes = 2</a:t>
                </a:r>
                <a:r>
                  <a:rPr lang="en-US" baseline="30000" dirty="0"/>
                  <a:t>10 </a:t>
                </a:r>
                <a:r>
                  <a:rPr lang="en-US" dirty="0"/>
                  <a:t>= 1024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56F243-A417-5937-F730-4B51CF65B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600201"/>
                <a:ext cx="11557001" cy="4525963"/>
              </a:xfrm>
              <a:blipFill>
                <a:blip r:embed="rId2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1B3-E533-060D-B5D3-2FC921FB59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Counting Methods (1/4)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9A8A7-2CE1-2342-5B07-43F99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6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F243-A417-5937-F730-4B51CF65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600201"/>
            <a:ext cx="11557001" cy="4525963"/>
          </a:xfrm>
        </p:spPr>
        <p:txBody>
          <a:bodyPr/>
          <a:lstStyle/>
          <a:p>
            <a:r>
              <a:rPr lang="en-US" dirty="0"/>
              <a:t>Rule 2: IF there are “K1” possible outcomes in 1</a:t>
            </a:r>
            <a:r>
              <a:rPr lang="en-US" baseline="30000" dirty="0"/>
              <a:t>st</a:t>
            </a:r>
            <a:r>
              <a:rPr lang="en-US" dirty="0"/>
              <a:t> trial, K2 in 2</a:t>
            </a:r>
            <a:r>
              <a:rPr lang="en-US" baseline="30000" dirty="0"/>
              <a:t>nd</a:t>
            </a:r>
            <a:r>
              <a:rPr lang="en-US" dirty="0"/>
              <a:t> and so on</a:t>
            </a:r>
          </a:p>
          <a:p>
            <a:pPr lvl="1"/>
            <a:r>
              <a:rPr lang="en-US" dirty="0"/>
              <a:t>Total number of possible outcomes = K1*K2*….</a:t>
            </a:r>
            <a:endParaRPr lang="en-US" baseline="30000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Possible number plates if the number consists of 2 alphabets followed by 2 numbers?</a:t>
            </a:r>
          </a:p>
          <a:p>
            <a:r>
              <a:rPr lang="en-US" dirty="0"/>
              <a:t>26*26*10*10 = 67600</a:t>
            </a:r>
          </a:p>
          <a:p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1B3-E533-060D-B5D3-2FC921FB59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Counting Methods (2/4)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9A8A7-2CE1-2342-5B07-43F99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0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56F243-A417-5937-F730-4B51CF65B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99" y="1600201"/>
                <a:ext cx="11557001" cy="4525963"/>
              </a:xfrm>
            </p:spPr>
            <p:txBody>
              <a:bodyPr/>
              <a:lstStyle/>
              <a:p>
                <a:r>
                  <a:rPr lang="en-US" dirty="0"/>
                  <a:t>Rule 3: Number of ways in which “n” unique numbers/items can be arranged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𝑓𝑎𝑐𝑡𝑜𝑟𝑖𝑎𝑙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(n)*(n-1)*(n-2)*….*(1)</a:t>
                </a:r>
              </a:p>
              <a:p>
                <a:pPr lvl="1"/>
                <a:r>
                  <a:rPr lang="en-US" sz="2000" dirty="0"/>
                  <a:t>Example:  How many ways alphabets A, B, C, D can be arranged?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!4=  </m:t>
                    </m:r>
                  </m:oMath>
                </a14:m>
                <a:r>
                  <a:rPr lang="en-US" dirty="0"/>
                  <a:t>4*3*2*1 = 24 </a:t>
                </a:r>
              </a:p>
              <a:p>
                <a:r>
                  <a:rPr lang="en-US" dirty="0"/>
                  <a:t>When some of the numbers/items are not unique (with repetition)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lang="en-US" dirty="0"/>
                  <a:t> 1, 2 </a:t>
                </a:r>
                <a:r>
                  <a:rPr lang="en-US" dirty="0" err="1"/>
                  <a:t>etc</a:t>
                </a:r>
                <a:r>
                  <a:rPr lang="en-US" dirty="0"/>
                  <a:t>… of the items repeat r1, r2,… times </a:t>
                </a:r>
              </a:p>
              <a:p>
                <a:pPr lvl="2"/>
                <a:r>
                  <a:rPr lang="en-US" dirty="0"/>
                  <a:t>Example:  Possible unique 4 alphabet arrangements from  “A”, “B”, “C” and “B” </a:t>
                </a:r>
              </a:p>
              <a:p>
                <a:pPr lvl="2"/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!2</m:t>
                        </m:r>
                      </m:den>
                    </m:f>
                  </m:oMath>
                </a14:m>
                <a:r>
                  <a:rPr lang="en-US" dirty="0"/>
                  <a:t> =  24/2 = 12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56F243-A417-5937-F730-4B51CF65B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600201"/>
                <a:ext cx="11557001" cy="4525963"/>
              </a:xfrm>
              <a:blipFill>
                <a:blip r:embed="rId2"/>
                <a:stretch>
                  <a:fillRect l="-1108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1B3-E533-060D-B5D3-2FC921FB59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Counting Methods (3/4)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9A8A7-2CE1-2342-5B07-43F99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3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56F243-A417-5937-F730-4B51CF65B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99" y="1600201"/>
                <a:ext cx="11557001" cy="4525963"/>
              </a:xfrm>
            </p:spPr>
            <p:txBody>
              <a:bodyPr/>
              <a:lstStyle/>
              <a:p>
                <a:r>
                  <a:rPr lang="en-US" dirty="0"/>
                  <a:t>Rule 4:  Permutation </a:t>
                </a:r>
              </a:p>
              <a:p>
                <a:pPr lvl="1"/>
                <a:r>
                  <a:rPr lang="en-US" sz="2000" dirty="0"/>
                  <a:t>Total possible arrangements of “r” objects chosen from “n” objects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How many ways can 2 alphabets taken from  A, B, C and D be arranged?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!4/!2= </m:t>
                    </m:r>
                  </m:oMath>
                </a14:m>
                <a:r>
                  <a:rPr lang="en-US" dirty="0"/>
                  <a:t>24/2  = 12</a:t>
                </a:r>
              </a:p>
              <a:p>
                <a:r>
                  <a:rPr lang="en-US" dirty="0"/>
                  <a:t>Rule 5:  Combination</a:t>
                </a:r>
              </a:p>
              <a:p>
                <a:pPr lvl="1"/>
                <a:r>
                  <a:rPr lang="en-US" sz="2000" dirty="0"/>
                  <a:t>Total possible way of selecting “r” objects from “n” objects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irrespective of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How many ways can the 2 alphabets be taken from A, B, C and D?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!4/(!2∗!2)= </m:t>
                    </m:r>
                  </m:oMath>
                </a14:m>
                <a:r>
                  <a:rPr lang="en-US" dirty="0"/>
                  <a:t>24/(2*2)  = 6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56F243-A417-5937-F730-4B51CF65B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600201"/>
                <a:ext cx="11557001" cy="4525963"/>
              </a:xfrm>
              <a:blipFill>
                <a:blip r:embed="rId2"/>
                <a:stretch>
                  <a:fillRect l="-1108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1B3-E533-060D-B5D3-2FC921FB59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Counting Methods (4/4)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9A8A7-2CE1-2342-5B07-43F99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DF97-51A5-8814-A1E4-863F5D97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82" y="18473"/>
            <a:ext cx="10972800" cy="865766"/>
          </a:xfrm>
        </p:spPr>
        <p:txBody>
          <a:bodyPr/>
          <a:lstStyle/>
          <a:p>
            <a:r>
              <a:rPr lang="en-US" dirty="0"/>
              <a:t>Situated Learning Assignment (3 Marks)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04F4A-25AA-730D-FA95-A8BAD9D9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E8B9B4-15F9-BA99-48C8-6C31B9BB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4239"/>
            <a:ext cx="10972800" cy="4983161"/>
          </a:xfrm>
        </p:spPr>
        <p:txBody>
          <a:bodyPr/>
          <a:lstStyle/>
          <a:p>
            <a:r>
              <a:rPr lang="en-US" dirty="0"/>
              <a:t>Take a data from your work context</a:t>
            </a:r>
          </a:p>
          <a:p>
            <a:r>
              <a:rPr lang="en-US" dirty="0"/>
              <a:t>Identify </a:t>
            </a:r>
            <a:r>
              <a:rPr lang="en-US" dirty="0" err="1"/>
              <a:t>datascale</a:t>
            </a:r>
            <a:r>
              <a:rPr lang="en-US" dirty="0"/>
              <a:t> of different variables</a:t>
            </a:r>
          </a:p>
          <a:p>
            <a:pPr lvl="1"/>
            <a:r>
              <a:rPr lang="en-US" dirty="0"/>
              <a:t>Nominal, ordinal, interval, ratio</a:t>
            </a:r>
          </a:p>
          <a:p>
            <a:r>
              <a:rPr lang="en-US" dirty="0"/>
              <a:t>Compute measures of central tendency and dispersion</a:t>
            </a:r>
          </a:p>
          <a:p>
            <a:pPr lvl="1"/>
            <a:r>
              <a:rPr lang="en-US" dirty="0"/>
              <a:t>Arithmetic mean</a:t>
            </a:r>
          </a:p>
          <a:p>
            <a:pPr lvl="1"/>
            <a:r>
              <a:rPr lang="en-US" dirty="0"/>
              <a:t> Dispersion: Next slide</a:t>
            </a:r>
          </a:p>
          <a:p>
            <a:pPr lvl="1"/>
            <a:r>
              <a:rPr lang="en-US" dirty="0"/>
              <a:t>Calculations: By hands (calculator is allowed but not MS XL) </a:t>
            </a:r>
          </a:p>
          <a:p>
            <a:r>
              <a:rPr lang="en-US" dirty="0"/>
              <a:t>Suitable graphs (using MS XL) </a:t>
            </a:r>
          </a:p>
          <a:p>
            <a:pPr lvl="1"/>
            <a:r>
              <a:rPr lang="en-US" dirty="0"/>
              <a:t>Depends on variable types</a:t>
            </a:r>
          </a:p>
          <a:p>
            <a:pPr lvl="1"/>
            <a:r>
              <a:rPr lang="en-US" dirty="0"/>
              <a:t>For interval and ratio with histograms </a:t>
            </a:r>
          </a:p>
          <a:p>
            <a:pPr lvl="2"/>
            <a:r>
              <a:rPr lang="en-US" dirty="0"/>
              <a:t>You can comment about skewness and kurtosis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47800"/>
            <a:ext cx="11125200" cy="4876799"/>
          </a:xfrm>
        </p:spPr>
        <p:txBody>
          <a:bodyPr/>
          <a:lstStyle/>
          <a:p>
            <a:pPr marL="442913" indent="-442913">
              <a:buFont typeface="+mj-lt"/>
              <a:buAutoNum type="arabicPeriod"/>
            </a:pPr>
            <a:r>
              <a:rPr lang="en-US" sz="2000" dirty="0"/>
              <a:t>Range                                                             = Maximum-Minimum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Variance, </a:t>
            </a:r>
            <a:r>
              <a:rPr lang="en-US" sz="1100" dirty="0">
                <a:solidFill>
                  <a:srgbClr val="FF0000"/>
                </a:solidFill>
              </a:rPr>
              <a:t>population</a:t>
            </a:r>
            <a:r>
              <a:rPr lang="en-US" sz="2000" dirty="0"/>
              <a:t>                                              = </a:t>
            </a:r>
            <a:r>
              <a:rPr lang="el-GR" sz="2000" dirty="0"/>
              <a:t>σ</a:t>
            </a:r>
            <a:r>
              <a:rPr lang="en-US" sz="2000" b="1" baseline="30000" dirty="0"/>
              <a:t>2 </a:t>
            </a:r>
            <a:r>
              <a:rPr lang="en-US" sz="2000" dirty="0"/>
              <a:t>=</a:t>
            </a:r>
            <a:r>
              <a:rPr lang="en-US" sz="2000" baseline="30000" dirty="0"/>
              <a:t>          </a:t>
            </a:r>
            <a:r>
              <a:rPr lang="en-US" sz="2000" dirty="0"/>
              <a:t>1/N * ∑ (x</a:t>
            </a:r>
            <a:r>
              <a:rPr lang="en-US" sz="2000" baseline="-25000" dirty="0"/>
              <a:t>i</a:t>
            </a:r>
            <a:r>
              <a:rPr lang="en-US" sz="2000" dirty="0"/>
              <a:t>-Mean)</a:t>
            </a:r>
            <a:r>
              <a:rPr lang="en-US" sz="2000" baseline="30000" dirty="0"/>
              <a:t>2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Standard deviation, </a:t>
            </a:r>
            <a:r>
              <a:rPr lang="en-US" sz="1100" dirty="0">
                <a:solidFill>
                  <a:srgbClr val="FF0000"/>
                </a:solidFill>
              </a:rPr>
              <a:t>population</a:t>
            </a:r>
            <a:r>
              <a:rPr lang="en-US" sz="2000" dirty="0"/>
              <a:t>                              = </a:t>
            </a:r>
            <a:r>
              <a:rPr lang="el-GR" sz="2000" dirty="0"/>
              <a:t>σ</a:t>
            </a:r>
            <a:endParaRPr lang="en-US" sz="2000" dirty="0"/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Coefficient of Variation, </a:t>
            </a:r>
            <a:r>
              <a:rPr lang="en-US" sz="1100" dirty="0">
                <a:solidFill>
                  <a:srgbClr val="FF0000"/>
                </a:solidFill>
              </a:rPr>
              <a:t>population</a:t>
            </a:r>
            <a:r>
              <a:rPr lang="en-US" sz="2000" dirty="0"/>
              <a:t>                        = </a:t>
            </a:r>
            <a:r>
              <a:rPr lang="el-GR" sz="2000" dirty="0"/>
              <a:t>σ</a:t>
            </a:r>
            <a:r>
              <a:rPr lang="en-US" sz="2000" dirty="0"/>
              <a:t>/Mean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Variance, </a:t>
            </a:r>
            <a:r>
              <a:rPr lang="en-US" sz="1100" dirty="0">
                <a:solidFill>
                  <a:srgbClr val="7030A0"/>
                </a:solidFill>
              </a:rPr>
              <a:t>sample</a:t>
            </a:r>
            <a:r>
              <a:rPr lang="en-US" sz="2000" dirty="0"/>
              <a:t>                                                 = s</a:t>
            </a:r>
            <a:r>
              <a:rPr lang="en-US" sz="2000" b="1" baseline="30000" dirty="0"/>
              <a:t>2 </a:t>
            </a:r>
            <a:r>
              <a:rPr lang="en-US" sz="2000" dirty="0"/>
              <a:t>=</a:t>
            </a:r>
            <a:r>
              <a:rPr lang="en-US" sz="2000" baseline="30000" dirty="0"/>
              <a:t> </a:t>
            </a:r>
            <a:r>
              <a:rPr lang="en-US" sz="2000" dirty="0"/>
              <a:t>1/(N-1) * ∑ (x</a:t>
            </a:r>
            <a:r>
              <a:rPr lang="en-US" sz="2000" baseline="-25000" dirty="0"/>
              <a:t>i</a:t>
            </a:r>
            <a:r>
              <a:rPr lang="en-US" sz="2000" dirty="0"/>
              <a:t>-Mean)</a:t>
            </a:r>
            <a:r>
              <a:rPr lang="en-US" sz="2000" baseline="30000" dirty="0"/>
              <a:t>2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Standard deviation, </a:t>
            </a:r>
            <a:r>
              <a:rPr lang="en-US" sz="1100" dirty="0">
                <a:solidFill>
                  <a:srgbClr val="7030A0"/>
                </a:solidFill>
              </a:rPr>
              <a:t>sample</a:t>
            </a:r>
            <a:r>
              <a:rPr lang="en-US" sz="1100" dirty="0"/>
              <a:t> </a:t>
            </a:r>
            <a:r>
              <a:rPr lang="en-US" sz="2000" dirty="0"/>
              <a:t>                                = s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Coefficient of Variation, </a:t>
            </a:r>
            <a:r>
              <a:rPr lang="en-US" sz="1100" dirty="0">
                <a:solidFill>
                  <a:srgbClr val="7030A0"/>
                </a:solidFill>
              </a:rPr>
              <a:t>sample</a:t>
            </a:r>
            <a:r>
              <a:rPr lang="en-US" sz="1100" dirty="0"/>
              <a:t>                                                 </a:t>
            </a:r>
            <a:r>
              <a:rPr lang="en-US" sz="2000" dirty="0"/>
              <a:t>= s/Mean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Mean absolute deviation                                = 1/N * ∑ |x</a:t>
            </a:r>
            <a:r>
              <a:rPr lang="en-US" sz="2000" baseline="-25000" dirty="0"/>
              <a:t>i</a:t>
            </a:r>
            <a:r>
              <a:rPr lang="en-US" sz="2000" dirty="0"/>
              <a:t>-Mean|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Z score (how many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  <a:r>
              <a:rPr lang="en-US" sz="2000" dirty="0" err="1"/>
              <a:t>devns</a:t>
            </a:r>
            <a:r>
              <a:rPr lang="en-US" sz="2000" dirty="0"/>
              <a:t> is xi </a:t>
            </a:r>
          </a:p>
          <a:p>
            <a:pPr marL="0" indent="0"/>
            <a:r>
              <a:rPr lang="en-US" sz="2000" dirty="0"/>
              <a:t>away from the mean)                                                          = [x</a:t>
            </a:r>
            <a:r>
              <a:rPr lang="en-US" sz="2000" baseline="-25000" dirty="0"/>
              <a:t>i</a:t>
            </a:r>
            <a:r>
              <a:rPr lang="en-US" sz="2000" dirty="0"/>
              <a:t>-Mean]/</a:t>
            </a:r>
            <a:r>
              <a:rPr lang="el-GR" sz="2000" dirty="0"/>
              <a:t> σ</a:t>
            </a:r>
            <a:endParaRPr lang="en-US" sz="2000" dirty="0"/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Quartiles </a:t>
            </a:r>
            <a:r>
              <a:rPr lang="en-US" sz="1200" dirty="0"/>
              <a:t>(Q</a:t>
            </a:r>
            <a:r>
              <a:rPr lang="en-US" sz="1200" b="1" baseline="-25000" dirty="0"/>
              <a:t>1</a:t>
            </a:r>
            <a:r>
              <a:rPr lang="en-US" sz="1200" dirty="0"/>
              <a:t>, Q</a:t>
            </a:r>
            <a:r>
              <a:rPr lang="en-US" sz="1200" b="1" baseline="-25000" dirty="0"/>
              <a:t>2</a:t>
            </a:r>
            <a:r>
              <a:rPr lang="en-US" sz="1200" dirty="0"/>
              <a:t>, Q</a:t>
            </a:r>
            <a:r>
              <a:rPr lang="en-US" sz="1200" b="1" baseline="-25000" dirty="0"/>
              <a:t>3</a:t>
            </a:r>
            <a:r>
              <a:rPr lang="en-US" sz="1200" dirty="0"/>
              <a:t>)  			                   </a:t>
            </a:r>
            <a:r>
              <a:rPr lang="en-US" sz="2000" dirty="0"/>
              <a:t>Smallest 25%, 50%, 75% observations.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Inter-quartile range                                        = Q</a:t>
            </a:r>
            <a:r>
              <a:rPr lang="en-US" sz="2000" b="1" baseline="-25000" dirty="0"/>
              <a:t>3</a:t>
            </a:r>
            <a:r>
              <a:rPr lang="en-US" sz="2000" b="1" dirty="0"/>
              <a:t> </a:t>
            </a:r>
            <a:r>
              <a:rPr lang="en-US" sz="2000" dirty="0"/>
              <a:t>–</a:t>
            </a:r>
            <a:r>
              <a:rPr lang="en-US" sz="2000" b="1" dirty="0"/>
              <a:t> </a:t>
            </a:r>
            <a:r>
              <a:rPr lang="en-US" sz="2000" dirty="0"/>
              <a:t>Q</a:t>
            </a:r>
            <a:r>
              <a:rPr lang="en-US" sz="2000" b="1" baseline="-25000" dirty="0"/>
              <a:t>1</a:t>
            </a:r>
            <a:endParaRPr lang="en-US" sz="2000" dirty="0"/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5-number summary </a:t>
            </a:r>
            <a:r>
              <a:rPr lang="en-US" sz="1200" dirty="0"/>
              <a:t>(Min., Q</a:t>
            </a:r>
            <a:r>
              <a:rPr lang="en-US" sz="1200" b="1" baseline="-25000" dirty="0"/>
              <a:t>1</a:t>
            </a:r>
            <a:r>
              <a:rPr lang="en-US" sz="1200" dirty="0"/>
              <a:t>, Q</a:t>
            </a:r>
            <a:r>
              <a:rPr lang="en-US" sz="1200" b="1" baseline="-25000" dirty="0"/>
              <a:t>2</a:t>
            </a:r>
            <a:r>
              <a:rPr lang="en-US" sz="1200" dirty="0"/>
              <a:t>, Q</a:t>
            </a:r>
            <a:r>
              <a:rPr lang="en-US" sz="1200" b="1" baseline="-25000" dirty="0"/>
              <a:t>3, </a:t>
            </a:r>
            <a:r>
              <a:rPr lang="en-US" sz="1200" dirty="0"/>
              <a:t>Max.)                          </a:t>
            </a:r>
            <a:r>
              <a:rPr lang="en-US" sz="2000" dirty="0"/>
              <a:t>Minimum, 3 Quartiles, Maximum    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000" dirty="0"/>
              <a:t>Boxplot </a:t>
            </a:r>
            <a:r>
              <a:rPr lang="en-US" sz="1000" dirty="0"/>
              <a:t>(Called Box and Whisker chart in MS Excel)    </a:t>
            </a:r>
            <a:r>
              <a:rPr lang="en-US" sz="1100" dirty="0"/>
              <a:t>	                     </a:t>
            </a:r>
            <a:r>
              <a:rPr lang="en-US" sz="2000" dirty="0"/>
              <a:t>Plot of 5-number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Measuring variation</a:t>
            </a:r>
          </a:p>
        </p:txBody>
      </p:sp>
    </p:spTree>
    <p:extLst>
      <p:ext uri="{BB962C8B-B14F-4D97-AF65-F5344CB8AC3E}">
        <p14:creationId xmlns:p14="http://schemas.microsoft.com/office/powerpoint/2010/main" val="185985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36C-2A94-8062-ED67-20D9C177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Reporting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ACFC-8DE7-CB45-1D64-43CEDE3F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calculate manually and report</a:t>
            </a:r>
          </a:p>
          <a:p>
            <a:r>
              <a:rPr lang="en-US" dirty="0"/>
              <a:t>5 points summary of dataset { 10, 20, 30, 40, 50, 60}</a:t>
            </a:r>
          </a:p>
          <a:p>
            <a:pPr lvl="1"/>
            <a:r>
              <a:rPr lang="en-US" dirty="0"/>
              <a:t>Min: 10</a:t>
            </a:r>
          </a:p>
          <a:p>
            <a:pPr lvl="1"/>
            <a:r>
              <a:rPr lang="en-US" dirty="0"/>
              <a:t>Q1:  (n+1)/4</a:t>
            </a:r>
            <a:r>
              <a:rPr lang="en-US" baseline="30000" dirty="0"/>
              <a:t>th</a:t>
            </a:r>
            <a:r>
              <a:rPr lang="en-US" dirty="0"/>
              <a:t> number = 7/4tg = 1.75</a:t>
            </a:r>
            <a:r>
              <a:rPr lang="en-US" baseline="30000" dirty="0"/>
              <a:t>th</a:t>
            </a:r>
            <a:r>
              <a:rPr lang="en-US" dirty="0"/>
              <a:t> = 10 + (20-10)*0.75 = 17.5</a:t>
            </a:r>
          </a:p>
          <a:p>
            <a:pPr lvl="1"/>
            <a:r>
              <a:rPr lang="en-US" dirty="0"/>
              <a:t>Q2 = (n+1)/2</a:t>
            </a:r>
            <a:r>
              <a:rPr lang="en-US" baseline="30000" dirty="0"/>
              <a:t>th</a:t>
            </a:r>
            <a:r>
              <a:rPr lang="en-US" dirty="0"/>
              <a:t> number = 7/2th = 3.5th = 35</a:t>
            </a:r>
          </a:p>
          <a:p>
            <a:pPr lvl="1"/>
            <a:r>
              <a:rPr lang="en-US" dirty="0"/>
              <a:t>Q3 = (3/4)*(n+1)</a:t>
            </a:r>
            <a:r>
              <a:rPr lang="en-US" dirty="0" err="1"/>
              <a:t>th</a:t>
            </a:r>
            <a:r>
              <a:rPr lang="en-US" dirty="0"/>
              <a:t> = 5.25</a:t>
            </a:r>
            <a:r>
              <a:rPr lang="en-US" baseline="30000" dirty="0"/>
              <a:t>th</a:t>
            </a:r>
            <a:r>
              <a:rPr lang="en-US" dirty="0"/>
              <a:t> = 52.5</a:t>
            </a:r>
          </a:p>
          <a:p>
            <a:pPr lvl="1"/>
            <a:r>
              <a:rPr lang="en-US" dirty="0"/>
              <a:t>Max: 60</a:t>
            </a:r>
          </a:p>
          <a:p>
            <a:pPr lvl="1"/>
            <a:r>
              <a:rPr lang="en-US" dirty="0"/>
              <a:t>5 Point summary = { 10, 17.5, 35, 52.5, 60}</a:t>
            </a:r>
          </a:p>
          <a:p>
            <a:r>
              <a:rPr lang="en-US" dirty="0"/>
              <a:t>You can use XL for graphs and to verify your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11643-524F-35AA-B2FA-2547AC01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561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 far and the 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Previous Sessions 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Defining and collecting data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Survey and sampling methods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Organizing and visualizing variables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Numerical descriptive measures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Probability (Part I)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Today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Probability (Part II)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55C7-A83E-BD0C-CE82-5337E01C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6C98-CBDB-1E55-D885-FAAC3DC9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60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A219-63B8-362B-449C-481F70D3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56B2-5C3D-3430-9054-8C0E3AA6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people </a:t>
            </a:r>
          </a:p>
          <a:p>
            <a:r>
              <a:rPr lang="en-US" dirty="0"/>
              <a:t>Every person can either be a Yes  or a No</a:t>
            </a:r>
          </a:p>
          <a:p>
            <a:r>
              <a:rPr lang="en-US" dirty="0"/>
              <a:t>How many arrangements are possible </a:t>
            </a:r>
          </a:p>
          <a:p>
            <a:r>
              <a:rPr lang="en-US" dirty="0"/>
              <a:t>Yes, No</a:t>
            </a:r>
          </a:p>
          <a:p>
            <a:r>
              <a:rPr lang="en-US" dirty="0"/>
              <a:t>Yes, Yes</a:t>
            </a:r>
          </a:p>
          <a:p>
            <a:r>
              <a:rPr lang="en-US" dirty="0"/>
              <a:t>No, Yes</a:t>
            </a:r>
          </a:p>
          <a:p>
            <a:r>
              <a:rPr lang="en-US" dirty="0"/>
              <a:t>Yes, 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1FC5C-19AB-8F92-43F4-CE3FABFC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61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Sample space – some more exploration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9601200" cy="5181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Sample space depends on how you frame the experiment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Lets consider only one feature of the previous example</a:t>
            </a: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Frame 1: Nature generates a visitor out of its own magic with two possibilities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Sample space:  S = {Yes, No}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Are these equally likely outcomes?  Is probability P(Yes) = ½?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Frame 2: Equally likely sample space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Treat 1000 store visitors’ data like a pack of 1000 independent cards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Each card is marked as one of the two values (250: Yes, 750: No)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S= { 750-No, 250-Yes)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Nature randomly picks a card with replacement (every card is equally likely)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What is the probability that the next visitor plans to purchase?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Frame 3: Drawing 1000 independent persons from a population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Sample space - { All permutations  of a thousand Yes or No possibilities}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Total: 2X2….X2 (1000 times) = 2</a:t>
            </a:r>
            <a:r>
              <a:rPr lang="en-US" sz="1800" baseline="30000" dirty="0">
                <a:latin typeface="+mj-lt"/>
              </a:rPr>
              <a:t>1000  </a:t>
            </a:r>
            <a:r>
              <a:rPr lang="en-US" sz="1800" dirty="0">
                <a:latin typeface="+mj-lt"/>
              </a:rPr>
              <a:t>values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55878-9CC9-D0C5-88C0-1C8C4AB1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404622" y="2720577"/>
            <a:ext cx="4876798" cy="172164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C84062D-FDDD-A642-308A-B586C9C021F3}"/>
              </a:ext>
            </a:extLst>
          </p:cNvPr>
          <p:cNvGrpSpPr/>
          <p:nvPr/>
        </p:nvGrpSpPr>
        <p:grpSpPr>
          <a:xfrm>
            <a:off x="8731308" y="152400"/>
            <a:ext cx="3047998" cy="1416843"/>
            <a:chOff x="1752600" y="2133600"/>
            <a:chExt cx="4876798" cy="172164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7CE935-853E-4403-2D63-76F30D68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600" y="2133600"/>
              <a:ext cx="4876798" cy="17216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061F91-5C65-6867-FA83-AB7DA0518F3F}"/>
                </a:ext>
              </a:extLst>
            </p:cNvPr>
            <p:cNvSpPr/>
            <p:nvPr/>
          </p:nvSpPr>
          <p:spPr>
            <a:xfrm>
              <a:off x="2133600" y="2819400"/>
              <a:ext cx="4191000" cy="304800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1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4269-6CAE-4828-926D-8B08E645D9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7823200" cy="1600200"/>
          </a:xfrm>
        </p:spPr>
        <p:txBody>
          <a:bodyPr/>
          <a:lstStyle/>
          <a:p>
            <a:r>
              <a:rPr lang="en-US" dirty="0"/>
              <a:t>Conditional probability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F664E-F1D0-432A-8288-A0DF8FE5A1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16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Conditional Probability 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9DC5DA-6713-7BC0-43C5-9E92715FD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399" y="1524000"/>
                <a:ext cx="5562601" cy="4876799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Conditional Probability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Probability of Event A occurring, given event B has occurred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Narrows down the sample space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Sample space of x | y?, x|</a:t>
                </a:r>
                <a:r>
                  <a:rPr lang="en-US" sz="2000" dirty="0">
                    <a:highlight>
                      <a:srgbClr val="FFFFFF"/>
                    </a:highlight>
                    <a:latin typeface="Google Sans"/>
                  </a:rPr>
                  <a:t>  ȳ?</a:t>
                </a:r>
                <a:endParaRPr lang="en-US" sz="20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 (A | B) 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Probability of A given B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</a:t>
                </a: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P(A|B)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0" indent="0"/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9DC5DA-6713-7BC0-43C5-9E92715FD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" y="1524000"/>
                <a:ext cx="5562601" cy="4876799"/>
              </a:xfrm>
              <a:blipFill>
                <a:blip r:embed="rId2"/>
                <a:stretch>
                  <a:fillRect l="-986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3F70C61-AD14-2BE7-C7E3-FDF273BA1C68}"/>
              </a:ext>
            </a:extLst>
          </p:cNvPr>
          <p:cNvGrpSpPr/>
          <p:nvPr/>
        </p:nvGrpSpPr>
        <p:grpSpPr>
          <a:xfrm>
            <a:off x="6068291" y="1550074"/>
            <a:ext cx="5758930" cy="2819400"/>
            <a:chOff x="6226581" y="1079352"/>
            <a:chExt cx="5574259" cy="2457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7310EE-2A9D-3C27-BD31-DE4FDBB605A1}"/>
                </a:ext>
              </a:extLst>
            </p:cNvPr>
            <p:cNvSpPr txBox="1"/>
            <p:nvPr/>
          </p:nvSpPr>
          <p:spPr>
            <a:xfrm>
              <a:off x="7494192" y="3167904"/>
              <a:ext cx="2232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Contingency Table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A91083-6AC8-DF11-34FA-B32AA24DD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6581" y="1079352"/>
              <a:ext cx="5574259" cy="210583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9F7EE9-43FE-6659-35BE-AB59C4D57476}"/>
              </a:ext>
            </a:extLst>
          </p:cNvPr>
          <p:cNvSpPr txBox="1"/>
          <p:nvPr/>
        </p:nvSpPr>
        <p:spPr>
          <a:xfrm>
            <a:off x="549535" y="4598074"/>
            <a:ext cx="3717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Probability of “actual purchase” given “plans to purchase”</a:t>
            </a:r>
          </a:p>
          <a:p>
            <a:r>
              <a:rPr lang="en-US" dirty="0"/>
              <a:t>P(x|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Google Sans"/>
              </a:rPr>
              <a:t> y</a:t>
            </a:r>
            <a:r>
              <a:rPr lang="en-US" dirty="0"/>
              <a:t>) =  p (x</a:t>
            </a:r>
            <a:r>
              <a:rPr lang="en-US" sz="1600" dirty="0"/>
              <a:t> ∩</a:t>
            </a:r>
            <a:r>
              <a:rPr lang="en-US" dirty="0"/>
              <a:t> 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Google Sans"/>
              </a:rPr>
              <a:t>y</a:t>
            </a:r>
            <a:r>
              <a:rPr lang="en-US" dirty="0"/>
              <a:t>) / p (y)</a:t>
            </a:r>
          </a:p>
          <a:p>
            <a:endParaRPr lang="en-US" dirty="0"/>
          </a:p>
          <a:p>
            <a:r>
              <a:rPr lang="en-US" dirty="0"/>
              <a:t>= (200/1000) / ( 250/1000)</a:t>
            </a:r>
          </a:p>
          <a:p>
            <a:r>
              <a:rPr lang="en-US" dirty="0"/>
              <a:t>= 200 /250 = 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C925E-6FDC-A650-FA52-CBC0823E71FD}"/>
              </a:ext>
            </a:extLst>
          </p:cNvPr>
          <p:cNvSpPr txBox="1"/>
          <p:nvPr/>
        </p:nvSpPr>
        <p:spPr>
          <a:xfrm>
            <a:off x="4578956" y="4562995"/>
            <a:ext cx="436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Probability of “purchasing” given “does not plan to purchase”</a:t>
            </a:r>
          </a:p>
          <a:p>
            <a:r>
              <a:rPr lang="en-US" dirty="0"/>
              <a:t>P(x|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Google Sans"/>
              </a:rPr>
              <a:t>  ȳ </a:t>
            </a:r>
            <a:r>
              <a:rPr lang="en-US" dirty="0"/>
              <a:t>) =  p (x</a:t>
            </a:r>
            <a:r>
              <a:rPr lang="en-US" sz="1600" dirty="0"/>
              <a:t> ∩</a:t>
            </a:r>
            <a:r>
              <a:rPr lang="en-US" dirty="0"/>
              <a:t> 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Google Sans"/>
              </a:rPr>
              <a:t>ȳ</a:t>
            </a:r>
            <a:r>
              <a:rPr lang="en-US" dirty="0"/>
              <a:t>) / p (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Google Sans"/>
              </a:rPr>
              <a:t>ȳ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= (100/1000) / ( 750/1000)</a:t>
            </a:r>
          </a:p>
          <a:p>
            <a:r>
              <a:rPr lang="en-US" dirty="0"/>
              <a:t>= 100 /750 = 0.133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7AD82-84F3-4179-BAC3-C4F2D762F8C2}"/>
              </a:ext>
            </a:extLst>
          </p:cNvPr>
          <p:cNvSpPr/>
          <p:nvPr/>
        </p:nvSpPr>
        <p:spPr>
          <a:xfrm>
            <a:off x="5791200" y="2743200"/>
            <a:ext cx="6172200" cy="3048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AE6FE-B2A8-3654-9257-6CED383BF89B}"/>
              </a:ext>
            </a:extLst>
          </p:cNvPr>
          <p:cNvSpPr/>
          <p:nvPr/>
        </p:nvSpPr>
        <p:spPr>
          <a:xfrm>
            <a:off x="5791200" y="3082360"/>
            <a:ext cx="6172200" cy="30480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CD6C5-9A17-1FB7-D8B5-2F3424ED1806}"/>
              </a:ext>
            </a:extLst>
          </p:cNvPr>
          <p:cNvSpPr txBox="1"/>
          <p:nvPr/>
        </p:nvSpPr>
        <p:spPr>
          <a:xfrm>
            <a:off x="8488224" y="4614068"/>
            <a:ext cx="37240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Also can be computed from </a:t>
            </a:r>
          </a:p>
          <a:p>
            <a:r>
              <a:rPr lang="en-US" b="1" dirty="0">
                <a:solidFill>
                  <a:srgbClr val="C00000"/>
                </a:solidFill>
              </a:rPr>
              <a:t>the new narrowed sample space</a:t>
            </a:r>
          </a:p>
          <a:p>
            <a:r>
              <a:rPr lang="en-US" dirty="0"/>
              <a:t>Sample space of x | y? and x|</a:t>
            </a:r>
            <a:r>
              <a:rPr lang="en-US" dirty="0">
                <a:highlight>
                  <a:srgbClr val="FFFFFF"/>
                </a:highlight>
                <a:latin typeface="Google Sans"/>
              </a:rPr>
              <a:t>  ȳ?</a:t>
            </a:r>
            <a:endParaRPr lang="en-US" dirty="0"/>
          </a:p>
          <a:p>
            <a:r>
              <a:rPr lang="en-US" dirty="0"/>
              <a:t>P(x|</a:t>
            </a:r>
            <a:r>
              <a:rPr lang="en-US" dirty="0">
                <a:highlight>
                  <a:srgbClr val="FFFFFF"/>
                </a:highlight>
                <a:latin typeface="Google Sans"/>
              </a:rPr>
              <a:t> y</a:t>
            </a:r>
            <a:r>
              <a:rPr lang="en-US" dirty="0"/>
              <a:t>) = 200 /250 = .8</a:t>
            </a:r>
          </a:p>
          <a:p>
            <a:r>
              <a:rPr lang="en-US" dirty="0"/>
              <a:t>P(x|</a:t>
            </a:r>
            <a:r>
              <a:rPr lang="en-US" dirty="0">
                <a:highlight>
                  <a:srgbClr val="FFFFFF"/>
                </a:highlight>
                <a:latin typeface="Google Sans"/>
              </a:rPr>
              <a:t>  ȳ </a:t>
            </a:r>
            <a:r>
              <a:rPr lang="en-US" dirty="0"/>
              <a:t>) = 100 /750 = 0.133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  <p:bldP spid="2" grpId="0"/>
      <p:bldP spid="6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68218" y="61873"/>
            <a:ext cx="8813800" cy="1143000"/>
          </a:xfrm>
        </p:spPr>
        <p:txBody>
          <a:bodyPr/>
          <a:lstStyle/>
          <a:p>
            <a:r>
              <a:rPr lang="en-US" dirty="0"/>
              <a:t>Conditional Probability and sample space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4320" y="6570171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CDBD18-86EB-6228-E6BF-5C9CF39C2E06}"/>
              </a:ext>
            </a:extLst>
          </p:cNvPr>
          <p:cNvGrpSpPr/>
          <p:nvPr/>
        </p:nvGrpSpPr>
        <p:grpSpPr>
          <a:xfrm>
            <a:off x="2460072" y="1600200"/>
            <a:ext cx="5508770" cy="2133599"/>
            <a:chOff x="2685621" y="1600200"/>
            <a:chExt cx="6274861" cy="25735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31E76E-8108-BA2B-EAD8-0B49A6A5C5A2}"/>
                </a:ext>
              </a:extLst>
            </p:cNvPr>
            <p:cNvSpPr/>
            <p:nvPr/>
          </p:nvSpPr>
          <p:spPr>
            <a:xfrm>
              <a:off x="4571265" y="1600200"/>
              <a:ext cx="2293350" cy="9065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</a:t>
              </a:r>
            </a:p>
            <a:p>
              <a:pPr algn="ctr"/>
              <a:r>
                <a:rPr lang="en-US" dirty="0"/>
                <a:t>1000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FABD4F-1C64-B2FC-A7A4-26833A19A173}"/>
                </a:ext>
              </a:extLst>
            </p:cNvPr>
            <p:cNvSpPr/>
            <p:nvPr/>
          </p:nvSpPr>
          <p:spPr>
            <a:xfrm>
              <a:off x="2685621" y="3090942"/>
              <a:ext cx="2293350" cy="10828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Plans to purchase</a:t>
              </a:r>
            </a:p>
            <a:p>
              <a:pPr algn="ctr"/>
              <a:r>
                <a:rPr lang="en-US" dirty="0"/>
                <a:t>250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7C8B99-EE03-4689-4140-0F0F78EB3486}"/>
                </a:ext>
              </a:extLst>
            </p:cNvPr>
            <p:cNvSpPr/>
            <p:nvPr/>
          </p:nvSpPr>
          <p:spPr>
            <a:xfrm>
              <a:off x="6667132" y="3090941"/>
              <a:ext cx="2293350" cy="108285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Does not plan to purchase</a:t>
              </a:r>
            </a:p>
            <a:p>
              <a:pPr algn="ctr"/>
              <a:r>
                <a:rPr lang="en-US" dirty="0"/>
                <a:t>750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92238B-77FE-F258-E30D-FD9703F3777A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832297" y="2506776"/>
              <a:ext cx="1885644" cy="584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B49F25-3BD5-C8BF-E5F9-F43B8F62E9CF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5717940" y="2506776"/>
              <a:ext cx="2197794" cy="5841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18154DE-B137-FC13-3BE6-51ACEA2C2AC6}"/>
              </a:ext>
            </a:extLst>
          </p:cNvPr>
          <p:cNvSpPr/>
          <p:nvPr/>
        </p:nvSpPr>
        <p:spPr>
          <a:xfrm>
            <a:off x="209299" y="2593928"/>
            <a:ext cx="5676004" cy="3496863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0D651C-6A3C-A45E-0A45-3D03605B79FE}"/>
              </a:ext>
            </a:extLst>
          </p:cNvPr>
          <p:cNvSpPr txBox="1"/>
          <p:nvPr/>
        </p:nvSpPr>
        <p:spPr>
          <a:xfrm>
            <a:off x="8229600" y="1487681"/>
            <a:ext cx="3717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Probability of “actual purchase” given “plans to purchase”</a:t>
            </a:r>
          </a:p>
          <a:p>
            <a:endParaRPr lang="en-US" dirty="0"/>
          </a:p>
          <a:p>
            <a:r>
              <a:rPr lang="en-US" dirty="0"/>
              <a:t>From narrowed sample space </a:t>
            </a:r>
          </a:p>
          <a:p>
            <a:r>
              <a:rPr lang="en-US" dirty="0"/>
              <a:t>= 200 /250 = .8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630B23-5FD2-4E9E-5748-AC3248140092}"/>
              </a:ext>
            </a:extLst>
          </p:cNvPr>
          <p:cNvGrpSpPr/>
          <p:nvPr/>
        </p:nvGrpSpPr>
        <p:grpSpPr>
          <a:xfrm>
            <a:off x="838200" y="3746305"/>
            <a:ext cx="9144000" cy="1676401"/>
            <a:chOff x="838200" y="4173799"/>
            <a:chExt cx="10415632" cy="20221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6BD435-3ABC-BA04-320D-ECC22BD3E87B}"/>
                </a:ext>
              </a:extLst>
            </p:cNvPr>
            <p:cNvSpPr/>
            <p:nvPr/>
          </p:nvSpPr>
          <p:spPr>
            <a:xfrm>
              <a:off x="8960482" y="5257800"/>
              <a:ext cx="2293350" cy="9065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Purchase: No</a:t>
              </a:r>
            </a:p>
            <a:p>
              <a:pPr algn="ctr"/>
              <a:r>
                <a:rPr lang="en-US" dirty="0"/>
                <a:t>650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3025BC-F9E1-28FF-C306-81A244CC8E17}"/>
                </a:ext>
              </a:extLst>
            </p:cNvPr>
            <p:cNvSpPr/>
            <p:nvPr/>
          </p:nvSpPr>
          <p:spPr>
            <a:xfrm>
              <a:off x="6444166" y="5289338"/>
              <a:ext cx="2293350" cy="9065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Purchase: Yes</a:t>
              </a:r>
            </a:p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A5961E-8FFC-1377-907A-6804B6F4619D}"/>
                </a:ext>
              </a:extLst>
            </p:cNvPr>
            <p:cNvSpPr/>
            <p:nvPr/>
          </p:nvSpPr>
          <p:spPr>
            <a:xfrm>
              <a:off x="3354515" y="5157887"/>
              <a:ext cx="2293350" cy="9065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Purchase: No</a:t>
              </a:r>
            </a:p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3BD968-D303-1BB9-4B84-D378457462E2}"/>
                </a:ext>
              </a:extLst>
            </p:cNvPr>
            <p:cNvSpPr/>
            <p:nvPr/>
          </p:nvSpPr>
          <p:spPr>
            <a:xfrm>
              <a:off x="838200" y="5189424"/>
              <a:ext cx="2293350" cy="9065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Purchase: Yes</a:t>
              </a:r>
            </a:p>
            <a:p>
              <a:pPr algn="ctr"/>
              <a:r>
                <a:rPr lang="en-US" dirty="0"/>
                <a:t>200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1D77DA4-40B3-50AA-31F5-8E485E31B25E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1984875" y="4173799"/>
              <a:ext cx="1847421" cy="1015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C6EFED-7EFE-C6EA-AEC4-9884E577FDA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7590841" y="4173799"/>
              <a:ext cx="222967" cy="1115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F081F7C-49A9-7085-2CDC-5157AD89307A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3832297" y="4173799"/>
              <a:ext cx="668893" cy="984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32B0C38-4F2C-F4C6-5A9C-64323BF0F2D3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813808" y="4173799"/>
              <a:ext cx="2293349" cy="10840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519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49097"/>
            <a:ext cx="4004235" cy="4990857"/>
          </a:xfrm>
        </p:spPr>
        <p:txBody>
          <a:bodyPr>
            <a:normAutofit/>
          </a:bodyPr>
          <a:lstStyle/>
          <a:p>
            <a:pPr marL="0" indent="0"/>
            <a:r>
              <a:rPr lang="en-US" dirty="0">
                <a:solidFill>
                  <a:srgbClr val="0070C0"/>
                </a:solidFill>
              </a:rPr>
              <a:t>P(Red | King) </a:t>
            </a:r>
          </a:p>
          <a:p>
            <a:pPr marL="0" indent="0"/>
            <a:r>
              <a:rPr lang="en-US" dirty="0">
                <a:solidFill>
                  <a:srgbClr val="0070C0"/>
                </a:solidFill>
              </a:rPr>
              <a:t>= ½= 2/4</a:t>
            </a:r>
          </a:p>
          <a:p>
            <a:pPr marL="0" indent="0"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</a:rPr>
              <a:t>P(Red | 7) </a:t>
            </a:r>
          </a:p>
          <a:p>
            <a:pPr marL="0" indent="0"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</a:rPr>
              <a:t>=1/2</a:t>
            </a:r>
          </a:p>
          <a:p>
            <a:pPr marL="0" indent="0">
              <a:buClr>
                <a:srgbClr val="0070C0"/>
              </a:buClr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</a:rPr>
              <a:t> P(Picture | Black)  </a:t>
            </a:r>
          </a:p>
          <a:p>
            <a:pPr marL="0" indent="0"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</a:rPr>
              <a:t> 6/26</a:t>
            </a:r>
          </a:p>
          <a:p>
            <a:pPr marL="0" indent="0">
              <a:buClr>
                <a:srgbClr val="0070C0"/>
              </a:buClr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</a:rPr>
              <a:t> P(Picture | Diamond) </a:t>
            </a:r>
          </a:p>
          <a:p>
            <a:pPr marL="0" indent="0">
              <a:buClr>
                <a:srgbClr val="0070C0"/>
              </a:buClr>
            </a:pPr>
            <a:r>
              <a:rPr lang="en-US" sz="2000" dirty="0"/>
              <a:t>3/13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Marginal, Joint and Conditional probability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5953" y="4377851"/>
            <a:ext cx="6257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/>
            <a:endParaRPr lang="en-US" sz="1600" dirty="0">
              <a:solidFill>
                <a:srgbClr val="0070C0"/>
              </a:solidFill>
            </a:endParaRPr>
          </a:p>
          <a:p>
            <a:pPr marL="263525" indent="-263525"/>
            <a:r>
              <a:rPr lang="en-US" sz="1600" dirty="0">
                <a:solidFill>
                  <a:srgbClr val="0070C0"/>
                </a:solidFill>
              </a:rPr>
              <a:t>Conditional probability- P(King | Red) means the probability that the card is a King given that you have the information that the card is a Red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459A1-A415-42CB-AFE6-176EEA6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196951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6298C-16A8-490B-81A3-FFCB58437195}"/>
              </a:ext>
            </a:extLst>
          </p:cNvPr>
          <p:cNvSpPr txBox="1"/>
          <p:nvPr/>
        </p:nvSpPr>
        <p:spPr>
          <a:xfrm>
            <a:off x="4854629" y="1595699"/>
            <a:ext cx="10996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</a:rPr>
              <a:t>Diamond</a:t>
            </a:r>
          </a:p>
          <a:p>
            <a:pPr algn="r"/>
            <a:endParaRPr lang="en-US" sz="1600" b="1" dirty="0"/>
          </a:p>
          <a:p>
            <a:pPr algn="r"/>
            <a:endParaRPr lang="en-US" sz="1400" b="1" dirty="0"/>
          </a:p>
          <a:p>
            <a:pPr algn="r"/>
            <a:r>
              <a:rPr lang="en-US" sz="1600" b="1" dirty="0"/>
              <a:t>Club</a:t>
            </a:r>
          </a:p>
          <a:p>
            <a:pPr algn="r"/>
            <a:endParaRPr lang="en-US" sz="2800" b="1" dirty="0"/>
          </a:p>
          <a:p>
            <a:pPr algn="r"/>
            <a:r>
              <a:rPr lang="en-US" sz="1600" b="1" dirty="0">
                <a:solidFill>
                  <a:srgbClr val="FF0000"/>
                </a:solidFill>
              </a:rPr>
              <a:t>Heart</a:t>
            </a:r>
          </a:p>
          <a:p>
            <a:pPr algn="r"/>
            <a:endParaRPr lang="en-US" sz="2400" b="1" dirty="0">
              <a:solidFill>
                <a:srgbClr val="FF0000"/>
              </a:solidFill>
            </a:endParaRPr>
          </a:p>
          <a:p>
            <a:pPr algn="r"/>
            <a:r>
              <a:rPr lang="en-US" b="1" dirty="0"/>
              <a:t>Spade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8C3631-B000-4319-9D5E-52605AF99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82" y="1449097"/>
            <a:ext cx="5728236" cy="26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0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ebba6fe69462dbf1e97dded6599cf2da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3cd6316bd1b9b48767f3b0ab768b3cf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4C3232C6-15E3-4B3F-B2F8-3ABB55120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722BF-0E85-4808-AC16-6A93692AB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8c27f4-605e-4a4d-a8b9-e26961c652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49768F-00B7-4F49-B855-06B49AAD773C}">
  <ds:schemaRefs>
    <ds:schemaRef ds:uri="http://schemas.microsoft.com/office/2006/metadata/properties"/>
    <ds:schemaRef ds:uri="http://schemas.microsoft.com/office/infopath/2007/PartnerControls"/>
    <ds:schemaRef ds:uri="358c27f4-605e-4a4d-a8b9-e26961c652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31056</TotalTime>
  <Words>2838</Words>
  <Application>Microsoft Office PowerPoint</Application>
  <PresentationFormat>Widescreen</PresentationFormat>
  <Paragraphs>426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Google Sans</vt:lpstr>
      <vt:lpstr>Helvetica</vt:lpstr>
      <vt:lpstr>Wingdings</vt:lpstr>
      <vt:lpstr>Default Design</vt:lpstr>
      <vt:lpstr>Quantitative Methods  Lecture-5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Situated Learning Assignment (3 Marks)</vt:lpstr>
      <vt:lpstr>PowerPoint Presentation</vt:lpstr>
      <vt:lpstr>Assignment Reporting Example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SHEENU</dc:creator>
  <cp:lastModifiedBy>Naveenkumar Dhamodharan</cp:lastModifiedBy>
  <cp:revision>2044</cp:revision>
  <dcterms:created xsi:type="dcterms:W3CDTF">2006-08-14T03:02:48Z</dcterms:created>
  <dcterms:modified xsi:type="dcterms:W3CDTF">2024-10-04T10:50:23Z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