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8"/>
  </p:notesMasterIdLst>
  <p:sldIdLst>
    <p:sldId id="359" r:id="rId5"/>
    <p:sldId id="638" r:id="rId6"/>
    <p:sldId id="851" r:id="rId7"/>
    <p:sldId id="1386" r:id="rId8"/>
    <p:sldId id="1372" r:id="rId9"/>
    <p:sldId id="1387" r:id="rId10"/>
    <p:sldId id="1388" r:id="rId11"/>
    <p:sldId id="1389" r:id="rId12"/>
    <p:sldId id="1390" r:id="rId13"/>
    <p:sldId id="1391" r:id="rId14"/>
    <p:sldId id="1392" r:id="rId15"/>
    <p:sldId id="1393" r:id="rId16"/>
    <p:sldId id="1534" r:id="rId17"/>
    <p:sldId id="1395" r:id="rId18"/>
    <p:sldId id="1535" r:id="rId19"/>
    <p:sldId id="1396" r:id="rId20"/>
    <p:sldId id="1399" r:id="rId21"/>
    <p:sldId id="1398" r:id="rId22"/>
    <p:sldId id="1531" r:id="rId23"/>
    <p:sldId id="1533" r:id="rId24"/>
    <p:sldId id="1537" r:id="rId25"/>
    <p:sldId id="1536" r:id="rId26"/>
    <p:sldId id="1467" r:id="rId27"/>
    <p:sldId id="1400" r:id="rId28"/>
    <p:sldId id="1401" r:id="rId29"/>
    <p:sldId id="1402" r:id="rId30"/>
    <p:sldId id="1538" r:id="rId31"/>
    <p:sldId id="1403" r:id="rId32"/>
    <p:sldId id="1404" r:id="rId33"/>
    <p:sldId id="1468" r:id="rId34"/>
    <p:sldId id="1528" r:id="rId35"/>
    <p:sldId id="1530" r:id="rId36"/>
    <p:sldId id="1371" r:id="rId3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C99FF"/>
    <a:srgbClr val="66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00" autoAdjust="0"/>
    <p:restoredTop sz="94434" autoAdjust="0"/>
  </p:normalViewPr>
  <p:slideViewPr>
    <p:cSldViewPr>
      <p:cViewPr>
        <p:scale>
          <a:sx n="60" d="100"/>
          <a:sy n="60" d="100"/>
        </p:scale>
        <p:origin x="678" y="4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i\Desktop\ProfSubodhClassContent\binomial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i\Desktop\ProfSubodhClassContent\binomial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i\Desktop\ProfSubodhClassContent\binomial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i\Desktop\ProfSubodhClassContent\binomialChar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i\Desktop\ProfSubodhClassContent\binomialChar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l-GR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π</a:t>
            </a:r>
            <a:r>
              <a:rPr 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=0.2, n=10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numRef>
              <c:f>Binomial!$B$13:$B$22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Binomial!$D$13:$D$22</c:f>
              <c:numCache>
                <c:formatCode>General</c:formatCode>
                <c:ptCount val="10"/>
                <c:pt idx="0">
                  <c:v>0.26843545600000002</c:v>
                </c:pt>
                <c:pt idx="1">
                  <c:v>0.3019898880000001</c:v>
                </c:pt>
                <c:pt idx="2">
                  <c:v>0.20132659200000003</c:v>
                </c:pt>
                <c:pt idx="3">
                  <c:v>8.8080384000000025E-2</c:v>
                </c:pt>
                <c:pt idx="4">
                  <c:v>2.6424115200000015E-2</c:v>
                </c:pt>
                <c:pt idx="5">
                  <c:v>5.5050240000000016E-3</c:v>
                </c:pt>
                <c:pt idx="6">
                  <c:v>7.8643199999999956E-4</c:v>
                </c:pt>
                <c:pt idx="7">
                  <c:v>7.3728000000000132E-5</c:v>
                </c:pt>
                <c:pt idx="8">
                  <c:v>4.0959999999999935E-6</c:v>
                </c:pt>
                <c:pt idx="9">
                  <c:v>1.0240000000000004E-7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86-43BF-9426-26EAE72CCF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2445488"/>
        <c:axId val="1172445968"/>
      </c:barChart>
      <c:catAx>
        <c:axId val="1172445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2445968"/>
        <c:crosses val="autoZero"/>
        <c:auto val="1"/>
        <c:lblAlgn val="ctr"/>
        <c:lblOffset val="100"/>
        <c:noMultiLvlLbl val="0"/>
      </c:catAx>
      <c:valAx>
        <c:axId val="1172445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2445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l-G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π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=0.5, n=10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numRef>
              <c:f>Binomial!$B$13:$B$22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Binomial!$F$13:$F$22</c:f>
              <c:numCache>
                <c:formatCode>General</c:formatCode>
                <c:ptCount val="10"/>
                <c:pt idx="0">
                  <c:v>9.7656250000000017E-3</c:v>
                </c:pt>
                <c:pt idx="1">
                  <c:v>4.3945312499999972E-2</c:v>
                </c:pt>
                <c:pt idx="2">
                  <c:v>0.11718750000000003</c:v>
                </c:pt>
                <c:pt idx="3">
                  <c:v>0.20507812500000006</c:v>
                </c:pt>
                <c:pt idx="4">
                  <c:v>0.24609375000000008</c:v>
                </c:pt>
                <c:pt idx="5">
                  <c:v>0.20507812500000006</c:v>
                </c:pt>
                <c:pt idx="6">
                  <c:v>0.11718750000000003</c:v>
                </c:pt>
                <c:pt idx="7">
                  <c:v>4.3945312499999986E-2</c:v>
                </c:pt>
                <c:pt idx="8">
                  <c:v>9.7656250000000017E-3</c:v>
                </c:pt>
                <c:pt idx="9">
                  <c:v>9.765625E-4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0A-48B1-937A-E13120C0E2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2608320"/>
        <c:axId val="872608800"/>
      </c:barChart>
      <c:catAx>
        <c:axId val="872608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2608800"/>
        <c:crosses val="autoZero"/>
        <c:auto val="1"/>
        <c:lblAlgn val="ctr"/>
        <c:lblOffset val="100"/>
        <c:noMultiLvlLbl val="0"/>
      </c:catAx>
      <c:valAx>
        <c:axId val="872608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2608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l-G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π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=0.8, n=10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Binomial!$B$13:$B$22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Binomial!$H$13:$H$22</c:f>
              <c:numCache>
                <c:formatCode>General</c:formatCode>
                <c:ptCount val="10"/>
                <c:pt idx="0">
                  <c:v>4.0959999999999935E-6</c:v>
                </c:pt>
                <c:pt idx="1">
                  <c:v>7.3727999999999861E-5</c:v>
                </c:pt>
                <c:pt idx="2">
                  <c:v>7.8643199999999815E-4</c:v>
                </c:pt>
                <c:pt idx="3">
                  <c:v>5.5050239999999894E-3</c:v>
                </c:pt>
                <c:pt idx="4">
                  <c:v>2.642411519999999E-2</c:v>
                </c:pt>
                <c:pt idx="5">
                  <c:v>8.8080383999999984E-2</c:v>
                </c:pt>
                <c:pt idx="6">
                  <c:v>0.20132659199999994</c:v>
                </c:pt>
                <c:pt idx="7">
                  <c:v>0.3019898880000001</c:v>
                </c:pt>
                <c:pt idx="8">
                  <c:v>0.26843545600000007</c:v>
                </c:pt>
                <c:pt idx="9">
                  <c:v>0.10737418240000005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05-4478-8A2B-31542B64F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0794000"/>
        <c:axId val="630787760"/>
      </c:barChart>
      <c:catAx>
        <c:axId val="630794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0787760"/>
        <c:crosses val="autoZero"/>
        <c:auto val="1"/>
        <c:lblAlgn val="ctr"/>
        <c:lblOffset val="100"/>
        <c:noMultiLvlLbl val="0"/>
      </c:catAx>
      <c:valAx>
        <c:axId val="630787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0794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l-GR" sz="1400" b="0" i="0" u="none" strike="noStrike" baseline="0">
                <a:effectLst/>
              </a:rPr>
              <a:t>λ</a:t>
            </a:r>
            <a:r>
              <a:rPr lang="el-GR" sz="1400" b="0" i="0" u="none" strike="noStrike" baseline="0"/>
              <a:t> </a:t>
            </a:r>
            <a:r>
              <a:rPr lang="en-US" sz="1400" b="0" i="0" u="none" strike="noStrike" baseline="0"/>
              <a:t>=2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numRef>
              <c:f>Poisson!$C$4:$C$24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Poisson!$D$4:$D$24</c:f>
              <c:numCache>
                <c:formatCode>General</c:formatCode>
                <c:ptCount val="21"/>
                <c:pt idx="0">
                  <c:v>0.1353352832366127</c:v>
                </c:pt>
                <c:pt idx="1">
                  <c:v>0.27067056647322535</c:v>
                </c:pt>
                <c:pt idx="2">
                  <c:v>0.27067056647322546</c:v>
                </c:pt>
                <c:pt idx="3">
                  <c:v>0.18044704431548364</c:v>
                </c:pt>
                <c:pt idx="4">
                  <c:v>9.022352215774182E-2</c:v>
                </c:pt>
                <c:pt idx="5">
                  <c:v>3.6089408863096716E-2</c:v>
                </c:pt>
                <c:pt idx="6">
                  <c:v>1.2029802954365572E-2</c:v>
                </c:pt>
                <c:pt idx="7">
                  <c:v>3.4370865583901629E-3</c:v>
                </c:pt>
                <c:pt idx="8">
                  <c:v>8.5927163959754148E-4</c:v>
                </c:pt>
                <c:pt idx="9">
                  <c:v>1.9094925324389769E-4</c:v>
                </c:pt>
                <c:pt idx="10">
                  <c:v>3.8189850648779602E-5</c:v>
                </c:pt>
                <c:pt idx="11">
                  <c:v>6.9436092088690095E-6</c:v>
                </c:pt>
                <c:pt idx="12">
                  <c:v>1.1572682014781686E-6</c:v>
                </c:pt>
                <c:pt idx="13">
                  <c:v>1.7804126176587265E-7</c:v>
                </c:pt>
                <c:pt idx="14">
                  <c:v>2.5434465966553194E-8</c:v>
                </c:pt>
                <c:pt idx="15">
                  <c:v>3.391262128873753E-9</c:v>
                </c:pt>
                <c:pt idx="16">
                  <c:v>4.2390776610922124E-10</c:v>
                </c:pt>
                <c:pt idx="17">
                  <c:v>4.9871501895202335E-11</c:v>
                </c:pt>
                <c:pt idx="18">
                  <c:v>5.5412779883558056E-12</c:v>
                </c:pt>
                <c:pt idx="19">
                  <c:v>5.8329241982692627E-13</c:v>
                </c:pt>
                <c:pt idx="20">
                  <c:v>5.8329241982692291E-14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21-4DEB-AF2B-E3D80F8970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7420224"/>
        <c:axId val="1307420704"/>
      </c:barChart>
      <c:catAx>
        <c:axId val="1307420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7420704"/>
        <c:crosses val="autoZero"/>
        <c:auto val="1"/>
        <c:lblAlgn val="ctr"/>
        <c:lblOffset val="100"/>
        <c:noMultiLvlLbl val="0"/>
      </c:catAx>
      <c:valAx>
        <c:axId val="1307420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7420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l-GR" sz="1400" b="0" i="0" u="none" strike="noStrike" baseline="0">
                <a:effectLst/>
              </a:rPr>
              <a:t>λ</a:t>
            </a:r>
            <a:r>
              <a:rPr lang="el-GR" sz="1400" b="0" i="0" u="none" strike="noStrike" baseline="0"/>
              <a:t> </a:t>
            </a:r>
            <a:r>
              <a:rPr lang="en-US" sz="1400" b="0" i="0" u="none" strike="noStrike" baseline="0"/>
              <a:t>=8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numRef>
              <c:f>Poisson!$C$4:$C$24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Poisson!$G$4:$G$24</c:f>
              <c:numCache>
                <c:formatCode>General</c:formatCode>
                <c:ptCount val="21"/>
                <c:pt idx="0">
                  <c:v>3.3546262790251185E-4</c:v>
                </c:pt>
                <c:pt idx="1">
                  <c:v>2.683701023220094E-3</c:v>
                </c:pt>
                <c:pt idx="2">
                  <c:v>1.0734804092880379E-2</c:v>
                </c:pt>
                <c:pt idx="3">
                  <c:v>2.8626144247681014E-2</c:v>
                </c:pt>
                <c:pt idx="4">
                  <c:v>5.7252288495362028E-2</c:v>
                </c:pt>
                <c:pt idx="5">
                  <c:v>9.1603661592579252E-2</c:v>
                </c:pt>
                <c:pt idx="6">
                  <c:v>0.12213821545677231</c:v>
                </c:pt>
                <c:pt idx="7">
                  <c:v>0.13958653195059695</c:v>
                </c:pt>
                <c:pt idx="8">
                  <c:v>0.13958653195059695</c:v>
                </c:pt>
                <c:pt idx="9">
                  <c:v>0.12407691728941951</c:v>
                </c:pt>
                <c:pt idx="10">
                  <c:v>9.9261533831535603E-2</c:v>
                </c:pt>
                <c:pt idx="11">
                  <c:v>7.2190206422934985E-2</c:v>
                </c:pt>
                <c:pt idx="12">
                  <c:v>4.8126804281956682E-2</c:v>
                </c:pt>
                <c:pt idx="13">
                  <c:v>2.961649494274254E-2</c:v>
                </c:pt>
                <c:pt idx="14">
                  <c:v>1.6923711395852893E-2</c:v>
                </c:pt>
                <c:pt idx="15">
                  <c:v>9.0259794111215482E-3</c:v>
                </c:pt>
                <c:pt idx="16">
                  <c:v>4.5129897055607724E-3</c:v>
                </c:pt>
                <c:pt idx="17">
                  <c:v>2.1237598614403594E-3</c:v>
                </c:pt>
                <c:pt idx="18">
                  <c:v>9.4389327175127167E-4</c:v>
                </c:pt>
                <c:pt idx="19">
                  <c:v>3.9742874600053648E-4</c:v>
                </c:pt>
                <c:pt idx="20">
                  <c:v>1.589714984002141E-4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26-4EE3-BB6D-189AF90B6B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6444352"/>
        <c:axId val="1026444832"/>
      </c:barChart>
      <c:catAx>
        <c:axId val="1026444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444832"/>
        <c:crosses val="autoZero"/>
        <c:auto val="1"/>
        <c:lblAlgn val="ctr"/>
        <c:lblOffset val="100"/>
        <c:noMultiLvlLbl val="0"/>
      </c:catAx>
      <c:valAx>
        <c:axId val="1026444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444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6D84062-5D5F-4CF7-BC2B-E728D0C6DA15}" type="datetimeFigureOut">
              <a:rPr lang="en-US"/>
              <a:pPr>
                <a:defRPr/>
              </a:pPr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CE705D-7BED-4A6E-8683-FB1A915848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29746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E705D-7BED-4A6E-8683-FB1A91584843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479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9C63D-A7EF-46ED-9B91-E09EAA0C1C1F}" type="datetime1">
              <a:rPr lang="en-US" smtClean="0"/>
              <a:t>10/4/2024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1C8BB9-E12D-4AE3-8361-2DB4426025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442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225DA-22BE-4196-9C5E-86D9759ACC81}" type="datetime1">
              <a:rPr lang="en-US" smtClean="0"/>
              <a:t>10/4/2024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8FE7B4-D7F4-42A3-B0B1-750371C6F6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2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26FF4-2CD5-436C-85E0-155912910783}" type="datetime1">
              <a:rPr lang="en-US" smtClean="0"/>
              <a:t>10/4/2024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C6EF9F-3CD4-43D1-8BDB-7734D8F625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742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03200" y="56673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BF244-9C85-4027-B191-D8CF6E8D6C5C}" type="datetime1">
              <a:rPr lang="en-US" smtClean="0"/>
              <a:t>10/4/2024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42FD216F-C9D8-4115-9514-FE31DAD0D8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03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144000" y="7620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448800" y="11715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4008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7" name="Rectangle 6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11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5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6" name="Rectangle 1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1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Date Placeholder 1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03C0B-3E71-4747-9A3B-B6FCA67992FE}" type="datetime1">
              <a:rPr lang="en-US" smtClean="0"/>
              <a:t>10/4/2024</a:t>
            </a:fld>
            <a:endParaRPr lang="en-US"/>
          </a:p>
        </p:txBody>
      </p:sp>
      <p:sp>
        <p:nvSpPr>
          <p:cNvPr id="20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B2DC8B-C28B-4627-8DB2-51611EE15F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7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1148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4FBF58-18DD-4F6D-9654-C0535CFCFBB3}" type="datetime1">
              <a:rPr lang="en-US" altLang="en-US" smtClean="0"/>
              <a:t>10/4/2024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2EDECD-7342-41F1-B519-3111894A4B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5814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4750810" y="2223656"/>
            <a:ext cx="2690381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10668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569"/>
            <a:ext cx="9321800" cy="764364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57739" y="1600201"/>
            <a:ext cx="10160000" cy="2728913"/>
          </a:xfrm>
        </p:spPr>
        <p:txBody>
          <a:bodyPr/>
          <a:lstStyle>
            <a:lvl1pPr>
              <a:defRPr sz="1800">
                <a:latin typeface="Helvetica" panose="020B0604020202030204" pitchFamily="34" charset="0"/>
              </a:defRPr>
            </a:lvl1pPr>
            <a:lvl2pPr>
              <a:defRPr sz="1600">
                <a:latin typeface="Helvetica" panose="020B0604020202030204" pitchFamily="34" charset="0"/>
              </a:defRPr>
            </a:lvl2pPr>
            <a:lvl3pPr>
              <a:defRPr sz="1400">
                <a:latin typeface="Helvetica" panose="020B0604020202030204" pitchFamily="34" charset="0"/>
              </a:defRPr>
            </a:lvl3pPr>
            <a:lvl4pPr>
              <a:defRPr sz="1200">
                <a:latin typeface="Helvetica" panose="020B0604020202030204" pitchFamily="34" charset="0"/>
              </a:defRPr>
            </a:lvl4pPr>
            <a:lvl5pPr>
              <a:defRPr sz="12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29247" y="1143001"/>
            <a:ext cx="11196956" cy="395287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563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41D22-C79E-43F8-B395-5AFEA1E10FA4}" type="datetime1">
              <a:rPr lang="en-US" smtClean="0"/>
              <a:t>10/4/2024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408507-6BD3-4A3C-BC79-225E2F5291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61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15613-9FA9-4779-B5B1-CCD3B565D11C}" type="datetime1">
              <a:rPr lang="en-US" smtClean="0"/>
              <a:t>10/4/2024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503974-4636-43D4-9F6F-7E2AC9C498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880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5F746-2BF2-4751-ACFA-C314E2B019D7}" type="datetime1">
              <a:rPr lang="en-US" smtClean="0"/>
              <a:t>10/4/2024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9A09A-C1F4-4AB3-8B9C-50C8DA7024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13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0C917-81D0-4279-8312-FF8DF7459E44}" type="datetime1">
              <a:rPr lang="en-US" smtClean="0"/>
              <a:t>10/4/2024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1D2A29-C66D-4E61-AA3C-CAD5180E2B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770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7B7B5-8FFE-40F7-9991-8CDE0955ABBF}" type="datetime1">
              <a:rPr lang="en-US" smtClean="0"/>
              <a:t>10/4/2024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757A7E-9DDF-4C44-91E7-43E9ABED62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703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38033-475C-4C85-9F58-47B856572242}" type="datetime1">
              <a:rPr lang="en-US" smtClean="0"/>
              <a:t>10/4/2024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BC7BF0-95C7-49D5-A368-0D9D72FC14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52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0095C-A0A5-48B6-8D9F-0E0D459166B1}" type="datetime1">
              <a:rPr lang="en-US" smtClean="0"/>
              <a:t>10/4/2024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F7F2E-3301-473C-A22C-392EA57AA2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267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0CEC6-8C92-4057-A20D-72F153427639}" type="datetime1">
              <a:rPr lang="en-US" smtClean="0"/>
              <a:t>10/4/2024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5FAE28-9343-4838-879C-7F3FD867F0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883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fld id="{61C11D25-1859-4E56-94DA-295ADB271F0E}" type="datetime1">
              <a:rPr lang="en-US" smtClean="0"/>
              <a:t>10/4/2024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7E9E1F9-EFF5-46E3-B155-544287AB2EC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1" r:id="rId12"/>
    <p:sldLayoutId id="2147484023" r:id="rId13"/>
    <p:sldLayoutId id="2147484025" r:id="rId14"/>
    <p:sldLayoutId id="2147484038" r:id="rId15"/>
    <p:sldLayoutId id="2147484039" r:id="rId1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title"/>
          </p:nvPr>
        </p:nvSpPr>
        <p:spPr>
          <a:xfrm>
            <a:off x="3352800" y="3808413"/>
            <a:ext cx="8026400" cy="1524000"/>
          </a:xfrm>
        </p:spPr>
        <p:txBody>
          <a:bodyPr/>
          <a:lstStyle/>
          <a:p>
            <a:pPr eaLnBrk="1" hangingPunct="1"/>
            <a:r>
              <a:rPr lang="en-US" altLang="en-US" sz="3600" b="1" dirty="0"/>
              <a:t>Quantitative Methods</a:t>
            </a:r>
            <a:br>
              <a:rPr lang="en-US" altLang="en-US" sz="3600" b="1" dirty="0"/>
            </a:br>
            <a:br>
              <a:rPr lang="en-US" altLang="en-US" sz="3200" b="1" dirty="0"/>
            </a:br>
            <a:r>
              <a:rPr lang="en-US" altLang="en-US" sz="2800" b="1" dirty="0"/>
              <a:t>Lecture-6</a:t>
            </a:r>
            <a:endParaRPr lang="en-US" altLang="en-US" sz="3200" strike="sngStrike" dirty="0">
              <a:solidFill>
                <a:srgbClr val="FF0000"/>
              </a:solidFill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83E465D-F841-4BAA-A05B-298108B99BC9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/>
          <a:lstStyle/>
          <a:p>
            <a:r>
              <a:rPr lang="en-US" dirty="0"/>
              <a:t>Expected Value of a Random Variable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133894" cy="5181600"/>
              </a:xfrm>
            </p:spPr>
            <p:txBody>
              <a:bodyPr/>
              <a:lstStyle/>
              <a:p>
                <a:pPr marL="457200" lvl="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E[X] = µ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N=  total number of values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 err="1"/>
                  <a:t>i</a:t>
                </a:r>
                <a:r>
                  <a:rPr lang="en-US" baseline="30000" dirty="0" err="1"/>
                  <a:t>th</a:t>
                </a:r>
                <a:r>
                  <a:rPr lang="en-US" dirty="0"/>
                  <a:t> value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(X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probability of X taking value xi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Also referred to as </a:t>
                </a:r>
                <a:r>
                  <a:rPr lang="en-US" i="1" dirty="0"/>
                  <a:t>mean</a:t>
                </a:r>
                <a:r>
                  <a:rPr lang="en-US" dirty="0"/>
                  <a:t> by some of the books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133894" cy="5181600"/>
              </a:xfrm>
              <a:blipFill>
                <a:blip r:embed="rId2"/>
                <a:stretch>
                  <a:fillRect l="-1349" t="-824" r="-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CD3C354-E45A-DD43-4D6C-C12F57A0E5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2431161"/>
                  </p:ext>
                </p:extLst>
              </p:nvPr>
            </p:nvGraphicFramePr>
            <p:xfrm>
              <a:off x="406400" y="4216640"/>
              <a:ext cx="7465796" cy="20046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6449">
                      <a:extLst>
                        <a:ext uri="{9D8B030D-6E8A-4147-A177-3AD203B41FA5}">
                          <a16:colId xmlns:a16="http://schemas.microsoft.com/office/drawing/2014/main" val="3030702791"/>
                        </a:ext>
                      </a:extLst>
                    </a:gridCol>
                    <a:gridCol w="1866449">
                      <a:extLst>
                        <a:ext uri="{9D8B030D-6E8A-4147-A177-3AD203B41FA5}">
                          <a16:colId xmlns:a16="http://schemas.microsoft.com/office/drawing/2014/main" val="1676434575"/>
                        </a:ext>
                      </a:extLst>
                    </a:gridCol>
                    <a:gridCol w="1933911">
                      <a:extLst>
                        <a:ext uri="{9D8B030D-6E8A-4147-A177-3AD203B41FA5}">
                          <a16:colId xmlns:a16="http://schemas.microsoft.com/office/drawing/2014/main" val="759042699"/>
                        </a:ext>
                      </a:extLst>
                    </a:gridCol>
                    <a:gridCol w="1798987">
                      <a:extLst>
                        <a:ext uri="{9D8B030D-6E8A-4147-A177-3AD203B41FA5}">
                          <a16:colId xmlns:a16="http://schemas.microsoft.com/office/drawing/2014/main" val="1666407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</a:t>
                          </a:r>
                          <a:r>
                            <a:rPr lang="en-US" sz="20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(X=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kern="120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kern="120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1" kern="120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1" kern="120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endParaRPr lang="en-US" sz="20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𝒙𝒊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8509562"/>
                      </a:ext>
                    </a:extLst>
                  </a:tr>
                  <a:tr h="31496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0.04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6983663"/>
                      </a:ext>
                    </a:extLst>
                  </a:tr>
                  <a:tr h="31496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0.32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0.32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866696"/>
                      </a:ext>
                    </a:extLst>
                  </a:tr>
                  <a:tr h="31496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0.64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1.28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9373413"/>
                      </a:ext>
                    </a:extLst>
                  </a:tr>
                  <a:tr h="314960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N=3</a:t>
                          </a: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E[X] = µ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</m:nary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000" b="1" dirty="0"/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1.6</a:t>
                          </a: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75500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CD3C354-E45A-DD43-4D6C-C12F57A0E5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2431161"/>
                  </p:ext>
                </p:extLst>
              </p:nvPr>
            </p:nvGraphicFramePr>
            <p:xfrm>
              <a:off x="406400" y="4216640"/>
              <a:ext cx="7465796" cy="20046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6449">
                      <a:extLst>
                        <a:ext uri="{9D8B030D-6E8A-4147-A177-3AD203B41FA5}">
                          <a16:colId xmlns:a16="http://schemas.microsoft.com/office/drawing/2014/main" val="3030702791"/>
                        </a:ext>
                      </a:extLst>
                    </a:gridCol>
                    <a:gridCol w="1866449">
                      <a:extLst>
                        <a:ext uri="{9D8B030D-6E8A-4147-A177-3AD203B41FA5}">
                          <a16:colId xmlns:a16="http://schemas.microsoft.com/office/drawing/2014/main" val="1676434575"/>
                        </a:ext>
                      </a:extLst>
                    </a:gridCol>
                    <a:gridCol w="1933911">
                      <a:extLst>
                        <a:ext uri="{9D8B030D-6E8A-4147-A177-3AD203B41FA5}">
                          <a16:colId xmlns:a16="http://schemas.microsoft.com/office/drawing/2014/main" val="759042699"/>
                        </a:ext>
                      </a:extLst>
                    </a:gridCol>
                    <a:gridCol w="1798987">
                      <a:extLst>
                        <a:ext uri="{9D8B030D-6E8A-4147-A177-3AD203B41FA5}">
                          <a16:colId xmlns:a16="http://schemas.microsoft.com/office/drawing/2014/main" val="1666407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54" t="-6154" r="-201634" b="-59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3082" t="-6154" r="-94025" b="-59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5932" t="-6154" r="-1356" b="-59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850956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0.04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698366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0.32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0.32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86669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0.64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1.28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9373413"/>
                      </a:ext>
                    </a:extLst>
                  </a:tr>
                  <a:tr h="419735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N=3</a:t>
                          </a: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359" t="-384058" r="-47917" b="-17536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1.6</a:t>
                          </a: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755005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E445F74D-D138-6CA8-6F56-96B4C3465B8C}"/>
              </a:ext>
            </a:extLst>
          </p:cNvPr>
          <p:cNvGrpSpPr/>
          <p:nvPr/>
        </p:nvGrpSpPr>
        <p:grpSpPr>
          <a:xfrm>
            <a:off x="8077200" y="2853853"/>
            <a:ext cx="3810000" cy="2784947"/>
            <a:chOff x="7909688" y="2036526"/>
            <a:chExt cx="3810000" cy="278494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7169435-6938-0E2A-1CBB-A6BEF651A427}"/>
                </a:ext>
              </a:extLst>
            </p:cNvPr>
            <p:cNvGrpSpPr/>
            <p:nvPr/>
          </p:nvGrpSpPr>
          <p:grpSpPr>
            <a:xfrm>
              <a:off x="7909688" y="2036526"/>
              <a:ext cx="3810000" cy="2784947"/>
              <a:chOff x="7924800" y="2358181"/>
              <a:chExt cx="3810000" cy="2784947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8772A6E-8682-9795-0EAB-99933D88801C}"/>
                  </a:ext>
                </a:extLst>
              </p:cNvPr>
              <p:cNvGrpSpPr/>
              <p:nvPr/>
            </p:nvGrpSpPr>
            <p:grpSpPr>
              <a:xfrm>
                <a:off x="7924800" y="3200400"/>
                <a:ext cx="3810000" cy="1482418"/>
                <a:chOff x="7696200" y="3746210"/>
                <a:chExt cx="3810000" cy="1482418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28721167-FF67-1996-C00A-49CF26616B83}"/>
                    </a:ext>
                  </a:extLst>
                </p:cNvPr>
                <p:cNvCxnSpPr/>
                <p:nvPr/>
              </p:nvCxnSpPr>
              <p:spPr>
                <a:xfrm>
                  <a:off x="7696200" y="4648200"/>
                  <a:ext cx="381000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4A1DAE6F-3D20-CADC-446E-174ECFF232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25000" y="4203410"/>
                  <a:ext cx="0" cy="44562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A9134262-EE2E-EAFD-F464-9EA3E20701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29800" y="3746210"/>
                  <a:ext cx="0" cy="914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0B248C2F-016D-5449-E390-DD8013E5E7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20200" y="4549792"/>
                  <a:ext cx="0" cy="1143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2AF6268-F4F4-7A13-9D61-0B0FB284F37B}"/>
                    </a:ext>
                  </a:extLst>
                </p:cNvPr>
                <p:cNvSpPr txBox="1"/>
                <p:nvPr/>
              </p:nvSpPr>
              <p:spPr>
                <a:xfrm>
                  <a:off x="8997883" y="4859296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7B50FAB-2FB1-AD7B-66A0-E4857FCE2D19}"/>
                    </a:ext>
                  </a:extLst>
                </p:cNvPr>
                <p:cNvSpPr txBox="1"/>
                <p:nvPr/>
              </p:nvSpPr>
              <p:spPr>
                <a:xfrm>
                  <a:off x="9379771" y="4831356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3D801C7-147D-C171-BAF1-C01CAB0FF3AD}"/>
                    </a:ext>
                  </a:extLst>
                </p:cNvPr>
                <p:cNvSpPr txBox="1"/>
                <p:nvPr/>
              </p:nvSpPr>
              <p:spPr>
                <a:xfrm>
                  <a:off x="9692677" y="4839074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6E66A2E-FEB6-AD90-D149-A1B4402279C6}"/>
                    </a:ext>
                  </a:extLst>
                </p:cNvPr>
                <p:cNvSpPr txBox="1"/>
                <p:nvPr/>
              </p:nvSpPr>
              <p:spPr>
                <a:xfrm>
                  <a:off x="10074565" y="4831356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CABC293-3389-C9F4-E271-1C2163D68085}"/>
                    </a:ext>
                  </a:extLst>
                </p:cNvPr>
                <p:cNvSpPr txBox="1"/>
                <p:nvPr/>
              </p:nvSpPr>
              <p:spPr>
                <a:xfrm>
                  <a:off x="11080037" y="4606942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DEBD91-BA29-8953-DD2F-7F57C85AFD0D}"/>
                  </a:ext>
                </a:extLst>
              </p:cNvPr>
              <p:cNvSpPr txBox="1"/>
              <p:nvPr/>
            </p:nvSpPr>
            <p:spPr>
              <a:xfrm>
                <a:off x="9134117" y="3593068"/>
                <a:ext cx="470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.04</a:t>
                </a:r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8B1C329-9605-87D0-6F8A-A118BEEE33D4}"/>
                  </a:ext>
                </a:extLst>
              </p:cNvPr>
              <p:cNvSpPr txBox="1"/>
              <p:nvPr/>
            </p:nvSpPr>
            <p:spPr>
              <a:xfrm>
                <a:off x="9433322" y="3318212"/>
                <a:ext cx="470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.32</a:t>
                </a:r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B4EE5E-90F0-06C6-AE9E-20F39C350F0A}"/>
                  </a:ext>
                </a:extLst>
              </p:cNvPr>
              <p:cNvSpPr txBox="1"/>
              <p:nvPr/>
            </p:nvSpPr>
            <p:spPr>
              <a:xfrm>
                <a:off x="9764824" y="2884222"/>
                <a:ext cx="470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.64</a:t>
                </a:r>
                <a:endParaRPr lang="en-US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C8CA77C-45FA-D67B-2CAE-380E74F441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15400" y="2514600"/>
                <a:ext cx="0" cy="1587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04D2907-F6D6-EB85-3EF6-76C2A367DEED}"/>
                  </a:ext>
                </a:extLst>
              </p:cNvPr>
              <p:cNvSpPr txBox="1"/>
              <p:nvPr/>
            </p:nvSpPr>
            <p:spPr>
              <a:xfrm>
                <a:off x="8962984" y="2358181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P(X)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4F1710-1CA9-8DE6-BF25-CDB04617A913}"/>
                  </a:ext>
                </a:extLst>
              </p:cNvPr>
              <p:cNvSpPr txBox="1"/>
              <p:nvPr/>
            </p:nvSpPr>
            <p:spPr>
              <a:xfrm>
                <a:off x="8463185" y="4773796"/>
                <a:ext cx="29161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Probability distribution of X</a:t>
                </a:r>
              </a:p>
            </p:txBody>
          </p: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689DD10-1B46-84DE-7F39-D6B4AF1FD651}"/>
                </a:ext>
              </a:extLst>
            </p:cNvPr>
            <p:cNvSpPr/>
            <p:nvPr/>
          </p:nvSpPr>
          <p:spPr>
            <a:xfrm>
              <a:off x="9841838" y="3682327"/>
              <a:ext cx="119096" cy="21538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8F025AC-FE0A-C988-B650-81710948D404}"/>
                </a:ext>
              </a:extLst>
            </p:cNvPr>
            <p:cNvCxnSpPr>
              <a:endCxn id="51" idx="7"/>
            </p:cNvCxnSpPr>
            <p:nvPr/>
          </p:nvCxnSpPr>
          <p:spPr>
            <a:xfrm flipH="1">
              <a:off x="9943493" y="3124200"/>
              <a:ext cx="1257907" cy="58966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86028B8-8912-1B1D-90DB-E4B011B1A635}"/>
                </a:ext>
              </a:extLst>
            </p:cNvPr>
            <p:cNvSpPr txBox="1"/>
            <p:nvPr/>
          </p:nvSpPr>
          <p:spPr>
            <a:xfrm>
              <a:off x="11099005" y="2797724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E[X]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537A6C9-BB1C-DEA4-AC0E-16771D50F176}"/>
              </a:ext>
            </a:extLst>
          </p:cNvPr>
          <p:cNvSpPr/>
          <p:nvPr/>
        </p:nvSpPr>
        <p:spPr>
          <a:xfrm>
            <a:off x="246055" y="4645788"/>
            <a:ext cx="8001000" cy="32781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5EE56C-3855-D452-78D8-13909EF43EFB}"/>
              </a:ext>
            </a:extLst>
          </p:cNvPr>
          <p:cNvSpPr/>
          <p:nvPr/>
        </p:nvSpPr>
        <p:spPr>
          <a:xfrm>
            <a:off x="228600" y="5835162"/>
            <a:ext cx="8001000" cy="32781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4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/>
          <a:lstStyle/>
          <a:p>
            <a:r>
              <a:rPr lang="en-US" dirty="0"/>
              <a:t>Variance and Standard Deviation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11734800" cy="5181600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C00000"/>
                    </a:solidFill>
                  </a:rPr>
                  <a:t>Variance: </a:t>
                </a:r>
                <a:r>
                  <a:rPr lang="en-US" dirty="0"/>
                  <a:t>Probability weighted </a:t>
                </a:r>
                <a:r>
                  <a:rPr lang="en-US" u="sng" dirty="0"/>
                  <a:t>sum of the squares of the deviation</a:t>
                </a:r>
                <a:r>
                  <a:rPr lang="en-US" dirty="0"/>
                  <a:t> of each value of the random variable from the expected value of the probability distribution.</a:t>
                </a:r>
              </a:p>
              <a:p>
                <a:pPr marL="457200" lvl="1" indent="0">
                  <a:buNone/>
                </a:pPr>
                <a:r>
                  <a:rPr lang="en-US" dirty="0"/>
                  <a:t>σ</a:t>
                </a:r>
                <a:r>
                  <a:rPr lang="en-US" baseline="30000" dirty="0"/>
                  <a:t>2</a:t>
                </a:r>
                <a:r>
                  <a:rPr lang="en-US" dirty="0"/>
                  <a:t>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N=  total number of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 err="1"/>
                  <a:t>i</a:t>
                </a:r>
                <a:r>
                  <a:rPr lang="en-US" baseline="30000" dirty="0" err="1"/>
                  <a:t>th</a:t>
                </a:r>
                <a:r>
                  <a:rPr lang="en-US" dirty="0"/>
                  <a:t> value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(X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probability of X taking value xi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11734800" cy="5181600"/>
              </a:xfrm>
              <a:blipFill>
                <a:blip r:embed="rId2"/>
                <a:stretch>
                  <a:fillRect l="-935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CD3C354-E45A-DD43-4D6C-C12F57A0E5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27393"/>
                  </p:ext>
                </p:extLst>
              </p:nvPr>
            </p:nvGraphicFramePr>
            <p:xfrm>
              <a:off x="876298" y="4354518"/>
              <a:ext cx="11201402" cy="25104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9667">
                      <a:extLst>
                        <a:ext uri="{9D8B030D-6E8A-4147-A177-3AD203B41FA5}">
                          <a16:colId xmlns:a16="http://schemas.microsoft.com/office/drawing/2014/main" val="3030702791"/>
                        </a:ext>
                      </a:extLst>
                    </a:gridCol>
                    <a:gridCol w="1889667">
                      <a:extLst>
                        <a:ext uri="{9D8B030D-6E8A-4147-A177-3AD203B41FA5}">
                          <a16:colId xmlns:a16="http://schemas.microsoft.com/office/drawing/2014/main" val="1676434575"/>
                        </a:ext>
                      </a:extLst>
                    </a:gridCol>
                    <a:gridCol w="1957967">
                      <a:extLst>
                        <a:ext uri="{9D8B030D-6E8A-4147-A177-3AD203B41FA5}">
                          <a16:colId xmlns:a16="http://schemas.microsoft.com/office/drawing/2014/main" val="759042699"/>
                        </a:ext>
                      </a:extLst>
                    </a:gridCol>
                    <a:gridCol w="1821367">
                      <a:extLst>
                        <a:ext uri="{9D8B030D-6E8A-4147-A177-3AD203B41FA5}">
                          <a16:colId xmlns:a16="http://schemas.microsoft.com/office/drawing/2014/main" val="166640704"/>
                        </a:ext>
                      </a:extLst>
                    </a:gridCol>
                    <a:gridCol w="1821367">
                      <a:extLst>
                        <a:ext uri="{9D8B030D-6E8A-4147-A177-3AD203B41FA5}">
                          <a16:colId xmlns:a16="http://schemas.microsoft.com/office/drawing/2014/main" val="2363243901"/>
                        </a:ext>
                      </a:extLst>
                    </a:gridCol>
                    <a:gridCol w="1821367">
                      <a:extLst>
                        <a:ext uri="{9D8B030D-6E8A-4147-A177-3AD203B41FA5}">
                          <a16:colId xmlns:a16="http://schemas.microsoft.com/office/drawing/2014/main" val="14612466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i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</a:t>
                          </a:r>
                          <a:r>
                            <a:rPr lang="en-US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(X=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kern="120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kern="120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1" kern="120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b="1" kern="120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])</m:t>
                              </m:r>
                            </m:oMath>
                          </a14:m>
                          <a:endParaRPr lang="en-US" baseline="30000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])</m:t>
                              </m:r>
                            </m:oMath>
                          </a14:m>
                          <a:r>
                            <a:rPr lang="en-US" baseline="30000" dirty="0"/>
                            <a:t>2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])</m:t>
                              </m:r>
                            </m:oMath>
                          </a14:m>
                          <a:r>
                            <a:rPr lang="en-US" baseline="30000" dirty="0"/>
                            <a:t>2</a:t>
                          </a:r>
                        </a:p>
                        <a:p>
                          <a:pPr algn="ctr"/>
                          <a:r>
                            <a:rPr lang="en-US" dirty="0"/>
                            <a:t>P</a:t>
                          </a:r>
                          <a:r>
                            <a:rPr lang="en-US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(X=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kern="120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kern="120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1" kern="120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b="1" kern="120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aseline="30000" dirty="0"/>
                            <a:t>*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8509562"/>
                      </a:ext>
                    </a:extLst>
                  </a:tr>
                  <a:tr h="314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-1.6</a:t>
                          </a:r>
                        </a:p>
                      </a:txBody>
                      <a:tcPr marL="7620" marR="7620" marT="7620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2.56</a:t>
                          </a:r>
                        </a:p>
                      </a:txBody>
                      <a:tcPr marL="7620" marR="7620" marT="7620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.1024</a:t>
                          </a:r>
                        </a:p>
                      </a:txBody>
                      <a:tcPr marL="7620" marR="7620" marT="7620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6983663"/>
                      </a:ext>
                    </a:extLst>
                  </a:tr>
                  <a:tr h="314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-0.6</a:t>
                          </a:r>
                        </a:p>
                      </a:txBody>
                      <a:tcPr marL="7620" marR="7620" marT="7620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0.36</a:t>
                          </a:r>
                        </a:p>
                      </a:txBody>
                      <a:tcPr marL="7620" marR="7620" marT="7620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.1152</a:t>
                          </a:r>
                        </a:p>
                      </a:txBody>
                      <a:tcPr marL="7620" marR="7620" marT="7620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866696"/>
                      </a:ext>
                    </a:extLst>
                  </a:tr>
                  <a:tr h="314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0.4</a:t>
                          </a:r>
                        </a:p>
                      </a:txBody>
                      <a:tcPr marL="7620" marR="7620" marT="7620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0.16</a:t>
                          </a:r>
                        </a:p>
                      </a:txBody>
                      <a:tcPr marL="7620" marR="7620" marT="7620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.1024</a:t>
                          </a:r>
                        </a:p>
                      </a:txBody>
                      <a:tcPr marL="7620" marR="7620" marT="7620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9373413"/>
                      </a:ext>
                    </a:extLst>
                  </a:tr>
                  <a:tr h="314960"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N=3, E[X] = 1.6</a:t>
                          </a: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Variance = σ</a:t>
                          </a:r>
                          <a:r>
                            <a:rPr lang="en-US" b="1" baseline="30000" dirty="0"/>
                            <a:t>2</a:t>
                          </a:r>
                          <a:r>
                            <a:rPr lang="en-US" b="1" dirty="0"/>
                            <a:t> = 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𝑬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𝑿</m:t>
                                          </m:r>
                                        </m:e>
                                      </m:d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</m:nary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0.32</a:t>
                          </a: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7550054"/>
                      </a:ext>
                    </a:extLst>
                  </a:tr>
                  <a:tr h="314960">
                    <a:tc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Standard Deviation</a:t>
                          </a:r>
                          <a:r>
                            <a:rPr lang="en-US" sz="1800" b="1" kern="1200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kern="1200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= 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σ</a:t>
                          </a:r>
                          <a:r>
                            <a:rPr lang="en-US" sz="1800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√</m:t>
                              </m:r>
                            </m:oMath>
                          </a14:m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(σ</a:t>
                          </a:r>
                          <a:r>
                            <a:rPr lang="en-US" sz="1800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en-US" sz="1800" kern="1200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en-US" b="1" baseline="0" dirty="0"/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.56</a:t>
                          </a: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60533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CD3C354-E45A-DD43-4D6C-C12F57A0E5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27393"/>
                  </p:ext>
                </p:extLst>
              </p:nvPr>
            </p:nvGraphicFramePr>
            <p:xfrm>
              <a:off x="876298" y="4354518"/>
              <a:ext cx="11201402" cy="25104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9667">
                      <a:extLst>
                        <a:ext uri="{9D8B030D-6E8A-4147-A177-3AD203B41FA5}">
                          <a16:colId xmlns:a16="http://schemas.microsoft.com/office/drawing/2014/main" val="3030702791"/>
                        </a:ext>
                      </a:extLst>
                    </a:gridCol>
                    <a:gridCol w="1889667">
                      <a:extLst>
                        <a:ext uri="{9D8B030D-6E8A-4147-A177-3AD203B41FA5}">
                          <a16:colId xmlns:a16="http://schemas.microsoft.com/office/drawing/2014/main" val="1676434575"/>
                        </a:ext>
                      </a:extLst>
                    </a:gridCol>
                    <a:gridCol w="1957967">
                      <a:extLst>
                        <a:ext uri="{9D8B030D-6E8A-4147-A177-3AD203B41FA5}">
                          <a16:colId xmlns:a16="http://schemas.microsoft.com/office/drawing/2014/main" val="759042699"/>
                        </a:ext>
                      </a:extLst>
                    </a:gridCol>
                    <a:gridCol w="1821367">
                      <a:extLst>
                        <a:ext uri="{9D8B030D-6E8A-4147-A177-3AD203B41FA5}">
                          <a16:colId xmlns:a16="http://schemas.microsoft.com/office/drawing/2014/main" val="166640704"/>
                        </a:ext>
                      </a:extLst>
                    </a:gridCol>
                    <a:gridCol w="1821367">
                      <a:extLst>
                        <a:ext uri="{9D8B030D-6E8A-4147-A177-3AD203B41FA5}">
                          <a16:colId xmlns:a16="http://schemas.microsoft.com/office/drawing/2014/main" val="2363243901"/>
                        </a:ext>
                      </a:extLst>
                    </a:gridCol>
                    <a:gridCol w="1821367">
                      <a:extLst>
                        <a:ext uri="{9D8B030D-6E8A-4147-A177-3AD203B41FA5}">
                          <a16:colId xmlns:a16="http://schemas.microsoft.com/office/drawing/2014/main" val="146124663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i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3" t="-4762" r="-394516" b="-3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2857" t="-4762" r="-279814" b="-3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5385" t="-4762" r="-201338" b="-3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5385" t="-4762" r="-101338" b="-3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15385" t="-4762" r="-1338" b="-3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85095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-1.6</a:t>
                          </a:r>
                        </a:p>
                      </a:txBody>
                      <a:tcPr marL="7620" marR="7620" marT="7620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2.56</a:t>
                          </a:r>
                        </a:p>
                      </a:txBody>
                      <a:tcPr marL="7620" marR="7620" marT="7620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.1024</a:t>
                          </a:r>
                        </a:p>
                      </a:txBody>
                      <a:tcPr marL="7620" marR="7620" marT="7620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69836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-0.6</a:t>
                          </a:r>
                        </a:p>
                      </a:txBody>
                      <a:tcPr marL="7620" marR="7620" marT="7620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0.36</a:t>
                          </a:r>
                        </a:p>
                      </a:txBody>
                      <a:tcPr marL="7620" marR="7620" marT="7620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.1152</a:t>
                          </a:r>
                        </a:p>
                      </a:txBody>
                      <a:tcPr marL="7620" marR="7620" marT="7620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86669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0.4</a:t>
                          </a:r>
                        </a:p>
                      </a:txBody>
                      <a:tcPr marL="7620" marR="7620" marT="7620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0.16</a:t>
                          </a:r>
                        </a:p>
                      </a:txBody>
                      <a:tcPr marL="7620" marR="7620" marT="7620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.1024</a:t>
                          </a:r>
                        </a:p>
                      </a:txBody>
                      <a:tcPr marL="7620" marR="7620" marT="7620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9373413"/>
                      </a:ext>
                    </a:extLst>
                  </a:tr>
                  <a:tr h="386842"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N=3, E[X] = 1.6</a:t>
                          </a: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405" t="-461905" r="-64662" b="-1793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0.32</a:t>
                          </a: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7550054"/>
                      </a:ext>
                    </a:extLst>
                  </a:tr>
                  <a:tr h="386207">
                    <a:tc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405" t="-553125" r="-64662" b="-765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.56</a:t>
                          </a: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60533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22420629-36EE-54D9-7FEC-891AF0B0CFFA}"/>
              </a:ext>
            </a:extLst>
          </p:cNvPr>
          <p:cNvSpPr/>
          <p:nvPr/>
        </p:nvSpPr>
        <p:spPr>
          <a:xfrm>
            <a:off x="916576" y="6118416"/>
            <a:ext cx="10970624" cy="86956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AA3EF8-0847-5403-2E52-55D6ECCF8351}"/>
              </a:ext>
            </a:extLst>
          </p:cNvPr>
          <p:cNvSpPr/>
          <p:nvPr/>
        </p:nvSpPr>
        <p:spPr>
          <a:xfrm>
            <a:off x="909649" y="5050671"/>
            <a:ext cx="11275423" cy="37159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3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/>
          <a:lstStyle/>
          <a:p>
            <a:r>
              <a:rPr lang="en-US" dirty="0"/>
              <a:t>Parametric Probability Distributions (Models)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11734800" cy="5181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Why?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If you have 100 machines, what is the probability that more than 20 machines would not work on a given day?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What is the expected value of “Machines not working” on a given day. What is the variance?</a:t>
            </a:r>
          </a:p>
          <a:p>
            <a:pPr marL="457200" lvl="1" indent="0"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Many real life situations are similar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For a well defined problem that meets certain criteria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Parametric probability models help us quickly calculate the probabilities, variance, expected value etc. using a generic formula </a:t>
            </a:r>
          </a:p>
        </p:txBody>
      </p:sp>
    </p:spTree>
    <p:extLst>
      <p:ext uri="{BB962C8B-B14F-4D97-AF65-F5344CB8AC3E}">
        <p14:creationId xmlns:p14="http://schemas.microsoft.com/office/powerpoint/2010/main" val="240167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Binomial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1393288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/>
          <a:lstStyle/>
          <a:p>
            <a:r>
              <a:rPr lang="en-US" dirty="0"/>
              <a:t>Binomial Distribution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11734800" cy="5181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Binomial Random Variable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random variable representing number of successful events in n trials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Properties of a binomial distribution</a:t>
            </a:r>
          </a:p>
          <a:p>
            <a:pPr lvl="1"/>
            <a:r>
              <a:rPr lang="en-US" dirty="0"/>
              <a:t>The sample has fixed number of observations:  n</a:t>
            </a:r>
          </a:p>
          <a:p>
            <a:pPr lvl="1"/>
            <a:r>
              <a:rPr lang="en-US" dirty="0"/>
              <a:t>Each observation consists of the possibility of </a:t>
            </a:r>
            <a:r>
              <a:rPr lang="en-US" u="sng" dirty="0"/>
              <a:t>two mutually exclusive and collectively exhaustive outcomes</a:t>
            </a:r>
            <a:endParaRPr lang="en-US" dirty="0"/>
          </a:p>
          <a:p>
            <a:pPr lvl="1"/>
            <a:r>
              <a:rPr lang="en-US" dirty="0"/>
              <a:t>Probability of the event of interest is constant across observations. So, P (Event) is  fixed </a:t>
            </a:r>
          </a:p>
          <a:p>
            <a:pPr lvl="1"/>
            <a:r>
              <a:rPr lang="en-US" dirty="0"/>
              <a:t>Value of any observation is independent of any other observation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423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/>
          <a:lstStyle/>
          <a:p>
            <a:r>
              <a:rPr lang="en-US" dirty="0"/>
              <a:t>Binomial Distribution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11734800" cy="5181600"/>
          </a:xfrm>
        </p:spPr>
        <p:txBody>
          <a:bodyPr/>
          <a:lstStyle/>
          <a:p>
            <a:pPr marL="0" indent="0"/>
            <a:r>
              <a:rPr lang="en-US" sz="2400" dirty="0"/>
              <a:t>For toss of a coin experiment, the Random Variable X represents number of heads in 10 trials</a:t>
            </a:r>
          </a:p>
          <a:p>
            <a:pPr marL="0" indent="0"/>
            <a:r>
              <a:rPr lang="en-US" sz="2400" b="1" dirty="0">
                <a:solidFill>
                  <a:srgbClr val="C00000"/>
                </a:solidFill>
              </a:rPr>
              <a:t>Is X a Binomial RV?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Does X represent number of successful events in n trials?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Does the sample have fixed number of observations:  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Does each observation consist of the possibility of “</a:t>
            </a:r>
            <a:r>
              <a:rPr lang="en-US" sz="2000" u="sng" dirty="0"/>
              <a:t>two” mutually exclusive and collectively exhaustive outcomes?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Is the probability of the event of interest constant across observations?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Does the value of any observation independent of any other observation?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X is a Binomial RV</a:t>
            </a:r>
          </a:p>
        </p:txBody>
      </p:sp>
    </p:spTree>
    <p:extLst>
      <p:ext uri="{BB962C8B-B14F-4D97-AF65-F5344CB8AC3E}">
        <p14:creationId xmlns:p14="http://schemas.microsoft.com/office/powerpoint/2010/main" val="199607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/>
          <a:lstStyle/>
          <a:p>
            <a:r>
              <a:rPr lang="en-US" dirty="0"/>
              <a:t>Binomial Distribution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11734800" cy="5181600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If a random variable X is distributed Binomially, then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P ( X = x | n, π)</a:t>
                </a:r>
              </a:p>
              <a:p>
                <a:pPr lvl="1"/>
                <a:r>
                  <a:rPr lang="en-US" dirty="0"/>
                  <a:t>Probability of x number of events occurring given parameters </a:t>
                </a:r>
              </a:p>
              <a:p>
                <a:pPr lvl="1"/>
                <a:r>
                  <a:rPr lang="en-US" dirty="0"/>
                  <a:t>n: total number of trails/observations  and </a:t>
                </a:r>
              </a:p>
              <a:p>
                <a:pPr lvl="1"/>
                <a:r>
                  <a:rPr lang="el-GR" dirty="0"/>
                  <a:t>Π</a:t>
                </a:r>
                <a:r>
                  <a:rPr lang="en-US" dirty="0"/>
                  <a:t>: probability of the event or probability of success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P( X = x | n, π)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i="1" dirty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)!</m:t>
                        </m:r>
                      </m:den>
                    </m:f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E[X] = nπ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Variance of a binomial distribution: σ</a:t>
                </a:r>
                <a:r>
                  <a:rPr lang="en-US" baseline="30000" dirty="0"/>
                  <a:t>2</a:t>
                </a:r>
                <a:r>
                  <a:rPr lang="en-US" dirty="0"/>
                  <a:t>= nπ(1-π)</a:t>
                </a:r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11734800" cy="5181600"/>
              </a:xfrm>
              <a:blipFill>
                <a:blip r:embed="rId2"/>
                <a:stretch>
                  <a:fillRect l="-935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27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/>
          <a:lstStyle/>
          <a:p>
            <a:r>
              <a:rPr lang="en-US" dirty="0"/>
              <a:t>Binomial Distribution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11734800" cy="1447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Probability distribution of ‘x’ machines failing out of total ‘10’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 ‘x’ heads in 10 trials of a coin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For different values of probability of the event  (π)</a:t>
            </a:r>
            <a:endParaRPr lang="en-US" i="1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E53A1BA-D618-D4F6-CBB6-F4AA84245D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3430093"/>
              </p:ext>
            </p:extLst>
          </p:nvPr>
        </p:nvGraphicFramePr>
        <p:xfrm>
          <a:off x="685800" y="2895600"/>
          <a:ext cx="32004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28D4470-D1E8-5083-B663-0CC0A2ADB0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8894498"/>
              </p:ext>
            </p:extLst>
          </p:nvPr>
        </p:nvGraphicFramePr>
        <p:xfrm>
          <a:off x="4114800" y="2834640"/>
          <a:ext cx="3886200" cy="288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BEAFB8D-A876-66A0-3784-1F70059423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4068402"/>
              </p:ext>
            </p:extLst>
          </p:nvPr>
        </p:nvGraphicFramePr>
        <p:xfrm>
          <a:off x="8001000" y="2667000"/>
          <a:ext cx="3886200" cy="288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4332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Graphic spid="8" grpId="0">
        <p:bldAsOne/>
      </p:bldGraphic>
      <p:bldGraphic spid="9" grpId="0">
        <p:bldAsOne/>
      </p:bldGraphic>
      <p:bldGraphic spid="10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/>
          <a:lstStyle/>
          <a:p>
            <a:r>
              <a:rPr lang="en-US" dirty="0"/>
              <a:t>Binomial Distribution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447800"/>
                <a:ext cx="11734800" cy="518160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Binomial Random Variable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Probability that exactly 2 machines out of 4 will fail today, given probability of a machine failing on any given day is 0.2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P( X = x | n, π)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i="1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n, x, π? 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4, 2 and 0.2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P( X = 2 | 4, 0.2)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 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 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0.2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0.8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=0.0768</m:t>
                    </m:r>
                  </m:oMath>
                </a14:m>
                <a:endParaRPr lang="en-US" i="1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E[X]  = nπ  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4*0.2 = .8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47800"/>
                <a:ext cx="11734800" cy="5181600"/>
              </a:xfrm>
              <a:blipFill>
                <a:blip r:embed="rId2"/>
                <a:stretch>
                  <a:fillRect l="-935" t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6A06F28-9047-3F3C-775B-181B088A6376}"/>
              </a:ext>
            </a:extLst>
          </p:cNvPr>
          <p:cNvSpPr txBox="1"/>
          <p:nvPr/>
        </p:nvSpPr>
        <p:spPr>
          <a:xfrm>
            <a:off x="533400" y="6019800"/>
            <a:ext cx="4433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XL Formula: BINOM.DIST(x, mean, false)</a:t>
            </a:r>
          </a:p>
        </p:txBody>
      </p:sp>
    </p:spTree>
    <p:extLst>
      <p:ext uri="{BB962C8B-B14F-4D97-AF65-F5344CB8AC3E}">
        <p14:creationId xmlns:p14="http://schemas.microsoft.com/office/powerpoint/2010/main" val="1897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83B5F9-20B3-4AA4-BF9B-EFF14222B5D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 application of Binomial distribution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31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Discreet Probability Distributions</a:t>
            </a:r>
          </a:p>
          <a:p>
            <a:r>
              <a:rPr lang="en-IN" sz="2400" dirty="0"/>
              <a:t>(Ch 5 </a:t>
            </a:r>
            <a:r>
              <a:rPr lang="en-US" sz="2400" dirty="0"/>
              <a:t>Business Statistics</a:t>
            </a:r>
            <a:r>
              <a:rPr lang="en-IN" sz="2400" dirty="0"/>
              <a:t>, Levine et al.)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90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/>
          <a:lstStyle/>
          <a:p>
            <a:r>
              <a:rPr lang="en-US" dirty="0"/>
              <a:t>Binomial Distribution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4572000" cy="5181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Binomial Random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You have 50 machines in your factory, probability of failure of a machine on a given day is 0.2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One mechanic can only fix a maximum of 5 machines the same day they go out of order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You want at least 95% chance that all the out of order machines would be fixed the same 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How many mechanics should you hire?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What if you want to be 100% confident?</a:t>
            </a:r>
          </a:p>
          <a:p>
            <a:pPr marL="0" indent="0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A06F28-9047-3F3C-775B-181B088A6376}"/>
              </a:ext>
            </a:extLst>
          </p:cNvPr>
          <p:cNvSpPr txBox="1"/>
          <p:nvPr/>
        </p:nvSpPr>
        <p:spPr>
          <a:xfrm>
            <a:off x="533400" y="6019800"/>
            <a:ext cx="8915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XL Formula: BINOM.DIST(x, mean, cumulative=false) or  BINOM.DIST(x, mean, true)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B10D7A-5357-A76E-54D3-DC4E2894A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499468"/>
              </p:ext>
            </p:extLst>
          </p:nvPr>
        </p:nvGraphicFramePr>
        <p:xfrm>
          <a:off x="5270502" y="1600200"/>
          <a:ext cx="5321297" cy="41910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6591">
                  <a:extLst>
                    <a:ext uri="{9D8B030D-6E8A-4147-A177-3AD203B41FA5}">
                      <a16:colId xmlns:a16="http://schemas.microsoft.com/office/drawing/2014/main" val="2679852506"/>
                    </a:ext>
                  </a:extLst>
                </a:gridCol>
                <a:gridCol w="764737">
                  <a:extLst>
                    <a:ext uri="{9D8B030D-6E8A-4147-A177-3AD203B41FA5}">
                      <a16:colId xmlns:a16="http://schemas.microsoft.com/office/drawing/2014/main" val="3547530275"/>
                    </a:ext>
                  </a:extLst>
                </a:gridCol>
                <a:gridCol w="1306426">
                  <a:extLst>
                    <a:ext uri="{9D8B030D-6E8A-4147-A177-3AD203B41FA5}">
                      <a16:colId xmlns:a16="http://schemas.microsoft.com/office/drawing/2014/main" val="2455435297"/>
                    </a:ext>
                  </a:extLst>
                </a:gridCol>
                <a:gridCol w="1513543">
                  <a:extLst>
                    <a:ext uri="{9D8B030D-6E8A-4147-A177-3AD203B41FA5}">
                      <a16:colId xmlns:a16="http://schemas.microsoft.com/office/drawing/2014/main" val="1228543063"/>
                    </a:ext>
                  </a:extLst>
                </a:gridCol>
              </a:tblGrid>
              <a:tr h="1926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E7E6E6"/>
                          </a:highlight>
                        </a:rPr>
                        <a:t>n=50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7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E7E6E6"/>
                          </a:highlight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7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E7E6E6"/>
                          </a:highlight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7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10144844"/>
                  </a:ext>
                </a:extLst>
              </a:tr>
              <a:tr h="192690">
                <a:tc>
                  <a:txBody>
                    <a:bodyPr/>
                    <a:lstStyle/>
                    <a:p>
                      <a:pPr algn="l" fontAlgn="b"/>
                      <a:r>
                        <a:rPr lang="el-GR" sz="1100" u="none" strike="noStrike">
                          <a:effectLst/>
                          <a:highlight>
                            <a:srgbClr val="E7E6E6"/>
                          </a:highlight>
                        </a:rPr>
                        <a:t>π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7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E7E6E6"/>
                          </a:highlight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7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E7E6E6"/>
                          </a:highlight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7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6964720"/>
                  </a:ext>
                </a:extLst>
              </a:tr>
              <a:tr h="3612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E7E6E6"/>
                          </a:highlight>
                        </a:rPr>
                        <a:t>One mechanic capacity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7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E7E6E6"/>
                          </a:highlight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7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E7E6E6"/>
                          </a:highlight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7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977692"/>
                  </a:ext>
                </a:extLst>
              </a:tr>
              <a:tr h="3612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4B084"/>
                          </a:highlight>
                        </a:rPr>
                        <a:t>Number of events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4B08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4B084"/>
                          </a:highlight>
                        </a:rPr>
                        <a:t>P(x)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4B08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4B084"/>
                          </a:highlight>
                        </a:rPr>
                        <a:t>CumulativeProb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4B08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4B084"/>
                          </a:highlight>
                        </a:rPr>
                        <a:t>Mechanics Required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4B08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9298970"/>
                  </a:ext>
                </a:extLst>
              </a:tr>
              <a:tr h="1926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92546253"/>
                  </a:ext>
                </a:extLst>
              </a:tr>
              <a:tr h="1926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7018116"/>
                  </a:ext>
                </a:extLst>
              </a:tr>
              <a:tr h="1926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8472294"/>
                  </a:ext>
                </a:extLst>
              </a:tr>
              <a:tr h="1926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3564455"/>
                  </a:ext>
                </a:extLst>
              </a:tr>
              <a:tr h="1926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1541677"/>
                  </a:ext>
                </a:extLst>
              </a:tr>
              <a:tr h="1926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20792514"/>
                  </a:ext>
                </a:extLst>
              </a:tr>
              <a:tr h="1926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0.1034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0461916"/>
                  </a:ext>
                </a:extLst>
              </a:tr>
              <a:tr h="1926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0.1904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7925414"/>
                  </a:ext>
                </a:extLst>
              </a:tr>
              <a:tr h="1926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0.3073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2622912"/>
                  </a:ext>
                </a:extLst>
              </a:tr>
              <a:tr h="1926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0.1364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0.4437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00913414"/>
                  </a:ext>
                </a:extLst>
              </a:tr>
              <a:tr h="1926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0.1398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0902464"/>
                  </a:ext>
                </a:extLst>
              </a:tr>
              <a:tr h="1926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5153139"/>
                  </a:ext>
                </a:extLst>
              </a:tr>
              <a:tr h="1926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0.1033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51867590"/>
                  </a:ext>
                </a:extLst>
              </a:tr>
              <a:tr h="1926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0.8894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669871"/>
                  </a:ext>
                </a:extLst>
              </a:tr>
              <a:tr h="1926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FFFFFF"/>
                          </a:highlight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FFFFFF"/>
                          </a:highlight>
                        </a:rPr>
                        <a:t>0.0499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FFFFFF"/>
                          </a:highlight>
                        </a:rPr>
                        <a:t>0.9393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3692425"/>
                  </a:ext>
                </a:extLst>
              </a:tr>
              <a:tr h="1926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FFE699"/>
                          </a:highlight>
                        </a:rPr>
                        <a:t>15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E699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FFE699"/>
                          </a:highlight>
                        </a:rPr>
                        <a:t>0.0299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E699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FFE699"/>
                          </a:highlight>
                        </a:rPr>
                        <a:t>0.9692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E699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highlight>
                            <a:srgbClr val="FFE699"/>
                          </a:highlight>
                        </a:rPr>
                        <a:t>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E699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2208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98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/>
          <a:lstStyle/>
          <a:p>
            <a:r>
              <a:rPr lang="en-US" dirty="0"/>
              <a:t>Binomial Distribution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4572000" cy="5181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Binomial Random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You have 50 machines in your factory, probability of failure of a machine on a given day is 0.2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How many machines do you expect to be out of order any given day?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E[X] = n</a:t>
            </a:r>
            <a:r>
              <a:rPr lang="el-GR" sz="1800" dirty="0"/>
              <a:t>π</a:t>
            </a:r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E[X] = 50*0.2 = 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What is the chance that less than 5 machines would be out of order?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P(X&lt;=4) = 0.0185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What is the chance that exactly 5 or 10 machines would be out of order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P(X=5) + P(X=10) = .0295 + 0.1398</a:t>
            </a:r>
          </a:p>
          <a:p>
            <a:pPr marL="0" indent="0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B10D7A-5357-A76E-54D3-DC4E2894A45C}"/>
              </a:ext>
            </a:extLst>
          </p:cNvPr>
          <p:cNvGraphicFramePr>
            <a:graphicFrameLocks noGrp="1"/>
          </p:cNvGraphicFramePr>
          <p:nvPr/>
        </p:nvGraphicFramePr>
        <p:xfrm>
          <a:off x="5270502" y="1600200"/>
          <a:ext cx="5321297" cy="41910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6591">
                  <a:extLst>
                    <a:ext uri="{9D8B030D-6E8A-4147-A177-3AD203B41FA5}">
                      <a16:colId xmlns:a16="http://schemas.microsoft.com/office/drawing/2014/main" val="2679852506"/>
                    </a:ext>
                  </a:extLst>
                </a:gridCol>
                <a:gridCol w="764737">
                  <a:extLst>
                    <a:ext uri="{9D8B030D-6E8A-4147-A177-3AD203B41FA5}">
                      <a16:colId xmlns:a16="http://schemas.microsoft.com/office/drawing/2014/main" val="3547530275"/>
                    </a:ext>
                  </a:extLst>
                </a:gridCol>
                <a:gridCol w="1306426">
                  <a:extLst>
                    <a:ext uri="{9D8B030D-6E8A-4147-A177-3AD203B41FA5}">
                      <a16:colId xmlns:a16="http://schemas.microsoft.com/office/drawing/2014/main" val="2455435297"/>
                    </a:ext>
                  </a:extLst>
                </a:gridCol>
                <a:gridCol w="1513543">
                  <a:extLst>
                    <a:ext uri="{9D8B030D-6E8A-4147-A177-3AD203B41FA5}">
                      <a16:colId xmlns:a16="http://schemas.microsoft.com/office/drawing/2014/main" val="1228543063"/>
                    </a:ext>
                  </a:extLst>
                </a:gridCol>
              </a:tblGrid>
              <a:tr h="1926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E7E6E6"/>
                          </a:highlight>
                        </a:rPr>
                        <a:t>n=50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7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E7E6E6"/>
                          </a:highlight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7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E7E6E6"/>
                          </a:highlight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7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10144844"/>
                  </a:ext>
                </a:extLst>
              </a:tr>
              <a:tr h="192690">
                <a:tc>
                  <a:txBody>
                    <a:bodyPr/>
                    <a:lstStyle/>
                    <a:p>
                      <a:pPr algn="l" fontAlgn="b"/>
                      <a:r>
                        <a:rPr lang="el-GR" sz="1100" u="none" strike="noStrike">
                          <a:effectLst/>
                          <a:highlight>
                            <a:srgbClr val="E7E6E6"/>
                          </a:highlight>
                        </a:rPr>
                        <a:t>π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7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E7E6E6"/>
                          </a:highlight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7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E7E6E6"/>
                          </a:highlight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7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6964720"/>
                  </a:ext>
                </a:extLst>
              </a:tr>
              <a:tr h="3612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E7E6E6"/>
                          </a:highlight>
                        </a:rPr>
                        <a:t>One mechanic capacity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7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E7E6E6"/>
                          </a:highlight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7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E7E6E6"/>
                          </a:highlight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7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977692"/>
                  </a:ext>
                </a:extLst>
              </a:tr>
              <a:tr h="3612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4B084"/>
                          </a:highlight>
                        </a:rPr>
                        <a:t>Number of events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4B08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4B084"/>
                          </a:highlight>
                        </a:rPr>
                        <a:t>P(x)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4B08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4B084"/>
                          </a:highlight>
                        </a:rPr>
                        <a:t>CumulativeProb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4B08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4B084"/>
                          </a:highlight>
                        </a:rPr>
                        <a:t>Mechanics Required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4B08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9298970"/>
                  </a:ext>
                </a:extLst>
              </a:tr>
              <a:tr h="1926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92546253"/>
                  </a:ext>
                </a:extLst>
              </a:tr>
              <a:tr h="1926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7018116"/>
                  </a:ext>
                </a:extLst>
              </a:tr>
              <a:tr h="1926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8472294"/>
                  </a:ext>
                </a:extLst>
              </a:tr>
              <a:tr h="1926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3564455"/>
                  </a:ext>
                </a:extLst>
              </a:tr>
              <a:tr h="1926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1541677"/>
                  </a:ext>
                </a:extLst>
              </a:tr>
              <a:tr h="1926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20792514"/>
                  </a:ext>
                </a:extLst>
              </a:tr>
              <a:tr h="1926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0.1034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0461916"/>
                  </a:ext>
                </a:extLst>
              </a:tr>
              <a:tr h="1926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0.1904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7925414"/>
                  </a:ext>
                </a:extLst>
              </a:tr>
              <a:tr h="1926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0.3073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2622912"/>
                  </a:ext>
                </a:extLst>
              </a:tr>
              <a:tr h="1926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0.1364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0.4437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00913414"/>
                  </a:ext>
                </a:extLst>
              </a:tr>
              <a:tr h="1926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0.1398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0902464"/>
                  </a:ext>
                </a:extLst>
              </a:tr>
              <a:tr h="1926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5153139"/>
                  </a:ext>
                </a:extLst>
              </a:tr>
              <a:tr h="1926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0.1033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51867590"/>
                  </a:ext>
                </a:extLst>
              </a:tr>
              <a:tr h="1926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0.8894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669871"/>
                  </a:ext>
                </a:extLst>
              </a:tr>
              <a:tr h="1926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FFFFFF"/>
                          </a:highlight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FFFFFF"/>
                          </a:highlight>
                        </a:rPr>
                        <a:t>0.0499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FFFFFF"/>
                          </a:highlight>
                        </a:rPr>
                        <a:t>0.9393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3692425"/>
                  </a:ext>
                </a:extLst>
              </a:tr>
              <a:tr h="1926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FFE699"/>
                          </a:highlight>
                        </a:rPr>
                        <a:t>15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E699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FFE699"/>
                          </a:highlight>
                        </a:rPr>
                        <a:t>0.0299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E699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FFE699"/>
                          </a:highlight>
                        </a:rPr>
                        <a:t>0.9692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E699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highlight>
                            <a:srgbClr val="FFE699"/>
                          </a:highlight>
                        </a:rPr>
                        <a:t>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E699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2208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06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/>
          <a:lstStyle/>
          <a:p>
            <a:r>
              <a:rPr lang="en-US" dirty="0"/>
              <a:t>Other examples of binomial distributions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9677400" cy="51816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For a shop floor manager, x number of employees calling it sick today out of total 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For a rental company, x number of cars expected to be in good conditions of total 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Expected number of defective parts out of a total n coming out the assembly 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Out of x customers approached, how many are expected to buy the product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A06F28-9047-3F3C-775B-181B088A6376}"/>
              </a:ext>
            </a:extLst>
          </p:cNvPr>
          <p:cNvSpPr txBox="1"/>
          <p:nvPr/>
        </p:nvSpPr>
        <p:spPr>
          <a:xfrm>
            <a:off x="533400" y="6019800"/>
            <a:ext cx="8915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XL Formula: BINOM.DIST(x, mean, cumulative=false) or  BINOM.DIST(x, mean, true)</a:t>
            </a:r>
          </a:p>
        </p:txBody>
      </p:sp>
    </p:spTree>
    <p:extLst>
      <p:ext uri="{BB962C8B-B14F-4D97-AF65-F5344CB8AC3E}">
        <p14:creationId xmlns:p14="http://schemas.microsoft.com/office/powerpoint/2010/main" val="16185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Poisson distribution</a:t>
            </a:r>
          </a:p>
        </p:txBody>
      </p:sp>
    </p:spTree>
    <p:extLst>
      <p:ext uri="{BB962C8B-B14F-4D97-AF65-F5344CB8AC3E}">
        <p14:creationId xmlns:p14="http://schemas.microsoft.com/office/powerpoint/2010/main" val="3245223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/>
          <a:lstStyle/>
          <a:p>
            <a:r>
              <a:rPr lang="en-US" dirty="0"/>
              <a:t>Poisson Distribution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11734800" cy="5181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Poisson Random Variable</a:t>
            </a:r>
          </a:p>
          <a:p>
            <a:pPr lvl="1"/>
            <a:r>
              <a:rPr lang="en-US" dirty="0"/>
              <a:t>Count of the events of interest occurring in an “Area of Opportunity”</a:t>
            </a:r>
          </a:p>
          <a:p>
            <a:pPr lvl="1"/>
            <a:r>
              <a:rPr lang="en-US" dirty="0"/>
              <a:t>Area of opportunity </a:t>
            </a:r>
          </a:p>
          <a:p>
            <a:pPr lvl="2"/>
            <a:r>
              <a:rPr lang="en-US" dirty="0"/>
              <a:t>Certain time-period, Space, Length </a:t>
            </a:r>
            <a:r>
              <a:rPr lang="en-US" dirty="0" err="1"/>
              <a:t>etc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Examples of the “count of events” and “area of opportunity”</a:t>
            </a:r>
          </a:p>
          <a:p>
            <a:pPr marL="0" indent="0"/>
            <a:r>
              <a:rPr lang="en-US" dirty="0"/>
              <a:t>Number of cars arriving at a Toll booth in a </a:t>
            </a:r>
            <a:r>
              <a:rPr lang="en-US" dirty="0">
                <a:solidFill>
                  <a:srgbClr val="C00000"/>
                </a:solidFill>
              </a:rPr>
              <a:t>1 minute period 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Number of defects </a:t>
            </a:r>
            <a:r>
              <a:rPr lang="en-US" dirty="0">
                <a:solidFill>
                  <a:srgbClr val="C00000"/>
                </a:solidFill>
              </a:rPr>
              <a:t>per square inch </a:t>
            </a:r>
            <a:r>
              <a:rPr lang="en-US" dirty="0"/>
              <a:t>in a product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Number of calls arriving at a call center in </a:t>
            </a:r>
            <a:r>
              <a:rPr lang="en-US" dirty="0">
                <a:solidFill>
                  <a:srgbClr val="C00000"/>
                </a:solidFill>
              </a:rPr>
              <a:t>2 minutes interval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Number of car crashes </a:t>
            </a:r>
            <a:r>
              <a:rPr lang="en-US" dirty="0">
                <a:solidFill>
                  <a:srgbClr val="C00000"/>
                </a:solidFill>
              </a:rPr>
              <a:t>in a month on Mumbai Pune Highway</a:t>
            </a:r>
          </a:p>
        </p:txBody>
      </p:sp>
    </p:spTree>
    <p:extLst>
      <p:ext uri="{BB962C8B-B14F-4D97-AF65-F5344CB8AC3E}">
        <p14:creationId xmlns:p14="http://schemas.microsoft.com/office/powerpoint/2010/main" val="157770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/>
          <a:lstStyle/>
          <a:p>
            <a:r>
              <a:rPr lang="en-US" dirty="0"/>
              <a:t>Poisson Distribution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11734800" cy="5181600"/>
          </a:xfrm>
        </p:spPr>
        <p:txBody>
          <a:bodyPr/>
          <a:lstStyle/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Probability of the event is same for all the areas of opportunity </a:t>
            </a:r>
          </a:p>
          <a:p>
            <a:pPr lvl="1"/>
            <a:r>
              <a:rPr lang="en-US" dirty="0"/>
              <a:t>Number of events occurring in one area of opportunity is independent of number of events occurring in other areas of opportunity </a:t>
            </a:r>
          </a:p>
          <a:p>
            <a:pPr lvl="1"/>
            <a:r>
              <a:rPr lang="en-US" dirty="0"/>
              <a:t>The probability that </a:t>
            </a:r>
            <a:r>
              <a:rPr lang="en-US" b="1" u="sng" dirty="0"/>
              <a:t>two or more events</a:t>
            </a:r>
            <a:r>
              <a:rPr lang="en-US" dirty="0"/>
              <a:t> will occur in an area of opportunity approaches zero as the area of opportunity becomes extremely small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Number of customers arriving each minute during the lunch hour in a bank, number of defects per sq inch area etc.</a:t>
            </a:r>
          </a:p>
          <a:p>
            <a:pPr lvl="1"/>
            <a:r>
              <a:rPr lang="en-US" dirty="0"/>
              <a:t> Has one parameter λ  (Lambda): Expected number of events per unit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403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11734800" cy="5181600"/>
          </a:xfrm>
        </p:spPr>
        <p:txBody>
          <a:bodyPr/>
          <a:lstStyle/>
          <a:p>
            <a:r>
              <a:rPr lang="en-US" dirty="0"/>
              <a:t>Are the following example of Poisson distribution?</a:t>
            </a:r>
          </a:p>
          <a:p>
            <a:pPr lvl="1"/>
            <a:r>
              <a:rPr lang="en-US" dirty="0"/>
              <a:t>Number of customers arriving at a bank branch </a:t>
            </a:r>
            <a:r>
              <a:rPr lang="en-US" dirty="0">
                <a:solidFill>
                  <a:srgbClr val="C00000"/>
                </a:solidFill>
              </a:rPr>
              <a:t>every minute </a:t>
            </a:r>
            <a:r>
              <a:rPr lang="en-US" dirty="0"/>
              <a:t>during lunch hour</a:t>
            </a:r>
          </a:p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Is the probability of the event same for all the areas of opportunity?</a:t>
            </a:r>
          </a:p>
          <a:p>
            <a:pPr lvl="1"/>
            <a:r>
              <a:rPr lang="en-US" dirty="0"/>
              <a:t>Are number of events occurring in one area of opportunity independent of number of events occurring in other areas of opportunity?</a:t>
            </a:r>
          </a:p>
          <a:p>
            <a:pPr lvl="1"/>
            <a:r>
              <a:rPr lang="en-US" dirty="0"/>
              <a:t>Does the probability of </a:t>
            </a:r>
            <a:r>
              <a:rPr lang="en-US" b="1" u="sng" dirty="0"/>
              <a:t>two or more events</a:t>
            </a:r>
            <a:r>
              <a:rPr lang="en-US" dirty="0"/>
              <a:t> </a:t>
            </a:r>
            <a:r>
              <a:rPr lang="en-US" dirty="0" err="1"/>
              <a:t>occuring</a:t>
            </a:r>
            <a:r>
              <a:rPr lang="en-US" dirty="0"/>
              <a:t> in an area of opportunity approach zero as the area of opportunity becomes extremely small?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The problem can be modelled as Poisson distribution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375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11734800" cy="5181600"/>
          </a:xfrm>
        </p:spPr>
        <p:txBody>
          <a:bodyPr/>
          <a:lstStyle/>
          <a:p>
            <a:r>
              <a:rPr lang="en-US" dirty="0"/>
              <a:t>Are the following example of Poisson distribution?</a:t>
            </a:r>
          </a:p>
          <a:p>
            <a:pPr lvl="1"/>
            <a:r>
              <a:rPr lang="en-US" dirty="0"/>
              <a:t>Number of customers arriving at a bank branch </a:t>
            </a:r>
            <a:r>
              <a:rPr lang="en-US" dirty="0">
                <a:solidFill>
                  <a:srgbClr val="C00000"/>
                </a:solidFill>
              </a:rPr>
              <a:t>every hour </a:t>
            </a:r>
            <a:r>
              <a:rPr lang="en-US" dirty="0"/>
              <a:t>during the day time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Is the probability of the event same for all the areas of opportunity?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Not a good example of Poisson distribution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674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Poisson Distribution: Probability, Expectation and Variance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447800"/>
                <a:ext cx="11734800" cy="5181600"/>
              </a:xfrm>
            </p:spPr>
            <p:txBody>
              <a:bodyPr/>
              <a:lstStyle/>
              <a:p>
                <a:r>
                  <a:rPr lang="en-US" dirty="0"/>
                  <a:t>Poisson distribution model </a:t>
                </a:r>
              </a:p>
              <a:p>
                <a:pPr lvl="2"/>
                <a:r>
                  <a:rPr lang="en-US" sz="2400" dirty="0"/>
                  <a:t>P(X=</a:t>
                </a:r>
                <a:r>
                  <a:rPr lang="en-US" sz="2400" dirty="0" err="1"/>
                  <a:t>x|λ</a:t>
                </a:r>
                <a:r>
                  <a:rPr lang="en-US" sz="2400" dirty="0"/>
                  <a:t>)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sz="2400" dirty="0"/>
              </a:p>
              <a:p>
                <a:pPr lvl="3"/>
                <a:r>
                  <a:rPr lang="en-US" sz="2400" dirty="0"/>
                  <a:t>P(X = x| λ ) =  probability that X will take value x in a given area of opportunity </a:t>
                </a:r>
              </a:p>
              <a:p>
                <a:pPr lvl="3"/>
                <a:r>
                  <a:rPr lang="en-US" sz="2400" dirty="0"/>
                  <a:t>λ:  Poisson distribution parameter, expected values of X or mean of X</a:t>
                </a:r>
              </a:p>
              <a:p>
                <a:pPr lvl="3"/>
                <a:r>
                  <a:rPr lang="en-US" sz="2400" dirty="0"/>
                  <a:t>e: exponential constant (~2.718)</a:t>
                </a:r>
              </a:p>
              <a:p>
                <a:pPr lvl="3"/>
                <a:r>
                  <a:rPr lang="en-US" sz="2400" dirty="0"/>
                  <a:t>x: Number of events, can take any values, i.e.  0, 1, 2,…. ,∞</a:t>
                </a:r>
              </a:p>
              <a:p>
                <a:pPr lvl="1"/>
                <a:r>
                  <a:rPr lang="en-US" sz="2800" dirty="0"/>
                  <a:t>E[X] = λ</a:t>
                </a:r>
              </a:p>
              <a:p>
                <a:pPr lvl="1"/>
                <a:r>
                  <a:rPr lang="en-US" sz="2800" dirty="0"/>
                  <a:t>Variance = λ </a:t>
                </a:r>
              </a:p>
              <a:p>
                <a:endParaRPr lang="en-US" sz="3200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/>
                <a:endParaRPr lang="en-US" sz="24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47800"/>
                <a:ext cx="11734800" cy="5181600"/>
              </a:xfrm>
              <a:blipFill>
                <a:blip r:embed="rId2"/>
                <a:stretch>
                  <a:fillRect l="-1091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188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9481572-D6D7-0A6F-623B-33107E6627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7693684"/>
              </p:ext>
            </p:extLst>
          </p:nvPr>
        </p:nvGraphicFramePr>
        <p:xfrm>
          <a:off x="1143000" y="2172241"/>
          <a:ext cx="4488180" cy="3104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E7D076D-5E89-B407-F2F6-6A4DF687DD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393455"/>
              </p:ext>
            </p:extLst>
          </p:nvPr>
        </p:nvGraphicFramePr>
        <p:xfrm>
          <a:off x="6560822" y="2208277"/>
          <a:ext cx="5181600" cy="3182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87961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So far and the next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Previous Sessions </a:t>
            </a:r>
          </a:p>
          <a:p>
            <a:pPr lvl="1">
              <a:buFont typeface="Arial" panose="020B0604020202020204" pitchFamily="34" charset="0"/>
              <a:buChar char="√"/>
            </a:pPr>
            <a:r>
              <a:rPr lang="en-US" dirty="0"/>
              <a:t>Defining and collecting data</a:t>
            </a:r>
          </a:p>
          <a:p>
            <a:pPr lvl="1">
              <a:buFont typeface="Arial" panose="020B0604020202020204" pitchFamily="34" charset="0"/>
              <a:buChar char="√"/>
            </a:pPr>
            <a:r>
              <a:rPr lang="en-US" dirty="0"/>
              <a:t>Survey and sampling methods</a:t>
            </a:r>
          </a:p>
          <a:p>
            <a:pPr lvl="1">
              <a:buFont typeface="Arial" panose="020B0604020202020204" pitchFamily="34" charset="0"/>
              <a:buChar char="√"/>
            </a:pPr>
            <a:r>
              <a:rPr lang="en-US" dirty="0"/>
              <a:t>Organizing and visualizing variables</a:t>
            </a:r>
          </a:p>
          <a:p>
            <a:pPr lvl="1">
              <a:buFont typeface="Arial" panose="020B0604020202020204" pitchFamily="34" charset="0"/>
              <a:buChar char="√"/>
            </a:pPr>
            <a:r>
              <a:rPr lang="en-US" dirty="0"/>
              <a:t>Numerical descriptive measures</a:t>
            </a:r>
          </a:p>
          <a:p>
            <a:pPr lvl="1">
              <a:buFont typeface="Arial" panose="020B0604020202020204" pitchFamily="34" charset="0"/>
              <a:buChar char="√"/>
            </a:pPr>
            <a:r>
              <a:rPr lang="en-US" dirty="0"/>
              <a:t>Probability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Today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Discreet Probability Distributions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6400" y="1600201"/>
            <a:ext cx="9804400" cy="2362199"/>
          </a:xfrm>
        </p:spPr>
        <p:txBody>
          <a:bodyPr/>
          <a:lstStyle/>
          <a:p>
            <a:pPr marL="263525" indent="-263525">
              <a:buFont typeface="+mj-lt"/>
              <a:buAutoNum type="arabicPeriod"/>
            </a:pPr>
            <a:r>
              <a:rPr lang="en-US" sz="2000" dirty="0"/>
              <a:t>Avg no. of no of accidents= 4/day.(</a:t>
            </a:r>
            <a:r>
              <a:rPr lang="en-US" sz="2000" dirty="0">
                <a:solidFill>
                  <a:srgbClr val="FF0000"/>
                </a:solidFill>
              </a:rPr>
              <a:t>arrival (occurrence) rate of accidents per day</a:t>
            </a:r>
            <a:r>
              <a:rPr lang="en-US" sz="2000" dirty="0"/>
              <a:t>	     </a:t>
            </a:r>
            <a:r>
              <a:rPr lang="en-US" sz="1600" dirty="0"/>
              <a:t>Probability of 0, 1, 2, 3, 4, 5… accidents?</a:t>
            </a:r>
          </a:p>
          <a:p>
            <a:pPr marL="263525" indent="-263525">
              <a:buFont typeface="+mj-lt"/>
              <a:buAutoNum type="arabicPeriod"/>
            </a:pPr>
            <a:r>
              <a:rPr lang="en-US" sz="2000" dirty="0"/>
              <a:t>Avg no. of no of potholes= 6/km. (</a:t>
            </a:r>
            <a:r>
              <a:rPr lang="en-US" sz="2000" dirty="0">
                <a:solidFill>
                  <a:srgbClr val="FF0000"/>
                </a:solidFill>
              </a:rPr>
              <a:t>occurrence rate of potholes per km</a:t>
            </a:r>
            <a:r>
              <a:rPr lang="en-US" sz="2000" dirty="0"/>
              <a:t>)	     </a:t>
            </a:r>
            <a:r>
              <a:rPr lang="en-US" sz="1600" dirty="0"/>
              <a:t>Probability of 0, 1, 2, 3, 4, 5… potholes?</a:t>
            </a:r>
          </a:p>
          <a:p>
            <a:pPr marL="263525" indent="-263525">
              <a:buFont typeface="+mj-lt"/>
              <a:buAutoNum type="arabicPeriod"/>
            </a:pPr>
            <a:r>
              <a:rPr lang="en-US" sz="2000" dirty="0"/>
              <a:t>Avg no. of goals= 3.2/match. 	                  </a:t>
            </a:r>
            <a:r>
              <a:rPr lang="en-US" sz="1600" dirty="0"/>
              <a:t>Probability of 0, 1, 2, 3, 4, 5… goals?</a:t>
            </a:r>
          </a:p>
          <a:p>
            <a:pPr marL="263525" indent="-263525">
              <a:buFont typeface="+mj-lt"/>
              <a:buAutoNum type="arabicPeriod"/>
            </a:pPr>
            <a:r>
              <a:rPr lang="en-US" sz="2000" dirty="0"/>
              <a:t>Avg no. of typos= 2.7/page. 		     </a:t>
            </a:r>
            <a:r>
              <a:rPr lang="en-US" sz="1600" dirty="0"/>
              <a:t>Probability of 0, 1, 2, 3, 4, 5… typos?</a:t>
            </a:r>
          </a:p>
          <a:p>
            <a:pPr marL="0" indent="0"/>
            <a:r>
              <a:rPr lang="en-US" sz="2000" dirty="0"/>
              <a:t>5. Avg no. of teeth cavities= 3.28/patient.     </a:t>
            </a:r>
            <a:r>
              <a:rPr lang="en-US" sz="1600" dirty="0"/>
              <a:t>Probability of 0, 1, 2, 3, 4, 5…  teeth cavities?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is the Probability distribution?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30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B1FE4D-6FD2-4EAF-8FE8-7252C645F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404" y="4452940"/>
            <a:ext cx="831344" cy="1978025"/>
          </a:xfrm>
          <a:prstGeom prst="rect">
            <a:avLst/>
          </a:prstGeom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F184C8ED-3F26-4581-AFA1-0242D625B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387" y="4468199"/>
            <a:ext cx="3400425" cy="115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C67802-56CC-4124-9A6B-D2048530E466}"/>
              </a:ext>
            </a:extLst>
          </p:cNvPr>
          <p:cNvSpPr/>
          <p:nvPr/>
        </p:nvSpPr>
        <p:spPr>
          <a:xfrm>
            <a:off x="7716255" y="5988646"/>
            <a:ext cx="30925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/>
              <a:t>Solution of 1 above for Poisson distribution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EE3331-45A3-422C-ABCC-B6A6C0D25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1760" y="4490476"/>
            <a:ext cx="2575632" cy="1548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EEFA78-EBA2-4F04-BB42-15C95F6AF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9400" y="4778639"/>
            <a:ext cx="1230521" cy="48583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BC70848-5359-4247-81A3-ECAB11F90401}"/>
              </a:ext>
            </a:extLst>
          </p:cNvPr>
          <p:cNvSpPr/>
          <p:nvPr/>
        </p:nvSpPr>
        <p:spPr>
          <a:xfrm>
            <a:off x="4479220" y="572193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8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83B5F9-20B3-4AA4-BF9B-EFF14222B5D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 application of Poisson distribution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149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1A96C-9394-46B7-BE8D-B397A5F8FD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Ambulance service decision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384C8-0014-488E-85EC-6E048374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733AD63-14E9-4967-978E-87A7218A2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600201"/>
            <a:ext cx="6223000" cy="4648199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The average number of accidents reported in the factory is 4.2/month.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Assume the distribution of accidents is Poisson,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the manager of a factory has invited bids for ambulance service to take injured workers to a nearby hospital.  Bids submitted by three service providers are as follows-  </a:t>
            </a:r>
          </a:p>
          <a:p>
            <a:pPr marL="36830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dirty="0" err="1"/>
              <a:t>AlwaysFast</a:t>
            </a:r>
            <a:r>
              <a:rPr lang="en-IN" sz="1400" dirty="0"/>
              <a:t> services: Rs 3,000/case.  (You can directly use expected value formula here)</a:t>
            </a:r>
          </a:p>
          <a:p>
            <a:pPr marL="36830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dirty="0" err="1"/>
              <a:t>BestAndFast</a:t>
            </a:r>
            <a:r>
              <a:rPr lang="en-IN" sz="1400" dirty="0"/>
              <a:t> services: Rs 4,000/case up to 3 cases in a month and Rs 2,000/case if cases in a month exceed 3.</a:t>
            </a:r>
          </a:p>
          <a:p>
            <a:pPr marL="36830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dirty="0" err="1"/>
              <a:t>CarryFast</a:t>
            </a:r>
            <a:r>
              <a:rPr lang="en-IN" sz="1400" dirty="0"/>
              <a:t> services: A fixed amount Rs 8,000/month and Rs 3,000/case if cases in a month exceed 5.</a:t>
            </a:r>
          </a:p>
          <a:p>
            <a:pPr marL="0" indent="0">
              <a:spcBef>
                <a:spcPts val="600"/>
              </a:spcBef>
            </a:pPr>
            <a:endParaRPr lang="en-US" sz="1600" dirty="0"/>
          </a:p>
          <a:p>
            <a:pPr marL="0" indent="0">
              <a:spcBef>
                <a:spcPts val="600"/>
              </a:spcBef>
            </a:pPr>
            <a:r>
              <a:rPr lang="en-US" sz="1600" dirty="0"/>
              <a:t>W</a:t>
            </a:r>
            <a:r>
              <a:rPr lang="en-IN" sz="1600" dirty="0" err="1"/>
              <a:t>hich</a:t>
            </a:r>
            <a:r>
              <a:rPr lang="en-IN" sz="1600" dirty="0"/>
              <a:t> bid is the most economical?</a:t>
            </a:r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829380-6DE6-4C65-82E0-6AF2E0537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210" y="5715000"/>
            <a:ext cx="1193800" cy="3197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F67C77-7793-EFB7-0CA1-953CA1FC91B9}"/>
              </a:ext>
            </a:extLst>
          </p:cNvPr>
          <p:cNvSpPr txBox="1"/>
          <p:nvPr/>
        </p:nvSpPr>
        <p:spPr>
          <a:xfrm>
            <a:off x="562888" y="5818419"/>
            <a:ext cx="4728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XL Formula: POISSON.DIST(x, mean, false)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5BC604-52C4-5CF4-8009-80F6C8BB0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695929"/>
              </p:ext>
            </p:extLst>
          </p:nvPr>
        </p:nvGraphicFramePr>
        <p:xfrm>
          <a:off x="6634018" y="1458104"/>
          <a:ext cx="5329381" cy="46481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8274">
                  <a:extLst>
                    <a:ext uri="{9D8B030D-6E8A-4147-A177-3AD203B41FA5}">
                      <a16:colId xmlns:a16="http://schemas.microsoft.com/office/drawing/2014/main" val="3277652539"/>
                    </a:ext>
                  </a:extLst>
                </a:gridCol>
                <a:gridCol w="393404">
                  <a:extLst>
                    <a:ext uri="{9D8B030D-6E8A-4147-A177-3AD203B41FA5}">
                      <a16:colId xmlns:a16="http://schemas.microsoft.com/office/drawing/2014/main" val="3009990272"/>
                    </a:ext>
                  </a:extLst>
                </a:gridCol>
                <a:gridCol w="635181">
                  <a:extLst>
                    <a:ext uri="{9D8B030D-6E8A-4147-A177-3AD203B41FA5}">
                      <a16:colId xmlns:a16="http://schemas.microsoft.com/office/drawing/2014/main" val="3139008344"/>
                    </a:ext>
                  </a:extLst>
                </a:gridCol>
                <a:gridCol w="717142">
                  <a:extLst>
                    <a:ext uri="{9D8B030D-6E8A-4147-A177-3AD203B41FA5}">
                      <a16:colId xmlns:a16="http://schemas.microsoft.com/office/drawing/2014/main" val="818960406"/>
                    </a:ext>
                  </a:extLst>
                </a:gridCol>
                <a:gridCol w="737631">
                  <a:extLst>
                    <a:ext uri="{9D8B030D-6E8A-4147-A177-3AD203B41FA5}">
                      <a16:colId xmlns:a16="http://schemas.microsoft.com/office/drawing/2014/main" val="4094521976"/>
                    </a:ext>
                  </a:extLst>
                </a:gridCol>
                <a:gridCol w="737631">
                  <a:extLst>
                    <a:ext uri="{9D8B030D-6E8A-4147-A177-3AD203B41FA5}">
                      <a16:colId xmlns:a16="http://schemas.microsoft.com/office/drawing/2014/main" val="2601699549"/>
                    </a:ext>
                  </a:extLst>
                </a:gridCol>
                <a:gridCol w="501998">
                  <a:extLst>
                    <a:ext uri="{9D8B030D-6E8A-4147-A177-3AD203B41FA5}">
                      <a16:colId xmlns:a16="http://schemas.microsoft.com/office/drawing/2014/main" val="3536253478"/>
                    </a:ext>
                  </a:extLst>
                </a:gridCol>
                <a:gridCol w="758120">
                  <a:extLst>
                    <a:ext uri="{9D8B030D-6E8A-4147-A177-3AD203B41FA5}">
                      <a16:colId xmlns:a16="http://schemas.microsoft.com/office/drawing/2014/main" val="1990682289"/>
                    </a:ext>
                  </a:extLst>
                </a:gridCol>
              </a:tblGrid>
              <a:tr h="22595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D6DCE4"/>
                          </a:highlight>
                        </a:rPr>
                        <a:t>Mean number of accidents (λ)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6DCE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D6DCE4"/>
                          </a:highlight>
                        </a:rPr>
                        <a:t>4.2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6DCE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Fixed Cost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extLst>
                  <a:ext uri="{0D108BD9-81ED-4DB2-BD59-A6C34878D82A}">
                    <a16:rowId xmlns:a16="http://schemas.microsoft.com/office/drawing/2014/main" val="1129848231"/>
                  </a:ext>
                </a:extLst>
              </a:tr>
              <a:tr h="22595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FFF2CC"/>
                          </a:highlight>
                        </a:rPr>
                        <a:t>Number of Accidents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2CC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FFF2CC"/>
                          </a:highlight>
                        </a:rPr>
                        <a:t>P(x)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2CC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FFF2CC"/>
                          </a:highlight>
                        </a:rPr>
                        <a:t>Always Fast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2CC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FFF2CC"/>
                          </a:highlight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2CC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FFF2CC"/>
                          </a:highlight>
                        </a:rPr>
                        <a:t>Best and Fast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2CC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FFF2CC"/>
                          </a:highlight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2CC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FFF2CC"/>
                          </a:highlight>
                        </a:rPr>
                        <a:t>Carry Fast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2CC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FFF2CC"/>
                          </a:highlight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2CC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extLst>
                  <a:ext uri="{0D108BD9-81ED-4DB2-BD59-A6C34878D82A}">
                    <a16:rowId xmlns:a16="http://schemas.microsoft.com/office/drawing/2014/main" val="3603812394"/>
                  </a:ext>
                </a:extLst>
              </a:tr>
              <a:tr h="12051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Expected Cost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Expected Cost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Expected Cost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extLst>
                  <a:ext uri="{0D108BD9-81ED-4DB2-BD59-A6C34878D82A}">
                    <a16:rowId xmlns:a16="http://schemas.microsoft.com/office/drawing/2014/main" val="2817647276"/>
                  </a:ext>
                </a:extLst>
              </a:tr>
              <a:tr h="22595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0.014996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extLst>
                  <a:ext uri="{0D108BD9-81ED-4DB2-BD59-A6C34878D82A}">
                    <a16:rowId xmlns:a16="http://schemas.microsoft.com/office/drawing/2014/main" val="3047459217"/>
                  </a:ext>
                </a:extLst>
              </a:tr>
              <a:tr h="22595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0.062981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188.94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251.93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extLst>
                  <a:ext uri="{0D108BD9-81ED-4DB2-BD59-A6C34878D82A}">
                    <a16:rowId xmlns:a16="http://schemas.microsoft.com/office/drawing/2014/main" val="3994865067"/>
                  </a:ext>
                </a:extLst>
              </a:tr>
              <a:tr h="22595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0.132261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793.57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1058.09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extLst>
                  <a:ext uri="{0D108BD9-81ED-4DB2-BD59-A6C34878D82A}">
                    <a16:rowId xmlns:a16="http://schemas.microsoft.com/office/drawing/2014/main" val="2398231691"/>
                  </a:ext>
                </a:extLst>
              </a:tr>
              <a:tr h="22595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0.185165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1666.49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2221.98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extLst>
                  <a:ext uri="{0D108BD9-81ED-4DB2-BD59-A6C34878D82A}">
                    <a16:rowId xmlns:a16="http://schemas.microsoft.com/office/drawing/2014/main" val="46186971"/>
                  </a:ext>
                </a:extLst>
              </a:tr>
              <a:tr h="22595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0.194424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2333.08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2000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1555.39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extLst>
                  <a:ext uri="{0D108BD9-81ED-4DB2-BD59-A6C34878D82A}">
                    <a16:rowId xmlns:a16="http://schemas.microsoft.com/office/drawing/2014/main" val="2812400752"/>
                  </a:ext>
                </a:extLst>
              </a:tr>
              <a:tr h="22595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0.163316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2449.74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1633.16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extLst>
                  <a:ext uri="{0D108BD9-81ED-4DB2-BD59-A6C34878D82A}">
                    <a16:rowId xmlns:a16="http://schemas.microsoft.com/office/drawing/2014/main" val="2920910476"/>
                  </a:ext>
                </a:extLst>
              </a:tr>
              <a:tr h="22595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0.114321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2057.78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1371.85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2057.78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extLst>
                  <a:ext uri="{0D108BD9-81ED-4DB2-BD59-A6C34878D82A}">
                    <a16:rowId xmlns:a16="http://schemas.microsoft.com/office/drawing/2014/main" val="2063219071"/>
                  </a:ext>
                </a:extLst>
              </a:tr>
              <a:tr h="22595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0.068593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1440.45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960.30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1440.45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extLst>
                  <a:ext uri="{0D108BD9-81ED-4DB2-BD59-A6C34878D82A}">
                    <a16:rowId xmlns:a16="http://schemas.microsoft.com/office/drawing/2014/main" val="2655536670"/>
                  </a:ext>
                </a:extLst>
              </a:tr>
              <a:tr h="22595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0.036011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864.27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576.18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864.27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extLst>
                  <a:ext uri="{0D108BD9-81ED-4DB2-BD59-A6C34878D82A}">
                    <a16:rowId xmlns:a16="http://schemas.microsoft.com/office/drawing/2014/main" val="1040986356"/>
                  </a:ext>
                </a:extLst>
              </a:tr>
              <a:tr h="22595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0.016805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453.74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302.49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453.74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extLst>
                  <a:ext uri="{0D108BD9-81ED-4DB2-BD59-A6C34878D82A}">
                    <a16:rowId xmlns:a16="http://schemas.microsoft.com/office/drawing/2014/main" val="2953163936"/>
                  </a:ext>
                </a:extLst>
              </a:tr>
              <a:tr h="22595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0.007058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211.75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141.16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211.75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extLst>
                  <a:ext uri="{0D108BD9-81ED-4DB2-BD59-A6C34878D82A}">
                    <a16:rowId xmlns:a16="http://schemas.microsoft.com/office/drawing/2014/main" val="466246956"/>
                  </a:ext>
                </a:extLst>
              </a:tr>
              <a:tr h="22595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0.002695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88.93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59.29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88.93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extLst>
                  <a:ext uri="{0D108BD9-81ED-4DB2-BD59-A6C34878D82A}">
                    <a16:rowId xmlns:a16="http://schemas.microsoft.com/office/drawing/2014/main" val="3979724351"/>
                  </a:ext>
                </a:extLst>
              </a:tr>
              <a:tr h="22595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0.000943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22.64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extLst>
                  <a:ext uri="{0D108BD9-81ED-4DB2-BD59-A6C34878D82A}">
                    <a16:rowId xmlns:a16="http://schemas.microsoft.com/office/drawing/2014/main" val="3492514572"/>
                  </a:ext>
                </a:extLst>
              </a:tr>
              <a:tr h="22595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0.000305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11.88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7.92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11.88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extLst>
                  <a:ext uri="{0D108BD9-81ED-4DB2-BD59-A6C34878D82A}">
                    <a16:rowId xmlns:a16="http://schemas.microsoft.com/office/drawing/2014/main" val="466019288"/>
                  </a:ext>
                </a:extLst>
              </a:tr>
              <a:tr h="22595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9.14E-05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3.84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2.56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3.84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extLst>
                  <a:ext uri="{0D108BD9-81ED-4DB2-BD59-A6C34878D82A}">
                    <a16:rowId xmlns:a16="http://schemas.microsoft.com/office/drawing/2014/main" val="310246769"/>
                  </a:ext>
                </a:extLst>
              </a:tr>
              <a:tr h="22595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2.56E-05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extLst>
                  <a:ext uri="{0D108BD9-81ED-4DB2-BD59-A6C34878D82A}">
                    <a16:rowId xmlns:a16="http://schemas.microsoft.com/office/drawing/2014/main" val="3761942196"/>
                  </a:ext>
                </a:extLst>
              </a:tr>
              <a:tr h="219479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Variable (Exp)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12599.57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10165.71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5167.75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extLst>
                  <a:ext uri="{0D108BD9-81ED-4DB2-BD59-A6C34878D82A}">
                    <a16:rowId xmlns:a16="http://schemas.microsoft.com/office/drawing/2014/main" val="2104745659"/>
                  </a:ext>
                </a:extLst>
              </a:tr>
              <a:tr h="12051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Fixed Cost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extLst>
                  <a:ext uri="{0D108BD9-81ED-4DB2-BD59-A6C34878D82A}">
                    <a16:rowId xmlns:a16="http://schemas.microsoft.com/office/drawing/2014/main" val="871858295"/>
                  </a:ext>
                </a:extLst>
              </a:tr>
              <a:tr h="12051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12599.57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10165.71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13167.75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6" marR="4996" marT="4996" marB="0" anchor="b"/>
                </a:tc>
                <a:extLst>
                  <a:ext uri="{0D108BD9-81ED-4DB2-BD59-A6C34878D82A}">
                    <a16:rowId xmlns:a16="http://schemas.microsoft.com/office/drawing/2014/main" val="822828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25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55C7-A83E-BD0C-CE82-5337E01C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06C98-CBDB-1E55-D885-FAAC3DC9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8507-6BD3-4A3C-BC79-225E2F5291F0}" type="slidenum">
              <a:rPr lang="en-US" altLang="en-US" smtClean="0"/>
              <a:pPr/>
              <a:t>33</a:t>
            </a:fld>
            <a:endParaRPr lang="en-US" altLang="en-US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AB0B4DAF-9FC2-2394-23C4-2978F90671D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304729"/>
                  </p:ext>
                </p:extLst>
              </p:nvPr>
            </p:nvGraphicFramePr>
            <p:xfrm>
              <a:off x="-1406527" y="3275994"/>
              <a:ext cx="3048000" cy="1714500"/>
            </p:xfrm>
            <a:graphic>
              <a:graphicData uri="http://schemas.microsoft.com/office/powerpoint/2016/slidezoom">
                <pslz:sldZm>
                  <pslz:sldZmObj sldId="1371" cId="1741601122">
                    <pslz:zmPr id="{C1CC7567-1459-4570-A48D-0846BE0471BC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B0B4DAF-9FC2-2394-23C4-2978F90671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406527" y="3275994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160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Sample space and Random Variable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11125200" cy="51816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You have 2 machines in your factory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Each machine can be “working” or “not-working” decided by a random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Sample space?</a:t>
            </a:r>
          </a:p>
          <a:p>
            <a:pPr marL="800100" lvl="2" indent="0">
              <a:buNone/>
            </a:pPr>
            <a:r>
              <a:rPr lang="en-US" sz="1800" dirty="0"/>
              <a:t>	S = { </a:t>
            </a:r>
            <a:r>
              <a:rPr lang="en-US" dirty="0">
                <a:solidFill>
                  <a:srgbClr val="00B050"/>
                </a:solidFill>
              </a:rPr>
              <a:t>“Working, Working”</a:t>
            </a:r>
            <a:r>
              <a:rPr lang="en-US" dirty="0"/>
              <a:t>, </a:t>
            </a:r>
          </a:p>
          <a:p>
            <a:pPr marL="800100" lvl="2" indent="0">
              <a:buNone/>
            </a:pPr>
            <a:r>
              <a:rPr lang="en-US" dirty="0"/>
              <a:t>	         </a:t>
            </a:r>
            <a:r>
              <a:rPr lang="en-US" dirty="0">
                <a:solidFill>
                  <a:srgbClr val="FFC000"/>
                </a:solidFill>
              </a:rPr>
              <a:t>“Working, Not-Working”</a:t>
            </a:r>
            <a:r>
              <a:rPr lang="en-US" dirty="0"/>
              <a:t>, </a:t>
            </a:r>
          </a:p>
          <a:p>
            <a:pPr marL="800100" lvl="2" indent="0">
              <a:buNone/>
            </a:pPr>
            <a:r>
              <a:rPr lang="en-US" dirty="0"/>
              <a:t>           “Not-Working, Working”, </a:t>
            </a:r>
          </a:p>
          <a:p>
            <a:pPr marL="800100" lvl="2" indent="0">
              <a:buNone/>
            </a:pPr>
            <a:r>
              <a:rPr lang="en-US" dirty="0"/>
              <a:t>           </a:t>
            </a:r>
            <a:r>
              <a:rPr lang="en-US" dirty="0">
                <a:solidFill>
                  <a:srgbClr val="FF0000"/>
                </a:solidFill>
              </a:rPr>
              <a:t>“Not-working, Not-Working” </a:t>
            </a:r>
            <a:r>
              <a:rPr lang="en-US" dirty="0"/>
              <a:t>}</a:t>
            </a:r>
          </a:p>
          <a:p>
            <a:pPr lvl="1" indent="-342900"/>
            <a:r>
              <a:rPr lang="en-US" dirty="0"/>
              <a:t>Does the sample space contain numbers?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“</a:t>
            </a:r>
            <a:r>
              <a:rPr lang="en-US" sz="2400" b="1" dirty="0">
                <a:solidFill>
                  <a:srgbClr val="C00000"/>
                </a:solidFill>
              </a:rPr>
              <a:t>Random Variable (RV)</a:t>
            </a:r>
            <a:r>
              <a:rPr lang="en-US" sz="2400" dirty="0"/>
              <a:t>” maps the sample space on a real number line (R)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Can take some or all real values between -∞ </a:t>
            </a:r>
            <a:r>
              <a:rPr lang="en-US" dirty="0"/>
              <a:t>and ∞</a:t>
            </a:r>
          </a:p>
        </p:txBody>
      </p:sp>
    </p:spTree>
    <p:extLst>
      <p:ext uri="{BB962C8B-B14F-4D97-AF65-F5344CB8AC3E}">
        <p14:creationId xmlns:p14="http://schemas.microsoft.com/office/powerpoint/2010/main" val="366235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Sample space and Random Variable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371600"/>
            <a:ext cx="11430001" cy="5181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“</a:t>
            </a:r>
            <a:r>
              <a:rPr lang="en-US" sz="2400" b="1" dirty="0">
                <a:solidFill>
                  <a:srgbClr val="C00000"/>
                </a:solidFill>
              </a:rPr>
              <a:t>Random Variable (RV)</a:t>
            </a:r>
            <a:r>
              <a:rPr lang="en-US" sz="2400" dirty="0"/>
              <a:t>” maps the sample space on a real number line (R)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One to one or many to one mapping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Can take some or all real values between -∞ </a:t>
            </a:r>
            <a:r>
              <a:rPr lang="en-US" dirty="0"/>
              <a:t>and ∞</a:t>
            </a:r>
          </a:p>
          <a:p>
            <a:pPr marL="800100" lvl="2" indent="0">
              <a:buNone/>
            </a:pPr>
            <a:r>
              <a:rPr lang="en-US" sz="1800" dirty="0"/>
              <a:t>S = {</a:t>
            </a:r>
          </a:p>
          <a:p>
            <a:pPr marL="800100" lvl="2" indent="0">
              <a:buNone/>
            </a:pPr>
            <a:r>
              <a:rPr lang="en-US" sz="1800" dirty="0"/>
              <a:t>	      </a:t>
            </a:r>
            <a:r>
              <a:rPr lang="en-US" dirty="0">
                <a:solidFill>
                  <a:srgbClr val="00B050"/>
                </a:solidFill>
              </a:rPr>
              <a:t>“Working, Working”</a:t>
            </a:r>
            <a:r>
              <a:rPr lang="en-US" dirty="0"/>
              <a:t>, </a:t>
            </a:r>
          </a:p>
          <a:p>
            <a:pPr marL="800100" lvl="2" indent="0">
              <a:buNone/>
            </a:pPr>
            <a:r>
              <a:rPr lang="en-US" dirty="0"/>
              <a:t>	      </a:t>
            </a:r>
            <a:r>
              <a:rPr lang="en-US" dirty="0">
                <a:solidFill>
                  <a:srgbClr val="FFC000"/>
                </a:solidFill>
              </a:rPr>
              <a:t>“Working, Not-Working”</a:t>
            </a:r>
            <a:r>
              <a:rPr lang="en-US" dirty="0"/>
              <a:t>, </a:t>
            </a:r>
          </a:p>
          <a:p>
            <a:pPr marL="800100" lvl="2" indent="0">
              <a:buNone/>
            </a:pPr>
            <a:r>
              <a:rPr lang="en-US" dirty="0"/>
              <a:t>        “Not-Working, Working”, </a:t>
            </a:r>
          </a:p>
          <a:p>
            <a:pPr marL="800100" lvl="2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FF0000"/>
                </a:solidFill>
              </a:rPr>
              <a:t>“Not-working, Not-Working” </a:t>
            </a:r>
            <a:r>
              <a:rPr lang="en-US" dirty="0"/>
              <a:t>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Example 1: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800" b="1" dirty="0"/>
              <a:t>Random Variable: X, </a:t>
            </a:r>
            <a:r>
              <a:rPr lang="en-US" sz="1800" dirty="0"/>
              <a:t>representing number of working machines on a given day.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800" b="1" dirty="0"/>
              <a:t>How many values can X take?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800" b="1" dirty="0"/>
              <a:t>X = { 0, 1, 2 }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800" b="1" dirty="0"/>
              <a:t>Sample space of an Random Variable X consists of Real Numbers 0, 1 and 2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D7C7FC-BC91-0294-3BCB-DDB92B53E5C5}"/>
              </a:ext>
            </a:extLst>
          </p:cNvPr>
          <p:cNvSpPr txBox="1"/>
          <p:nvPr/>
        </p:nvSpPr>
        <p:spPr>
          <a:xfrm>
            <a:off x="9982200" y="29339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B61443B-4DFE-8890-0C84-1CF7DC8E1F6B}"/>
              </a:ext>
            </a:extLst>
          </p:cNvPr>
          <p:cNvGrpSpPr/>
          <p:nvPr/>
        </p:nvGrpSpPr>
        <p:grpSpPr>
          <a:xfrm>
            <a:off x="7772400" y="4514339"/>
            <a:ext cx="3886200" cy="667261"/>
            <a:chOff x="7696200" y="4561367"/>
            <a:chExt cx="3886200" cy="667261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04B3B28-C651-E40D-B1F0-C62F3220D914}"/>
                </a:ext>
              </a:extLst>
            </p:cNvPr>
            <p:cNvCxnSpPr/>
            <p:nvPr/>
          </p:nvCxnSpPr>
          <p:spPr>
            <a:xfrm>
              <a:off x="7696200" y="4648200"/>
              <a:ext cx="38100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01C7C62-8875-090B-D855-312D6A41A89C}"/>
                </a:ext>
              </a:extLst>
            </p:cNvPr>
            <p:cNvCxnSpPr/>
            <p:nvPr/>
          </p:nvCxnSpPr>
          <p:spPr>
            <a:xfrm>
              <a:off x="9525000" y="4561367"/>
              <a:ext cx="0" cy="228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E8BA425-3ED6-3EED-66C1-D94095AEBB71}"/>
                </a:ext>
              </a:extLst>
            </p:cNvPr>
            <p:cNvCxnSpPr/>
            <p:nvPr/>
          </p:nvCxnSpPr>
          <p:spPr>
            <a:xfrm>
              <a:off x="9829800" y="4572000"/>
              <a:ext cx="0" cy="228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6CA3E6A-8E14-9E44-42F4-275D996C9990}"/>
                </a:ext>
              </a:extLst>
            </p:cNvPr>
            <p:cNvCxnSpPr/>
            <p:nvPr/>
          </p:nvCxnSpPr>
          <p:spPr>
            <a:xfrm>
              <a:off x="9220200" y="4561367"/>
              <a:ext cx="0" cy="228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DE5E957-5FD1-E80E-4B37-FC2718A882FB}"/>
                </a:ext>
              </a:extLst>
            </p:cNvPr>
            <p:cNvCxnSpPr/>
            <p:nvPr/>
          </p:nvCxnSpPr>
          <p:spPr>
            <a:xfrm>
              <a:off x="10136369" y="4561367"/>
              <a:ext cx="0" cy="228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751E9F1-09B2-9522-6C74-259EF343EE02}"/>
                </a:ext>
              </a:extLst>
            </p:cNvPr>
            <p:cNvSpPr txBox="1"/>
            <p:nvPr/>
          </p:nvSpPr>
          <p:spPr>
            <a:xfrm>
              <a:off x="8997883" y="48592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F878F6C-98D4-6E5B-A07E-E415F3DF41AD}"/>
                </a:ext>
              </a:extLst>
            </p:cNvPr>
            <p:cNvSpPr txBox="1"/>
            <p:nvPr/>
          </p:nvSpPr>
          <p:spPr>
            <a:xfrm>
              <a:off x="9379771" y="483135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E2E2A3A-14DF-BF2E-397A-EA7DF9CCE34D}"/>
                </a:ext>
              </a:extLst>
            </p:cNvPr>
            <p:cNvSpPr txBox="1"/>
            <p:nvPr/>
          </p:nvSpPr>
          <p:spPr>
            <a:xfrm>
              <a:off x="9692677" y="483907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1CA1F05-2C78-1141-EEE7-C2F1A3CD69BE}"/>
                </a:ext>
              </a:extLst>
            </p:cNvPr>
            <p:cNvSpPr txBox="1"/>
            <p:nvPr/>
          </p:nvSpPr>
          <p:spPr>
            <a:xfrm>
              <a:off x="10074565" y="483135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2EC3B5-98FF-0FEA-C30A-5944BEC9E12F}"/>
                </a:ext>
              </a:extLst>
            </p:cNvPr>
            <p:cNvCxnSpPr/>
            <p:nvPr/>
          </p:nvCxnSpPr>
          <p:spPr>
            <a:xfrm>
              <a:off x="8895909" y="4561367"/>
              <a:ext cx="0" cy="228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06B5488-DCAE-7050-75EF-2E4C34D3E7C4}"/>
                </a:ext>
              </a:extLst>
            </p:cNvPr>
            <p:cNvSpPr txBox="1"/>
            <p:nvPr/>
          </p:nvSpPr>
          <p:spPr>
            <a:xfrm>
              <a:off x="8612014" y="4859296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5C6A0C-FB58-6A5C-052B-970BC876F761}"/>
                </a:ext>
              </a:extLst>
            </p:cNvPr>
            <p:cNvSpPr txBox="1"/>
            <p:nvPr/>
          </p:nvSpPr>
          <p:spPr>
            <a:xfrm>
              <a:off x="11231022" y="472100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3204E1C-E95F-70CD-384A-28C679512D7E}"/>
              </a:ext>
            </a:extLst>
          </p:cNvPr>
          <p:cNvCxnSpPr>
            <a:cxnSpLocks/>
          </p:cNvCxnSpPr>
          <p:nvPr/>
        </p:nvCxnSpPr>
        <p:spPr>
          <a:xfrm>
            <a:off x="4038600" y="3218939"/>
            <a:ext cx="5886730" cy="1341249"/>
          </a:xfrm>
          <a:prstGeom prst="bentConnector3">
            <a:avLst>
              <a:gd name="adj1" fmla="val 99851"/>
            </a:avLst>
          </a:prstGeom>
          <a:ln w="254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BD3769F-B2A3-B469-1515-80A7001F2F78}"/>
              </a:ext>
            </a:extLst>
          </p:cNvPr>
          <p:cNvCxnSpPr>
            <a:cxnSpLocks/>
          </p:cNvCxnSpPr>
          <p:nvPr/>
        </p:nvCxnSpPr>
        <p:spPr>
          <a:xfrm>
            <a:off x="4460376" y="3495683"/>
            <a:ext cx="5140824" cy="1018656"/>
          </a:xfrm>
          <a:prstGeom prst="bentConnector3">
            <a:avLst>
              <a:gd name="adj1" fmla="val 100058"/>
            </a:avLst>
          </a:prstGeom>
          <a:ln w="25400">
            <a:solidFill>
              <a:srgbClr val="FFC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DF3D06C-7E85-9704-9F4A-21CA5354A89A}"/>
              </a:ext>
            </a:extLst>
          </p:cNvPr>
          <p:cNvCxnSpPr>
            <a:cxnSpLocks/>
          </p:cNvCxnSpPr>
          <p:nvPr/>
        </p:nvCxnSpPr>
        <p:spPr>
          <a:xfrm>
            <a:off x="4460376" y="3821684"/>
            <a:ext cx="5152048" cy="483895"/>
          </a:xfrm>
          <a:prstGeom prst="bentConnector2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61FA20E-57E8-119B-EEAF-AF34A1AB008A}"/>
              </a:ext>
            </a:extLst>
          </p:cNvPr>
          <p:cNvCxnSpPr>
            <a:cxnSpLocks/>
          </p:cNvCxnSpPr>
          <p:nvPr/>
        </p:nvCxnSpPr>
        <p:spPr>
          <a:xfrm>
            <a:off x="4876800" y="4229379"/>
            <a:ext cx="4419600" cy="360903"/>
          </a:xfrm>
          <a:prstGeom prst="bentConnector3">
            <a:avLst>
              <a:gd name="adj1" fmla="val 99800"/>
            </a:avLst>
          </a:prstGeom>
          <a:ln w="25400">
            <a:solidFill>
              <a:srgbClr val="FF33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17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Sample space and Random Variable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371600"/>
            <a:ext cx="11430001" cy="5181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“</a:t>
            </a:r>
            <a:r>
              <a:rPr lang="en-US" sz="2400" b="1" dirty="0">
                <a:solidFill>
                  <a:srgbClr val="C00000"/>
                </a:solidFill>
              </a:rPr>
              <a:t>Random Variable (RV)</a:t>
            </a:r>
            <a:r>
              <a:rPr lang="en-US" sz="2400" dirty="0"/>
              <a:t>” maps the sample space on a real number line (R)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Can take some or all real values between -∞ </a:t>
            </a:r>
            <a:r>
              <a:rPr lang="en-US" dirty="0"/>
              <a:t>and ∞</a:t>
            </a:r>
          </a:p>
          <a:p>
            <a:pPr marL="800100" lvl="2" indent="0">
              <a:buNone/>
            </a:pPr>
            <a:r>
              <a:rPr lang="en-US" sz="1800" dirty="0"/>
              <a:t>S = {</a:t>
            </a:r>
          </a:p>
          <a:p>
            <a:pPr marL="800100" lvl="2" indent="0">
              <a:buNone/>
            </a:pPr>
            <a:r>
              <a:rPr lang="en-US" sz="1800" dirty="0"/>
              <a:t>	      </a:t>
            </a:r>
            <a:r>
              <a:rPr lang="en-US" dirty="0">
                <a:solidFill>
                  <a:srgbClr val="00B050"/>
                </a:solidFill>
              </a:rPr>
              <a:t>“Working, Working”</a:t>
            </a:r>
            <a:r>
              <a:rPr lang="en-US" dirty="0"/>
              <a:t>, </a:t>
            </a:r>
          </a:p>
          <a:p>
            <a:pPr marL="800100" lvl="2" indent="0">
              <a:buNone/>
            </a:pPr>
            <a:r>
              <a:rPr lang="en-US" dirty="0"/>
              <a:t>	      </a:t>
            </a:r>
            <a:r>
              <a:rPr lang="en-US" dirty="0">
                <a:solidFill>
                  <a:srgbClr val="FFC000"/>
                </a:solidFill>
              </a:rPr>
              <a:t>“Working, Not-Working”</a:t>
            </a:r>
            <a:r>
              <a:rPr lang="en-US" dirty="0"/>
              <a:t>, </a:t>
            </a:r>
          </a:p>
          <a:p>
            <a:pPr marL="800100" lvl="2" indent="0">
              <a:buNone/>
            </a:pPr>
            <a:r>
              <a:rPr lang="en-US" dirty="0"/>
              <a:t>        “Not-Working, Working”, </a:t>
            </a:r>
          </a:p>
          <a:p>
            <a:pPr marL="800100" lvl="2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FF0000"/>
                </a:solidFill>
              </a:rPr>
              <a:t>“Not-working, Not-Working” </a:t>
            </a:r>
            <a:r>
              <a:rPr lang="en-US" dirty="0"/>
              <a:t>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Example 2: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800" b="1" dirty="0"/>
              <a:t>Random Variable: Y, </a:t>
            </a:r>
            <a:r>
              <a:rPr lang="en-US" sz="1800" dirty="0"/>
              <a:t>representing whether all the machines are working today.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Takes value 1 if all the machines are working, 0 otherwise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800" b="1" dirty="0"/>
              <a:t>How many values can Y take?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800" b="1" dirty="0"/>
              <a:t>Y = { 0, 1 }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800" b="1" dirty="0"/>
              <a:t>Sample space of an RV consists of Real Numbers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D7C7FC-BC91-0294-3BCB-DDB92B53E5C5}"/>
              </a:ext>
            </a:extLst>
          </p:cNvPr>
          <p:cNvSpPr txBox="1"/>
          <p:nvPr/>
        </p:nvSpPr>
        <p:spPr>
          <a:xfrm>
            <a:off x="9982200" y="259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B61443B-4DFE-8890-0C84-1CF7DC8E1F6B}"/>
              </a:ext>
            </a:extLst>
          </p:cNvPr>
          <p:cNvGrpSpPr/>
          <p:nvPr/>
        </p:nvGrpSpPr>
        <p:grpSpPr>
          <a:xfrm>
            <a:off x="7772400" y="4171160"/>
            <a:ext cx="3886200" cy="667261"/>
            <a:chOff x="7696200" y="4561367"/>
            <a:chExt cx="3886200" cy="667261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04B3B28-C651-E40D-B1F0-C62F3220D914}"/>
                </a:ext>
              </a:extLst>
            </p:cNvPr>
            <p:cNvCxnSpPr/>
            <p:nvPr/>
          </p:nvCxnSpPr>
          <p:spPr>
            <a:xfrm>
              <a:off x="7696200" y="4648200"/>
              <a:ext cx="38100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01C7C62-8875-090B-D855-312D6A41A89C}"/>
                </a:ext>
              </a:extLst>
            </p:cNvPr>
            <p:cNvCxnSpPr/>
            <p:nvPr/>
          </p:nvCxnSpPr>
          <p:spPr>
            <a:xfrm>
              <a:off x="9525000" y="4561367"/>
              <a:ext cx="0" cy="228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E8BA425-3ED6-3EED-66C1-D94095AEBB71}"/>
                </a:ext>
              </a:extLst>
            </p:cNvPr>
            <p:cNvCxnSpPr/>
            <p:nvPr/>
          </p:nvCxnSpPr>
          <p:spPr>
            <a:xfrm>
              <a:off x="9829800" y="4572000"/>
              <a:ext cx="0" cy="228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6CA3E6A-8E14-9E44-42F4-275D996C9990}"/>
                </a:ext>
              </a:extLst>
            </p:cNvPr>
            <p:cNvCxnSpPr/>
            <p:nvPr/>
          </p:nvCxnSpPr>
          <p:spPr>
            <a:xfrm>
              <a:off x="9220200" y="4561367"/>
              <a:ext cx="0" cy="228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DE5E957-5FD1-E80E-4B37-FC2718A882FB}"/>
                </a:ext>
              </a:extLst>
            </p:cNvPr>
            <p:cNvCxnSpPr/>
            <p:nvPr/>
          </p:nvCxnSpPr>
          <p:spPr>
            <a:xfrm>
              <a:off x="10136369" y="4561367"/>
              <a:ext cx="0" cy="228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751E9F1-09B2-9522-6C74-259EF343EE02}"/>
                </a:ext>
              </a:extLst>
            </p:cNvPr>
            <p:cNvSpPr txBox="1"/>
            <p:nvPr/>
          </p:nvSpPr>
          <p:spPr>
            <a:xfrm>
              <a:off x="8997883" y="48592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F878F6C-98D4-6E5B-A07E-E415F3DF41AD}"/>
                </a:ext>
              </a:extLst>
            </p:cNvPr>
            <p:cNvSpPr txBox="1"/>
            <p:nvPr/>
          </p:nvSpPr>
          <p:spPr>
            <a:xfrm>
              <a:off x="9379771" y="483135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E2E2A3A-14DF-BF2E-397A-EA7DF9CCE34D}"/>
                </a:ext>
              </a:extLst>
            </p:cNvPr>
            <p:cNvSpPr txBox="1"/>
            <p:nvPr/>
          </p:nvSpPr>
          <p:spPr>
            <a:xfrm>
              <a:off x="9692677" y="483907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1CA1F05-2C78-1141-EEE7-C2F1A3CD69BE}"/>
                </a:ext>
              </a:extLst>
            </p:cNvPr>
            <p:cNvSpPr txBox="1"/>
            <p:nvPr/>
          </p:nvSpPr>
          <p:spPr>
            <a:xfrm>
              <a:off x="10074565" y="483135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2EC3B5-98FF-0FEA-C30A-5944BEC9E12F}"/>
                </a:ext>
              </a:extLst>
            </p:cNvPr>
            <p:cNvCxnSpPr/>
            <p:nvPr/>
          </p:nvCxnSpPr>
          <p:spPr>
            <a:xfrm>
              <a:off x="8895909" y="4561367"/>
              <a:ext cx="0" cy="228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06B5488-DCAE-7050-75EF-2E4C34D3E7C4}"/>
                </a:ext>
              </a:extLst>
            </p:cNvPr>
            <p:cNvSpPr txBox="1"/>
            <p:nvPr/>
          </p:nvSpPr>
          <p:spPr>
            <a:xfrm>
              <a:off x="8612014" y="4859296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5C6A0C-FB58-6A5C-052B-970BC876F761}"/>
                </a:ext>
              </a:extLst>
            </p:cNvPr>
            <p:cNvSpPr txBox="1"/>
            <p:nvPr/>
          </p:nvSpPr>
          <p:spPr>
            <a:xfrm>
              <a:off x="11231022" y="472100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3204E1C-E95F-70CD-384A-28C679512D7E}"/>
              </a:ext>
            </a:extLst>
          </p:cNvPr>
          <p:cNvCxnSpPr>
            <a:cxnSpLocks/>
          </p:cNvCxnSpPr>
          <p:nvPr/>
        </p:nvCxnSpPr>
        <p:spPr>
          <a:xfrm>
            <a:off x="4038600" y="2875760"/>
            <a:ext cx="5562600" cy="1346462"/>
          </a:xfrm>
          <a:prstGeom prst="bentConnector3">
            <a:avLst>
              <a:gd name="adj1" fmla="val 100080"/>
            </a:avLst>
          </a:prstGeom>
          <a:ln w="254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BD3769F-B2A3-B469-1515-80A7001F2F78}"/>
              </a:ext>
            </a:extLst>
          </p:cNvPr>
          <p:cNvCxnSpPr>
            <a:cxnSpLocks/>
          </p:cNvCxnSpPr>
          <p:nvPr/>
        </p:nvCxnSpPr>
        <p:spPr>
          <a:xfrm>
            <a:off x="4552671" y="3099735"/>
            <a:ext cx="4720104" cy="1082058"/>
          </a:xfrm>
          <a:prstGeom prst="bentConnector3">
            <a:avLst>
              <a:gd name="adj1" fmla="val 100233"/>
            </a:avLst>
          </a:prstGeom>
          <a:ln w="25400">
            <a:solidFill>
              <a:srgbClr val="FFC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DF3D06C-7E85-9704-9F4A-21CA5354A89A}"/>
              </a:ext>
            </a:extLst>
          </p:cNvPr>
          <p:cNvCxnSpPr>
            <a:cxnSpLocks/>
          </p:cNvCxnSpPr>
          <p:nvPr/>
        </p:nvCxnSpPr>
        <p:spPr>
          <a:xfrm>
            <a:off x="4589561" y="3487651"/>
            <a:ext cx="4706839" cy="754793"/>
          </a:xfrm>
          <a:prstGeom prst="bentConnector3">
            <a:avLst>
              <a:gd name="adj1" fmla="val 99697"/>
            </a:avLst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61FA20E-57E8-119B-EEAF-AF34A1AB008A}"/>
              </a:ext>
            </a:extLst>
          </p:cNvPr>
          <p:cNvCxnSpPr>
            <a:cxnSpLocks/>
          </p:cNvCxnSpPr>
          <p:nvPr/>
        </p:nvCxnSpPr>
        <p:spPr>
          <a:xfrm>
            <a:off x="4876800" y="3886200"/>
            <a:ext cx="4419600" cy="360903"/>
          </a:xfrm>
          <a:prstGeom prst="bentConnector3">
            <a:avLst>
              <a:gd name="adj1" fmla="val 99800"/>
            </a:avLst>
          </a:prstGeom>
          <a:ln w="25400">
            <a:solidFill>
              <a:srgbClr val="FF33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70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/>
          <a:lstStyle/>
          <a:p>
            <a:r>
              <a:rPr lang="en-US" dirty="0"/>
              <a:t>Discreet and Continuous Random Variables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371600"/>
            <a:ext cx="11430001" cy="5181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“Discreet Random Variable (RV)”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Takes discreet values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Previous example (Note: There were no values for X or Y between 0 and 1)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Number of students present in this class on a given day, number of questions in an exam paper </a:t>
            </a:r>
          </a:p>
          <a:p>
            <a:pPr marL="457200" lvl="1" indent="0">
              <a:buNone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“Continuous Random Variable (RV)” can take any (infinite values) between any two numbers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Height of the students of this class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Diameter of a machine component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333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/>
          <a:lstStyle/>
          <a:p>
            <a:r>
              <a:rPr lang="en-US" dirty="0"/>
              <a:t>Probability Distribution of a Discreet RV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11734800" cy="5181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Probability distribution of a discreet RV is all the possible (Value, Probability) pairs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Also called probability mass function (PMF)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Example: You have two machines in your factory. Probability of a machine working on a given day is 0.8.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Random variable X represents number of machines working on a given day.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What is the probability distribution of </a:t>
            </a:r>
            <a:r>
              <a:rPr lang="en-US" sz="2400" b="1" dirty="0"/>
              <a:t>X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{(0, 0.04), (1, 0.32), (2, 0.64)}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800100" lvl="2" indent="0">
              <a:buNone/>
            </a:pPr>
            <a:r>
              <a:rPr lang="en-US" sz="1600" dirty="0"/>
              <a:t>	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CD3C354-E45A-DD43-4D6C-C12F57A0E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575980"/>
              </p:ext>
            </p:extLst>
          </p:nvPr>
        </p:nvGraphicFramePr>
        <p:xfrm>
          <a:off x="911242" y="4526280"/>
          <a:ext cx="541866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22">
                  <a:extLst>
                    <a:ext uri="{9D8B030D-6E8A-4147-A177-3AD203B41FA5}">
                      <a16:colId xmlns:a16="http://schemas.microsoft.com/office/drawing/2014/main" val="1676434575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759042699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166640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Cumulative Probability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50956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983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6669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37341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550054"/>
                  </a:ext>
                </a:extLst>
              </a:tr>
            </a:tbl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34E862F5-7359-5C52-EA86-64BC24490B1A}"/>
              </a:ext>
            </a:extLst>
          </p:cNvPr>
          <p:cNvGrpSpPr/>
          <p:nvPr/>
        </p:nvGrpSpPr>
        <p:grpSpPr>
          <a:xfrm>
            <a:off x="8029617" y="3556266"/>
            <a:ext cx="3810000" cy="2784947"/>
            <a:chOff x="7924800" y="2358181"/>
            <a:chExt cx="3810000" cy="278494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EEC6554-603E-4FDF-8B65-B7E26BE52CCE}"/>
                </a:ext>
              </a:extLst>
            </p:cNvPr>
            <p:cNvGrpSpPr/>
            <p:nvPr/>
          </p:nvGrpSpPr>
          <p:grpSpPr>
            <a:xfrm>
              <a:off x="7924800" y="3200400"/>
              <a:ext cx="3810000" cy="1482418"/>
              <a:chOff x="7696200" y="3746210"/>
              <a:chExt cx="3810000" cy="1482418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CC8B1E89-7843-657A-2539-11115554BCB0}"/>
                  </a:ext>
                </a:extLst>
              </p:cNvPr>
              <p:cNvCxnSpPr/>
              <p:nvPr/>
            </p:nvCxnSpPr>
            <p:spPr>
              <a:xfrm>
                <a:off x="7696200" y="4648200"/>
                <a:ext cx="381000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58E25E4-BF95-EDE4-B488-66025B4703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000" y="4203410"/>
                <a:ext cx="0" cy="4456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895F889-A5A3-72DC-E82C-0307E4565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9800" y="3746210"/>
                <a:ext cx="0" cy="914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B068195-A129-2679-6717-31857CC50C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0200" y="4549792"/>
                <a:ext cx="0" cy="1143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67A1FC-B95E-2CEF-8251-3BFF7FC41EF5}"/>
                  </a:ext>
                </a:extLst>
              </p:cNvPr>
              <p:cNvSpPr txBox="1"/>
              <p:nvPr/>
            </p:nvSpPr>
            <p:spPr>
              <a:xfrm>
                <a:off x="8997883" y="485929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54E714-BD3C-559A-DFE6-5C8EEE484D18}"/>
                  </a:ext>
                </a:extLst>
              </p:cNvPr>
              <p:cNvSpPr txBox="1"/>
              <p:nvPr/>
            </p:nvSpPr>
            <p:spPr>
              <a:xfrm>
                <a:off x="9379771" y="483135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DBF3218-DC21-F813-F144-82BFA99CC80B}"/>
                  </a:ext>
                </a:extLst>
              </p:cNvPr>
              <p:cNvSpPr txBox="1"/>
              <p:nvPr/>
            </p:nvSpPr>
            <p:spPr>
              <a:xfrm>
                <a:off x="9692677" y="483907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58FFAC-B357-AB43-D46D-4E90D44A692E}"/>
                  </a:ext>
                </a:extLst>
              </p:cNvPr>
              <p:cNvSpPr txBox="1"/>
              <p:nvPr/>
            </p:nvSpPr>
            <p:spPr>
              <a:xfrm>
                <a:off x="10074565" y="483135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82FDE5F-AE59-8A21-F2C4-A79DAF90E0A3}"/>
                  </a:ext>
                </a:extLst>
              </p:cNvPr>
              <p:cNvSpPr txBox="1"/>
              <p:nvPr/>
            </p:nvSpPr>
            <p:spPr>
              <a:xfrm>
                <a:off x="11080037" y="460694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0F2B955-A1EE-93D7-7412-5788D4075926}"/>
                </a:ext>
              </a:extLst>
            </p:cNvPr>
            <p:cNvSpPr txBox="1"/>
            <p:nvPr/>
          </p:nvSpPr>
          <p:spPr>
            <a:xfrm>
              <a:off x="9134117" y="3593068"/>
              <a:ext cx="470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.04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D65D14C-AC52-4B65-6B78-23A6E89B34DA}"/>
                </a:ext>
              </a:extLst>
            </p:cNvPr>
            <p:cNvSpPr txBox="1"/>
            <p:nvPr/>
          </p:nvSpPr>
          <p:spPr>
            <a:xfrm>
              <a:off x="9433322" y="3318212"/>
              <a:ext cx="470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.32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B286FFA-AFAC-89B2-606E-DC2E97A1F1CF}"/>
                </a:ext>
              </a:extLst>
            </p:cNvPr>
            <p:cNvSpPr txBox="1"/>
            <p:nvPr/>
          </p:nvSpPr>
          <p:spPr>
            <a:xfrm>
              <a:off x="9764824" y="2884222"/>
              <a:ext cx="470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.64</a:t>
              </a:r>
              <a:endParaRPr lang="en-US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48A122D-F01D-C5DB-AEB7-7EB99359D2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5400" y="2514600"/>
              <a:ext cx="0" cy="1587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657F0B0-2461-9DC8-7C33-F996A8E23ED7}"/>
                </a:ext>
              </a:extLst>
            </p:cNvPr>
            <p:cNvSpPr txBox="1"/>
            <p:nvPr/>
          </p:nvSpPr>
          <p:spPr>
            <a:xfrm>
              <a:off x="8962984" y="235818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P(X)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78C0524-51D4-5EB6-F7A2-1AAA4915272E}"/>
                </a:ext>
              </a:extLst>
            </p:cNvPr>
            <p:cNvSpPr txBox="1"/>
            <p:nvPr/>
          </p:nvSpPr>
          <p:spPr>
            <a:xfrm>
              <a:off x="8463185" y="4773796"/>
              <a:ext cx="2916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Probability distribution of 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053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/>
          <a:lstStyle/>
          <a:p>
            <a:r>
              <a:rPr lang="en-US" dirty="0"/>
              <a:t>Cumulative Probability Distribution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7394317" cy="5181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Cumulative probability distribution is distribution of P(X&lt;=x)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What is the cumulative probability distribution of X (Previous Example)?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CD3C354-E45A-DD43-4D6C-C12F57A0E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7214"/>
              </p:ext>
            </p:extLst>
          </p:nvPr>
        </p:nvGraphicFramePr>
        <p:xfrm>
          <a:off x="1024496" y="3919633"/>
          <a:ext cx="541866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22">
                  <a:extLst>
                    <a:ext uri="{9D8B030D-6E8A-4147-A177-3AD203B41FA5}">
                      <a16:colId xmlns:a16="http://schemas.microsoft.com/office/drawing/2014/main" val="1676434575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759042699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166640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Cumulative Probability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50956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983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6669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37341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55005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5C23732A-6A02-2F68-8570-FAD5E8FF75CB}"/>
              </a:ext>
            </a:extLst>
          </p:cNvPr>
          <p:cNvSpPr txBox="1"/>
          <p:nvPr/>
        </p:nvSpPr>
        <p:spPr>
          <a:xfrm>
            <a:off x="8153400" y="5105400"/>
            <a:ext cx="3322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is P (X &lt;=0.5)?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is P (X&lt;3)?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21802FB-E8A1-E898-395D-DAF86B568D6C}"/>
              </a:ext>
            </a:extLst>
          </p:cNvPr>
          <p:cNvGrpSpPr/>
          <p:nvPr/>
        </p:nvGrpSpPr>
        <p:grpSpPr>
          <a:xfrm>
            <a:off x="7947027" y="1652065"/>
            <a:ext cx="4016373" cy="2843736"/>
            <a:chOff x="7947027" y="1652065"/>
            <a:chExt cx="4016373" cy="284373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02F957D-FF1F-CCEA-1D4A-FEA7BB4CB7FF}"/>
                </a:ext>
              </a:extLst>
            </p:cNvPr>
            <p:cNvGrpSpPr/>
            <p:nvPr/>
          </p:nvGrpSpPr>
          <p:grpSpPr>
            <a:xfrm>
              <a:off x="7947027" y="1652065"/>
              <a:ext cx="4016373" cy="2843736"/>
              <a:chOff x="7947027" y="1652064"/>
              <a:chExt cx="4134465" cy="2891107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34E862F5-7359-5C52-EA86-64BC24490B1A}"/>
                  </a:ext>
                </a:extLst>
              </p:cNvPr>
              <p:cNvGrpSpPr/>
              <p:nvPr/>
            </p:nvGrpSpPr>
            <p:grpSpPr>
              <a:xfrm>
                <a:off x="7947027" y="1652064"/>
                <a:ext cx="4134465" cy="2891107"/>
                <a:chOff x="7794627" y="2333845"/>
                <a:chExt cx="4134465" cy="2891107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EEC6554-603E-4FDF-8B65-B7E26BE52CCE}"/>
                    </a:ext>
                  </a:extLst>
                </p:cNvPr>
                <p:cNvGrpSpPr/>
                <p:nvPr/>
              </p:nvGrpSpPr>
              <p:grpSpPr>
                <a:xfrm>
                  <a:off x="7924800" y="3200400"/>
                  <a:ext cx="3810000" cy="1482418"/>
                  <a:chOff x="7696200" y="3746210"/>
                  <a:chExt cx="3810000" cy="1482418"/>
                </a:xfrm>
              </p:grpSpPr>
              <p:cxnSp>
                <p:nvCxnSpPr>
                  <p:cNvPr id="9" name="Straight Arrow Connector 8">
                    <a:extLst>
                      <a:ext uri="{FF2B5EF4-FFF2-40B4-BE49-F238E27FC236}">
                        <a16:creationId xmlns:a16="http://schemas.microsoft.com/office/drawing/2014/main" id="{CC8B1E89-7843-657A-2539-11115554BCB0}"/>
                      </a:ext>
                    </a:extLst>
                  </p:cNvPr>
                  <p:cNvCxnSpPr/>
                  <p:nvPr/>
                </p:nvCxnSpPr>
                <p:spPr>
                  <a:xfrm>
                    <a:off x="7696200" y="4648200"/>
                    <a:ext cx="3810000" cy="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058E25E4-BF95-EDE4-B488-66025B4703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525000" y="4203410"/>
                    <a:ext cx="0" cy="44562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4895F889-A5A3-72DC-E82C-0307E4565A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829800" y="3746210"/>
                    <a:ext cx="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6B068195-A129-2679-6717-31857CC50C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220200" y="4549792"/>
                    <a:ext cx="0" cy="1143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DC67A1FC-B95E-2CEF-8251-3BFF7FC41EF5}"/>
                      </a:ext>
                    </a:extLst>
                  </p:cNvPr>
                  <p:cNvSpPr txBox="1"/>
                  <p:nvPr/>
                </p:nvSpPr>
                <p:spPr>
                  <a:xfrm>
                    <a:off x="8997883" y="4859296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7D54E714-BD3C-559A-DFE6-5C8EEE484D18}"/>
                      </a:ext>
                    </a:extLst>
                  </p:cNvPr>
                  <p:cNvSpPr txBox="1"/>
                  <p:nvPr/>
                </p:nvSpPr>
                <p:spPr>
                  <a:xfrm>
                    <a:off x="9379771" y="4831356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DDBF3218-DC21-F813-F144-82BFA99CC80B}"/>
                      </a:ext>
                    </a:extLst>
                  </p:cNvPr>
                  <p:cNvSpPr txBox="1"/>
                  <p:nvPr/>
                </p:nvSpPr>
                <p:spPr>
                  <a:xfrm>
                    <a:off x="9692677" y="4839074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482FDE5F-AE59-8A21-F2C4-A79DAF90E0A3}"/>
                      </a:ext>
                    </a:extLst>
                  </p:cNvPr>
                  <p:cNvSpPr txBox="1"/>
                  <p:nvPr/>
                </p:nvSpPr>
                <p:spPr>
                  <a:xfrm>
                    <a:off x="11080037" y="4606942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X</a:t>
                    </a:r>
                  </a:p>
                </p:txBody>
              </p:sp>
            </p:grp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0F2B955-A1EE-93D7-7412-5788D4075926}"/>
                    </a:ext>
                  </a:extLst>
                </p:cNvPr>
                <p:cNvSpPr txBox="1"/>
                <p:nvPr/>
              </p:nvSpPr>
              <p:spPr>
                <a:xfrm>
                  <a:off x="9134117" y="3593068"/>
                  <a:ext cx="47000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.04</a:t>
                  </a:r>
                  <a:endParaRPr lang="en-US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D65D14C-AC52-4B65-6B78-23A6E89B34DA}"/>
                    </a:ext>
                  </a:extLst>
                </p:cNvPr>
                <p:cNvSpPr txBox="1"/>
                <p:nvPr/>
              </p:nvSpPr>
              <p:spPr>
                <a:xfrm>
                  <a:off x="9433322" y="3318212"/>
                  <a:ext cx="47000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.36</a:t>
                  </a:r>
                  <a:endParaRPr lang="en-US" dirty="0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B286FFA-AFAC-89B2-606E-DC2E97A1F1CF}"/>
                    </a:ext>
                  </a:extLst>
                </p:cNvPr>
                <p:cNvSpPr txBox="1"/>
                <p:nvPr/>
              </p:nvSpPr>
              <p:spPr>
                <a:xfrm>
                  <a:off x="9853987" y="2838099"/>
                  <a:ext cx="29848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1</a:t>
                  </a:r>
                  <a:endParaRPr lang="en-US" dirty="0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E48A122D-F01D-C5DB-AEB7-7EB99359D2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915400" y="2514600"/>
                  <a:ext cx="0" cy="158779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657F0B0-2461-9DC8-7C33-F996A8E23ED7}"/>
                    </a:ext>
                  </a:extLst>
                </p:cNvPr>
                <p:cNvSpPr txBox="1"/>
                <p:nvPr/>
              </p:nvSpPr>
              <p:spPr>
                <a:xfrm>
                  <a:off x="8872271" y="2333845"/>
                  <a:ext cx="10310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P(X&lt;=x)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78C0524-51D4-5EB6-F7A2-1AAA4915272E}"/>
                    </a:ext>
                  </a:extLst>
                </p:cNvPr>
                <p:cNvSpPr txBox="1"/>
                <p:nvPr/>
              </p:nvSpPr>
              <p:spPr>
                <a:xfrm>
                  <a:off x="7794627" y="4855620"/>
                  <a:ext cx="41344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Cumulative Probability distribution of X</a:t>
                  </a:r>
                </a:p>
              </p:txBody>
            </p: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D0E8C65-52FD-41FA-002D-BF5E275419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01200" y="3320016"/>
                <a:ext cx="326132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F3FF7B2-6AF3-74C8-D215-D31021180C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06000" y="2971800"/>
                <a:ext cx="304801" cy="3185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FBD7006-5328-1A5C-FC3C-083DB2F5A2DC}"/>
                  </a:ext>
                </a:extLst>
              </p:cNvPr>
              <p:cNvSpPr/>
              <p:nvPr/>
            </p:nvSpPr>
            <p:spPr>
              <a:xfrm>
                <a:off x="10178777" y="2494872"/>
                <a:ext cx="55170" cy="9840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243273C-FB46-D88D-8725-6ACFBC8C0477}"/>
                </a:ext>
              </a:extLst>
            </p:cNvPr>
            <p:cNvCxnSpPr>
              <a:cxnSpLocks/>
            </p:cNvCxnSpPr>
            <p:nvPr/>
          </p:nvCxnSpPr>
          <p:spPr>
            <a:xfrm>
              <a:off x="10150019" y="2535717"/>
              <a:ext cx="1210648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156B7DE-F6E5-18A8-B521-F8CF6A9CC7EE}"/>
                </a:ext>
              </a:extLst>
            </p:cNvPr>
            <p:cNvCxnSpPr>
              <a:cxnSpLocks/>
            </p:cNvCxnSpPr>
            <p:nvPr/>
          </p:nvCxnSpPr>
          <p:spPr>
            <a:xfrm>
              <a:off x="8147506" y="3392453"/>
              <a:ext cx="1383952" cy="473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07D3DF6-AEC5-C8CC-D9C5-940D115E68C4}"/>
                </a:ext>
              </a:extLst>
            </p:cNvPr>
            <p:cNvSpPr/>
            <p:nvPr/>
          </p:nvSpPr>
          <p:spPr>
            <a:xfrm>
              <a:off x="9817175" y="2898647"/>
              <a:ext cx="53594" cy="9679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D2B2DA-3334-19D6-8D49-84E55084B30B}"/>
                </a:ext>
              </a:extLst>
            </p:cNvPr>
            <p:cNvSpPr/>
            <p:nvPr/>
          </p:nvSpPr>
          <p:spPr>
            <a:xfrm>
              <a:off x="9512119" y="3223663"/>
              <a:ext cx="53594" cy="9679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208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AAB6E9E277804DABC86EB8C860FA82" ma:contentTypeVersion="29" ma:contentTypeDescription="Create a new document." ma:contentTypeScope="" ma:versionID="ebba6fe69462dbf1e97dded6599cf2da">
  <xsd:schema xmlns:xsd="http://www.w3.org/2001/XMLSchema" xmlns:xs="http://www.w3.org/2001/XMLSchema" xmlns:p="http://schemas.microsoft.com/office/2006/metadata/properties" xmlns:ns2="358c27f4-605e-4a4d-a8b9-e26961c65206" targetNamespace="http://schemas.microsoft.com/office/2006/metadata/properties" ma:root="true" ma:fieldsID="73cd6316bd1b9b48767f3b0ab768b3cf" ns2:_="">
    <xsd:import namespace="358c27f4-605e-4a4d-a8b9-e26961c65206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8c27f4-605e-4a4d-a8b9-e26961c65206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Teams_Channel_Section_Location" ma:index="28" nillable="true" ma:displayName="Teams Channel Section Location" ma:internalName="Teams_Channel_Section_Location">
      <xsd:simpleType>
        <xsd:restriction base="dms:Text"/>
      </xsd:simpleType>
    </xsd:element>
    <xsd:element name="MediaServiceMetadata" ma:index="2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3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3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3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3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MS_Mappings xmlns="358c27f4-605e-4a4d-a8b9-e26961c65206" xsi:nil="true"/>
    <IsNotebookLocked xmlns="358c27f4-605e-4a4d-a8b9-e26961c65206" xsi:nil="true"/>
    <FolderType xmlns="358c27f4-605e-4a4d-a8b9-e26961c65206" xsi:nil="true"/>
    <Owner xmlns="358c27f4-605e-4a4d-a8b9-e26961c65206">
      <UserInfo>
        <DisplayName/>
        <AccountId xsi:nil="true"/>
        <AccountType/>
      </UserInfo>
    </Owner>
    <Teachers xmlns="358c27f4-605e-4a4d-a8b9-e26961c65206">
      <UserInfo>
        <DisplayName/>
        <AccountId xsi:nil="true"/>
        <AccountType/>
      </UserInfo>
    </Teachers>
    <Student_Groups xmlns="358c27f4-605e-4a4d-a8b9-e26961c65206">
      <UserInfo>
        <DisplayName/>
        <AccountId xsi:nil="true"/>
        <AccountType/>
      </UserInfo>
    </Student_Groups>
    <Invited_Teachers xmlns="358c27f4-605e-4a4d-a8b9-e26961c65206" xsi:nil="true"/>
    <DefaultSectionNames xmlns="358c27f4-605e-4a4d-a8b9-e26961c65206" xsi:nil="true"/>
    <Is_Collaboration_Space_Locked xmlns="358c27f4-605e-4a4d-a8b9-e26961c65206" xsi:nil="true"/>
    <NotebookType xmlns="358c27f4-605e-4a4d-a8b9-e26961c65206" xsi:nil="true"/>
    <CultureName xmlns="358c27f4-605e-4a4d-a8b9-e26961c65206" xsi:nil="true"/>
    <Distribution_Groups xmlns="358c27f4-605e-4a4d-a8b9-e26961c65206" xsi:nil="true"/>
    <AppVersion xmlns="358c27f4-605e-4a4d-a8b9-e26961c65206" xsi:nil="true"/>
    <TeamsChannelId xmlns="358c27f4-605e-4a4d-a8b9-e26961c65206" xsi:nil="true"/>
    <Teams_Channel_Section_Location xmlns="358c27f4-605e-4a4d-a8b9-e26961c65206" xsi:nil="true"/>
    <Templates xmlns="358c27f4-605e-4a4d-a8b9-e26961c65206" xsi:nil="true"/>
    <Self_Registration_Enabled xmlns="358c27f4-605e-4a4d-a8b9-e26961c65206" xsi:nil="true"/>
    <Has_Teacher_Only_SectionGroup xmlns="358c27f4-605e-4a4d-a8b9-e26961c65206" xsi:nil="true"/>
    <Invited_Students xmlns="358c27f4-605e-4a4d-a8b9-e26961c65206" xsi:nil="true"/>
    <Math_Settings xmlns="358c27f4-605e-4a4d-a8b9-e26961c65206" xsi:nil="true"/>
    <Students xmlns="358c27f4-605e-4a4d-a8b9-e26961c65206">
      <UserInfo>
        <DisplayName/>
        <AccountId xsi:nil="true"/>
        <AccountType/>
      </UserInfo>
    </Student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CD0052-60C0-43BB-8BCB-8230207368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8c27f4-605e-4a4d-a8b9-e26961c652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F3B92D-EAEF-4AF6-A12E-FBF013C38A14}">
  <ds:schemaRefs>
    <ds:schemaRef ds:uri="http://schemas.microsoft.com/office/2006/metadata/properties"/>
    <ds:schemaRef ds:uri="http://schemas.microsoft.com/office/infopath/2007/PartnerControls"/>
    <ds:schemaRef ds:uri="358c27f4-605e-4a4d-a8b9-e26961c65206"/>
  </ds:schemaRefs>
</ds:datastoreItem>
</file>

<file path=customXml/itemProps3.xml><?xml version="1.0" encoding="utf-8"?>
<ds:datastoreItem xmlns:ds="http://schemas.openxmlformats.org/officeDocument/2006/customXml" ds:itemID="{D791BE10-8C40-4125-950C-D3B6895E0B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31615</TotalTime>
  <Words>2904</Words>
  <Application>Microsoft Office PowerPoint</Application>
  <PresentationFormat>Widescreen</PresentationFormat>
  <Paragraphs>701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Cambria Math</vt:lpstr>
      <vt:lpstr>Helvetica</vt:lpstr>
      <vt:lpstr>Wingdings</vt:lpstr>
      <vt:lpstr>Default Design</vt:lpstr>
      <vt:lpstr>Quantitative Methods  Lecture-6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SHEENU</dc:creator>
  <cp:lastModifiedBy>Naveenkumar Dhamodharan</cp:lastModifiedBy>
  <cp:revision>2486</cp:revision>
  <dcterms:created xsi:type="dcterms:W3CDTF">2006-08-14T03:02:48Z</dcterms:created>
  <dcterms:modified xsi:type="dcterms:W3CDTF">2024-10-04T13:02:59Z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0x010100B5AAB6E9E277804DABC86EB8C860FA82</vt:lpwstr>
  </property>
</Properties>
</file>