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59" r:id="rId2"/>
    <p:sldId id="638" r:id="rId3"/>
    <p:sldId id="851" r:id="rId4"/>
    <p:sldId id="1428" r:id="rId5"/>
    <p:sldId id="1406" r:id="rId6"/>
    <p:sldId id="514" r:id="rId7"/>
    <p:sldId id="515" r:id="rId8"/>
    <p:sldId id="1407" r:id="rId9"/>
    <p:sldId id="516" r:id="rId10"/>
    <p:sldId id="576" r:id="rId11"/>
    <p:sldId id="1408" r:id="rId12"/>
    <p:sldId id="1411" r:id="rId13"/>
    <p:sldId id="1388" r:id="rId14"/>
    <p:sldId id="1409" r:id="rId15"/>
    <p:sldId id="1410" r:id="rId16"/>
    <p:sldId id="1429" r:id="rId17"/>
    <p:sldId id="1412" r:id="rId18"/>
    <p:sldId id="1424" r:id="rId19"/>
    <p:sldId id="1425" r:id="rId20"/>
    <p:sldId id="1413" r:id="rId21"/>
    <p:sldId id="1431" r:id="rId22"/>
    <p:sldId id="1415" r:id="rId23"/>
    <p:sldId id="1426" r:id="rId24"/>
    <p:sldId id="1416" r:id="rId25"/>
    <p:sldId id="1417" r:id="rId26"/>
    <p:sldId id="1427" r:id="rId27"/>
    <p:sldId id="1418" r:id="rId28"/>
    <p:sldId id="1422" r:id="rId29"/>
    <p:sldId id="1430" r:id="rId30"/>
    <p:sldId id="1419" r:id="rId31"/>
    <p:sldId id="1423" r:id="rId32"/>
    <p:sldId id="1432" r:id="rId33"/>
    <p:sldId id="1371" r:id="rId3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3300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0" autoAdjust="0"/>
    <p:restoredTop sz="94434" autoAdjust="0"/>
  </p:normalViewPr>
  <p:slideViewPr>
    <p:cSldViewPr>
      <p:cViewPr varScale="1">
        <p:scale>
          <a:sx n="76" d="100"/>
          <a:sy n="76" d="100"/>
        </p:scale>
        <p:origin x="106" y="10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6D84062-5D5F-4CF7-BC2B-E728D0C6DA15}" type="datetimeFigureOut">
              <a:rPr lang="en-US"/>
              <a:pPr>
                <a:defRPr/>
              </a:pPr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E705D-7BED-4A6E-8683-FB1A91584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9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47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09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C63D-A7EF-46ED-9B91-E09EAA0C1C1F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C8BB9-E12D-4AE3-8361-2DB4426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4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25DA-22BE-4196-9C5E-86D9759ACC81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FE7B4-D7F4-42A3-B0B1-750371C6F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26FF4-2CD5-436C-85E0-155912910783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6EF9F-3CD4-43D1-8BDB-7734D8F62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4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F244-9C85-4027-B191-D8CF6E8D6C5C}" type="datetime1">
              <a:rPr lang="en-US" smtClean="0"/>
              <a:t>9/14/2024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2FD216F-C9D8-4115-9514-FE31DAD0D8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0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7" name="Rectangle 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3C0B-3E71-4747-9A3B-B6FCA67992FE}" type="datetime1">
              <a:rPr lang="en-US" smtClean="0"/>
              <a:t>9/14/2024</a:t>
            </a:fld>
            <a:endParaRPr lang="en-US"/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2DC8B-C28B-4627-8DB2-51611EE15F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FBF58-18DD-4F6D-9654-C0535CFCFBB3}" type="datetime1">
              <a:rPr lang="en-US" altLang="en-US" smtClean="0"/>
              <a:t>9/14/2024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EDECD-7342-41F1-B519-3111894A4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8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6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41D22-C79E-43F8-B395-5AFEA1E10FA4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8507-6BD3-4A3C-BC79-225E2F529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5613-9FA9-4779-B5B1-CCD3B565D11C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03974-4636-43D4-9F6F-7E2AC9C49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F746-2BF2-4751-ACFA-C314E2B019D7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9A09A-C1F4-4AB3-8B9C-50C8DA702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C917-81D0-4279-8312-FF8DF7459E44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D2A29-C66D-4E61-AA3C-CAD5180E2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B7B5-8FFE-40F7-9991-8CDE0955ABBF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A7E-9DDF-4C44-91E7-43E9ABED6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38033-475C-4C85-9F58-47B856572242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C7BF0-95C7-49D5-A368-0D9D72FC1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5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0095C-A0A5-48B6-8D9F-0E0D459166B1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7F2E-3301-473C-A22C-392EA57AA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6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CEC6-8C92-4057-A20D-72F153427639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FAE28-9343-4838-879C-7F3FD867F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8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1C11D25-1859-4E56-94DA-295ADB271F0E}" type="datetime1">
              <a:rPr lang="en-US" smtClean="0"/>
              <a:t>9/14/2024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E9E1F9-EFF5-46E3-B155-544287AB2E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1" r:id="rId12"/>
    <p:sldLayoutId id="2147484023" r:id="rId13"/>
    <p:sldLayoutId id="2147484025" r:id="rId14"/>
    <p:sldLayoutId id="2147484038" r:id="rId15"/>
    <p:sldLayoutId id="2147484039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3352800" y="3808413"/>
            <a:ext cx="8026400" cy="1524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Quantitative Methods</a:t>
            </a:r>
            <a:br>
              <a:rPr lang="en-US" altLang="en-US" sz="3600" b="1" dirty="0"/>
            </a:br>
            <a:br>
              <a:rPr lang="en-US" altLang="en-US" sz="3200" b="1" dirty="0"/>
            </a:br>
            <a:r>
              <a:rPr lang="en-US" altLang="en-US" sz="2800" b="1" dirty="0"/>
              <a:t>Lecture-8</a:t>
            </a:r>
            <a:endParaRPr lang="en-US" altLang="en-US" sz="3200" strike="sngStrike" dirty="0">
              <a:solidFill>
                <a:srgbClr val="FF0000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E465D-F841-4BAA-A05B-298108B99BC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482228"/>
            <a:ext cx="11023600" cy="507993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/>
              <a:t>Coverage error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1600" dirty="0"/>
              <a:t>A portion of the population is excluded from the </a:t>
            </a:r>
            <a:r>
              <a:rPr lang="en-US" altLang="en-US" sz="1600" u="sng" dirty="0">
                <a:solidFill>
                  <a:srgbClr val="C00000"/>
                </a:solidFill>
              </a:rPr>
              <a:t>sampling frame</a:t>
            </a:r>
            <a:br>
              <a:rPr lang="en-US" altLang="en-US" sz="1600" dirty="0"/>
            </a:br>
            <a:endParaRPr lang="en-US" alt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/>
              <a:t>Nonresponse error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1600" dirty="0"/>
              <a:t>Some from the chosen sample may not respond</a:t>
            </a:r>
            <a:br>
              <a:rPr lang="en-US" altLang="en-US" sz="1600" dirty="0"/>
            </a:br>
            <a:endParaRPr lang="en-US" alt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/>
              <a:t>Measurement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/>
              <a:t>Approximate scales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1600" dirty="0"/>
              <a:t>Psychological scales give approximate values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en-US" sz="1600" dirty="0"/>
              <a:t>Attitudes, strength of beliefs etc.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1600" dirty="0"/>
              <a:t>Bad or leading question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en-US" sz="1600" dirty="0"/>
              <a:t>Do you like color and taste of the candy?  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altLang="en-US" sz="1600" dirty="0"/>
              <a:t>Yes / No</a:t>
            </a:r>
            <a:br>
              <a:rPr lang="en-US" altLang="en-US" sz="1600" dirty="0"/>
            </a:br>
            <a:endParaRPr lang="en-US" alt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Sampling error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1600" dirty="0"/>
              <a:t>You get a different sample each time you draw a sample 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1600" dirty="0"/>
              <a:t>Sample to sample random differences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457200" indent="-457200">
              <a:buFont typeface="+mj-lt"/>
              <a:buAutoNum type="arabicPeriod"/>
            </a:pPr>
            <a:endParaRPr lang="en-US" altLang="en-US" sz="2000" dirty="0"/>
          </a:p>
          <a:p>
            <a:pPr eaLnBrk="1" hangingPunct="1">
              <a:lnSpc>
                <a:spcPct val="260000"/>
              </a:lnSpc>
              <a:buFont typeface="+mj-lt"/>
              <a:buAutoNum type="arabicPeriod"/>
            </a:pPr>
            <a:endParaRPr lang="en-US" alt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Survey errors</a:t>
            </a:r>
            <a:endParaRPr lang="en-US" dirty="0"/>
          </a:p>
        </p:txBody>
      </p:sp>
      <p:pic>
        <p:nvPicPr>
          <p:cNvPr id="39940" name="Picture 4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17" b="33091"/>
          <a:stretch/>
        </p:blipFill>
        <p:spPr bwMode="auto">
          <a:xfrm>
            <a:off x="8382000" y="1482228"/>
            <a:ext cx="2255651" cy="126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8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68" b="33558"/>
          <a:stretch/>
        </p:blipFill>
        <p:spPr bwMode="auto">
          <a:xfrm>
            <a:off x="9205025" y="4867752"/>
            <a:ext cx="1902478" cy="119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6884615" y="5776913"/>
            <a:ext cx="1009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39948" name="Picture 12" descr="j034348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94" y="2258260"/>
            <a:ext cx="9144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37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Sampling Distributions</a:t>
            </a:r>
          </a:p>
          <a:p>
            <a:r>
              <a:rPr lang="en-IN" sz="2400" dirty="0"/>
              <a:t>(Ch  7 </a:t>
            </a:r>
            <a:r>
              <a:rPr lang="en-US" sz="2400" dirty="0"/>
              <a:t>Business Statistics</a:t>
            </a:r>
            <a:r>
              <a:rPr lang="en-IN" sz="2400" dirty="0"/>
              <a:t>, Levine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Sampling Distributions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F81CE-8A17-82A7-7D15-B032E8F8040C}"/>
              </a:ext>
            </a:extLst>
          </p:cNvPr>
          <p:cNvSpPr/>
          <p:nvPr/>
        </p:nvSpPr>
        <p:spPr>
          <a:xfrm>
            <a:off x="4495800" y="2059172"/>
            <a:ext cx="2286000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Distributions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20CC2-B45A-8EC4-A190-12E0909CA399}"/>
              </a:ext>
            </a:extLst>
          </p:cNvPr>
          <p:cNvSpPr/>
          <p:nvPr/>
        </p:nvSpPr>
        <p:spPr>
          <a:xfrm>
            <a:off x="2438400" y="3505200"/>
            <a:ext cx="2286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Distribution of the Mean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5B2F7-E8F3-C539-EE46-800F81EFF437}"/>
              </a:ext>
            </a:extLst>
          </p:cNvPr>
          <p:cNvSpPr/>
          <p:nvPr/>
        </p:nvSpPr>
        <p:spPr>
          <a:xfrm>
            <a:off x="6934200" y="3505200"/>
            <a:ext cx="2286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Distribution of the Proportion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42245-14F0-7D48-1F33-1A1BCDCBCF14}"/>
              </a:ext>
            </a:extLst>
          </p:cNvPr>
          <p:cNvSpPr/>
          <p:nvPr/>
        </p:nvSpPr>
        <p:spPr>
          <a:xfrm>
            <a:off x="1143000" y="4953000"/>
            <a:ext cx="22860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Population: Normally Distributed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1F36F-B58C-9857-C3FF-F4BF9BE81473}"/>
              </a:ext>
            </a:extLst>
          </p:cNvPr>
          <p:cNvSpPr/>
          <p:nvPr/>
        </p:nvSpPr>
        <p:spPr>
          <a:xfrm>
            <a:off x="3810000" y="4953000"/>
            <a:ext cx="22860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Population: Not Normally Distributed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CD7933-C225-308D-8EDC-B04148FCE21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4344286" y="2210686"/>
            <a:ext cx="531628" cy="2057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D37D01-DB4F-61C8-B9D1-7A520ED7F271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592186" y="2020186"/>
            <a:ext cx="531628" cy="2438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D96B1F3-E621-3B58-D28B-7558263B467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2667000" y="4038600"/>
            <a:ext cx="533400" cy="1295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C56E67D-7739-42CE-0D08-9A002DF1FD5A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4000500" y="4000500"/>
            <a:ext cx="533400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Population parameter(s) and Sample statistic(s)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6553200" cy="51816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Population </a:t>
                </a:r>
                <a:r>
                  <a:rPr lang="en-US" sz="3200" u="sng" dirty="0">
                    <a:solidFill>
                      <a:srgbClr val="C00000"/>
                    </a:solidFill>
                  </a:rPr>
                  <a:t>parameters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Population mean (</a:t>
                </a:r>
                <a:r>
                  <a:rPr lang="el-GR" sz="2800" dirty="0"/>
                  <a:t>μ</a:t>
                </a:r>
                <a:r>
                  <a:rPr lang="en-US" sz="2800" dirty="0"/>
                  <a:t>), standard deviation (</a:t>
                </a:r>
                <a:r>
                  <a:rPr lang="el-GR" sz="2800" dirty="0"/>
                  <a:t>σ</a:t>
                </a:r>
                <a:r>
                  <a:rPr lang="en-US" sz="2800" dirty="0"/>
                  <a:t>)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Population proportion (</a:t>
                </a:r>
                <a:r>
                  <a:rPr lang="el-GR" sz="2800" dirty="0"/>
                  <a:t>π</a:t>
                </a:r>
                <a:r>
                  <a:rPr lang="en-US" sz="2800" dirty="0"/>
                  <a:t>)	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Sample </a:t>
                </a:r>
                <a:r>
                  <a:rPr lang="en-US" sz="3200" u="sng" dirty="0">
                    <a:solidFill>
                      <a:srgbClr val="C00000"/>
                    </a:solidFill>
                  </a:rPr>
                  <a:t>statistics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ea typeface="+mn-ea"/>
                  </a:rPr>
                  <a:t>Means: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sz="2800" dirty="0">
                    <a:ea typeface="+mn-ea"/>
                  </a:rPr>
                  <a:t>, standard deviation (S)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ea typeface="+mn-ea"/>
                  </a:rPr>
                  <a:t>Sample proportions (p)</a:t>
                </a:r>
              </a:p>
              <a:p>
                <a:pPr marL="400050" lvl="1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6553200" cy="5181600"/>
              </a:xfrm>
              <a:blipFill>
                <a:blip r:embed="rId2"/>
                <a:stretch>
                  <a:fillRect l="-2140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E7ADE5B-FAE9-4564-BB6F-008B52F5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524000"/>
            <a:ext cx="5029200" cy="34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3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Population &gt;&gt; Samples &gt;&gt; Sampling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11506200" cy="51816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Each time you draw a random sample from a population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You get a different sample with different characteristics (mean, standard deviation etc.)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</a:rPr>
                  <a:t>Distribution of a</a:t>
                </a:r>
                <a:r>
                  <a:rPr lang="en-US" dirty="0">
                    <a:solidFill>
                      <a:srgbClr val="C00000"/>
                    </a:solidFill>
                  </a:rPr>
                  <a:t> sample statistic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p) of all the possible samples from a population is called sampling distribution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Sampling distribution of the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Sampling distribution of the Proportion (p)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An easier way to understand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Consider the sample statistic of interest of a “Random Variable”,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for example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PDF or PMF of that RV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for example) is called Sampling Distribution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11506200" cy="5181600"/>
              </a:xfrm>
              <a:blipFill>
                <a:blip r:embed="rId2"/>
                <a:stretch>
                  <a:fillRect l="-954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66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Population &gt;&gt; Samples &gt;&gt; Sampling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4ABA5-0511-33DF-4F7D-846618879AE7}"/>
              </a:ext>
            </a:extLst>
          </p:cNvPr>
          <p:cNvSpPr txBox="1"/>
          <p:nvPr/>
        </p:nvSpPr>
        <p:spPr>
          <a:xfrm>
            <a:off x="1905000" y="1981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~ N(µ,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C37574-4EC8-C820-AFF5-4AE0C6876F3B}"/>
                  </a:ext>
                </a:extLst>
              </p:cNvPr>
              <p:cNvSpPr/>
              <p:nvPr/>
            </p:nvSpPr>
            <p:spPr>
              <a:xfrm>
                <a:off x="6096000" y="1558988"/>
                <a:ext cx="1628013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, S1 </a:t>
                </a: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C37574-4EC8-C820-AFF5-4AE0C6876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58988"/>
                <a:ext cx="1628013" cy="76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508FBB-4A32-7DBE-0140-06701417814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334000" y="1939988"/>
            <a:ext cx="762000" cy="166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FBE061A-D94E-5D06-729C-E2C23C48F38C}"/>
                  </a:ext>
                </a:extLst>
              </p:cNvPr>
              <p:cNvSpPr/>
              <p:nvPr/>
            </p:nvSpPr>
            <p:spPr>
              <a:xfrm>
                <a:off x="6120297" y="2608006"/>
                <a:ext cx="1628013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, S2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FBE061A-D94E-5D06-729C-E2C23C48F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297" y="2608006"/>
                <a:ext cx="1628013" cy="76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7C91CD-0B5E-B977-DDD4-7FCA06B3BC2B}"/>
                  </a:ext>
                </a:extLst>
              </p:cNvPr>
              <p:cNvSpPr/>
              <p:nvPr/>
            </p:nvSpPr>
            <p:spPr>
              <a:xfrm>
                <a:off x="6248400" y="4634121"/>
                <a:ext cx="1628013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𝑋𝑚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Sm</a:t>
                </a:r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7C91CD-0B5E-B977-DDD4-7FCA06B3B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634121"/>
                <a:ext cx="1628013" cy="762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91E762-F491-E27D-70BF-373AF99439AD}"/>
              </a:ext>
            </a:extLst>
          </p:cNvPr>
          <p:cNvCxnSpPr/>
          <p:nvPr/>
        </p:nvCxnSpPr>
        <p:spPr>
          <a:xfrm>
            <a:off x="6934303" y="3505200"/>
            <a:ext cx="0" cy="9144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17C1C4-02B4-983E-C217-A8F5CD6B5C8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334000" y="2989006"/>
            <a:ext cx="786297" cy="61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4EE1CB-D9A3-18CA-162B-1EE5C0BD0CC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334000" y="3600450"/>
            <a:ext cx="914400" cy="14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C59636-9043-B7FF-6045-2ED18BB98634}"/>
                  </a:ext>
                </a:extLst>
              </p:cNvPr>
              <p:cNvSpPr txBox="1"/>
              <p:nvPr/>
            </p:nvSpPr>
            <p:spPr>
              <a:xfrm>
                <a:off x="9130759" y="1961462"/>
                <a:ext cx="1461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~ N(µ,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C59636-9043-B7FF-6045-2ED18BB98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759" y="1961462"/>
                <a:ext cx="1461041" cy="369332"/>
              </a:xfrm>
              <a:prstGeom prst="rect">
                <a:avLst/>
              </a:prstGeom>
              <a:blipFill>
                <a:blip r:embed="rId5"/>
                <a:stretch>
                  <a:fillRect t="-10000" r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A1538B2-8109-0D09-B773-6A5A9B0264FC}"/>
              </a:ext>
            </a:extLst>
          </p:cNvPr>
          <p:cNvSpPr txBox="1"/>
          <p:nvPr/>
        </p:nvSpPr>
        <p:spPr>
          <a:xfrm>
            <a:off x="859842" y="5934263"/>
            <a:ext cx="3480440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Population: </a:t>
            </a:r>
            <a:r>
              <a:rPr lang="en-US" dirty="0"/>
              <a:t>Random variable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208B5C-9EC7-F6A3-834D-341DDCB4A89A}"/>
                  </a:ext>
                </a:extLst>
              </p:cNvPr>
              <p:cNvSpPr txBox="1"/>
              <p:nvPr/>
            </p:nvSpPr>
            <p:spPr>
              <a:xfrm>
                <a:off x="5203064" y="5694004"/>
                <a:ext cx="3000309" cy="646908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Samples of size</a:t>
                </a:r>
              </a:p>
              <a:p>
                <a:r>
                  <a:rPr lang="en-US" dirty="0"/>
                  <a:t>n, with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208B5C-9EC7-F6A3-834D-341DDCB4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64" y="5694004"/>
                <a:ext cx="3000309" cy="646908"/>
              </a:xfrm>
              <a:prstGeom prst="rect">
                <a:avLst/>
              </a:prstGeom>
              <a:blipFill>
                <a:blip r:embed="rId6"/>
                <a:stretch>
                  <a:fillRect l="-1619" t="-3704" b="-13889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F3FF44-9959-AC0E-9267-9531CB86AABB}"/>
              </a:ext>
            </a:extLst>
          </p:cNvPr>
          <p:cNvSpPr txBox="1"/>
          <p:nvPr/>
        </p:nvSpPr>
        <p:spPr>
          <a:xfrm>
            <a:off x="9238021" y="5657264"/>
            <a:ext cx="2667000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Sampling Distribution of the Mean</a:t>
            </a:r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A1B9732-1195-6860-17DE-F6AA9AECE0BA}"/>
              </a:ext>
            </a:extLst>
          </p:cNvPr>
          <p:cNvSpPr/>
          <p:nvPr/>
        </p:nvSpPr>
        <p:spPr>
          <a:xfrm>
            <a:off x="4724400" y="5905499"/>
            <a:ext cx="3048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171A953-0611-E83E-487E-F2D121C33E58}"/>
              </a:ext>
            </a:extLst>
          </p:cNvPr>
          <p:cNvSpPr/>
          <p:nvPr/>
        </p:nvSpPr>
        <p:spPr>
          <a:xfrm>
            <a:off x="8581877" y="5832792"/>
            <a:ext cx="3048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3C4879-BEFF-35F2-A2CC-D43583487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197" y="2762344"/>
            <a:ext cx="4114800" cy="17049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7806D1F-2DE9-17CB-1E55-E30C8E1C6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800" y="2711608"/>
            <a:ext cx="3657597" cy="17049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AF19184-EA76-0C7D-1A07-5510DC392BC7}"/>
              </a:ext>
            </a:extLst>
          </p:cNvPr>
          <p:cNvSpPr txBox="1"/>
          <p:nvPr/>
        </p:nvSpPr>
        <p:spPr>
          <a:xfrm>
            <a:off x="2261580" y="4408648"/>
            <a:ext cx="2783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values</a:t>
            </a:r>
          </a:p>
          <a:p>
            <a:r>
              <a:rPr lang="en-US" dirty="0"/>
              <a:t>(Age, height, weight etc.)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8F0775-0946-7737-C0B3-4121FB363768}"/>
                  </a:ext>
                </a:extLst>
              </p:cNvPr>
              <p:cNvSpPr txBox="1"/>
              <p:nvPr/>
            </p:nvSpPr>
            <p:spPr>
              <a:xfrm>
                <a:off x="10817897" y="4369008"/>
                <a:ext cx="1087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values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8F0775-0946-7737-C0B3-4121FB363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897" y="4369008"/>
                <a:ext cx="1087124" cy="369332"/>
              </a:xfrm>
              <a:prstGeom prst="rect">
                <a:avLst/>
              </a:prstGeom>
              <a:blipFill>
                <a:blip r:embed="rId8"/>
                <a:stretch>
                  <a:fillRect t="-10000" r="-22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5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4" grpId="0" animBg="1"/>
      <p:bldP spid="16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Population &gt;&gt; Samples &gt;&gt; Sampling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34ABA5-0511-33DF-4F7D-846618879AE7}"/>
                  </a:ext>
                </a:extLst>
              </p:cNvPr>
              <p:cNvSpPr txBox="1"/>
              <p:nvPr/>
            </p:nvSpPr>
            <p:spPr>
              <a:xfrm>
                <a:off x="858742" y="2459604"/>
                <a:ext cx="2645276" cy="92333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Population proportion: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Size: 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34ABA5-0511-33DF-4F7D-846618879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2" y="2459604"/>
                <a:ext cx="2645276" cy="923330"/>
              </a:xfrm>
              <a:prstGeom prst="rect">
                <a:avLst/>
              </a:prstGeom>
              <a:blipFill>
                <a:blip r:embed="rId2"/>
                <a:stretch>
                  <a:fillRect l="-1835" t="-2597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AC37574-4EC8-C820-AFF5-4AE0C6876F3B}"/>
              </a:ext>
            </a:extLst>
          </p:cNvPr>
          <p:cNvSpPr/>
          <p:nvPr/>
        </p:nvSpPr>
        <p:spPr>
          <a:xfrm>
            <a:off x="5710641" y="1341472"/>
            <a:ext cx="1628013" cy="76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508FBB-4A32-7DBE-0140-06701417814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948641" y="1722472"/>
            <a:ext cx="762000" cy="166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FBE061A-D94E-5D06-729C-E2C23C48F38C}"/>
              </a:ext>
            </a:extLst>
          </p:cNvPr>
          <p:cNvSpPr/>
          <p:nvPr/>
        </p:nvSpPr>
        <p:spPr>
          <a:xfrm>
            <a:off x="5734938" y="2390490"/>
            <a:ext cx="1628013" cy="76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7C91CD-0B5E-B977-DDD4-7FCA06B3BC2B}"/>
              </a:ext>
            </a:extLst>
          </p:cNvPr>
          <p:cNvSpPr/>
          <p:nvPr/>
        </p:nvSpPr>
        <p:spPr>
          <a:xfrm>
            <a:off x="5863041" y="4416605"/>
            <a:ext cx="1628013" cy="76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91E762-F491-E27D-70BF-373AF99439AD}"/>
              </a:ext>
            </a:extLst>
          </p:cNvPr>
          <p:cNvCxnSpPr/>
          <p:nvPr/>
        </p:nvCxnSpPr>
        <p:spPr>
          <a:xfrm>
            <a:off x="6548944" y="3287684"/>
            <a:ext cx="0" cy="9144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17C1C4-02B4-983E-C217-A8F5CD6B5C8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948641" y="2771490"/>
            <a:ext cx="786297" cy="61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4EE1CB-D9A3-18CA-162B-1EE5C0BD0CC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948641" y="3382934"/>
            <a:ext cx="914400" cy="14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208B5C-9EC7-F6A3-834D-341DDCB4A89A}"/>
                  </a:ext>
                </a:extLst>
              </p:cNvPr>
              <p:cNvSpPr txBox="1"/>
              <p:nvPr/>
            </p:nvSpPr>
            <p:spPr>
              <a:xfrm>
                <a:off x="4352692" y="5338277"/>
                <a:ext cx="3480439" cy="1200329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Samples of size n,</a:t>
                </a:r>
              </a:p>
              <a:p>
                <a:r>
                  <a:rPr lang="en-US" dirty="0"/>
                  <a:t>with proportions p1, p2, …, pm</a:t>
                </a:r>
              </a:p>
              <a:p>
                <a:r>
                  <a:rPr lang="en-US" dirty="0"/>
                  <a:t>Assuming: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and n(1-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)&gt;=5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208B5C-9EC7-F6A3-834D-341DDCB4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92" y="5338277"/>
                <a:ext cx="3480439" cy="1200329"/>
              </a:xfrm>
              <a:prstGeom prst="rect">
                <a:avLst/>
              </a:prstGeom>
              <a:blipFill>
                <a:blip r:embed="rId3"/>
                <a:stretch>
                  <a:fillRect l="-1222" t="-2513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F3FF44-9959-AC0E-9267-9531CB86AABB}"/>
                  </a:ext>
                </a:extLst>
              </p:cNvPr>
              <p:cNvSpPr txBox="1"/>
              <p:nvPr/>
            </p:nvSpPr>
            <p:spPr>
              <a:xfrm>
                <a:off x="8915400" y="5216849"/>
                <a:ext cx="2667000" cy="92333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Sampling Distribution of the Proportion</a:t>
                </a:r>
              </a:p>
              <a:p>
                <a:r>
                  <a:rPr lang="en-US" dirty="0"/>
                  <a:t>Random Variable: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F3FF44-9959-AC0E-9267-9531CB86A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5216849"/>
                <a:ext cx="2667000" cy="923330"/>
              </a:xfrm>
              <a:prstGeom prst="rect">
                <a:avLst/>
              </a:prstGeom>
              <a:blipFill>
                <a:blip r:embed="rId4"/>
                <a:stretch>
                  <a:fillRect l="-1822" t="-3268" b="-9150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87806D1F-2DE9-17CB-1E55-E30C8E1C6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798" y="3040371"/>
            <a:ext cx="3657597" cy="1704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54A96-4620-0C8D-6CEA-3FA43F93B8C9}"/>
                  </a:ext>
                </a:extLst>
              </p:cNvPr>
              <p:cNvSpPr txBox="1"/>
              <p:nvPr/>
            </p:nvSpPr>
            <p:spPr>
              <a:xfrm>
                <a:off x="8807574" y="2128653"/>
                <a:ext cx="2188677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dirty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sty m:val="p"/>
                                </m:rPr>
                                <a:rPr lang="el-GR" dirty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54A96-4620-0C8D-6CEA-3FA43F93B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74" y="2128653"/>
                <a:ext cx="2188677" cy="910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032D1B-E0D3-0190-455D-FDADD52422C3}"/>
                  </a:ext>
                </a:extLst>
              </p:cNvPr>
              <p:cNvSpPr txBox="1"/>
              <p:nvPr/>
            </p:nvSpPr>
            <p:spPr>
              <a:xfrm>
                <a:off x="9296400" y="1640956"/>
                <a:ext cx="2188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Mean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032D1B-E0D3-0190-455D-FDADD5242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1640956"/>
                <a:ext cx="2188677" cy="369332"/>
              </a:xfrm>
              <a:prstGeom prst="rect">
                <a:avLst/>
              </a:prstGeom>
              <a:blipFill>
                <a:blip r:embed="rId7"/>
                <a:stretch>
                  <a:fillRect l="-22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E91CB66-E86B-9B21-0122-48D15D163BF7}"/>
              </a:ext>
            </a:extLst>
          </p:cNvPr>
          <p:cNvSpPr txBox="1"/>
          <p:nvPr/>
        </p:nvSpPr>
        <p:spPr>
          <a:xfrm>
            <a:off x="716787" y="3636368"/>
            <a:ext cx="363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females, supporting candidate-A, products containing faults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5441D4-6DE2-CFA7-ADE7-E6D9E8ECF880}"/>
                  </a:ext>
                </a:extLst>
              </p:cNvPr>
              <p:cNvSpPr txBox="1"/>
              <p:nvPr/>
            </p:nvSpPr>
            <p:spPr>
              <a:xfrm>
                <a:off x="11319754" y="4593064"/>
                <a:ext cx="5836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5441D4-6DE2-CFA7-ADE7-E6D9E8EC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754" y="4593064"/>
                <a:ext cx="583641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5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6" grpId="0" animBg="1"/>
      <p:bldP spid="31" grpId="0" animBg="1"/>
      <p:bldP spid="32" grpId="0" animBg="1"/>
      <p:bldP spid="4" grpId="0"/>
      <p:bldP spid="3" grpId="0"/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Sampling Distribution of the Mean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10896600" cy="51816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Unbiased property of the Sample Mean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population mean  is </a:t>
                </a:r>
                <a:r>
                  <a:rPr lang="el-GR" sz="2800" dirty="0">
                    <a:solidFill>
                      <a:srgbClr val="C00000"/>
                    </a:solidFill>
                  </a:rPr>
                  <a:t>μ</a:t>
                </a:r>
                <a:r>
                  <a:rPr lang="en-US" sz="2800" dirty="0"/>
                  <a:t>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Mean of the Sampling Distribution of the Mean is also </a:t>
                </a:r>
                <a:r>
                  <a:rPr lang="el-GR" sz="2800" dirty="0">
                    <a:solidFill>
                      <a:srgbClr val="C00000"/>
                    </a:solidFill>
                  </a:rPr>
                  <a:t>μ</a:t>
                </a: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C00000"/>
                    </a:solidFill>
                  </a:rPr>
                  <a:t>Standard error:</a:t>
                </a:r>
                <a:r>
                  <a:rPr lang="en-US" sz="3200" dirty="0"/>
                  <a:t>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Standard deviation of the sampling distribution of the Mean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sz="2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endParaRPr lang="en-US" sz="2800" baseline="-250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sz="2800" i="1" baseline="-25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𝑑𝑒𝑣𝑖𝑎𝑡𝑖𝑜𝑛</m:t>
                    </m:r>
                  </m:oMath>
                </a14:m>
                <a:endParaRPr lang="en-US" sz="2800" i="1" baseline="-25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00050" lvl="1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10896600" cy="5181600"/>
              </a:xfrm>
              <a:blipFill>
                <a:blip r:embed="rId2"/>
                <a:stretch>
                  <a:fillRect l="-1287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86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Sampling Distribution of the Mean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4ABA5-0511-33DF-4F7D-846618879AE7}"/>
              </a:ext>
            </a:extLst>
          </p:cNvPr>
          <p:cNvSpPr txBox="1"/>
          <p:nvPr/>
        </p:nvSpPr>
        <p:spPr>
          <a:xfrm>
            <a:off x="1905000" y="1981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~ N(µ,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C37574-4EC8-C820-AFF5-4AE0C6876F3B}"/>
                  </a:ext>
                </a:extLst>
              </p:cNvPr>
              <p:cNvSpPr/>
              <p:nvPr/>
            </p:nvSpPr>
            <p:spPr>
              <a:xfrm>
                <a:off x="6096000" y="1558988"/>
                <a:ext cx="1628013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, S1 </a:t>
                </a: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C37574-4EC8-C820-AFF5-4AE0C6876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58988"/>
                <a:ext cx="1628013" cy="76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508FBB-4A32-7DBE-0140-06701417814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334000" y="1939988"/>
            <a:ext cx="762000" cy="166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FBE061A-D94E-5D06-729C-E2C23C48F38C}"/>
                  </a:ext>
                </a:extLst>
              </p:cNvPr>
              <p:cNvSpPr/>
              <p:nvPr/>
            </p:nvSpPr>
            <p:spPr>
              <a:xfrm>
                <a:off x="6120297" y="2608006"/>
                <a:ext cx="1628013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, S2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FBE061A-D94E-5D06-729C-E2C23C48F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297" y="2608006"/>
                <a:ext cx="1628013" cy="76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7C91CD-0B5E-B977-DDD4-7FCA06B3BC2B}"/>
                  </a:ext>
                </a:extLst>
              </p:cNvPr>
              <p:cNvSpPr/>
              <p:nvPr/>
            </p:nvSpPr>
            <p:spPr>
              <a:xfrm>
                <a:off x="6248400" y="4634121"/>
                <a:ext cx="1628013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𝑋𝑚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Sm</a:t>
                </a:r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7C91CD-0B5E-B977-DDD4-7FCA06B3B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634121"/>
                <a:ext cx="1628013" cy="762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91E762-F491-E27D-70BF-373AF99439AD}"/>
              </a:ext>
            </a:extLst>
          </p:cNvPr>
          <p:cNvCxnSpPr/>
          <p:nvPr/>
        </p:nvCxnSpPr>
        <p:spPr>
          <a:xfrm>
            <a:off x="6934303" y="3505200"/>
            <a:ext cx="0" cy="9144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17C1C4-02B4-983E-C217-A8F5CD6B5C8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334000" y="2989006"/>
            <a:ext cx="786297" cy="61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4EE1CB-D9A3-18CA-162B-1EE5C0BD0CC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334000" y="3600450"/>
            <a:ext cx="914400" cy="14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C59636-9043-B7FF-6045-2ED18BB98634}"/>
                  </a:ext>
                </a:extLst>
              </p:cNvPr>
              <p:cNvSpPr txBox="1"/>
              <p:nvPr/>
            </p:nvSpPr>
            <p:spPr>
              <a:xfrm>
                <a:off x="9130759" y="1961462"/>
                <a:ext cx="1461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~ N(µ,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C59636-9043-B7FF-6045-2ED18BB98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759" y="1961462"/>
                <a:ext cx="1461041" cy="369332"/>
              </a:xfrm>
              <a:prstGeom prst="rect">
                <a:avLst/>
              </a:prstGeom>
              <a:blipFill>
                <a:blip r:embed="rId5"/>
                <a:stretch>
                  <a:fillRect t="-10000" r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A1538B2-8109-0D09-B773-6A5A9B0264FC}"/>
              </a:ext>
            </a:extLst>
          </p:cNvPr>
          <p:cNvSpPr txBox="1"/>
          <p:nvPr/>
        </p:nvSpPr>
        <p:spPr>
          <a:xfrm>
            <a:off x="859842" y="5934263"/>
            <a:ext cx="3480440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Population: </a:t>
            </a:r>
            <a:r>
              <a:rPr lang="en-US" dirty="0"/>
              <a:t>Random variable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208B5C-9EC7-F6A3-834D-341DDCB4A89A}"/>
                  </a:ext>
                </a:extLst>
              </p:cNvPr>
              <p:cNvSpPr txBox="1"/>
              <p:nvPr/>
            </p:nvSpPr>
            <p:spPr>
              <a:xfrm>
                <a:off x="5203064" y="5694004"/>
                <a:ext cx="3000309" cy="646908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Samples of size</a:t>
                </a:r>
              </a:p>
              <a:p>
                <a:r>
                  <a:rPr lang="en-US" dirty="0"/>
                  <a:t>n, with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208B5C-9EC7-F6A3-834D-341DDCB4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64" y="5694004"/>
                <a:ext cx="3000309" cy="646908"/>
              </a:xfrm>
              <a:prstGeom prst="rect">
                <a:avLst/>
              </a:prstGeom>
              <a:blipFill>
                <a:blip r:embed="rId6"/>
                <a:stretch>
                  <a:fillRect l="-1619" t="-3704" b="-13889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F3FF44-9959-AC0E-9267-9531CB86AABB}"/>
              </a:ext>
            </a:extLst>
          </p:cNvPr>
          <p:cNvSpPr txBox="1"/>
          <p:nvPr/>
        </p:nvSpPr>
        <p:spPr>
          <a:xfrm>
            <a:off x="9238021" y="5657264"/>
            <a:ext cx="2667000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Sampling Distribution of the Mean</a:t>
            </a:r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A1B9732-1195-6860-17DE-F6AA9AECE0BA}"/>
              </a:ext>
            </a:extLst>
          </p:cNvPr>
          <p:cNvSpPr/>
          <p:nvPr/>
        </p:nvSpPr>
        <p:spPr>
          <a:xfrm>
            <a:off x="4724400" y="5905499"/>
            <a:ext cx="3048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171A953-0611-E83E-487E-F2D121C33E58}"/>
              </a:ext>
            </a:extLst>
          </p:cNvPr>
          <p:cNvSpPr/>
          <p:nvPr/>
        </p:nvSpPr>
        <p:spPr>
          <a:xfrm>
            <a:off x="8581877" y="5832792"/>
            <a:ext cx="3048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3C4879-BEFF-35F2-A2CC-D43583487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197" y="2762344"/>
            <a:ext cx="4114800" cy="17049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7806D1F-2DE9-17CB-1E55-E30C8E1C6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800" y="2711608"/>
            <a:ext cx="3657597" cy="17049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AF19184-EA76-0C7D-1A07-5510DC392BC7}"/>
              </a:ext>
            </a:extLst>
          </p:cNvPr>
          <p:cNvSpPr txBox="1"/>
          <p:nvPr/>
        </p:nvSpPr>
        <p:spPr>
          <a:xfrm>
            <a:off x="2261580" y="4408648"/>
            <a:ext cx="2783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values</a:t>
            </a:r>
          </a:p>
          <a:p>
            <a:r>
              <a:rPr lang="en-US" dirty="0"/>
              <a:t>(Age, height, weight etc.)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8F0775-0946-7737-C0B3-4121FB363768}"/>
                  </a:ext>
                </a:extLst>
              </p:cNvPr>
              <p:cNvSpPr txBox="1"/>
              <p:nvPr/>
            </p:nvSpPr>
            <p:spPr>
              <a:xfrm>
                <a:off x="10817897" y="4369008"/>
                <a:ext cx="1087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values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8F0775-0946-7737-C0B3-4121FB363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897" y="4369008"/>
                <a:ext cx="1087124" cy="369332"/>
              </a:xfrm>
              <a:prstGeom prst="rect">
                <a:avLst/>
              </a:prstGeom>
              <a:blipFill>
                <a:blip r:embed="rId8"/>
                <a:stretch>
                  <a:fillRect t="-10000" r="-22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E43BA1-7FAB-F4E1-EDDB-D88BECE53965}"/>
                  </a:ext>
                </a:extLst>
              </p:cNvPr>
              <p:cNvSpPr txBox="1"/>
              <p:nvPr/>
            </p:nvSpPr>
            <p:spPr>
              <a:xfrm>
                <a:off x="10380135" y="1857416"/>
                <a:ext cx="1583262" cy="616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l-GR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sz="1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E43BA1-7FAB-F4E1-EDDB-D88BECE53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135" y="1857416"/>
                <a:ext cx="1583262" cy="616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06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4" grpId="0" animBg="1"/>
      <p:bldP spid="16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40" grpId="0"/>
      <p:bldP spid="41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Sampling Distributions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F81CE-8A17-82A7-7D15-B032E8F8040C}"/>
              </a:ext>
            </a:extLst>
          </p:cNvPr>
          <p:cNvSpPr/>
          <p:nvPr/>
        </p:nvSpPr>
        <p:spPr>
          <a:xfrm>
            <a:off x="4495800" y="2059172"/>
            <a:ext cx="22860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Distributions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20CC2-B45A-8EC4-A190-12E0909CA399}"/>
              </a:ext>
            </a:extLst>
          </p:cNvPr>
          <p:cNvSpPr/>
          <p:nvPr/>
        </p:nvSpPr>
        <p:spPr>
          <a:xfrm>
            <a:off x="2438400" y="3505200"/>
            <a:ext cx="22860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Distribution of the Mean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5B2F7-E8F3-C539-EE46-800F81EFF437}"/>
              </a:ext>
            </a:extLst>
          </p:cNvPr>
          <p:cNvSpPr/>
          <p:nvPr/>
        </p:nvSpPr>
        <p:spPr>
          <a:xfrm>
            <a:off x="6934200" y="3505200"/>
            <a:ext cx="22860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Distribution of the Proportion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42245-14F0-7D48-1F33-1A1BCDCBCF14}"/>
              </a:ext>
            </a:extLst>
          </p:cNvPr>
          <p:cNvSpPr/>
          <p:nvPr/>
        </p:nvSpPr>
        <p:spPr>
          <a:xfrm>
            <a:off x="1143000" y="4953000"/>
            <a:ext cx="22860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Population: Normally Distributed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1F36F-B58C-9857-C3FF-F4BF9BE81473}"/>
              </a:ext>
            </a:extLst>
          </p:cNvPr>
          <p:cNvSpPr/>
          <p:nvPr/>
        </p:nvSpPr>
        <p:spPr>
          <a:xfrm>
            <a:off x="3810000" y="4953000"/>
            <a:ext cx="22860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Population: Not Normally Distributed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CD7933-C225-308D-8EDC-B04148FCE21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4344286" y="2210686"/>
            <a:ext cx="531628" cy="2057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D37D01-DB4F-61C8-B9D1-7A520ED7F271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592186" y="2020186"/>
            <a:ext cx="531628" cy="2438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D96B1F3-E621-3B58-D28B-7558263B467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2667000" y="4038600"/>
            <a:ext cx="533400" cy="1295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C56E67D-7739-42CE-0D08-9A002DF1FD5A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4000500" y="4000500"/>
            <a:ext cx="533400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Survey Errors and Sampling Distributions</a:t>
            </a:r>
          </a:p>
          <a:p>
            <a:r>
              <a:rPr lang="en-IN" sz="2400" dirty="0"/>
              <a:t>(Ch 1 &amp; Ch  7 </a:t>
            </a:r>
            <a:r>
              <a:rPr lang="en-US" sz="2400" dirty="0"/>
              <a:t>Business Statistics</a:t>
            </a:r>
            <a:r>
              <a:rPr lang="en-IN" sz="2400" dirty="0"/>
              <a:t>, Levine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90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Sampling from a normally distribution population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11201400" cy="51816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the population is normally distributed  N ~(µ,</a:t>
                </a:r>
                <a:r>
                  <a:rPr lang="el-GR" dirty="0"/>
                  <a:t>σ</a:t>
                </a:r>
                <a:r>
                  <a:rPr lang="en-US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Then Sampling Distribution of the Mean will always be normally distributed </a:t>
                </a:r>
                <a:r>
                  <a:rPr lang="en-US" dirty="0">
                    <a:solidFill>
                      <a:srgbClr val="C00000"/>
                    </a:solidFill>
                  </a:rPr>
                  <a:t>irrespective of the sample size</a:t>
                </a:r>
                <a:r>
                  <a:rPr lang="en-US" dirty="0"/>
                  <a:t> 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~ N(µ,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Standard error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) will depend on the sample size 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11201400" cy="5181600"/>
              </a:xfrm>
              <a:blipFill>
                <a:blip r:embed="rId2"/>
                <a:stretch>
                  <a:fillRect l="-98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5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Z value for Sampling Distribution of the Mean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11658600" cy="5181600"/>
              </a:xfrm>
            </p:spPr>
            <p:txBody>
              <a:bodyPr/>
              <a:lstStyle/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sz="2800" dirty="0"/>
                          <m:t> µ</m:t>
                        </m:r>
                      </m:num>
                      <m:den>
                        <m:sSub>
                          <m:sSubPr>
                            <m:ctrlPr>
                              <a:rPr lang="el-GR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l-GR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 </a:t>
                </a:r>
                <a:endParaRPr lang="en-US" sz="24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Z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2800" dirty="0"/>
                          <m:t> − µ</m:t>
                        </m:r>
                      </m:num>
                      <m:den>
                        <m:f>
                          <m:f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=</m:t>
                    </m:r>
                    <m:r>
                      <m:rPr>
                        <m:nor/>
                      </m:rPr>
                      <a:rPr lang="en-US" sz="2400" dirty="0"/>
                      <m:t> µ</m:t>
                    </m:r>
                  </m:oMath>
                </a14:m>
                <a:r>
                  <a:rPr lang="en-US" sz="2400" dirty="0"/>
                  <a:t> + Z</a:t>
                </a:r>
                <a:r>
                  <a:rPr lang="el-GR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en-US" sz="2400" dirty="0"/>
                      <m:t>µ + </m:t>
                    </m:r>
                    <m:r>
                      <m:rPr>
                        <m:nor/>
                      </m:rPr>
                      <a:rPr lang="en-US" sz="2400" dirty="0"/>
                      <m:t>Z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Once you have Z values of interest, rest of the inferences are similar to how we worked with normal distribution questions</a:t>
                </a: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Z values can be positive or negative depending on which side of the mean you are looking at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11658600" cy="5181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10600" cy="51816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Coconut water bottle filling machine is tuned for normally distributed fill quantity, with µ of1000ml and </a:t>
                </a:r>
                <a:r>
                  <a:rPr lang="el-GR" sz="2000" dirty="0"/>
                  <a:t>σ</a:t>
                </a:r>
                <a:r>
                  <a:rPr lang="en-US" sz="2000" dirty="0"/>
                  <a:t> of 100ml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For quality check, a sample of 100 bottles is drawn, and sample mean is calculated.  Machine must be stopped and retuned if the sample mean is outside center 95% of the sampling distribution of the Mean (lies in the left or right tails beyond this range )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You found the sample mean to be 980ml, should you halt the machine?</a:t>
                </a:r>
              </a:p>
              <a:p>
                <a:pPr marL="400050" lvl="1" indent="0">
                  <a:buNone/>
                </a:pPr>
                <a:endParaRPr lang="en-US" sz="1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µ = 1000, </a:t>
                </a:r>
                <a:r>
                  <a:rPr lang="el-GR" sz="2000" dirty="0"/>
                  <a:t>σ</a:t>
                </a:r>
                <a:r>
                  <a:rPr lang="en-US" sz="2000" dirty="0"/>
                  <a:t> = 100, n=100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Standard error of the Mean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400" dirty="0"/>
                  <a:t>? 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)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10</a:t>
                </a: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Sampling distribution of the Mean ~  N (µ = 1000,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/>
                  <a:t> = 10)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Value of interest, Z value?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980, -2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Should you halt the process?</a:t>
                </a:r>
              </a:p>
              <a:p>
                <a:pPr marL="0" indent="0"/>
                <a:endParaRPr lang="en-US" sz="20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10600" cy="5181600"/>
              </a:xfrm>
              <a:blipFill>
                <a:blip r:embed="rId2"/>
                <a:stretch>
                  <a:fillRect l="-637" t="-471" r="-354" b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0570D84-9F62-EF6D-FE48-BD3D05579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353" y="1054153"/>
            <a:ext cx="3497647" cy="1774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FB15E-EEAE-7261-4FDA-A71CA01D19A5}"/>
              </a:ext>
            </a:extLst>
          </p:cNvPr>
          <p:cNvSpPr txBox="1"/>
          <p:nvPr/>
        </p:nvSpPr>
        <p:spPr>
          <a:xfrm>
            <a:off x="7652744" y="3962400"/>
            <a:ext cx="397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What is your lower halt cut-off in ml?  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00BDFC-6835-C7C2-099B-AC03B14A0641}"/>
                  </a:ext>
                </a:extLst>
              </p:cNvPr>
              <p:cNvSpPr txBox="1"/>
              <p:nvPr/>
            </p:nvSpPr>
            <p:spPr>
              <a:xfrm>
                <a:off x="8814565" y="4451367"/>
                <a:ext cx="2797754" cy="1342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dirty="0"/>
                            <m:t>µ</m:t>
                          </m:r>
                        </m:num>
                        <m:den>
                          <m:sSub>
                            <m:sSubPr>
                              <m:ctrlPr>
                                <a:rPr lang="el-GR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l-GR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sz="1600" dirty="0"/>
                  <a:t>-1.96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1000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 = -19.6 + 1000 = 980.4ml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00BDFC-6835-C7C2-099B-AC03B14A0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565" y="4451367"/>
                <a:ext cx="2797754" cy="1342740"/>
              </a:xfrm>
              <a:prstGeom prst="rect">
                <a:avLst/>
              </a:prstGeom>
              <a:blipFill>
                <a:blip r:embed="rId4"/>
                <a:stretch>
                  <a:fillRect l="-1307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62C8EBE-FE04-5902-4A15-06823D740E07}"/>
              </a:ext>
            </a:extLst>
          </p:cNvPr>
          <p:cNvSpPr txBox="1"/>
          <p:nvPr/>
        </p:nvSpPr>
        <p:spPr>
          <a:xfrm>
            <a:off x="7924800" y="5948979"/>
            <a:ext cx="39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What is </a:t>
            </a:r>
            <a:r>
              <a:rPr lang="en-US" dirty="0">
                <a:solidFill>
                  <a:srgbClr val="C00000"/>
                </a:solidFill>
              </a:rPr>
              <a:t>the</a:t>
            </a:r>
            <a:r>
              <a:rPr lang="en-US" sz="1800" dirty="0">
                <a:solidFill>
                  <a:srgbClr val="C00000"/>
                </a:solidFill>
              </a:rPr>
              <a:t> upper cut-off in ml?  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F16FB-C756-9804-B8DD-C13759F0B729}"/>
              </a:ext>
            </a:extLst>
          </p:cNvPr>
          <p:cNvSpPr txBox="1"/>
          <p:nvPr/>
        </p:nvSpPr>
        <p:spPr>
          <a:xfrm>
            <a:off x="8817077" y="2758015"/>
            <a:ext cx="3113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cumulative probability entry will you see in the Z 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.025  or .975</a:t>
            </a:r>
          </a:p>
        </p:txBody>
      </p:sp>
    </p:spTree>
    <p:extLst>
      <p:ext uri="{BB962C8B-B14F-4D97-AF65-F5344CB8AC3E}">
        <p14:creationId xmlns:p14="http://schemas.microsoft.com/office/powerpoint/2010/main" val="12556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  <p:bldP spid="3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Sampling Distributions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F81CE-8A17-82A7-7D15-B032E8F8040C}"/>
              </a:ext>
            </a:extLst>
          </p:cNvPr>
          <p:cNvSpPr/>
          <p:nvPr/>
        </p:nvSpPr>
        <p:spPr>
          <a:xfrm>
            <a:off x="4495800" y="2059172"/>
            <a:ext cx="22860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Distributions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20CC2-B45A-8EC4-A190-12E0909CA399}"/>
              </a:ext>
            </a:extLst>
          </p:cNvPr>
          <p:cNvSpPr/>
          <p:nvPr/>
        </p:nvSpPr>
        <p:spPr>
          <a:xfrm>
            <a:off x="2438400" y="3505200"/>
            <a:ext cx="22860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Distribution of the Mean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5B2F7-E8F3-C539-EE46-800F81EFF437}"/>
              </a:ext>
            </a:extLst>
          </p:cNvPr>
          <p:cNvSpPr/>
          <p:nvPr/>
        </p:nvSpPr>
        <p:spPr>
          <a:xfrm>
            <a:off x="6934200" y="3505200"/>
            <a:ext cx="22860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Distribution of the Proportion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42245-14F0-7D48-1F33-1A1BCDCBCF14}"/>
              </a:ext>
            </a:extLst>
          </p:cNvPr>
          <p:cNvSpPr/>
          <p:nvPr/>
        </p:nvSpPr>
        <p:spPr>
          <a:xfrm>
            <a:off x="1143000" y="4953000"/>
            <a:ext cx="22860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Population: Normally Distributed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1F36F-B58C-9857-C3FF-F4BF9BE81473}"/>
              </a:ext>
            </a:extLst>
          </p:cNvPr>
          <p:cNvSpPr/>
          <p:nvPr/>
        </p:nvSpPr>
        <p:spPr>
          <a:xfrm>
            <a:off x="3810000" y="4953000"/>
            <a:ext cx="22860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Population: Not Normally Distributed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CD7933-C225-308D-8EDC-B04148FCE21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4344286" y="2210686"/>
            <a:ext cx="531628" cy="2057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D37D01-DB4F-61C8-B9D1-7A520ED7F271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592186" y="2020186"/>
            <a:ext cx="531628" cy="2438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D96B1F3-E621-3B58-D28B-7558263B467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2667000" y="4038600"/>
            <a:ext cx="533400" cy="1295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C56E67D-7739-42CE-0D08-9A002DF1FD5A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4000500" y="4000500"/>
            <a:ext cx="533400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7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Sampling from a populations not normally distributed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201400" cy="5181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Central Limit Theorem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If the sample size is large enough (n&gt;=30)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The Sampling Distribution of the Mean is approximately normally distributed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Regardless of the population distribution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are we interested in normality?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Thumb rule:</a:t>
            </a:r>
            <a:r>
              <a:rPr lang="en-US" dirty="0"/>
              <a:t> for sample size of 30 or more, we consider the Sampling distribution of the Mean be normally distributed </a:t>
            </a:r>
          </a:p>
          <a:p>
            <a:pPr marL="400050" lvl="1" indent="0">
              <a:buNone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273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Central Limit Theorem: Empirical 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E3287-5230-2C35-DAA5-3E7AA930F168}"/>
              </a:ext>
            </a:extLst>
          </p:cNvPr>
          <p:cNvSpPr txBox="1"/>
          <p:nvPr/>
        </p:nvSpPr>
        <p:spPr>
          <a:xfrm>
            <a:off x="3962400" y="617238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Levin et al. page: 256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E07074-6F98-C60F-3CA3-3195411A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8801100" cy="1028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19B4AD-1D16-7AD2-13E7-5E4A1685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38400"/>
            <a:ext cx="8743950" cy="1009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936F4D-B3D3-73BC-5C38-FBDFB5BC5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3505200"/>
            <a:ext cx="9210675" cy="952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613467-76DD-07D8-C431-878E4A582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486275"/>
            <a:ext cx="8915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Sampling Distributions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F81CE-8A17-82A7-7D15-B032E8F8040C}"/>
              </a:ext>
            </a:extLst>
          </p:cNvPr>
          <p:cNvSpPr/>
          <p:nvPr/>
        </p:nvSpPr>
        <p:spPr>
          <a:xfrm>
            <a:off x="4495800" y="2059172"/>
            <a:ext cx="22860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Distributions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20CC2-B45A-8EC4-A190-12E0909CA399}"/>
              </a:ext>
            </a:extLst>
          </p:cNvPr>
          <p:cNvSpPr/>
          <p:nvPr/>
        </p:nvSpPr>
        <p:spPr>
          <a:xfrm>
            <a:off x="2438400" y="3505200"/>
            <a:ext cx="22860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Distribution of the Mean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5B2F7-E8F3-C539-EE46-800F81EFF437}"/>
              </a:ext>
            </a:extLst>
          </p:cNvPr>
          <p:cNvSpPr/>
          <p:nvPr/>
        </p:nvSpPr>
        <p:spPr>
          <a:xfrm>
            <a:off x="6934200" y="3505200"/>
            <a:ext cx="22860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Distribution of the Proportion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42245-14F0-7D48-1F33-1A1BCDCBCF14}"/>
              </a:ext>
            </a:extLst>
          </p:cNvPr>
          <p:cNvSpPr/>
          <p:nvPr/>
        </p:nvSpPr>
        <p:spPr>
          <a:xfrm>
            <a:off x="1143000" y="4953000"/>
            <a:ext cx="22860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Population: Normally Distributed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1F36F-B58C-9857-C3FF-F4BF9BE81473}"/>
              </a:ext>
            </a:extLst>
          </p:cNvPr>
          <p:cNvSpPr/>
          <p:nvPr/>
        </p:nvSpPr>
        <p:spPr>
          <a:xfrm>
            <a:off x="3810000" y="4953000"/>
            <a:ext cx="22860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Population: Not Normally Distributed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CD7933-C225-308D-8EDC-B04148FCE21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4344286" y="2210686"/>
            <a:ext cx="531628" cy="2057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D37D01-DB4F-61C8-B9D1-7A520ED7F271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592186" y="2020186"/>
            <a:ext cx="531628" cy="2438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D96B1F3-E621-3B58-D28B-7558263B467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2667000" y="4038600"/>
            <a:ext cx="533400" cy="1295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C56E67D-7739-42CE-0D08-9A002DF1FD5A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4000500" y="4000500"/>
            <a:ext cx="533400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Sampling Distribution of the Proportion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10896600" cy="51816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Categorical variables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Female %,  % prefer Trump etc. 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population proportion  is </a:t>
                </a:r>
                <a:r>
                  <a:rPr lang="el-GR" sz="2800" dirty="0">
                    <a:solidFill>
                      <a:srgbClr val="C00000"/>
                    </a:solidFill>
                  </a:rPr>
                  <a:t>π</a:t>
                </a:r>
                <a:r>
                  <a:rPr lang="en-US" sz="2800" dirty="0"/>
                  <a:t>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Mean of “Proportions” of all the possible samples is also </a:t>
                </a:r>
                <a:r>
                  <a:rPr lang="el-GR" sz="2800" dirty="0">
                    <a:solidFill>
                      <a:srgbClr val="C00000"/>
                    </a:solidFill>
                  </a:rPr>
                  <a:t>π</a:t>
                </a: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lt"/>
                  </a:rPr>
                  <a:t>Sample proportion: p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𝑁𝑢𝑚𝑏𝑒𝑟𝑠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𝑐h𝑎𝑟𝑎𝑡𝑒𝑟𝑖𝑠𝑡𝑖𝑐𝑠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𝑖𝑛𝑡𝑒𝑟𝑒𝑠𝑡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Sample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size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C00000"/>
                    </a:solidFill>
                  </a:rPr>
                  <a:t>Standard error of the Proportion:</a:t>
                </a:r>
                <a:r>
                  <a:rPr lang="en-US" sz="2400" dirty="0"/>
                  <a:t>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8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US" sz="2800" i="1" baseline="-25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00050" lvl="1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10896600" cy="5181600"/>
              </a:xfrm>
              <a:blipFill>
                <a:blip r:embed="rId2"/>
                <a:stretch>
                  <a:fillRect l="-1287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0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Sampling Distribution of the Proportion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10896600" cy="51816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Sampling distribution of the proportion follows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binomial distribution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lt"/>
                  </a:rPr>
                  <a:t>Sample proportion: p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𝑁𝑢𝑚𝑏𝑒𝑟𝑠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𝑐h𝑎𝑟𝑎𝑡𝑒𝑟𝑖𝑠𝑡𝑖𝑐𝑠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𝑖𝑛𝑡𝑒𝑟𝑒𝑠𝑡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Sample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size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C00000"/>
                    </a:solidFill>
                  </a:rPr>
                  <a:t>If both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</m:oMath>
                </a14:m>
                <a:r>
                  <a:rPr lang="el-GR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) &gt;=5  (Which is true in most of the practical cases)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Sampling distribution of the proportion can be assumed to be normal distribution with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Mean: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Standard error of the Proportion: </a:t>
                </a: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m:rPr>
                                <m:sty m:val="p"/>
                              </m:rPr>
                              <a:rPr lang="el-G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US" sz="2400" i="1" baseline="-250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2400" i="1" baseline="-250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400050" lvl="1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10896600" cy="5181600"/>
              </a:xfrm>
              <a:blipFill>
                <a:blip r:embed="rId2"/>
                <a:stretch>
                  <a:fillRect l="-783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00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Sampling Distribution of the Proportion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34ABA5-0511-33DF-4F7D-846618879AE7}"/>
                  </a:ext>
                </a:extLst>
              </p:cNvPr>
              <p:cNvSpPr txBox="1"/>
              <p:nvPr/>
            </p:nvSpPr>
            <p:spPr>
              <a:xfrm>
                <a:off x="858742" y="2459604"/>
                <a:ext cx="2645276" cy="92333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Population proportion: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Size: 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34ABA5-0511-33DF-4F7D-846618879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2" y="2459604"/>
                <a:ext cx="2645276" cy="923330"/>
              </a:xfrm>
              <a:prstGeom prst="rect">
                <a:avLst/>
              </a:prstGeom>
              <a:blipFill>
                <a:blip r:embed="rId2"/>
                <a:stretch>
                  <a:fillRect l="-1835" t="-2597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AC37574-4EC8-C820-AFF5-4AE0C6876F3B}"/>
              </a:ext>
            </a:extLst>
          </p:cNvPr>
          <p:cNvSpPr/>
          <p:nvPr/>
        </p:nvSpPr>
        <p:spPr>
          <a:xfrm>
            <a:off x="5710641" y="1341472"/>
            <a:ext cx="1628013" cy="76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508FBB-4A32-7DBE-0140-06701417814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948641" y="1722472"/>
            <a:ext cx="762000" cy="166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FBE061A-D94E-5D06-729C-E2C23C48F38C}"/>
              </a:ext>
            </a:extLst>
          </p:cNvPr>
          <p:cNvSpPr/>
          <p:nvPr/>
        </p:nvSpPr>
        <p:spPr>
          <a:xfrm>
            <a:off x="5734938" y="2390490"/>
            <a:ext cx="1628013" cy="76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7C91CD-0B5E-B977-DDD4-7FCA06B3BC2B}"/>
              </a:ext>
            </a:extLst>
          </p:cNvPr>
          <p:cNvSpPr/>
          <p:nvPr/>
        </p:nvSpPr>
        <p:spPr>
          <a:xfrm>
            <a:off x="5863041" y="4416605"/>
            <a:ext cx="1628013" cy="76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91E762-F491-E27D-70BF-373AF99439AD}"/>
              </a:ext>
            </a:extLst>
          </p:cNvPr>
          <p:cNvCxnSpPr/>
          <p:nvPr/>
        </p:nvCxnSpPr>
        <p:spPr>
          <a:xfrm>
            <a:off x="6548944" y="3287684"/>
            <a:ext cx="0" cy="9144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17C1C4-02B4-983E-C217-A8F5CD6B5C8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948641" y="2771490"/>
            <a:ext cx="786297" cy="61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4EE1CB-D9A3-18CA-162B-1EE5C0BD0CC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948641" y="3382934"/>
            <a:ext cx="914400" cy="14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208B5C-9EC7-F6A3-834D-341DDCB4A89A}"/>
                  </a:ext>
                </a:extLst>
              </p:cNvPr>
              <p:cNvSpPr txBox="1"/>
              <p:nvPr/>
            </p:nvSpPr>
            <p:spPr>
              <a:xfrm>
                <a:off x="4352692" y="5338277"/>
                <a:ext cx="3480439" cy="1200329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Samples of size n,</a:t>
                </a:r>
              </a:p>
              <a:p>
                <a:r>
                  <a:rPr lang="en-US" dirty="0"/>
                  <a:t>with proportions p1, p2, …, pm</a:t>
                </a:r>
              </a:p>
              <a:p>
                <a:r>
                  <a:rPr lang="en-US" dirty="0"/>
                  <a:t>Assuming: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and n(1-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)&gt;=5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208B5C-9EC7-F6A3-834D-341DDCB4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92" y="5338277"/>
                <a:ext cx="3480439" cy="1200329"/>
              </a:xfrm>
              <a:prstGeom prst="rect">
                <a:avLst/>
              </a:prstGeom>
              <a:blipFill>
                <a:blip r:embed="rId3"/>
                <a:stretch>
                  <a:fillRect l="-1222" t="-2513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F3FF44-9959-AC0E-9267-9531CB86AABB}"/>
                  </a:ext>
                </a:extLst>
              </p:cNvPr>
              <p:cNvSpPr txBox="1"/>
              <p:nvPr/>
            </p:nvSpPr>
            <p:spPr>
              <a:xfrm>
                <a:off x="8915400" y="5216849"/>
                <a:ext cx="2667000" cy="92333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Sampling Distribution of the Proportion</a:t>
                </a:r>
              </a:p>
              <a:p>
                <a:r>
                  <a:rPr lang="en-US" dirty="0"/>
                  <a:t>Random Variable: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F3FF44-9959-AC0E-9267-9531CB86A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5216849"/>
                <a:ext cx="2667000" cy="923330"/>
              </a:xfrm>
              <a:prstGeom prst="rect">
                <a:avLst/>
              </a:prstGeom>
              <a:blipFill>
                <a:blip r:embed="rId4"/>
                <a:stretch>
                  <a:fillRect l="-1822" t="-3268" b="-9150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87806D1F-2DE9-17CB-1E55-E30C8E1C6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798" y="3040371"/>
            <a:ext cx="3657597" cy="1704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54A96-4620-0C8D-6CEA-3FA43F93B8C9}"/>
                  </a:ext>
                </a:extLst>
              </p:cNvPr>
              <p:cNvSpPr txBox="1"/>
              <p:nvPr/>
            </p:nvSpPr>
            <p:spPr>
              <a:xfrm>
                <a:off x="8807574" y="2128653"/>
                <a:ext cx="2188677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dirty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sty m:val="p"/>
                                </m:rPr>
                                <a:rPr lang="el-GR" dirty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54A96-4620-0C8D-6CEA-3FA43F93B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74" y="2128653"/>
                <a:ext cx="2188677" cy="910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032D1B-E0D3-0190-455D-FDADD52422C3}"/>
                  </a:ext>
                </a:extLst>
              </p:cNvPr>
              <p:cNvSpPr txBox="1"/>
              <p:nvPr/>
            </p:nvSpPr>
            <p:spPr>
              <a:xfrm>
                <a:off x="9296400" y="1640956"/>
                <a:ext cx="2188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Mean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032D1B-E0D3-0190-455D-FDADD5242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1640956"/>
                <a:ext cx="2188677" cy="369332"/>
              </a:xfrm>
              <a:prstGeom prst="rect">
                <a:avLst/>
              </a:prstGeom>
              <a:blipFill>
                <a:blip r:embed="rId7"/>
                <a:stretch>
                  <a:fillRect l="-22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E91CB66-E86B-9B21-0122-48D15D163BF7}"/>
              </a:ext>
            </a:extLst>
          </p:cNvPr>
          <p:cNvSpPr txBox="1"/>
          <p:nvPr/>
        </p:nvSpPr>
        <p:spPr>
          <a:xfrm>
            <a:off x="716787" y="3636368"/>
            <a:ext cx="363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females, supporting candidate-A, products containing faults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5441D4-6DE2-CFA7-ADE7-E6D9E8ECF880}"/>
                  </a:ext>
                </a:extLst>
              </p:cNvPr>
              <p:cNvSpPr txBox="1"/>
              <p:nvPr/>
            </p:nvSpPr>
            <p:spPr>
              <a:xfrm>
                <a:off x="11319754" y="4593064"/>
                <a:ext cx="5836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5441D4-6DE2-CFA7-ADE7-E6D9E8EC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754" y="4593064"/>
                <a:ext cx="583641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2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6" grpId="0" animBg="1"/>
      <p:bldP spid="31" grpId="0" animBg="1"/>
      <p:bldP spid="32" grpId="0" animBg="1"/>
      <p:bldP spid="4" grpId="0"/>
      <p:bldP spid="3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 far and the 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Previous Sessions </a:t>
            </a:r>
          </a:p>
          <a:p>
            <a:pPr>
              <a:buFont typeface="Arial" panose="020B0604020202020204" pitchFamily="34" charset="0"/>
              <a:buChar char="√"/>
            </a:pPr>
            <a:r>
              <a:rPr lang="en-US" sz="2400" dirty="0"/>
              <a:t>Discreet Probability Distributions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sz="2000" dirty="0"/>
              <a:t>Probability mass function (PMF) and Cumulative probability distribution </a:t>
            </a:r>
          </a:p>
          <a:p>
            <a:pPr>
              <a:buFont typeface="Arial" panose="020B0604020202020204" pitchFamily="34" charset="0"/>
              <a:buChar char="√"/>
            </a:pPr>
            <a:r>
              <a:rPr lang="en-US" sz="2400" dirty="0"/>
              <a:t>Continuous and Normal Distributions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sz="2000" dirty="0"/>
              <a:t>Probability Density Function (PDF) and Cumulative Distribution Function (CDF)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sz="2000" dirty="0"/>
              <a:t>Probabilities as area under the PDF curve (region of interest). 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sz="2000" dirty="0"/>
              <a:t>Use of cumulative Z tables to calculate normal probabilities</a:t>
            </a:r>
          </a:p>
          <a:p>
            <a:pPr lvl="2">
              <a:buFont typeface="Arial" panose="020B0604020202020204" pitchFamily="34" charset="0"/>
              <a:buChar char="√"/>
            </a:pPr>
            <a:r>
              <a:rPr lang="en-US" sz="1800" dirty="0"/>
              <a:t>One sided Z table (+Ve or –Ve values) is sufficient as the distribution is symmetric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Today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Survey errors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Sampling distributions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Z value for Sampling Distribution of the Proportion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11658600" cy="5181600"/>
              </a:xfrm>
            </p:spPr>
            <p:txBody>
              <a:bodyPr/>
              <a:lstStyle/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Assuming both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2800" dirty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endParaRPr lang="en-US" sz="28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sz="2800" dirty="0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el-GR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sz="2800" dirty="0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8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Once you have Z values of interest, rest of the inferences are similar to how we worked with sampling distribution of the Mean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11658600" cy="5181600"/>
              </a:xfrm>
              <a:blipFill>
                <a:blip r:embed="rId2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6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 question from the book (7.14 p 262)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11658600" cy="51816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research study found that with 80% of women say that having a flexible work schedule is either very important or extremely important to their career success.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you select a sample of 100 working women.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probability that in the sample fewer than 85% say that having a flexible work schedule is either very important or extremely important to their career success?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 (p&lt;=0.85)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probability that in the sample between 75% and 85% say that having a flexible work schedule is either very important?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P(0.75&lt;=p&lt;=.85)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values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sz="2400" dirty="0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el-G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=&gt; 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sz="2400" dirty="0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 and use Z table to find the answers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11658600" cy="5181600"/>
              </a:xfrm>
              <a:blipFill>
                <a:blip r:embed="rId2"/>
                <a:stretch>
                  <a:fillRect l="-732" t="-824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3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Exam related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658600" cy="5181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Syllabus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Descriptive Statistics, Statistical charts, measures of central tendency and dispersion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Data scales, Probability, Bayes Theorem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Probability distributions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Including discrete distributions and continuous distributions, and the mean and variance of a probability distribution.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Up-to session-7  (Normal distribution)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Calculator is allowed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Onscreen version or your own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One sided Z cumulative probability table will be provided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You can type your answers or upload handwritten answers after scanning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All the best!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25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55C7-A83E-BD0C-CE82-5337E01C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06C98-CBDB-1E55-D885-FAAC3DC9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507-6BD3-4A3C-BC79-225E2F5291F0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60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9347200" cy="1143000"/>
          </a:xfrm>
        </p:spPr>
        <p:txBody>
          <a:bodyPr/>
          <a:lstStyle/>
          <a:p>
            <a:r>
              <a:rPr lang="en-US" dirty="0"/>
              <a:t>Setting the context for the next few sessions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You want to understand characteristics of the population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Proportion of votes party-A will get (exit polls)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Mean fill volume in a bottle of your coconut-water brand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Proportion of the market segment that prefers your brand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However, practically, you can only work with small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You would need to make inferences about the population from the sample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Core concept is </a:t>
            </a:r>
            <a:r>
              <a:rPr lang="en-US" sz="2400" dirty="0">
                <a:solidFill>
                  <a:srgbClr val="C00000"/>
                </a:solidFill>
              </a:rPr>
              <a:t>probability distribution</a:t>
            </a:r>
            <a:r>
              <a:rPr lang="en-US" sz="2400" dirty="0"/>
              <a:t> and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Calculating probabilities of a Random Var. lying between certain range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the </a:t>
            </a:r>
            <a:r>
              <a:rPr lang="en-US" sz="2000" dirty="0" err="1"/>
              <a:t>prv</a:t>
            </a:r>
            <a:r>
              <a:rPr lang="en-US" sz="2000" dirty="0"/>
              <a:t>. Session, we learned that in detail for a normally distributed random variable   </a:t>
            </a:r>
          </a:p>
        </p:txBody>
      </p:sp>
    </p:spTree>
    <p:extLst>
      <p:ext uri="{BB962C8B-B14F-4D97-AF65-F5344CB8AC3E}">
        <p14:creationId xmlns:p14="http://schemas.microsoft.com/office/powerpoint/2010/main" val="8810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Surveys and Survey Errors</a:t>
            </a:r>
          </a:p>
          <a:p>
            <a:r>
              <a:rPr lang="en-IN" sz="2400" dirty="0"/>
              <a:t>(Ch 1 </a:t>
            </a:r>
            <a:r>
              <a:rPr lang="en-US" sz="2400" dirty="0"/>
              <a:t>Business Statistics</a:t>
            </a:r>
            <a:r>
              <a:rPr lang="en-IN" sz="2400" dirty="0"/>
              <a:t>, Levine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1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5967506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Census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FF0000"/>
                </a:solidFill>
              </a:rPr>
              <a:t>Entire</a:t>
            </a:r>
            <a:r>
              <a:rPr lang="en-IN" sz="1800" dirty="0"/>
              <a:t> population (population, tiger, agriculture, health facilities).</a:t>
            </a:r>
          </a:p>
          <a:p>
            <a:pPr lvl="0"/>
            <a:r>
              <a:rPr lang="en-IN" dirty="0"/>
              <a:t>Sampling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A </a:t>
            </a:r>
            <a:r>
              <a:rPr lang="en-IN" sz="1800" dirty="0">
                <a:solidFill>
                  <a:srgbClr val="FF0000"/>
                </a:solidFill>
              </a:rPr>
              <a:t>portion</a:t>
            </a:r>
            <a:r>
              <a:rPr lang="en-IN" sz="1800" dirty="0"/>
              <a:t> of the population.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Quality, voting, blood, soil, customer surveys, voice, interviews, ….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IN" sz="1800" dirty="0"/>
          </a:p>
          <a:p>
            <a:r>
              <a:rPr lang="en-IN" dirty="0"/>
              <a:t>Why samples?</a:t>
            </a:r>
          </a:p>
          <a:p>
            <a:pPr marL="722313" lvl="1" indent="-265113">
              <a:buFont typeface="Wingdings" panose="05000000000000000000" pitchFamily="2" charset="2"/>
              <a:buChar char="§"/>
            </a:pPr>
            <a:r>
              <a:rPr lang="en-IN" sz="1800" dirty="0"/>
              <a:t>Quicker.</a:t>
            </a:r>
          </a:p>
          <a:p>
            <a:pPr marL="722313" lvl="1" indent="-265113">
              <a:buFont typeface="Wingdings" panose="05000000000000000000" pitchFamily="2" charset="2"/>
              <a:buChar char="§"/>
            </a:pPr>
            <a:r>
              <a:rPr lang="en-IN" sz="1800" dirty="0"/>
              <a:t>Cheaper.</a:t>
            </a:r>
          </a:p>
          <a:p>
            <a:pPr marL="722313" lvl="1" indent="-265113">
              <a:buFont typeface="Wingdings" panose="05000000000000000000" pitchFamily="2" charset="2"/>
              <a:buChar char="§"/>
            </a:pPr>
            <a:r>
              <a:rPr lang="en-IN" sz="1800" dirty="0"/>
              <a:t>May not participate/Not available.</a:t>
            </a:r>
          </a:p>
          <a:p>
            <a:pPr marL="722313" lvl="1" indent="-265113">
              <a:buFont typeface="Wingdings" panose="05000000000000000000" pitchFamily="2" charset="2"/>
              <a:buChar char="§"/>
            </a:pPr>
            <a:r>
              <a:rPr lang="en-IN" sz="1800" dirty="0"/>
              <a:t>When tests are destructive.</a:t>
            </a:r>
          </a:p>
          <a:p>
            <a:pPr marL="722313" lvl="1" indent="-265113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FF0000"/>
                </a:solidFill>
              </a:rPr>
              <a:t>Scientifically chosen samples can give very good accuracy about the properties of the population.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Census and Sampling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0090-AB1B-4A03-B6A9-F2E7890486A7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200" y="1558511"/>
            <a:ext cx="1980000" cy="19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200" y="4209742"/>
            <a:ext cx="1980000" cy="1980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66FA094-A254-4AE3-B285-0FA29D70F794}"/>
              </a:ext>
            </a:extLst>
          </p:cNvPr>
          <p:cNvSpPr/>
          <p:nvPr/>
        </p:nvSpPr>
        <p:spPr>
          <a:xfrm>
            <a:off x="10142723" y="2305874"/>
            <a:ext cx="1210731" cy="11113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43, 54, 38, 22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6BABD5-33D8-4A7C-AF57-20546361A84D}"/>
              </a:ext>
            </a:extLst>
          </p:cNvPr>
          <p:cNvSpPr/>
          <p:nvPr/>
        </p:nvSpPr>
        <p:spPr>
          <a:xfrm>
            <a:off x="10112243" y="4359737"/>
            <a:ext cx="1432906" cy="1276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N, N, Y, N Y, N, Y, Y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3319D-3B99-452A-B98C-4173319B9158}"/>
              </a:ext>
            </a:extLst>
          </p:cNvPr>
          <p:cNvSpPr txBox="1"/>
          <p:nvPr/>
        </p:nvSpPr>
        <p:spPr>
          <a:xfrm>
            <a:off x="8410108" y="37051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              Sample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5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8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Sampling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0090-AB1B-4A03-B6A9-F2E7890486A7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FB306-9E6D-4803-8865-A6C31D58C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7162800" cy="290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684304-1A2C-49FC-BCAC-F8F64835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1066189"/>
            <a:ext cx="1819307" cy="7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7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Objective of the sampling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Main objective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Estimating properties of the population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Sample properties are a way to estimate the parameters of the population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dirty="0"/>
              <a:t>Mean</a:t>
            </a:r>
          </a:p>
          <a:p>
            <a:pPr marL="1714500" lvl="3" indent="-457200">
              <a:buFont typeface="Wingdings" panose="05000000000000000000" pitchFamily="2" charset="2"/>
              <a:buChar char="Ø"/>
            </a:pPr>
            <a:r>
              <a:rPr lang="en-US" dirty="0"/>
              <a:t>What is the mean life of a battery from brand-A?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dirty="0"/>
              <a:t>Proportions</a:t>
            </a:r>
          </a:p>
          <a:p>
            <a:pPr marL="1714500" lvl="3" indent="-457200">
              <a:buFont typeface="Wingdings" panose="05000000000000000000" pitchFamily="2" charset="2"/>
              <a:buChar char="Ø"/>
            </a:pPr>
            <a:r>
              <a:rPr lang="en-US" dirty="0"/>
              <a:t>What proportion of the population prefers my product over the competitor’s?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Only a sample drawn by  </a:t>
            </a:r>
            <a:r>
              <a:rPr lang="en-US" dirty="0">
                <a:solidFill>
                  <a:srgbClr val="FF3300"/>
                </a:solidFill>
              </a:rPr>
              <a:t>probability sampling</a:t>
            </a:r>
            <a:r>
              <a:rPr lang="en-US" dirty="0"/>
              <a:t> can be used for estimating population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14865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Probability sampling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3075" y="6156127"/>
            <a:ext cx="2743200" cy="365125"/>
          </a:xfrm>
        </p:spPr>
        <p:txBody>
          <a:bodyPr/>
          <a:lstStyle/>
          <a:p>
            <a:fld id="{C3F10090-AB1B-4A03-B6A9-F2E7890486A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utoShape 4" descr="Image result for random sampling clust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result for random sampling cluster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Image result for random sampling cluster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0" descr="Image result for random sampling cluster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12" descr="Image result for random sampling cluster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4" descr="Image result for systematic sampling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6" descr="Image result for systematic sampling"/>
          <p:cNvSpPr>
            <a:spLocks noChangeAspect="1" noChangeArrowheads="1"/>
          </p:cNvSpPr>
          <p:nvPr/>
        </p:nvSpPr>
        <p:spPr bwMode="auto">
          <a:xfrm>
            <a:off x="2593975" y="769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18" descr="Image result for systematic sampling"/>
          <p:cNvSpPr>
            <a:spLocks noChangeAspect="1" noChangeArrowheads="1"/>
          </p:cNvSpPr>
          <p:nvPr/>
        </p:nvSpPr>
        <p:spPr bwMode="auto">
          <a:xfrm>
            <a:off x="2746375" y="922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20" descr="Image result for stratified sampling"/>
          <p:cNvSpPr>
            <a:spLocks noChangeAspect="1" noChangeArrowheads="1"/>
          </p:cNvSpPr>
          <p:nvPr/>
        </p:nvSpPr>
        <p:spPr bwMode="auto">
          <a:xfrm>
            <a:off x="2898775" y="1074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752600"/>
            <a:ext cx="2371725" cy="19335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80" y="4027514"/>
            <a:ext cx="2371725" cy="19335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99" y="4287314"/>
            <a:ext cx="3028950" cy="15144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677400" y="4789265"/>
            <a:ext cx="259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Cluster sampling</a:t>
            </a:r>
          </a:p>
          <a:p>
            <a:r>
              <a:rPr lang="en-IN" sz="1600" dirty="0">
                <a:solidFill>
                  <a:srgbClr val="FF0000"/>
                </a:solidFill>
              </a:rPr>
              <a:t>heterogeneous cluster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25" y="1630186"/>
            <a:ext cx="2419350" cy="18859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219200" y="4027514"/>
            <a:ext cx="0" cy="1382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4375" y="4027514"/>
            <a:ext cx="0" cy="1382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46375" y="4027514"/>
            <a:ext cx="0" cy="1382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B8843E-D4DF-84A1-C4A8-FBAFA14361AE}"/>
              </a:ext>
            </a:extLst>
          </p:cNvPr>
          <p:cNvSpPr txBox="1"/>
          <p:nvPr/>
        </p:nvSpPr>
        <p:spPr>
          <a:xfrm>
            <a:off x="2898775" y="2570686"/>
            <a:ext cx="2968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Simple random sampling</a:t>
            </a:r>
          </a:p>
          <a:p>
            <a:r>
              <a:rPr lang="en-IN" dirty="0">
                <a:solidFill>
                  <a:srgbClr val="FF0000"/>
                </a:solidFill>
              </a:rPr>
              <a:t>p=1/12 from population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15CAAF-482A-6F81-9619-CEF092A7A46C}"/>
              </a:ext>
            </a:extLst>
          </p:cNvPr>
          <p:cNvSpPr txBox="1"/>
          <p:nvPr/>
        </p:nvSpPr>
        <p:spPr>
          <a:xfrm>
            <a:off x="9345612" y="2703782"/>
            <a:ext cx="2743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Stratified sampling</a:t>
            </a:r>
          </a:p>
          <a:p>
            <a:r>
              <a:rPr lang="en-IN" dirty="0">
                <a:solidFill>
                  <a:srgbClr val="FF0000"/>
                </a:solidFill>
              </a:rPr>
              <a:t>Proportional to strata</a:t>
            </a:r>
          </a:p>
          <a:p>
            <a:r>
              <a:rPr lang="en-IN" dirty="0">
                <a:solidFill>
                  <a:srgbClr val="7030A0"/>
                </a:solidFill>
              </a:rPr>
              <a:t>stratum is homogeneous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DE4E76-2B20-0950-1346-1B10C8B5B398}"/>
              </a:ext>
            </a:extLst>
          </p:cNvPr>
          <p:cNvSpPr txBox="1"/>
          <p:nvPr/>
        </p:nvSpPr>
        <p:spPr>
          <a:xfrm>
            <a:off x="3138488" y="5155458"/>
            <a:ext cx="2968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Systematic sampling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E</a:t>
            </a:r>
            <a:r>
              <a:rPr lang="en-IN" sz="1800" dirty="0">
                <a:solidFill>
                  <a:srgbClr val="FF0000"/>
                </a:solidFill>
              </a:rPr>
              <a:t>very nth item/bottle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  <p:bldP spid="7" grpId="0"/>
      <p:bldP spid="17" grpId="0"/>
      <p:bldP spid="2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ebba6fe69462dbf1e97dded6599cf2da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3cd6316bd1b9b48767f3b0ab768b3cf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EBCCCC78-FD32-4F3B-9644-13765BF3CC41}"/>
</file>

<file path=customXml/itemProps2.xml><?xml version="1.0" encoding="utf-8"?>
<ds:datastoreItem xmlns:ds="http://schemas.openxmlformats.org/officeDocument/2006/customXml" ds:itemID="{E055ED17-B982-400D-9DC6-DB4D87C702D7}"/>
</file>

<file path=customXml/itemProps3.xml><?xml version="1.0" encoding="utf-8"?>
<ds:datastoreItem xmlns:ds="http://schemas.openxmlformats.org/officeDocument/2006/customXml" ds:itemID="{88114491-C6EE-4DF8-BAFA-778567E83F8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32712</TotalTime>
  <Words>1900</Words>
  <Application>Microsoft Office PowerPoint</Application>
  <PresentationFormat>Widescreen</PresentationFormat>
  <Paragraphs>306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Helvetica</vt:lpstr>
      <vt:lpstr>Wingdings</vt:lpstr>
      <vt:lpstr>Default Design</vt:lpstr>
      <vt:lpstr>Quantitative Methods  Lecture-8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SHEENU</dc:creator>
  <cp:lastModifiedBy>Subodh Vinchurkar</cp:lastModifiedBy>
  <cp:revision>3798</cp:revision>
  <dcterms:created xsi:type="dcterms:W3CDTF">2006-08-14T03:02:48Z</dcterms:created>
  <dcterms:modified xsi:type="dcterms:W3CDTF">2024-09-14T04:59:06Z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