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59" r:id="rId2"/>
    <p:sldId id="638" r:id="rId3"/>
    <p:sldId id="851" r:id="rId4"/>
    <p:sldId id="1428" r:id="rId5"/>
    <p:sldId id="1429" r:id="rId6"/>
    <p:sldId id="1430" r:id="rId7"/>
    <p:sldId id="1431" r:id="rId8"/>
    <p:sldId id="1432" r:id="rId9"/>
    <p:sldId id="1433" r:id="rId10"/>
    <p:sldId id="1434" r:id="rId11"/>
    <p:sldId id="1435" r:id="rId12"/>
    <p:sldId id="1436" r:id="rId13"/>
    <p:sldId id="1437" r:id="rId14"/>
    <p:sldId id="1438" r:id="rId15"/>
    <p:sldId id="1439" r:id="rId16"/>
    <p:sldId id="1440" r:id="rId17"/>
    <p:sldId id="1441" r:id="rId18"/>
    <p:sldId id="1442" r:id="rId19"/>
    <p:sldId id="1449" r:id="rId20"/>
    <p:sldId id="1443" r:id="rId21"/>
    <p:sldId id="1452" r:id="rId22"/>
    <p:sldId id="1453" r:id="rId23"/>
    <p:sldId id="1444" r:id="rId24"/>
    <p:sldId id="1451" r:id="rId25"/>
    <p:sldId id="1446" r:id="rId26"/>
    <p:sldId id="1445" r:id="rId27"/>
    <p:sldId id="1447" r:id="rId28"/>
    <p:sldId id="1450" r:id="rId29"/>
    <p:sldId id="1448" r:id="rId30"/>
    <p:sldId id="1371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3300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0" autoAdjust="0"/>
    <p:restoredTop sz="94434" autoAdjust="0"/>
  </p:normalViewPr>
  <p:slideViewPr>
    <p:cSldViewPr>
      <p:cViewPr varScale="1">
        <p:scale>
          <a:sx n="81" d="100"/>
          <a:sy n="81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D84062-5D5F-4CF7-BC2B-E728D0C6DA15}" type="datetimeFigureOut">
              <a:rPr lang="en-US"/>
              <a:pPr>
                <a:defRPr/>
              </a:pPr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E705D-7BED-4A6E-8683-FB1A91584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9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212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71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02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611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84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83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98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02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96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79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558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05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438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93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C63D-A7EF-46ED-9B91-E09EAA0C1C1F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8BB9-E12D-4AE3-8361-2DB4426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25DA-22BE-4196-9C5E-86D9759ACC81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E7B4-D7F4-42A3-B0B1-750371C6F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FF4-2CD5-436C-85E0-155912910783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EF9F-3CD4-43D1-8BDB-7734D8F6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F244-9C85-4027-B191-D8CF6E8D6C5C}" type="datetime1">
              <a:rPr lang="en-US" smtClean="0"/>
              <a:t>10/8/2024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FD216F-C9D8-4115-9514-FE31DAD0D8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0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3C0B-3E71-4747-9A3B-B6FCA67992FE}" type="datetime1">
              <a:rPr lang="en-US" smtClean="0"/>
              <a:t>10/8/2024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BF58-18DD-4F6D-9654-C0535CFCFBB3}" type="datetime1">
              <a:rPr lang="en-US" altLang="en-US" smtClean="0"/>
              <a:t>10/8/2024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EDECD-7342-41F1-B519-3111894A4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6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1D22-C79E-43F8-B395-5AFEA1E10FA4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8507-6BD3-4A3C-BC79-225E2F52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5613-9FA9-4779-B5B1-CCD3B565D11C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03974-4636-43D4-9F6F-7E2AC9C49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746-2BF2-4751-ACFA-C314E2B019D7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9A09A-C1F4-4AB3-8B9C-50C8DA702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C917-81D0-4279-8312-FF8DF7459E44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D2A29-C66D-4E61-AA3C-CAD5180E2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B7B5-8FFE-40F7-9991-8CDE0955ABBF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A7E-9DDF-4C44-91E7-43E9ABED6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8033-475C-4C85-9F58-47B856572242}" type="datetime1">
              <a:rPr lang="en-US" smtClean="0"/>
              <a:t>10/8/2024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C7BF0-95C7-49D5-A368-0D9D72FC1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095C-A0A5-48B6-8D9F-0E0D459166B1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7F2E-3301-473C-A22C-392EA57AA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CEC6-8C92-4057-A20D-72F153427639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AE28-9343-4838-879C-7F3FD867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1C11D25-1859-4E56-94DA-295ADB271F0E}" type="datetime1">
              <a:rPr lang="en-US" smtClean="0"/>
              <a:t>10/8/2024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E9E1F9-EFF5-46E3-B155-544287AB2E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1" r:id="rId12"/>
    <p:sldLayoutId id="2147484023" r:id="rId13"/>
    <p:sldLayoutId id="2147484025" r:id="rId14"/>
    <p:sldLayoutId id="2147484038" r:id="rId15"/>
    <p:sldLayoutId id="2147484039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352800" y="3808413"/>
            <a:ext cx="8026400" cy="1524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Quantitative Methods</a:t>
            </a:r>
            <a:br>
              <a:rPr lang="en-US" altLang="en-US" sz="3600" b="1" dirty="0"/>
            </a:br>
            <a:br>
              <a:rPr lang="en-US" altLang="en-US" sz="3200" b="1" dirty="0"/>
            </a:br>
            <a:r>
              <a:rPr lang="en-US" altLang="en-US" sz="2800" b="1" dirty="0"/>
              <a:t>Lecture-9</a:t>
            </a:r>
            <a:endParaRPr lang="en-US" altLang="en-US" sz="3200" strike="sngStrike" dirty="0">
              <a:solidFill>
                <a:srgbClr val="FF0000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E465D-F841-4BAA-A05B-298108B99BC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B1ED4-FB41-6212-3ECC-BC25BF6F6FCD}"/>
              </a:ext>
            </a:extLst>
          </p:cNvPr>
          <p:cNvGrpSpPr/>
          <p:nvPr/>
        </p:nvGrpSpPr>
        <p:grpSpPr>
          <a:xfrm>
            <a:off x="5791200" y="990600"/>
            <a:ext cx="6266576" cy="3882673"/>
            <a:chOff x="5867400" y="799712"/>
            <a:chExt cx="6266576" cy="38826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C1AF23-BA7F-48B2-EA75-335612859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799712"/>
              <a:ext cx="5847209" cy="20196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BE49E3-E39D-1B54-F5E3-1C7B925B6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5631" y="2867682"/>
              <a:ext cx="4802059" cy="3813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340340-CEDE-FF16-997D-8AC6872C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8126" y="3350009"/>
              <a:ext cx="4420715" cy="40958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1F311E-716E-7F76-4D7F-FCF86C40A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1817" y="3849087"/>
              <a:ext cx="5402159" cy="8332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2FD1FDC-C576-C3AA-68AC-9C9E58AD3CD7}"/>
                    </a:ext>
                  </a:extLst>
                </p:cNvPr>
                <p:cNvSpPr txBox="1"/>
                <p:nvPr/>
              </p:nvSpPr>
              <p:spPr>
                <a:xfrm>
                  <a:off x="11097175" y="2182609"/>
                  <a:ext cx="35526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2FD1FDC-C576-C3AA-68AC-9C9E58AD3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7175" y="2182609"/>
                  <a:ext cx="35526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Confidence interval of the means  when </a:t>
            </a:r>
            <a:r>
              <a:rPr lang="el-GR" sz="2800" dirty="0"/>
              <a:t>σ</a:t>
            </a:r>
            <a:r>
              <a:rPr lang="en-US" sz="2800" dirty="0"/>
              <a:t> is known (2/4)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6178431" cy="486157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Now you draw five samples with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=362.3,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=36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5,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=36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0,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=362.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12,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373.88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µ</m:t>
                    </m:r>
                  </m:oMath>
                </a14:m>
                <a:r>
                  <a:rPr lang="en-US" sz="1800" dirty="0"/>
                  <a:t> = 368gm  and 95% interval around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µ</m:t>
                    </m:r>
                  </m:oMath>
                </a14:m>
                <a:r>
                  <a:rPr lang="en-US" sz="1800" dirty="0"/>
                  <a:t> is [362.12, 373.88]</a:t>
                </a:r>
                <a:endParaRPr lang="en-US" sz="1800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 two things,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Some of these means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) are within the 95% interval around the mean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</m:e>
                    </m:acc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acc>
                  </m:oMath>
                </a14:m>
                <a:r>
                  <a:rPr lang="en-US" sz="1600" dirty="0"/>
                  <a:t>  around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rgbClr val="C00000"/>
                        </a:solidFill>
                      </a:rPr>
                      <m:t>µ</m:t>
                    </m:r>
                  </m:oMath>
                </a14:m>
                <a:r>
                  <a:rPr lang="en-US" sz="1600" dirty="0"/>
                  <a:t> and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Some are not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Notice, the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intervals around the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=362.3,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ac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373.88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Population mean is at the upper or lower boundary of these intervals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6178431" cy="4861570"/>
              </a:xfrm>
              <a:blipFill>
                <a:blip r:embed="rId7"/>
                <a:stretch>
                  <a:fillRect l="-888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18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509F54-A4A4-1690-2A07-0B3C781437CB}"/>
              </a:ext>
            </a:extLst>
          </p:cNvPr>
          <p:cNvGrpSpPr/>
          <p:nvPr/>
        </p:nvGrpSpPr>
        <p:grpSpPr>
          <a:xfrm>
            <a:off x="7543800" y="1066801"/>
            <a:ext cx="4495800" cy="3505200"/>
            <a:chOff x="5867400" y="799712"/>
            <a:chExt cx="6266576" cy="38826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02347A-5524-18A7-0DBB-B1EC2F157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7400" y="799712"/>
              <a:ext cx="5847209" cy="20196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EFFBCE-4587-FAE0-589E-A2CED9AC5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5631" y="2867682"/>
              <a:ext cx="4802059" cy="3813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F5482B-9F8F-C177-63FC-44FD3117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8126" y="3350009"/>
              <a:ext cx="4420715" cy="409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8EA981-9973-5415-4FFD-CCA759344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31817" y="3849087"/>
              <a:ext cx="5402159" cy="8332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8193BB-9596-8450-001D-8EBBAE15C565}"/>
                    </a:ext>
                  </a:extLst>
                </p:cNvPr>
                <p:cNvSpPr txBox="1"/>
                <p:nvPr/>
              </p:nvSpPr>
              <p:spPr>
                <a:xfrm>
                  <a:off x="9391420" y="1981200"/>
                  <a:ext cx="35526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8193BB-9596-8450-001D-8EBBAE15C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420" y="1981200"/>
                  <a:ext cx="35526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Confidence interval of the means  when </a:t>
            </a:r>
            <a:r>
              <a:rPr lang="el-GR" sz="2800" dirty="0"/>
              <a:t>σ</a:t>
            </a:r>
            <a:r>
              <a:rPr lang="en-US" sz="2800" dirty="0"/>
              <a:t> is known (3/4)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47800"/>
                <a:ext cx="8153401" cy="486157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What is special about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all the sample means, that lie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acc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 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intervals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</m:oMath>
                </a14:m>
                <a:r>
                  <a:rPr lang="en-US" sz="2000" dirty="0"/>
                  <a:t>would contain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µ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proportion of the total sample means would fall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acc>
                  </m:oMath>
                </a14:m>
                <a:r>
                  <a:rPr lang="en-US" sz="2400" dirty="0"/>
                  <a:t> 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95% (Why?)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95% Confidence Interval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 interval that contains the population mean with 95% probability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You can say with 95% confidence that the population mean is withing H and L boundaries of the calculated sample mean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47800"/>
                <a:ext cx="8153401" cy="4861570"/>
              </a:xfrm>
              <a:blipFill>
                <a:blip r:embed="rId8"/>
                <a:stretch>
                  <a:fillRect l="-1345" t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1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sz="2800" dirty="0"/>
              <a:t>Confidence interval of the Mean when </a:t>
            </a:r>
            <a:r>
              <a:rPr lang="el-GR" sz="2800" dirty="0"/>
              <a:t>σ</a:t>
            </a:r>
            <a:r>
              <a:rPr lang="en-US" sz="2800" dirty="0"/>
              <a:t> is known (4/4)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u="sng" dirty="0"/>
                  <a:t>Confidence Interval for the Mean (</a:t>
                </a:r>
                <a:r>
                  <a:rPr lang="el-GR" sz="1800" u="sng" dirty="0"/>
                  <a:t>σ</a:t>
                </a:r>
                <a:r>
                  <a:rPr lang="en-US" sz="1800" u="sng" dirty="0"/>
                  <a:t> known)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16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b="1" dirty="0"/>
                  <a:t> 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l-GR" sz="16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600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endParaRPr lang="en-US" sz="1600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[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l-GR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600" b="1" dirty="0"/>
                  <a:t> 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l-GR" sz="16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6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b="1" dirty="0"/>
                  <a:t> ]  or  [ Lower Limit (LL), Upper Limit (UL)]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:  Sample mean, n:  Sample size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1600" dirty="0"/>
                  <a:t> : Z value corresponding to an upper tail probability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 from the standardized normal distribution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Z value for Cumulative probability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 from Z table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Level of significance  (0.05 level of significance)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Level of confidence: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What will be the confidence for 0.05 level of significance?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95%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Hence 95% confidence interval estimate would be (Leaving 2.5% in both the tails):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1.96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𝑐𝑎𝑙𝑙𝑒𝑑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𝑠𝑎𝑚𝑝𝑙𝑖𝑛𝑔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  <a:blipFill>
                <a:blip r:embed="rId3"/>
                <a:stretch>
                  <a:fillRect l="-381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3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152400"/>
            <a:ext cx="9347200" cy="1143000"/>
          </a:xfrm>
        </p:spPr>
        <p:txBody>
          <a:bodyPr/>
          <a:lstStyle/>
          <a:p>
            <a:r>
              <a:rPr lang="en-US" dirty="0"/>
              <a:t>Most commonly used confidence intervals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40800" y="6153796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400" y="1356371"/>
                <a:ext cx="11201400" cy="493777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95% confidence interval: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1.96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90% confidence interval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1600" dirty="0"/>
                  <a:t>(Level of significance?)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/2?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1.645</m:t>
                    </m:r>
                  </m:oMath>
                </a14:m>
                <a:r>
                  <a:rPr lang="en-US" sz="1600" dirty="0"/>
                  <a:t>  (For area corresponding to 1-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 cumulative probability)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1.645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99% confidence interval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1600" dirty="0"/>
                  <a:t>(Level of significance?)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1600" dirty="0"/>
                  <a:t>  (proportion of values up to the right tail boundary)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2.58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2.58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80% confidence interval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1.28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1356371"/>
                <a:ext cx="11201400" cy="4937770"/>
              </a:xfrm>
              <a:blipFill>
                <a:blip r:embed="rId3"/>
                <a:stretch>
                  <a:fillRect l="-490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4799414-EEA3-9D1D-2830-7917FAAB73BA}"/>
              </a:ext>
            </a:extLst>
          </p:cNvPr>
          <p:cNvGrpSpPr/>
          <p:nvPr/>
        </p:nvGrpSpPr>
        <p:grpSpPr>
          <a:xfrm>
            <a:off x="7823200" y="1445224"/>
            <a:ext cx="3962399" cy="1809373"/>
            <a:chOff x="7620000" y="1536653"/>
            <a:chExt cx="3962399" cy="18093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0C25B7-A91A-026C-96A8-4501EAFF58F7}"/>
                </a:ext>
              </a:extLst>
            </p:cNvPr>
            <p:cNvGrpSpPr/>
            <p:nvPr/>
          </p:nvGrpSpPr>
          <p:grpSpPr>
            <a:xfrm>
              <a:off x="7620000" y="1536653"/>
              <a:ext cx="3962399" cy="1435147"/>
              <a:chOff x="8077200" y="1752600"/>
              <a:chExt cx="3962399" cy="143514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9F77514-5BBE-D336-2027-580E743C8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7200" y="1752600"/>
                <a:ext cx="3962399" cy="75247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BEF73EC-5E6B-11B5-0A15-381FA8D53AAA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600" y="2605600"/>
                    <a:ext cx="2796343" cy="5821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𝐿𝑜𝑤𝑒𝑟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acc>
                            <m:accPr>
                              <m:chr m:val="̅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𝑙𝑖𝑚𝑡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−1.96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1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</m:t>
                          </m:r>
                          <m:acc>
                            <m:accPr>
                              <m:chr m:val="̅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±1.96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1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BEF73EC-5E6B-11B5-0A15-381FA8D53A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600" y="2605600"/>
                    <a:ext cx="2796343" cy="5821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D667AD-9049-79DC-CAEB-53699E1E0ED9}"/>
                </a:ext>
              </a:extLst>
            </p:cNvPr>
            <p:cNvSpPr txBox="1"/>
            <p:nvPr/>
          </p:nvSpPr>
          <p:spPr>
            <a:xfrm>
              <a:off x="8419750" y="2976694"/>
              <a:ext cx="26676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95% confidence interval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9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From the book (p 275)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81" y="1366556"/>
                <a:ext cx="11201400" cy="493777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You draw a sample of 100 sheets from a paper manufacturing process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Sample mean length is 10.998 inches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 standard deviation is known to be 0.02 inches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What is the 95% confidence interval estimate of the population mean paper length?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and </a:t>
                </a:r>
                <a:r>
                  <a:rPr lang="el-GR" sz="2000" dirty="0"/>
                  <a:t>σ</a:t>
                </a:r>
                <a:r>
                  <a:rPr lang="en-US" sz="2000" dirty="0"/>
                  <a:t>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10.998  and 0.02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n=?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100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000" dirty="0"/>
                  <a:t> = 1.96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95% confidence interval: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1.96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10.9941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≤µ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/>
                      <m:t>11.0019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[10.9941, 11.0019]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You can say with 95% confidence that the population mean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Lies between 10.9941 and 11.0019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81" y="1366556"/>
                <a:ext cx="11201400" cy="4937770"/>
              </a:xfrm>
              <a:blipFill>
                <a:blip r:embed="rId3"/>
                <a:stretch>
                  <a:fillRect l="-490" t="-494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4799414-EEA3-9D1D-2830-7917FAAB73BA}"/>
              </a:ext>
            </a:extLst>
          </p:cNvPr>
          <p:cNvGrpSpPr/>
          <p:nvPr/>
        </p:nvGrpSpPr>
        <p:grpSpPr>
          <a:xfrm>
            <a:off x="7391400" y="3581400"/>
            <a:ext cx="3962399" cy="1809373"/>
            <a:chOff x="7620000" y="1536653"/>
            <a:chExt cx="3962399" cy="18093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0C25B7-A91A-026C-96A8-4501EAFF58F7}"/>
                </a:ext>
              </a:extLst>
            </p:cNvPr>
            <p:cNvGrpSpPr/>
            <p:nvPr/>
          </p:nvGrpSpPr>
          <p:grpSpPr>
            <a:xfrm>
              <a:off x="7620000" y="1536653"/>
              <a:ext cx="3962399" cy="1435147"/>
              <a:chOff x="8077200" y="1752600"/>
              <a:chExt cx="3962399" cy="143514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9F77514-5BBE-D336-2027-580E743C8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7200" y="1752600"/>
                <a:ext cx="3962399" cy="75247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BEF73EC-5E6B-11B5-0A15-381FA8D53AAA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600" y="2605600"/>
                    <a:ext cx="2796343" cy="5821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𝐿𝑜𝑤𝑒𝑟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acc>
                            <m:accPr>
                              <m:chr m:val="̅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𝑙𝑖𝑚𝑡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−1.96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1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</m:t>
                          </m:r>
                          <m:acc>
                            <m:accPr>
                              <m:chr m:val="̅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±1.96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1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BEF73EC-5E6B-11B5-0A15-381FA8D53A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600" y="2605600"/>
                    <a:ext cx="2796343" cy="5821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D667AD-9049-79DC-CAEB-53699E1E0ED9}"/>
                </a:ext>
              </a:extLst>
            </p:cNvPr>
            <p:cNvSpPr txBox="1"/>
            <p:nvPr/>
          </p:nvSpPr>
          <p:spPr>
            <a:xfrm>
              <a:off x="8419750" y="2976694"/>
              <a:ext cx="26676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95% confidence interval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013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Confidence interval of the mean  when </a:t>
            </a:r>
            <a:r>
              <a:rPr lang="el-GR" sz="2800" dirty="0"/>
              <a:t>σ</a:t>
            </a:r>
            <a:r>
              <a:rPr lang="en-US" sz="2800" dirty="0"/>
              <a:t> is unknown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10972800" cy="486157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You generally do not know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of the population (why?)</a:t>
                </a:r>
              </a:p>
              <a:p>
                <a:pPr marL="0" indent="0"/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calculate accurate value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, you need to know the entire population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you know the entire population, you can calculate the exact value of µ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Next question: How to estimate the confidence interval when </a:t>
                </a:r>
                <a:r>
                  <a:rPr lang="el-GR" sz="2000" dirty="0"/>
                  <a:t>σ </a:t>
                </a:r>
                <a:r>
                  <a:rPr lang="en-US" sz="2000" dirty="0"/>
                  <a:t>is unknown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10972800" cy="4861570"/>
              </a:xfrm>
              <a:blipFill>
                <a:blip r:embed="rId2"/>
                <a:stretch>
                  <a:fillRect l="-500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Confidence interval of the mean  when </a:t>
            </a:r>
            <a:r>
              <a:rPr lang="el-GR" sz="2800" dirty="0"/>
              <a:t>σ</a:t>
            </a:r>
            <a:r>
              <a:rPr lang="en-US" sz="2800" dirty="0"/>
              <a:t> is unknown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10972800" cy="48615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When Sample standard deviation is used as an estimate for population standard deviation,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 place of Z distribution we use student’s-t distribution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There is one student t-distribution for each sample size  (n) or degrees of freedom (n-1)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t-distribution approaches 'Z distribution as ‘</a:t>
            </a:r>
            <a:r>
              <a:rPr lang="en-US" sz="2000" i="1" dirty="0"/>
              <a:t>n’</a:t>
            </a:r>
            <a:r>
              <a:rPr lang="en-US" sz="2000" dirty="0"/>
              <a:t> goes up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4F4D2-CBC0-808E-25AA-3994B417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38" y="4333578"/>
            <a:ext cx="3820756" cy="1327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66932-9278-13D3-DB2E-F49C74B8962C}"/>
              </a:ext>
            </a:extLst>
          </p:cNvPr>
          <p:cNvSpPr txBox="1"/>
          <p:nvPr/>
        </p:nvSpPr>
        <p:spPr>
          <a:xfrm>
            <a:off x="2362200" y="5727506"/>
            <a:ext cx="314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T1 reference book, page 278</a:t>
            </a:r>
          </a:p>
        </p:txBody>
      </p:sp>
    </p:spTree>
    <p:extLst>
      <p:ext uri="{BB962C8B-B14F-4D97-AF65-F5344CB8AC3E}">
        <p14:creationId xmlns:p14="http://schemas.microsoft.com/office/powerpoint/2010/main" val="20757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t-distribution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86829"/>
                <a:ext cx="10972800" cy="4998741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Z-Statistic of the sampling distribution of the Mean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000" dirty="0"/>
                          <m:t>µ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sz="1600" i="1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   </m:t>
                    </m:r>
                  </m:oMath>
                </a14:m>
                <a:r>
                  <a:rPr lang="en-US" sz="1600" dirty="0"/>
                  <a:t>Population standard deviation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t-Statistic of the sampling distribution of the Mean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000" dirty="0"/>
                          <m:t>µ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,  </m:t>
                    </m:r>
                  </m:oMath>
                </a14:m>
                <a:r>
                  <a:rPr lang="en-US" sz="1600" dirty="0"/>
                  <a:t>S: sample standard deviation,  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nary>
                      </m:e>
                    </m:rad>
                  </m:oMath>
                </a14:m>
                <a:endParaRPr lang="en-US" sz="1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t-statistic follows  a t-distribution with </a:t>
                </a:r>
                <a:r>
                  <a:rPr lang="en-US" sz="2000" i="1" dirty="0"/>
                  <a:t>n-1</a:t>
                </a:r>
                <a:r>
                  <a:rPr lang="en-US" sz="2000" dirty="0"/>
                  <a:t> degrees of freedom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Degrees of freedom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have used S as an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sz="1600" dirty="0"/>
                  <a:t> For calculating S, we need a fixed value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.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When we fix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 only n-1 values of the sample are now free to take random values, n</a:t>
                </a:r>
                <a:r>
                  <a:rPr lang="en-US" sz="1600" baseline="30000" dirty="0"/>
                  <a:t>th</a:t>
                </a:r>
                <a:r>
                  <a:rPr lang="en-US" sz="1600" dirty="0"/>
                  <a:t> value is not free,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baseline="30000" dirty="0"/>
                  <a:t> </a:t>
                </a:r>
                <a:r>
                  <a:rPr lang="en-US" sz="1600" dirty="0"/>
                  <a:t> is fixed</a:t>
                </a:r>
                <a:endParaRPr lang="en-US" sz="1600" baseline="300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Hence n-1 degrees of freedom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Example:  </a:t>
                </a:r>
                <a:r>
                  <a:rPr lang="en-US" sz="2000" dirty="0"/>
                  <a:t>If someone tells you are free to choose any 2 numbers but </a:t>
                </a:r>
                <a:r>
                  <a:rPr lang="en-US" sz="2000" u="sng" dirty="0"/>
                  <a:t>the mean</a:t>
                </a:r>
                <a:r>
                  <a:rPr lang="en-US" sz="2000" dirty="0"/>
                  <a:t> needs to 4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many numbers you are actually free to choose?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Only one (why?), so you have only 1 degree of freedom (n-1), for a sample of size </a:t>
                </a:r>
                <a:r>
                  <a:rPr lang="en-US" sz="2000" i="1" dirty="0"/>
                  <a:t>‘n’</a:t>
                </a:r>
              </a:p>
              <a:p>
                <a:pPr marL="0" indent="0"/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86829"/>
                <a:ext cx="10972800" cy="4998741"/>
              </a:xfrm>
              <a:blipFill>
                <a:blip r:embed="rId2"/>
                <a:stretch>
                  <a:fillRect l="-500" t="-487" b="-3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t-probabilities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4800600" cy="48615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Similar to Z table but now with one more parameter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Degrees of freedom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There is one t-table for every degree of freedom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Only some key probability values are published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Important: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t-distribution assumes that variable X is normally distributed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 However for large sample sizes, and when population is not very skewed you can still use t-tables for non-normal populations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9262E-0EAA-1E7C-06B8-D812F6F3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176" y="1676400"/>
            <a:ext cx="5646024" cy="3371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F1AB24-7136-008D-F722-3E40F4E5D3E4}"/>
                  </a:ext>
                </a:extLst>
              </p:cNvPr>
              <p:cNvSpPr txBox="1"/>
              <p:nvPr/>
            </p:nvSpPr>
            <p:spPr>
              <a:xfrm>
                <a:off x="6400800" y="5205369"/>
                <a:ext cx="3352800" cy="84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t-value corresponding to 95% confidence or .05 level of significance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40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baseline="-25000" smtClean="0">
                          <a:latin typeface="Cambria Math" panose="02040503050406030204" pitchFamily="18" charset="0"/>
                        </a:rPr>
                        <m:t>.025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F1AB24-7136-008D-F722-3E40F4E5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205369"/>
                <a:ext cx="3352800" cy="845103"/>
              </a:xfrm>
              <a:prstGeom prst="rect">
                <a:avLst/>
              </a:prstGeom>
              <a:blipFill>
                <a:blip r:embed="rId3"/>
                <a:stretch>
                  <a:fillRect l="-545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8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sz="3200" dirty="0"/>
              <a:t>Confidence interval of the Mean when </a:t>
            </a:r>
            <a:r>
              <a:rPr lang="el-GR" sz="3200" dirty="0"/>
              <a:t>σ</a:t>
            </a:r>
            <a:r>
              <a:rPr lang="en-US" sz="3200" dirty="0"/>
              <a:t> is unknown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u="sng" dirty="0"/>
                  <a:t>Confidence Interval for the Mean (</a:t>
                </a:r>
                <a:r>
                  <a:rPr lang="el-GR" sz="1800" u="sng" dirty="0"/>
                  <a:t>σ</a:t>
                </a:r>
                <a:r>
                  <a:rPr lang="en-US" sz="1800" u="sng" dirty="0"/>
                  <a:t> known)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16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sz="1600" b="1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b="1" dirty="0"/>
                  <a:t> 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l-GR" sz="16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endParaRPr lang="en-US" sz="1600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[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l-GR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b="1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l-GR" sz="16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b="1" dirty="0"/>
                  <a:t> ]  or  [ Lower Limit (LL), Upper Limit (UL)]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:  Sample mean, n:  Sample size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1600" dirty="0"/>
                  <a:t> : t-value corresponding to an upper tail probability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 from the t-distribution</a:t>
                </a:r>
                <a:r>
                  <a:rPr lang="en-US" sz="1600" b="1" dirty="0"/>
                  <a:t>, for n-1 degrees of freedom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 value for Cumulative probability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 from t table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Level of significance  (0.05 level of significance)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Level of confidence: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What will be the confidence for 0.05 level of significance?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95%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Hence 95% confidence interval estimate for sample size 100 would be (Leaving 2.5% in both the tails):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1.9842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  <a:blipFill>
                <a:blip r:embed="rId3"/>
                <a:stretch>
                  <a:fillRect l="-381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Confidence Interval Estimation</a:t>
            </a:r>
          </a:p>
          <a:p>
            <a:r>
              <a:rPr lang="en-IN" sz="2400" dirty="0"/>
              <a:t>(Ch  8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Testing normality assumption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11049000" cy="4937770"/>
          </a:xfrm>
        </p:spPr>
        <p:txBody>
          <a:bodyPr/>
          <a:lstStyle/>
          <a:p>
            <a:pPr marL="0" indent="0"/>
            <a:r>
              <a:rPr lang="en-US" sz="2000" b="1" dirty="0">
                <a:solidFill>
                  <a:srgbClr val="C00000"/>
                </a:solidFill>
              </a:rPr>
              <a:t>t-distribution assumes that variable X is normally distributed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However, for large sample sizes,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When population is not very skewed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You can still use t-tables for non-normal populations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How do you test the normality of the sample data?</a:t>
            </a: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126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Testing normality assumption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6423020-02C0-E65B-0CC1-FAB1A730E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99" y="1600201"/>
                <a:ext cx="6451601" cy="4525963"/>
              </a:xfrm>
            </p:spPr>
            <p:txBody>
              <a:bodyPr/>
              <a:lstStyle/>
              <a:p>
                <a:r>
                  <a:rPr lang="en-US" sz="2000" u="sng" dirty="0"/>
                  <a:t>Are returns approx.. normal?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Mean = Mode = Median?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Is range ~6</a:t>
                </a:r>
                <a:r>
                  <a:rPr lang="el-GR" sz="2000" dirty="0"/>
                  <a:t>σ</a:t>
                </a:r>
                <a:r>
                  <a:rPr lang="en-US" sz="2000" dirty="0"/>
                  <a:t>? (29.16?)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Is Inter-quartile-range 1.33</a:t>
                </a:r>
                <a:r>
                  <a:rPr lang="el-GR" sz="2000" dirty="0"/>
                  <a:t>σ</a:t>
                </a:r>
                <a:r>
                  <a:rPr lang="en-US" sz="2000" dirty="0"/>
                  <a:t>? (6.46?)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Is Skewness zero? (No it is left skewed)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Is kurtosis zero (No it is more peaked)</a:t>
                </a:r>
              </a:p>
              <a:p>
                <a:pPr marL="0" indent="0"/>
                <a:endParaRPr lang="en-US" sz="2000" dirty="0"/>
              </a:p>
              <a:p>
                <a:pPr marL="0" indent="0"/>
                <a:r>
                  <a:rPr lang="en-US" sz="2000" u="sng" dirty="0"/>
                  <a:t>Cumulative probability tests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a typeface="+mn-ea"/>
                  </a:rPr>
                  <a:t>Percent of total returns within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+mn-ea"/>
                      </a:rPr>
                      <m:t>±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+mn-ea"/>
                      </a:rPr>
                      <m:t>,±1.96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+mn-ea"/>
                      </a:rPr>
                      <m:t>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+mn-ea"/>
                      </a:rPr>
                      <m:t>Z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+mn-ea"/>
                      </a:rPr>
                      <m:t>values</m:t>
                    </m:r>
                    <m:r>
                      <a:rPr lang="en-US" sz="180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</m:oMath>
                </a14:m>
                <a:endParaRPr lang="en-US" sz="1800" dirty="0">
                  <a:ea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a typeface="+mn-ea"/>
                  </a:rPr>
                  <a:t>Should be approx. 68.26%, 95% respectively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Box plot to check skewness (Is it </a:t>
                </a:r>
                <a:r>
                  <a:rPr lang="en-US" sz="1800"/>
                  <a:t>approximately symmetrical) </a:t>
                </a:r>
                <a:endParaRPr lang="en-US" sz="1800" dirty="0">
                  <a:ea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6423020-02C0-E65B-0CC1-FAB1A730E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600201"/>
                <a:ext cx="6451601" cy="4525963"/>
              </a:xfrm>
              <a:blipFill>
                <a:blip r:embed="rId3"/>
                <a:stretch>
                  <a:fillRect l="-104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9E5D948-2BC6-F07F-47F3-894B51375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357332"/>
            <a:ext cx="5724013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C07A18-23ED-09A2-536A-9EA7F0A53B58}"/>
              </a:ext>
            </a:extLst>
          </p:cNvPr>
          <p:cNvSpPr txBox="1"/>
          <p:nvPr/>
        </p:nvSpPr>
        <p:spPr>
          <a:xfrm>
            <a:off x="7543800" y="525780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page 237, Levine et al.</a:t>
            </a:r>
          </a:p>
        </p:txBody>
      </p:sp>
    </p:spTree>
    <p:extLst>
      <p:ext uri="{BB962C8B-B14F-4D97-AF65-F5344CB8AC3E}">
        <p14:creationId xmlns:p14="http://schemas.microsoft.com/office/powerpoint/2010/main" val="16606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Q-Q plot :  Quantile-Quantile plot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423020-02C0-E65B-0CC1-FAB1A730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600201"/>
            <a:ext cx="6451601" cy="4525963"/>
          </a:xfrm>
        </p:spPr>
        <p:txBody>
          <a:bodyPr/>
          <a:lstStyle/>
          <a:p>
            <a:r>
              <a:rPr lang="en-US" sz="2000" u="sng" dirty="0"/>
              <a:t>Q-Q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Z values of the X-Axis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Corresponding values (data sequences) on y-axis)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Ideally the plot should be a straight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Significant deviation from the straight line represent non-normality</a:t>
            </a:r>
          </a:p>
          <a:p>
            <a:pPr marL="0" indent="0"/>
            <a:r>
              <a:rPr lang="en-US" sz="2000" dirty="0"/>
              <a:t>(Refer to page 239 Levine et. al)</a:t>
            </a:r>
          </a:p>
          <a:p>
            <a:pPr marL="0" indent="0"/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07A18-23ED-09A2-536A-9EA7F0A53B58}"/>
              </a:ext>
            </a:extLst>
          </p:cNvPr>
          <p:cNvSpPr txBox="1"/>
          <p:nvPr/>
        </p:nvSpPr>
        <p:spPr>
          <a:xfrm>
            <a:off x="7543800" y="525780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page 237, Levine et 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4EF3B6-4BFC-8AB5-F0B9-35B4A47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5" y="2747097"/>
            <a:ext cx="1516379" cy="12685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C02572-AD92-5FE8-51B5-BC9FA6516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410" y="1447595"/>
            <a:ext cx="1774190" cy="12387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ECCF0D-874E-205A-9095-C77FA593F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4041920"/>
            <a:ext cx="1514887" cy="12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sz="3200" dirty="0"/>
              <a:t>Confidence interval of the Proportion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Confidence Interval for the Proportion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Probability that the confidence interval would contain the population proportion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Confidence Interval for the proportion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l-GR" sz="1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1800" b="1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l-GR" sz="18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n-US" sz="18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dirty="0"/>
                  <a:t>:  Sample proportion, n:  Sample size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h𝑎𝑣𝑖𝑛𝑔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𝑐h𝑎𝑟𝑎𝑐𝑡𝑒𝑟𝑖𝑠𝑡𝑖𝑐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𝑖𝑛𝑡𝑒𝑟𝑒𝑠𝑡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1800" dirty="0"/>
                  <a:t> : Z value corresponding to an upper tail probability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800" dirty="0"/>
                  <a:t> from the standardized normal distribution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Z value for Cumulative 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800" dirty="0"/>
                  <a:t> from Z table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Level of significance  (0.05 level of significance)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Level of confidence: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Subject to the assumption that both </a:t>
                </a:r>
                <a:r>
                  <a:rPr lang="en-US" sz="1800" i="1" dirty="0"/>
                  <a:t>X</a:t>
                </a:r>
                <a:r>
                  <a:rPr lang="en-US" sz="1800" dirty="0"/>
                  <a:t> and </a:t>
                </a:r>
                <a:r>
                  <a:rPr lang="en-US" sz="1800" i="1" dirty="0"/>
                  <a:t>n-X</a:t>
                </a:r>
                <a:r>
                  <a:rPr lang="en-US" sz="1800" dirty="0"/>
                  <a:t> are greater than 5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np and n(1-p) &gt;= 5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  <a:blipFill>
                <a:blip r:embed="rId3"/>
                <a:stretch>
                  <a:fillRect l="-381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24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sz="3200" dirty="0"/>
              <a:t>When to use which distribution for estimation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11201400" cy="4937770"/>
          </a:xfrm>
        </p:spPr>
        <p:txBody>
          <a:bodyPr/>
          <a:lstStyle/>
          <a:p>
            <a:pPr marL="0" indent="0"/>
            <a:r>
              <a:rPr lang="en-US" sz="2600" u="sng" dirty="0"/>
              <a:t>Working with sampling distribution of the 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When the population variance is known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Population normally distributed: use z-statistic for any sample size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Population in NOT normally distributed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Sample size &gt;= 30, use z-statistic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When the population variance is not known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For normally distributed population - use t-statistic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Sample size &gt;=30, t-statistic can be used even if population is not normally distributed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Barring heavily skewed populations</a:t>
            </a:r>
            <a:endParaRPr lang="en-US" sz="1800" dirty="0"/>
          </a:p>
          <a:p>
            <a:pPr marL="0" indent="0"/>
            <a:r>
              <a:rPr lang="en-US" sz="2600" u="sng" dirty="0"/>
              <a:t>Working with sampling distribution of the Proportion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Use Z statistic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30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Determining sample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4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sz="3200" dirty="0"/>
              <a:t>How much sample size do you need?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</p:spPr>
            <p:txBody>
              <a:bodyPr/>
              <a:lstStyle/>
              <a:p>
                <a:pPr marL="685800" lvl="1"/>
                <a:r>
                  <a:rPr lang="en-US" sz="2200" dirty="0"/>
                  <a:t>Sampling error and width of the interval </a:t>
                </a:r>
              </a:p>
              <a:p>
                <a:pPr marL="1085850" lvl="2"/>
                <a:r>
                  <a:rPr lang="en-US" sz="1800" dirty="0"/>
                  <a:t>You can say the mean is between -∞ and +∞ with 100% confidence but is it useful?</a:t>
                </a:r>
              </a:p>
              <a:p>
                <a:pPr marL="1085850" lvl="2"/>
                <a:r>
                  <a:rPr lang="en-US" sz="1800" dirty="0"/>
                  <a:t>If you decide on 95% confidence</a:t>
                </a:r>
              </a:p>
              <a:p>
                <a:pPr marL="1543050" lvl="3"/>
                <a:r>
                  <a:rPr lang="en-US" sz="1800" dirty="0"/>
                  <a:t>You need pragmatically narrow intervals to aid decision making </a:t>
                </a:r>
              </a:p>
              <a:p>
                <a:pPr marL="1543050" lvl="3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For example,  you may want width of the interval no more than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𝑚𝑚</m:t>
                    </m:r>
                  </m:oMath>
                </a14:m>
                <a:endParaRPr lang="en-US" sz="2200" dirty="0"/>
              </a:p>
              <a:p>
                <a:pPr marL="685800" lvl="1"/>
                <a:r>
                  <a:rPr lang="en-US" sz="2200" dirty="0"/>
                  <a:t>Sampling error</a:t>
                </a:r>
              </a:p>
              <a:p>
                <a:pPr marL="1085850" lvl="2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Sampling error e =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/2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1085850" lvl="2"/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This determines width of the confidence interval of predetermined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i.e. 2*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/2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1085850" lvl="2"/>
                <a:r>
                  <a:rPr lang="en-US" sz="1800" dirty="0"/>
                  <a:t>Mean upper and lower limit estimate: 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800" b="0" i="1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l-GR" sz="18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1085850" lvl="2"/>
                <a:r>
                  <a:rPr lang="en-US" sz="1800" b="0" dirty="0"/>
                  <a:t>Proportions upper and lower limit estimates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l-GR" sz="18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1800" dirty="0">
                  <a:latin typeface="Calibri" panose="020F0502020204030204" pitchFamily="34" charset="0"/>
                </a:endParaRPr>
              </a:p>
              <a:p>
                <a:pPr marL="685800" lvl="1"/>
                <a:r>
                  <a:rPr lang="en-US" sz="2200" dirty="0"/>
                  <a:t>Sample size should be sufficient to meet the business requirements related to confidence interval estimates</a:t>
                </a:r>
              </a:p>
              <a:p>
                <a:pPr marL="1085850" lvl="2" indent="-285750"/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  <a:blipFill>
                <a:blip r:embed="rId3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78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sz="3200" dirty="0"/>
              <a:t>Sample size estimates for the Mean sampling error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</p:spPr>
            <p:txBody>
              <a:bodyPr/>
              <a:lstStyle/>
              <a:p>
                <a:pPr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For sampling distribution of the Mean</a:t>
                </a:r>
              </a:p>
              <a:p>
                <a:pPr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Sampling error e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𝛼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/2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𝜎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𝑛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𝛼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/2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/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𝜎</m:t>
                    </m:r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is estimated from the past data   or from range/6 etc.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(Why?)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Calibri" panose="020F0502020204030204" pitchFamily="34" charset="0"/>
                    <a:cs typeface="Mangal" panose="02040503050203030202" pitchFamily="18" charset="0"/>
                  </a:rPr>
                  <a:t>Practically 6 sigma around the mean contains most or all of the distribution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endParaRPr lang="en-US" sz="22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endParaRPr lang="en-US" sz="26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285750"/>
                <a:endParaRPr lang="en-US" sz="2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  <a:blipFill>
                <a:blip r:embed="rId3"/>
                <a:stretch>
                  <a:fillRect l="-76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2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sz="3200" dirty="0"/>
              <a:t>Sample size estimates for the Mean sampling error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</p:spPr>
            <p:txBody>
              <a:bodyPr/>
              <a:lstStyle/>
              <a:p>
                <a:pPr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𝑛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𝛼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/2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/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latin typeface="Calibri" panose="020F0502020204030204" pitchFamily="34" charset="0"/>
                    <a:cs typeface="Mangal" panose="02040503050203030202" pitchFamily="18" charset="0"/>
                  </a:rPr>
                  <a:t>Example:  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alibri" panose="020F0502020204030204" pitchFamily="34" charset="0"/>
                    <a:cs typeface="Mangal" panose="02040503050203030202" pitchFamily="18" charset="0"/>
                  </a:rPr>
                  <a:t>Historically marks of the students in Quant course have ranged from 0 to 100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Calibri" panose="020F0502020204030204" pitchFamily="34" charset="0"/>
                    <a:cs typeface="Mangal" panose="02040503050203030202" pitchFamily="18" charset="0"/>
                  </a:rPr>
                  <a:t>You want an interval estimate of the population mean </a:t>
                </a:r>
                <a:r>
                  <a:rPr lang="en-US" sz="2200">
                    <a:latin typeface="Calibri" panose="020F0502020204030204" pitchFamily="34" charset="0"/>
                    <a:cs typeface="Mangal" panose="02040503050203030202" pitchFamily="18" charset="0"/>
                  </a:rPr>
                  <a:t>marks with 0.05 </a:t>
                </a:r>
                <a:r>
                  <a:rPr lang="en-US" sz="2200" dirty="0">
                    <a:latin typeface="Calibri" panose="020F0502020204030204" pitchFamily="34" charset="0"/>
                    <a:cs typeface="Mangal" panose="02040503050203030202" pitchFamily="18" charset="0"/>
                  </a:rPr>
                  <a:t>significance or 95% confidence. However, for results to be meaningful, you want the confidence interval width of 10 marks only. What is the sample size that you need for the study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𝛼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Mangal" panose="02040503050203030202" pitchFamily="18" charset="0"/>
                  </a:rPr>
                  <a:t>?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latin typeface="Calibri" panose="020F0502020204030204" pitchFamily="34" charset="0"/>
                    <a:cs typeface="Mangal" panose="02040503050203030202" pitchFamily="18" charset="0"/>
                  </a:rPr>
                  <a:t>e?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Mangal" panose="02040503050203030202" pitchFamily="18" charset="0"/>
                  </a:rPr>
                  <a:t> = 1.96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latin typeface="Calibri" panose="020F0502020204030204" pitchFamily="34" charset="0"/>
                    <a:cs typeface="Mangal" panose="02040503050203030202" pitchFamily="18" charset="0"/>
                  </a:rPr>
                  <a:t>n = (1.96*(100/6)/5)</a:t>
                </a:r>
                <a:r>
                  <a:rPr lang="en-US" sz="2600" baseline="30000" dirty="0">
                    <a:latin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lang="en-US" sz="2600" dirty="0">
                    <a:latin typeface="Calibri" panose="020F0502020204030204" pitchFamily="34" charset="0"/>
                    <a:cs typeface="Mangal" panose="02040503050203030202" pitchFamily="18" charset="0"/>
                  </a:rPr>
                  <a:t> = 42.68 = ~43</a:t>
                </a:r>
              </a:p>
              <a:p>
                <a:pPr lv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endParaRPr lang="en-US" sz="22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endParaRPr lang="en-US" sz="26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285750"/>
                <a:endParaRPr lang="en-US" sz="2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  <a:blipFill>
                <a:blip r:embed="rId3"/>
                <a:stretch>
                  <a:fillRect l="-871" r="-1198" b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9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Sample size estimates for the Proportion sampling errors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</p:spPr>
            <p:txBody>
              <a:bodyPr/>
              <a:lstStyle/>
              <a:p>
                <a:pPr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For sampling distribution of the Proportion</a:t>
                </a:r>
              </a:p>
              <a:p>
                <a:pPr lvl="1"/>
                <a:r>
                  <a:rPr lang="en-US" dirty="0"/>
                  <a:t>Sampling error (e)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l-GR" sz="24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unknown or the past data is not available?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: Population proportion</a:t>
                </a:r>
                <a:endParaRPr lang="en-US" dirty="0"/>
              </a:p>
              <a:p>
                <a:pPr lvl="2"/>
                <a:r>
                  <a:rPr lang="en-US" dirty="0"/>
                  <a:t>the best practice is to use 0.5</a:t>
                </a:r>
              </a:p>
              <a:p>
                <a:pPr lvl="2"/>
                <a:r>
                  <a:rPr lang="en-US" dirty="0"/>
                  <a:t>Max value for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is 0.25  at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It gives the widest interval</a:t>
                </a:r>
              </a:p>
              <a:p>
                <a:pPr lvl="2"/>
                <a:r>
                  <a:rPr lang="en-US" dirty="0"/>
                  <a:t>However, the required sample size would be more</a:t>
                </a:r>
              </a:p>
              <a:p>
                <a:pPr lvl="2"/>
                <a:r>
                  <a:rPr lang="en-US" dirty="0"/>
                  <a:t>Probability of 0.5 means no information on which way the event would fall. 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endParaRPr lang="en-US" sz="26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285750"/>
                <a:endParaRPr lang="en-US" sz="2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  <a:blipFill>
                <a:blip r:embed="rId3"/>
                <a:stretch>
                  <a:fillRect l="-163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32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 far and the 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Previous Sessions </a:t>
            </a:r>
          </a:p>
          <a:p>
            <a:pPr>
              <a:buFont typeface="Arial" panose="020B0604020202020204" pitchFamily="34" charset="0"/>
              <a:buChar char="√"/>
            </a:pPr>
            <a:r>
              <a:rPr lang="en-US" sz="2400" dirty="0"/>
              <a:t>Probability Distributions</a:t>
            </a:r>
          </a:p>
          <a:p>
            <a:pPr>
              <a:buFont typeface="Arial" panose="020B0604020202020204" pitchFamily="34" charset="0"/>
              <a:buChar char="√"/>
            </a:pPr>
            <a:r>
              <a:rPr lang="en-US" sz="2400" dirty="0"/>
              <a:t>Sampling Distributions of the mean and the proportion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Today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Confidence Interval Estimation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55C7-A83E-BD0C-CE82-5337E01C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6C98-CBDB-1E55-D885-FAAC3DC9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60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Sampling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91630"/>
                <a:ext cx="10972800" cy="4525963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Sampling</a:t>
                </a:r>
                <a:r>
                  <a:rPr lang="en-US" sz="2000" dirty="0"/>
                  <a:t> distribution of the Mean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Distribution of all the possible sample means 	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For normally distributed populations 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Sampling distribution of the Mean is always normal  </a:t>
                </a:r>
              </a:p>
              <a:p>
                <a:pPr marL="1714500" lvl="3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~ N(µ,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600" baseline="30000" dirty="0"/>
                  <a:t>2</a:t>
                </a:r>
                <a:r>
                  <a:rPr lang="en-US" sz="1600" dirty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l-GR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,  </a:t>
                </a:r>
                <a:r>
                  <a:rPr lang="en-US" sz="16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the population standard deviation </a:t>
                </a:r>
                <a:endParaRPr lang="en-US" sz="1600" dirty="0">
                  <a:solidFill>
                    <a:srgbClr val="C00000"/>
                  </a:solidFill>
                </a:endParaRP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For populations that are not normally distributed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Sampling distribution approaches near normal as the sample size increases (Central Limit Theorem) 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Empirical thumb rule n&gt;=30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Sampling distribution of the Proportion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Distribution of all the possible sample proportions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Has a binomial distribution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For n π and n(1-π) 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1600" dirty="0"/>
                  <a:t>, sampling distribution of the Proportion can be assumed to be normally distributed</a:t>
                </a: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 ~ N(π,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baseline="30000" dirty="0"/>
                  <a:t>2</a:t>
                </a:r>
                <a:r>
                  <a:rPr lang="en-US" sz="1600" dirty="0"/>
                  <a:t>), </a:t>
                </a:r>
                <a:r>
                  <a:rPr lang="en-US" sz="1600" dirty="0">
                    <a:solidFill>
                      <a:srgbClr val="C00000"/>
                    </a:solidFill>
                  </a:rPr>
                  <a:t>standard error of the Proportion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1600" dirty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m:rPr>
                                <m:sty m:val="p"/>
                              </m:rPr>
                              <a:rPr lang="el-GR" sz="1600" dirty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/>
                  <a:t>, Where </a:t>
                </a:r>
                <a:r>
                  <a:rPr lang="en-US" sz="1600" i="1" dirty="0"/>
                  <a:t>π</a:t>
                </a:r>
                <a:r>
                  <a:rPr lang="en-US" sz="1600" dirty="0"/>
                  <a:t>  is the population proportion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800100" lvl="2" indent="0">
                  <a:buNone/>
                </a:pPr>
                <a:endParaRPr lang="en-US" sz="1200" dirty="0"/>
              </a:p>
              <a:p>
                <a:pPr marL="800100" lvl="2" indent="0">
                  <a:buNone/>
                </a:pPr>
                <a:endParaRPr lang="en-US" sz="1200" dirty="0"/>
              </a:p>
              <a:p>
                <a:pPr marL="800100" lvl="2" indent="0">
                  <a:buNone/>
                </a:pPr>
                <a:endParaRPr lang="en-US" sz="12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91630"/>
                <a:ext cx="10972800" cy="4525963"/>
              </a:xfrm>
              <a:blipFill>
                <a:blip r:embed="rId2"/>
                <a:stretch>
                  <a:fillRect l="-389" t="-538" r="-667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0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Deductive and Inductive Reasoning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91630"/>
                <a:ext cx="10972800" cy="486157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C00000"/>
                    </a:solidFill>
                  </a:rPr>
                  <a:t>Deductive reasoning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Deriving specific conclusions from general principles or understanding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Taking something as true and making deductions based on that 	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So far we have been assuming that population parameter (mean or proportion) is known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have been trying to find the interval around the (known) population mean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Top 5%, bottom 5%, within certain distance from the (known) mean (central 95% etc.)</a:t>
                </a:r>
                <a:endParaRPr lang="en-US" sz="1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C00000"/>
                    </a:solidFill>
                  </a:rPr>
                  <a:t>Inductive reasoning 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Deriving broader generalizations from something specific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Generally all you know  is the sample statistics from just one sample (sample mean, or proportion etc.)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need to draw interference about the population parameters from the sample statistics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to µ  or From p to </a:t>
                </a:r>
                <a:r>
                  <a:rPr lang="el-GR" sz="1600" dirty="0"/>
                  <a:t>π</a:t>
                </a:r>
                <a:endParaRPr lang="en-US" sz="1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C00000"/>
                    </a:solidFill>
                  </a:rPr>
                  <a:t>Example: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From an everyday sampling process you find that 5% of the products in the sample are defective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What conclusions can you draw about the proportion of faulty products produced today?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800100" lvl="2" indent="0">
                  <a:buNone/>
                </a:pPr>
                <a:endParaRPr lang="en-US" sz="1200" dirty="0"/>
              </a:p>
              <a:p>
                <a:pPr marL="800100" lvl="2" indent="0">
                  <a:buNone/>
                </a:pPr>
                <a:endParaRPr lang="en-US" sz="1200" dirty="0"/>
              </a:p>
              <a:p>
                <a:pPr marL="800100" lvl="2" indent="0">
                  <a:buNone/>
                </a:pPr>
                <a:endParaRPr lang="en-US" sz="12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91630"/>
                <a:ext cx="10972800" cy="4861570"/>
              </a:xfrm>
              <a:blipFill>
                <a:blip r:embed="rId2"/>
                <a:stretch>
                  <a:fillRect l="-389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5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Type of estimates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719" y="1524000"/>
                <a:ext cx="10972800" cy="486157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Point estimate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estimate of sample mean or proportion from the sample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dirty="0"/>
                  <a:t>  or p as one point estimate of µ  or </a:t>
                </a:r>
                <a:r>
                  <a:rPr lang="el-GR" sz="1800" dirty="0"/>
                  <a:t>π</a:t>
                </a:r>
                <a:endParaRPr lang="en-US" sz="1800" dirty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Interval estimate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An interval is constructed in such a way, that you know the probability of population parameter to be in that interval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C00000"/>
                    </a:solidFill>
                  </a:rPr>
                  <a:t>Example:</a:t>
                </a:r>
                <a:r>
                  <a:rPr lang="en-US" sz="1800" dirty="0"/>
                  <a:t> 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Given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dirty="0"/>
                  <a:t> and sample standard deviation S,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“You would like to say with </a:t>
                </a:r>
                <a:r>
                  <a:rPr lang="en-US" sz="1800" u="sng" dirty="0"/>
                  <a:t>95% confidence</a:t>
                </a:r>
                <a:r>
                  <a:rPr lang="en-US" sz="1800" dirty="0"/>
                  <a:t> that </a:t>
                </a:r>
                <a:r>
                  <a:rPr lang="en-US" sz="1800" u="sng" dirty="0"/>
                  <a:t>the population mean</a:t>
                </a:r>
                <a:r>
                  <a:rPr lang="en-US" sz="1800" dirty="0"/>
                  <a:t> lies in an interval </a:t>
                </a:r>
                <a:r>
                  <a:rPr lang="en-US" sz="1800" u="sng" dirty="0"/>
                  <a:t>between values  L </a:t>
                </a:r>
                <a:r>
                  <a:rPr lang="en-US" sz="1800" dirty="0"/>
                  <a:t>(lower limit)  and </a:t>
                </a:r>
                <a:r>
                  <a:rPr lang="en-US" sz="1800" u="sng" dirty="0"/>
                  <a:t>H</a:t>
                </a:r>
                <a:r>
                  <a:rPr lang="en-US" sz="1800" dirty="0"/>
                  <a:t>  (higher limit)”</a:t>
                </a:r>
                <a:endParaRPr lang="en-US" sz="1200" dirty="0"/>
              </a:p>
              <a:p>
                <a:pPr marL="800100" lvl="2" indent="0">
                  <a:buNone/>
                </a:pPr>
                <a:endParaRPr lang="en-US" sz="12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719" y="1524000"/>
                <a:ext cx="10972800" cy="4861570"/>
              </a:xfrm>
              <a:blipFill>
                <a:blip r:embed="rId2"/>
                <a:stretch>
                  <a:fillRect l="-500" t="-501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1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Confidence interval of the Mean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19" y="1524000"/>
            <a:ext cx="10972800" cy="48615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When population standard deviation (</a:t>
            </a:r>
            <a:r>
              <a:rPr lang="el-GR" sz="2000" dirty="0">
                <a:solidFill>
                  <a:srgbClr val="C00000"/>
                </a:solidFill>
              </a:rPr>
              <a:t>σ</a:t>
            </a:r>
            <a:r>
              <a:rPr lang="en-US" sz="2000" dirty="0">
                <a:solidFill>
                  <a:srgbClr val="C00000"/>
                </a:solidFill>
              </a:rPr>
              <a:t>) is known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Drawing inference from the sampling distribution of the Mean and Z distribution tables</a:t>
            </a:r>
          </a:p>
          <a:p>
            <a:pPr marL="400050" lvl="1" indent="0">
              <a:buNone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When </a:t>
            </a:r>
            <a:r>
              <a:rPr lang="el-GR" sz="2000" dirty="0">
                <a:solidFill>
                  <a:srgbClr val="C00000"/>
                </a:solidFill>
              </a:rPr>
              <a:t>σ</a:t>
            </a:r>
            <a:r>
              <a:rPr lang="en-US" sz="2000" dirty="0">
                <a:solidFill>
                  <a:srgbClr val="C00000"/>
                </a:solidFill>
              </a:rPr>
              <a:t> is not known</a:t>
            </a:r>
            <a:endParaRPr lang="en-US" sz="1800" dirty="0">
              <a:solidFill>
                <a:srgbClr val="C0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Drawing inference from the sampling distribution of the Mean and students’ t-distribution tables</a:t>
            </a:r>
          </a:p>
          <a:p>
            <a:pPr marL="800100" lvl="2" indent="0">
              <a:buNone/>
            </a:pPr>
            <a:endParaRPr lang="en-US" sz="12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33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Confidence interval of the Mean: </a:t>
            </a:r>
            <a:r>
              <a:rPr lang="el-GR" dirty="0"/>
              <a:t>σ</a:t>
            </a:r>
            <a:r>
              <a:rPr lang="en-US" dirty="0"/>
              <a:t> known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719" y="1524000"/>
                <a:ext cx="10972800" cy="486157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we know µ we can calculate probability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will lie is a given interval (previous session)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 for top 5% 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Max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for bottom 5% or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does not lie in the top or bottom 2.5% tails  (within 95% around the mean)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Now given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>
                        <a:latin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you want to find the 95% probability range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/>
                      <m:t>µ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719" y="1524000"/>
                <a:ext cx="10972800" cy="4861570"/>
              </a:xfrm>
              <a:blipFill>
                <a:blip r:embed="rId2"/>
                <a:stretch>
                  <a:fillRect l="-500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44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044E0B-9D4D-77D9-3CF4-E0BD7819D4E3}"/>
              </a:ext>
            </a:extLst>
          </p:cNvPr>
          <p:cNvGrpSpPr/>
          <p:nvPr/>
        </p:nvGrpSpPr>
        <p:grpSpPr>
          <a:xfrm>
            <a:off x="2209800" y="4206288"/>
            <a:ext cx="3886200" cy="2118312"/>
            <a:chOff x="2133600" y="3352800"/>
            <a:chExt cx="3033893" cy="16297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706040-2D37-5CEB-179C-E4D8B9C3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3352800"/>
              <a:ext cx="2971800" cy="14285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11572A-8E7A-481B-2ABB-DC11854389F5}"/>
                    </a:ext>
                  </a:extLst>
                </p:cNvPr>
                <p:cNvSpPr txBox="1"/>
                <p:nvPr/>
              </p:nvSpPr>
              <p:spPr>
                <a:xfrm>
                  <a:off x="4773358" y="4576638"/>
                  <a:ext cx="394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11572A-8E7A-481B-2ABB-DC1185438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58" y="4576638"/>
                  <a:ext cx="394135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2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B5CE04-3E6A-D7E1-C79E-7AFE8D761FA4}"/>
                </a:ext>
              </a:extLst>
            </p:cNvPr>
            <p:cNvSpPr txBox="1"/>
            <p:nvPr/>
          </p:nvSpPr>
          <p:spPr>
            <a:xfrm>
              <a:off x="2593174" y="4781305"/>
              <a:ext cx="2471841" cy="201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   -1.96 	                 	            +1.96      Z</a:t>
              </a:r>
              <a:endParaRPr lang="en-US" b="1" dirty="0"/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Confidence interval of the mean  when </a:t>
            </a:r>
            <a:r>
              <a:rPr lang="el-GR" sz="2800" dirty="0"/>
              <a:t>σ</a:t>
            </a:r>
            <a:r>
              <a:rPr lang="en-US" sz="2800" dirty="0"/>
              <a:t> is known (1/4)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10972800" cy="472122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From the book (Ch 7, p 264 and Ch 8, p 272)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Cereal filling example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/>
                      <m:t>µ</m:t>
                    </m:r>
                  </m:oMath>
                </a14:m>
                <a:r>
                  <a:rPr lang="en-US" sz="2000" dirty="0"/>
                  <a:t> = 368gm,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= 15gm, n=25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95% interval around the mean in the sampling distribution of the Mean?</a:t>
                </a:r>
                <a:endParaRPr lang="en-US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Standard error of the Mean?  (standard deviation of the sampling distribution of the Mean)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15/5 = 3, 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95%  Interval around the mean (Critical Z value: 1.96)?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How much area under the right tail (beyond the shaded region)?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[368 – 1.96*3, 368 + 1.96*3]  = [362.12, 373.88]  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95% of the all possible samples will have means in this rage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10972800" cy="4721225"/>
              </a:xfrm>
              <a:blipFill>
                <a:blip r:embed="rId4"/>
                <a:stretch>
                  <a:fillRect l="-500" t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AAB5289-9F92-59DD-3C85-5A78A4C13809}"/>
              </a:ext>
            </a:extLst>
          </p:cNvPr>
          <p:cNvSpPr txBox="1"/>
          <p:nvPr/>
        </p:nvSpPr>
        <p:spPr>
          <a:xfrm>
            <a:off x="2798481" y="6238226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Sampling distribution of the Mean</a:t>
            </a:r>
          </a:p>
        </p:txBody>
      </p:sp>
    </p:spTree>
    <p:extLst>
      <p:ext uri="{BB962C8B-B14F-4D97-AF65-F5344CB8AC3E}">
        <p14:creationId xmlns:p14="http://schemas.microsoft.com/office/powerpoint/2010/main" val="20364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ebba6fe69462dbf1e97dded6599cf2da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3cd6316bd1b9b48767f3b0ab768b3cf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F9BB260C-B90B-4E8D-86A8-72EA5F1C446A}"/>
</file>

<file path=customXml/itemProps2.xml><?xml version="1.0" encoding="utf-8"?>
<ds:datastoreItem xmlns:ds="http://schemas.openxmlformats.org/officeDocument/2006/customXml" ds:itemID="{80F57B4E-74D6-4C48-800C-771F97D6DE52}"/>
</file>

<file path=customXml/itemProps3.xml><?xml version="1.0" encoding="utf-8"?>
<ds:datastoreItem xmlns:ds="http://schemas.openxmlformats.org/officeDocument/2006/customXml" ds:itemID="{CF72341B-9056-4B9B-A97E-420280D010C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33385</TotalTime>
  <Words>2672</Words>
  <Application>Microsoft Office PowerPoint</Application>
  <PresentationFormat>Widescreen</PresentationFormat>
  <Paragraphs>347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Helvetica</vt:lpstr>
      <vt:lpstr>Wingdings</vt:lpstr>
      <vt:lpstr>Default Design</vt:lpstr>
      <vt:lpstr>Quantitative Methods  Lecture-9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SHEENU</dc:creator>
  <cp:lastModifiedBy>Subodh Vinchurkar</cp:lastModifiedBy>
  <cp:revision>4572</cp:revision>
  <dcterms:created xsi:type="dcterms:W3CDTF">2006-08-14T03:02:48Z</dcterms:created>
  <dcterms:modified xsi:type="dcterms:W3CDTF">2024-10-08T15:21:42Z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