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13" r:id="rId2"/>
    <p:sldMasterId id="2147483751" r:id="rId3"/>
    <p:sldMasterId id="2147483781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73" r:id="rId9"/>
    <p:sldId id="263" r:id="rId10"/>
    <p:sldId id="264" r:id="rId11"/>
    <p:sldId id="275" r:id="rId12"/>
    <p:sldId id="274" r:id="rId13"/>
    <p:sldId id="265" r:id="rId14"/>
    <p:sldId id="266" r:id="rId15"/>
    <p:sldId id="267" r:id="rId16"/>
    <p:sldId id="270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77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arsli\Desktop\results_seq_and_ip_strid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743157722615675E-2"/>
          <c:y val="3.2979841438531936E-2"/>
          <c:w val="0.91481846442101833"/>
          <c:h val="0.69786956730603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Sheet3!$A$2</c:f>
              <c:strCache>
                <c:ptCount val="1"/>
                <c:pt idx="0">
                  <c:v>Best Distance Sequential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Sheet3!$B$1:$H$1</c:f>
              <c:strCache>
                <c:ptCount val="7"/>
                <c:pt idx="0">
                  <c:v>197.parser.100m</c:v>
                </c:pt>
                <c:pt idx="1">
                  <c:v>400.perlbench.100m</c:v>
                </c:pt>
                <c:pt idx="2">
                  <c:v>410.bwaves.100m</c:v>
                </c:pt>
                <c:pt idx="3">
                  <c:v>434.zeusmp.100m</c:v>
                </c:pt>
                <c:pt idx="4">
                  <c:v>436.cactusADM.100m</c:v>
                </c:pt>
                <c:pt idx="5">
                  <c:v>459.GemsFDTD.100m</c:v>
                </c:pt>
                <c:pt idx="6">
                  <c:v>481.wrf.100m</c:v>
                </c:pt>
              </c:strCache>
            </c:strRef>
          </c:cat>
          <c:val>
            <c:numRef>
              <c:f>Sheet3!$B$2:$H$2</c:f>
              <c:numCache>
                <c:formatCode>#,##0.00</c:formatCode>
                <c:ptCount val="7"/>
                <c:pt idx="0">
                  <c:v>1.1000000000000001</c:v>
                </c:pt>
                <c:pt idx="1">
                  <c:v>1.28</c:v>
                </c:pt>
                <c:pt idx="2">
                  <c:v>1.4</c:v>
                </c:pt>
                <c:pt idx="3">
                  <c:v>1.56</c:v>
                </c:pt>
                <c:pt idx="4">
                  <c:v>1.77</c:v>
                </c:pt>
                <c:pt idx="5">
                  <c:v>1.23</c:v>
                </c:pt>
                <c:pt idx="6">
                  <c:v>1.1000000000000001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SPAD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Sheet3!$B$1:$H$1</c:f>
              <c:strCache>
                <c:ptCount val="7"/>
                <c:pt idx="0">
                  <c:v>197.parser.100m</c:v>
                </c:pt>
                <c:pt idx="1">
                  <c:v>400.perlbench.100m</c:v>
                </c:pt>
                <c:pt idx="2">
                  <c:v>410.bwaves.100m</c:v>
                </c:pt>
                <c:pt idx="3">
                  <c:v>434.zeusmp.100m</c:v>
                </c:pt>
                <c:pt idx="4">
                  <c:v>436.cactusADM.100m</c:v>
                </c:pt>
                <c:pt idx="5">
                  <c:v>459.GemsFDTD.100m</c:v>
                </c:pt>
                <c:pt idx="6">
                  <c:v>481.wrf.100m</c:v>
                </c:pt>
              </c:strCache>
            </c:strRef>
          </c:cat>
          <c:val>
            <c:numRef>
              <c:f>Sheet3!$B$3:$H$3</c:f>
              <c:numCache>
                <c:formatCode>#,##0.00</c:formatCode>
                <c:ptCount val="7"/>
                <c:pt idx="0">
                  <c:v>1.1000000000000001</c:v>
                </c:pt>
                <c:pt idx="1">
                  <c:v>1.21</c:v>
                </c:pt>
                <c:pt idx="2">
                  <c:v>1.4</c:v>
                </c:pt>
                <c:pt idx="3">
                  <c:v>1.57</c:v>
                </c:pt>
                <c:pt idx="4">
                  <c:v>1.7</c:v>
                </c:pt>
                <c:pt idx="5">
                  <c:v>1.25</c:v>
                </c:pt>
                <c:pt idx="6">
                  <c:v>1.08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7428144"/>
        <c:axId val="177428704"/>
      </c:barChart>
      <c:catAx>
        <c:axId val="17742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177428704"/>
        <c:crosses val="autoZero"/>
        <c:auto val="1"/>
        <c:lblAlgn val="ctr"/>
        <c:lblOffset val="100"/>
        <c:noMultiLvlLbl val="1"/>
      </c:catAx>
      <c:valAx>
        <c:axId val="17742870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#,##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17742814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14802764511812122"/>
          <c:y val="4.2648054052824028E-2"/>
          <c:w val="0.25240056775396019"/>
          <c:h val="0.12265505759167598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8.6144993066270825E-2"/>
          <c:y val="9.7633652908677288E-2"/>
          <c:w val="0.8968014512002187"/>
          <c:h val="0.83440264687827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ip stride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Config 1</c:v>
                </c:pt>
                <c:pt idx="1">
                  <c:v>Config 2</c:v>
                </c:pt>
                <c:pt idx="2">
                  <c:v>Config 3</c:v>
                </c:pt>
                <c:pt idx="3">
                  <c:v>Config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1.0798002</c:v>
                </c:pt>
                <c:pt idx="1">
                  <c:v>1.0844107620000001</c:v>
                </c:pt>
                <c:pt idx="2">
                  <c:v>1.0626324949999999</c:v>
                </c:pt>
                <c:pt idx="3">
                  <c:v>1.0733753619999999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SPAD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Config 1</c:v>
                </c:pt>
                <c:pt idx="1">
                  <c:v>Config 2</c:v>
                </c:pt>
                <c:pt idx="2">
                  <c:v>Config 3</c:v>
                </c:pt>
                <c:pt idx="3">
                  <c:v>Config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1.1615580000000001</c:v>
                </c:pt>
                <c:pt idx="1">
                  <c:v>1.1620600000000001</c:v>
                </c:pt>
                <c:pt idx="2">
                  <c:v>1.1044320000000001</c:v>
                </c:pt>
                <c:pt idx="3">
                  <c:v>1.156258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combined (submitted)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Config 1</c:v>
                </c:pt>
                <c:pt idx="1">
                  <c:v>Config 2</c:v>
                </c:pt>
                <c:pt idx="2">
                  <c:v>Config 3</c:v>
                </c:pt>
                <c:pt idx="3">
                  <c:v>Config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1.169891</c:v>
                </c:pt>
                <c:pt idx="1">
                  <c:v>1.1713690000000001</c:v>
                </c:pt>
                <c:pt idx="2">
                  <c:v>1.1112839999999999</c:v>
                </c:pt>
                <c:pt idx="3">
                  <c:v>1.163945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2028576"/>
        <c:axId val="182029136"/>
      </c:barChart>
      <c:catAx>
        <c:axId val="182028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182029136"/>
        <c:crosses val="autoZero"/>
        <c:auto val="1"/>
        <c:lblAlgn val="ctr"/>
        <c:lblOffset val="100"/>
        <c:noMultiLvlLbl val="1"/>
      </c:catAx>
      <c:valAx>
        <c:axId val="1820291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US" sz="1200" baseline="0" dirty="0">
                    <a:latin typeface="Arial"/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9.3019394910056844E-3"/>
              <c:y val="0.44888983678185818"/>
            </c:manualLayout>
          </c:layout>
          <c:overlay val="1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8202857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D44C87-FB25-4ACA-B8B7-55C68437672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63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7ABF43-3EFF-4AA2-B114-FD84A1335FA7}" type="slidenum">
              <a:rPr lang="en-US" sz="1200" strike="noStrike">
                <a:solidFill>
                  <a:srgbClr val="000000"/>
                </a:solidFill>
                <a:latin typeface="Arial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06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D00686-DD42-453A-B67E-AF5F0C67338E}" type="slidenum">
              <a:rPr lang="en-US" sz="1200" strike="noStrike">
                <a:solidFill>
                  <a:srgbClr val="000000"/>
                </a:solidFill>
                <a:latin typeface="Arial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5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7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B50094-6FEE-4A15-97F8-3DA006F696DD}" type="slidenum">
              <a:rPr lang="en-US" sz="1200" strike="noStrike">
                <a:solidFill>
                  <a:srgbClr val="000000"/>
                </a:solidFill>
                <a:latin typeface="Arial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46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8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D046F1-3CF2-43E4-AFA8-D58BE908AB72}" type="slidenum">
              <a:rPr lang="en-US" sz="1200" strike="noStrike">
                <a:solidFill>
                  <a:srgbClr val="000000"/>
                </a:solidFill>
                <a:latin typeface="Arial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331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8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037E12-CFF9-4FDA-AA7B-EFA463CAC143}" type="slidenum">
              <a:rPr lang="en-US" sz="1200" strike="noStrike">
                <a:solidFill>
                  <a:srgbClr val="000000"/>
                </a:solidFill>
                <a:latin typeface="Arial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30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dirty="0" smtClean="0"/>
          </a:p>
        </p:txBody>
      </p:sp>
      <p:sp>
        <p:nvSpPr>
          <p:cNvPr id="38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B824447-E16B-41B0-8F9E-E6993B38FD6E}" type="slidenum">
              <a:rPr lang="en-US" sz="1200" strike="noStrike">
                <a:solidFill>
                  <a:srgbClr val="000000"/>
                </a:solidFill>
                <a:latin typeface="Arial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381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8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DB96CA7-662F-4497-8D86-09115842AD03}" type="slidenum">
              <a:rPr lang="en-US" sz="1200" strike="noStrike">
                <a:solidFill>
                  <a:srgbClr val="000000"/>
                </a:solidFill>
                <a:latin typeface="Arial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884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9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216062-B056-488A-8078-D2562027F7AB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88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6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5C61A6-F55D-4C41-83A0-31DC2F41A7F5}" type="slidenum">
              <a:rPr lang="en-US" sz="1200" strike="noStrike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942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baseline="0" dirty="0" smtClean="0"/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8D42F99-8162-4C71-9349-B16F8A47C48F}" type="slidenum">
              <a:rPr lang="en-US" sz="1200" strike="noStrike">
                <a:solidFill>
                  <a:srgbClr val="000000"/>
                </a:solidFill>
                <a:latin typeface="Arial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38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6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9F08A-7031-4BE7-AFB6-88DE2214CBDB}" type="slidenum">
              <a:rPr lang="en-US" sz="1200" strike="noStrike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02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8D42F99-8162-4C71-9349-B16F8A47C48F}" type="slidenum">
              <a:rPr lang="en-US" sz="1200" strike="noStrike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38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buAutoNum type="arabicPeriod"/>
            </a:pPr>
            <a:endParaRPr dirty="0"/>
          </a:p>
        </p:txBody>
      </p:sp>
      <p:sp>
        <p:nvSpPr>
          <p:cNvPr id="37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E70221-EDB0-4450-BECC-4012ACDB1EB0}" type="slidenum">
              <a:rPr lang="en-US" sz="1200" strike="noStrike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96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B9177C-4804-4420-8051-F24856E4BAA8}" type="slidenum">
              <a:rPr lang="en-US" sz="1200" strike="noStrike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10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D00686-DD42-453A-B67E-AF5F0C67338E}" type="slidenum">
              <a:rPr lang="en-US" sz="1200" strike="noStrike">
                <a:solidFill>
                  <a:srgbClr val="000000"/>
                </a:solidFill>
                <a:latin typeface="Arial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5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D00686-DD42-453A-B67E-AF5F0C67338E}" type="slidenum">
              <a:rPr lang="en-US" sz="1200" strike="noStrike">
                <a:solidFill>
                  <a:srgbClr val="000000"/>
                </a:solidFill>
                <a:latin typeface="Arial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4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4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9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69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39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5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8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32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96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3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7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2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325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8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5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2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13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920"/>
            <a:ext cx="9162000" cy="1040400"/>
          </a:xfrm>
          <a:custGeom>
            <a:avLst/>
            <a:gdLst/>
            <a:ahLst/>
            <a:cxnLst/>
            <a:rect l="0" t="0" r="r" b="b"/>
            <a:pathLst>
              <a:path w="5773" h="657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381560" y="-7920"/>
            <a:ext cx="4761360" cy="637200"/>
          </a:xfrm>
          <a:custGeom>
            <a:avLst/>
            <a:gdLst/>
            <a:ahLst/>
            <a:cxnLst/>
            <a:rect l="0" t="0" r="r" b="b"/>
            <a:pathLst>
              <a:path w="3001" h="596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 rot="21436200">
            <a:off x="-18000" y="202320"/>
            <a:ext cx="9162000" cy="646560"/>
          </a:xfrm>
          <a:custGeom>
            <a:avLst/>
            <a:gdLst/>
            <a:ahLst/>
            <a:cxnLst/>
            <a:rect l="0" t="0" r="r" b="b"/>
            <a:pathLst>
              <a:path w="5773" h="1056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C27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 rot="21436200">
            <a:off x="-13680" y="276480"/>
            <a:ext cx="9174600" cy="528120"/>
          </a:xfrm>
          <a:custGeom>
            <a:avLst/>
            <a:gdLst/>
            <a:ahLst/>
            <a:cxnLst/>
            <a:rect l="0" t="0" r="r" b="b"/>
            <a:pathLst>
              <a:path w="5767" h="855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3891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9360" y="-7920"/>
            <a:ext cx="9162000" cy="1040400"/>
          </a:xfrm>
          <a:custGeom>
            <a:avLst/>
            <a:gdLst/>
            <a:ahLst/>
            <a:cxnLst/>
            <a:rect l="0" t="0" r="r" b="b"/>
            <a:pathLst>
              <a:path w="5773" h="657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4381560" y="-7920"/>
            <a:ext cx="4761360" cy="637200"/>
          </a:xfrm>
          <a:custGeom>
            <a:avLst/>
            <a:gdLst/>
            <a:ahLst/>
            <a:cxnLst/>
            <a:rect l="0" t="0" r="r" b="b"/>
            <a:pathLst>
              <a:path w="3001" h="596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 rot="21436200">
            <a:off x="-18000" y="202320"/>
            <a:ext cx="9162000" cy="646560"/>
          </a:xfrm>
          <a:custGeom>
            <a:avLst/>
            <a:gdLst/>
            <a:ahLst/>
            <a:cxnLst/>
            <a:rect l="0" t="0" r="r" b="b"/>
            <a:pathLst>
              <a:path w="5773" h="1056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C27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 rot="21436200">
            <a:off x="-13680" y="276480"/>
            <a:ext cx="9174600" cy="528120"/>
          </a:xfrm>
          <a:custGeom>
            <a:avLst/>
            <a:gdLst/>
            <a:ahLst/>
            <a:cxnLst/>
            <a:rect l="0" t="0" r="r" b="b"/>
            <a:pathLst>
              <a:path w="5767" h="855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3891A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3C2E-D299-4B6F-A6F7-BBDC45DB2AC0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BBC5-E606-48DB-8AC8-63C6BE76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E568-0ACF-42B5-8B4B-4BA5D0F79269}" type="datetimeFigureOut">
              <a:rPr lang="en-US" smtClean="0"/>
              <a:t>12-Jun-2015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239E-5CDB-4FE1-9949-CD71C38D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0C0"/>
            </a:gs>
            <a:gs pos="50000">
              <a:srgbClr val="0070C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09480" y="1371600"/>
            <a:ext cx="7847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"/>
                <a:ea typeface="DejaVu Sans"/>
              </a:rPr>
              <a:t>Prefetching On-time and When it Works</a:t>
            </a:r>
            <a:endParaRPr/>
          </a:p>
        </p:txBody>
      </p:sp>
      <p:pic>
        <p:nvPicPr>
          <p:cNvPr id="286" name="Picture 7"/>
          <p:cNvPicPr/>
          <p:nvPr/>
        </p:nvPicPr>
        <p:blipFill>
          <a:blip r:embed="rId3"/>
          <a:stretch/>
        </p:blipFill>
        <p:spPr>
          <a:xfrm>
            <a:off x="304920" y="4572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990720" y="3048120"/>
            <a:ext cx="7390440" cy="173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 dirty="0">
                <a:solidFill>
                  <a:srgbClr val="FFFFFF"/>
                </a:solidFill>
                <a:latin typeface="Calibri"/>
                <a:ea typeface="DejaVu Sans"/>
              </a:rPr>
              <a:t>Sequential </a:t>
            </a:r>
            <a:r>
              <a:rPr lang="en-US" sz="2400" strike="noStrike" dirty="0" err="1">
                <a:solidFill>
                  <a:srgbClr val="FFFFFF"/>
                </a:solidFill>
                <a:latin typeface="Calibri"/>
                <a:ea typeface="DejaVu Sans"/>
              </a:rPr>
              <a:t>Prefetcher</a:t>
            </a:r>
            <a:r>
              <a:rPr lang="en-US" sz="2400" strike="noStrike" dirty="0">
                <a:solidFill>
                  <a:srgbClr val="FFFFFF"/>
                </a:solidFill>
                <a:latin typeface="Calibri"/>
                <a:ea typeface="DejaVu Sans"/>
              </a:rPr>
              <a:t> With Adaptive </a:t>
            </a:r>
            <a:r>
              <a:rPr lang="en-US" sz="2400" strike="noStrike" dirty="0" smtClean="0">
                <a:solidFill>
                  <a:srgbClr val="FFFFFF"/>
                </a:solidFill>
                <a:latin typeface="Calibri"/>
                <a:ea typeface="DejaVu Sans"/>
              </a:rPr>
              <a:t>Distance </a:t>
            </a:r>
            <a:r>
              <a:rPr lang="en-US" sz="2400" strike="noStrike" dirty="0">
                <a:solidFill>
                  <a:srgbClr val="FFFFFF"/>
                </a:solidFill>
                <a:latin typeface="Calibri"/>
                <a:ea typeface="DejaVu Sans"/>
              </a:rPr>
              <a:t>(SPAD)</a:t>
            </a:r>
            <a:endParaRPr dirty="0"/>
          </a:p>
        </p:txBody>
      </p:sp>
      <p:pic>
        <p:nvPicPr>
          <p:cNvPr id="288" name="Picture 7"/>
          <p:cNvPicPr/>
          <p:nvPr/>
        </p:nvPicPr>
        <p:blipFill>
          <a:blip r:embed="rId3"/>
          <a:stretch/>
        </p:blipFill>
        <p:spPr>
          <a:xfrm>
            <a:off x="7238880" y="4572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289" name="TextShape 3"/>
          <p:cNvSpPr txBox="1"/>
          <p:nvPr/>
        </p:nvSpPr>
        <p:spPr>
          <a:xfrm>
            <a:off x="845460" y="3690692"/>
            <a:ext cx="7680960" cy="92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/>
              </a:rPr>
              <a:t>Ibrahim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Burak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Karsli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</a:rPr>
              <a:t>(bkarsli@ele.uri.edu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)</a:t>
            </a:r>
            <a:endParaRPr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Mustafa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Cavus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(mcavus@my.uri.edu)</a:t>
            </a:r>
            <a:endParaRPr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libri"/>
              </a:rPr>
              <a:t>Resit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Sendag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(sendag@ele.uri.edu)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908227" y="4750755"/>
            <a:ext cx="7390440" cy="99373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trike="noStrike" dirty="0" smtClean="0">
                <a:solidFill>
                  <a:srgbClr val="FFFFFF"/>
                </a:solidFill>
                <a:latin typeface="Calibri"/>
                <a:ea typeface="DejaVu Sans"/>
              </a:rPr>
              <a:t>Department of Electrical, Computer, and Biomedical Engineering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alibri"/>
              </a:rPr>
              <a:t>University of Rhode Island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84AA33"/>
                </a:solidFill>
                <a:latin typeface="Calibri"/>
                <a:ea typeface="ＭＳ Ｐゴシック"/>
              </a:rPr>
              <a:t>IP-Stride and SPAD</a:t>
            </a:r>
            <a:endParaRPr dirty="0"/>
          </a:p>
        </p:txBody>
      </p:sp>
      <p:sp>
        <p:nvSpPr>
          <p:cNvPr id="327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The score of SPAD is significantly better than the score of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stride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prefetcher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However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stride works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significantly better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than SPAD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for some benchmarks, such as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bzip2 and </a:t>
            </a:r>
            <a:r>
              <a:rPr lang="en-US" sz="26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soplex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Integrating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SPAD with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stride improves SPAD performance by 5.5%.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9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30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84AA33"/>
                </a:solidFill>
                <a:latin typeface="Calibri"/>
                <a:ea typeface="ＭＳ Ｐゴシック"/>
              </a:rPr>
              <a:t>Submission Hardware </a:t>
            </a:r>
            <a:r>
              <a:rPr lang="en-US" sz="3600" strike="noStrike" dirty="0">
                <a:solidFill>
                  <a:srgbClr val="84AA33"/>
                </a:solidFill>
                <a:latin typeface="Calibri"/>
                <a:ea typeface="ＭＳ Ｐゴシック"/>
              </a:rPr>
              <a:t>Budget</a:t>
            </a:r>
            <a:endParaRPr dirty="0"/>
          </a:p>
        </p:txBody>
      </p:sp>
      <p:sp>
        <p:nvSpPr>
          <p:cNvPr id="331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SPAD (4263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bits)</a:t>
            </a: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Ø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Test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Queue (4103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bits)</a:t>
            </a: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Ø"/>
            </a:pPr>
            <a:r>
              <a:rPr lang="en-US" sz="26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Registers&amp;Counters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(160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bits)</a:t>
            </a:r>
            <a:endParaRPr lang="en-US" dirty="0"/>
          </a:p>
          <a:p>
            <a:pPr marL="457200" indent="-457200"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Stride (67584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bits)</a:t>
            </a:r>
            <a:endParaRPr lang="en-US" dirty="0"/>
          </a:p>
          <a:p>
            <a:pPr marL="457200" indent="-457200"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Global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Prefetch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Queue (4103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bits)</a:t>
            </a:r>
            <a:endParaRPr lang="en-US" dirty="0"/>
          </a:p>
          <a:p>
            <a:pPr marL="457200" indent="-457200"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Total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(75950 bits)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3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Benchmarks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40 benchmarks from SPEC CPU2000, SPEC CPU2006 and Olden benchmark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suites.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We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used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Simpoint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2.0 to generate representative 100M-instruction 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traces.</a:t>
            </a: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Ø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10m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instructions for </a:t>
            </a:r>
            <a:r>
              <a:rPr lang="en-US" sz="26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warmup</a:t>
            </a: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Ø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90m 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instructions for simulation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46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Results</a:t>
            </a:r>
            <a:endParaRPr/>
          </a:p>
        </p:txBody>
      </p:sp>
      <p:graphicFrame>
        <p:nvGraphicFramePr>
          <p:cNvPr id="347" name="Chart 346"/>
          <p:cNvGraphicFramePr/>
          <p:nvPr>
            <p:extLst>
              <p:ext uri="{D42A27DB-BD31-4B8C-83A1-F6EECF244321}">
                <p14:modId xmlns:p14="http://schemas.microsoft.com/office/powerpoint/2010/main" val="268837962"/>
              </p:ext>
            </p:extLst>
          </p:nvPr>
        </p:nvGraphicFramePr>
        <p:xfrm>
          <a:off x="262467" y="1607399"/>
          <a:ext cx="8531155" cy="468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1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42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Results</a:t>
            </a:r>
            <a:endParaRPr/>
          </a:p>
        </p:txBody>
      </p:sp>
      <p:graphicFrame>
        <p:nvGraphicFramePr>
          <p:cNvPr id="343" name="Table 3"/>
          <p:cNvGraphicFramePr/>
          <p:nvPr>
            <p:extLst>
              <p:ext uri="{D42A27DB-BD31-4B8C-83A1-F6EECF244321}">
                <p14:modId xmlns:p14="http://schemas.microsoft.com/office/powerpoint/2010/main" val="751544535"/>
              </p:ext>
            </p:extLst>
          </p:nvPr>
        </p:nvGraphicFramePr>
        <p:xfrm>
          <a:off x="1344386" y="1433936"/>
          <a:ext cx="6612137" cy="4835875"/>
        </p:xfrm>
        <a:graphic>
          <a:graphicData uri="http://schemas.openxmlformats.org/drawingml/2006/table">
            <a:tbl>
              <a:tblPr/>
              <a:tblGrid>
                <a:gridCol w="4616195"/>
                <a:gridCol w="1995942"/>
              </a:tblGrid>
              <a:tr h="996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Prefetcher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Score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Sequential +1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4.439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Sequential +3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4.483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Ampm</a:t>
                      </a: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 lite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4.511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Sandbox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4.578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Ip</a:t>
                      </a: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stride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4.300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SPAD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4.584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8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SPAD &amp; IP Stride (Combined)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4.616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9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50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Conclusion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CustomShape 4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Adaptive distance in sequential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prefetchers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have significant benefits</a:t>
            </a: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</a:rPr>
              <a:t>Our submitted version is not optimized. It can be significantly improved as we observed in our later tests.</a:t>
            </a:r>
            <a:endParaRPr dirty="0"/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Combining SPAD with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stride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prefetcher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boosts the performance.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1523880"/>
            <a:ext cx="9142920" cy="24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000000"/>
                </a:solidFill>
                <a:latin typeface="Calibri"/>
                <a:ea typeface="DejaVu Sans"/>
              </a:rPr>
              <a:t>Questions?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56" name="CustomShape 3"/>
          <p:cNvSpPr/>
          <p:nvPr/>
        </p:nvSpPr>
        <p:spPr>
          <a:xfrm>
            <a:off x="762120" y="152280"/>
            <a:ext cx="769500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84AA33"/>
                </a:solidFill>
                <a:latin typeface="Constantia"/>
                <a:ea typeface="ＭＳ Ｐゴシック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Outline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Motivation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</a:rPr>
              <a:t>Sequential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</a:rPr>
              <a:t>Prefetcher</a:t>
            </a:r>
            <a:r>
              <a:rPr lang="en-US" sz="2600" dirty="0" smtClean="0">
                <a:solidFill>
                  <a:srgbClr val="000000"/>
                </a:solidFill>
                <a:latin typeface="Calibri"/>
              </a:rPr>
              <a:t> with Adaptive Distance (SPAD)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Hardware Budget</a:t>
            </a:r>
            <a:endParaRPr lang="en-US" dirty="0"/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Motivation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  <a:ea typeface="DejaVu Sans"/>
              </a:rPr>
              <a:t>Next-line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ea typeface="DejaVu Sans"/>
              </a:rPr>
              <a:t>prefetcher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ea typeface="DejaVu Sans"/>
              </a:rPr>
              <a:t> (offset: +1) is simple and performs quite well (score ~4.439). But</a:t>
            </a:r>
            <a:endParaRPr lang="en-US" sz="26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buSzPct val="95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DejaVu Sans"/>
              </a:rPr>
              <a:t>Opportunity loss due to no feedback mechanism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Timeliness: Late </a:t>
            </a:r>
            <a:r>
              <a:rPr lang="en-US" sz="20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prefetches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most important problem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Accuracy: No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DejaVu Sans"/>
              </a:rPr>
              <a:t>on/off mechanism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ea typeface="DejaVu Sans"/>
              </a:rPr>
              <a:t>adaptivity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DejaVu Sans"/>
              </a:rPr>
              <a:t> to program behavior changes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7200">
              <a:buSzPct val="95000"/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</a:rPr>
              <a:t>Basic idea: Add adaptive distance to next-line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</a:rPr>
              <a:t>prefetcher</a:t>
            </a:r>
            <a:r>
              <a:rPr lang="en-US" sz="2600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914400" lvl="1" indent="-457200">
              <a:buSzPct val="95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DejaVu Sans"/>
              </a:rPr>
              <a:t>Start with +1, increment/decrement distance based on feedback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Motivation</a:t>
            </a: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07" name="Picture 1"/>
          <p:cNvPicPr/>
          <p:nvPr/>
        </p:nvPicPr>
        <p:blipFill>
          <a:blip r:embed="rId4"/>
          <a:stretch/>
        </p:blipFill>
        <p:spPr>
          <a:xfrm>
            <a:off x="533520" y="1676520"/>
            <a:ext cx="8281440" cy="38088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01629" y="1224793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Sequential </a:t>
            </a:r>
            <a:r>
              <a:rPr lang="en-US" b="1" dirty="0" err="1" smtClean="0"/>
              <a:t>Prefetcher</a:t>
            </a:r>
            <a:r>
              <a:rPr lang="en-US" b="1" dirty="0" smtClean="0"/>
              <a:t> Performance with FIXED distance (offset)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1629" y="5796793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1 (next-line) score 	: 4.439</a:t>
            </a:r>
          </a:p>
          <a:p>
            <a:r>
              <a:rPr lang="en-US" b="1" dirty="0" smtClean="0"/>
              <a:t>Distance 3 (best) </a:t>
            </a:r>
            <a:r>
              <a:rPr lang="en-US" dirty="0" smtClean="0"/>
              <a:t>score	: 4.484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84AA33"/>
                </a:solidFill>
                <a:latin typeface="Calibri"/>
                <a:ea typeface="ＭＳ Ｐゴシック"/>
              </a:rPr>
              <a:t>Terminology</a:t>
            </a:r>
            <a:endParaRPr dirty="0"/>
          </a:p>
        </p:txBody>
      </p:sp>
      <p:sp>
        <p:nvSpPr>
          <p:cNvPr id="297" name="CustomShape 3"/>
          <p:cNvSpPr/>
          <p:nvPr/>
        </p:nvSpPr>
        <p:spPr>
          <a:xfrm>
            <a:off x="380880" y="1371600"/>
            <a:ext cx="815220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Interval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A period of 512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L2 demand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accesses 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L2miss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Number of L2 misses in an interval 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SzPct val="950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Queue (TQ):</a:t>
            </a:r>
            <a:endParaRPr lang="en-US" sz="2400" b="1" dirty="0"/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FIFO Queue 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Every </a:t>
            </a:r>
            <a:r>
              <a:rPr lang="en-US" sz="2000" i="1" dirty="0" smtClean="0">
                <a:solidFill>
                  <a:srgbClr val="000000"/>
                </a:solidFill>
                <a:latin typeface="Calibri"/>
              </a:rPr>
              <a:t>predicted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address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is inserted into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TQ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Also acts as a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prefetch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filter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tqhits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 Number of L2 demand accesses found in TQ in an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interval</a:t>
            </a: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qmhits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: Number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of L2 demand access misses found in TQ in an interval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marL="1371600" lvl="2" indent="-457200">
              <a:buSzPct val="95000"/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867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7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84AA33"/>
                </a:solidFill>
                <a:latin typeface="Calibri"/>
                <a:ea typeface="ＭＳ Ｐゴシック"/>
              </a:rPr>
              <a:t>SPAD Prefetcher Components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39" y="1289049"/>
            <a:ext cx="8849772" cy="4812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1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84AA33"/>
                </a:solidFill>
                <a:latin typeface="Calibri"/>
                <a:ea typeface="ＭＳ Ｐゴシック"/>
              </a:rPr>
              <a:t>SPAD Decision Engine: Distance Update Mechanism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9" y="1902754"/>
            <a:ext cx="8935611" cy="385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84AA33"/>
                </a:solidFill>
                <a:latin typeface="Calibri"/>
                <a:ea typeface="ＭＳ Ｐゴシック"/>
              </a:rPr>
              <a:t>SPAD </a:t>
            </a:r>
            <a:r>
              <a:rPr lang="en-US" sz="3600" strike="noStrike" dirty="0" err="1" smtClean="0">
                <a:solidFill>
                  <a:srgbClr val="84AA33"/>
                </a:solidFill>
                <a:latin typeface="Calibri"/>
                <a:ea typeface="ＭＳ Ｐゴシック"/>
              </a:rPr>
              <a:t>Adaptiveness</a:t>
            </a:r>
            <a:endParaRPr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182258"/>
              </p:ext>
            </p:extLst>
          </p:nvPr>
        </p:nvGraphicFramePr>
        <p:xfrm>
          <a:off x="478971" y="1527825"/>
          <a:ext cx="8133805" cy="4746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285" y="28536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1678" y="257067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3071" y="23860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4464" y="20976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73838" y="172827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6653" y="266899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8046" y="28919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BD:1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3430" y="1171535"/>
            <a:ext cx="832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Comparing the results of SPAD with the results of fixed distance sequential </a:t>
            </a:r>
            <a:r>
              <a:rPr lang="en-US" sz="1400" dirty="0" err="1" smtClean="0"/>
              <a:t>prefetcher</a:t>
            </a:r>
            <a:r>
              <a:rPr lang="en-US" sz="1400" dirty="0" smtClean="0"/>
              <a:t> using best distances (BD).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7129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152280"/>
            <a:ext cx="9142920" cy="684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Picture 4"/>
          <p:cNvPicPr/>
          <p:nvPr/>
        </p:nvPicPr>
        <p:blipFill>
          <a:blip r:embed="rId3"/>
          <a:stretch/>
        </p:blipFill>
        <p:spPr>
          <a:xfrm>
            <a:off x="7391520" y="228600"/>
            <a:ext cx="1646640" cy="53244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>
            <a:off x="685800" y="152280"/>
            <a:ext cx="6476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84AA33"/>
                </a:solidFill>
                <a:latin typeface="Calibri"/>
                <a:ea typeface="ＭＳ Ｐゴシック"/>
              </a:rPr>
              <a:t>SPAD </a:t>
            </a:r>
            <a:r>
              <a:rPr lang="en-US" sz="3600" strike="noStrike" dirty="0" smtClean="0">
                <a:solidFill>
                  <a:srgbClr val="84AA33"/>
                </a:solidFill>
                <a:latin typeface="Calibri"/>
                <a:ea typeface="ＭＳ Ｐゴシック"/>
              </a:rPr>
              <a:t>Hardware &amp; Performance</a:t>
            </a:r>
            <a:endParaRPr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1448119843"/>
              </p:ext>
            </p:extLst>
          </p:nvPr>
        </p:nvGraphicFramePr>
        <p:xfrm>
          <a:off x="4454554" y="1963024"/>
          <a:ext cx="4152629" cy="3225691"/>
        </p:xfrm>
        <a:graphic>
          <a:graphicData uri="http://schemas.openxmlformats.org/drawingml/2006/table">
            <a:tbl>
              <a:tblPr/>
              <a:tblGrid>
                <a:gridCol w="2156687"/>
                <a:gridCol w="1995942"/>
              </a:tblGrid>
              <a:tr h="4661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Prefetcher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Score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Sequential</a:t>
                      </a:r>
                      <a:r>
                        <a:rPr lang="en-US" b="1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4.439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Sequential</a:t>
                      </a:r>
                      <a:r>
                        <a:rPr lang="en-US" b="1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+3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(Best performing offset)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4.483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Ampm</a:t>
                      </a: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lite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4.511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Sandbox (+/- 16)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32 offsets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4.578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SPAD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4.584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918" y="1382990"/>
            <a:ext cx="420707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SzPct val="9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SPAD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Hardware Budget</a:t>
            </a:r>
          </a:p>
          <a:p>
            <a:pPr lvl="1">
              <a:buSzPct val="95000"/>
            </a:pP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Test Queue:		4103 bits</a:t>
            </a:r>
          </a:p>
          <a:p>
            <a:pPr lvl="1">
              <a:buSzPct val="95000"/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Registers&amp;Counters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	160 bits</a:t>
            </a:r>
          </a:p>
          <a:p>
            <a:pPr lvl="1">
              <a:buSzPct val="95000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Total: 		</a:t>
            </a:r>
            <a:r>
              <a:rPr lang="en-US" sz="2000" b="1" u="sng" dirty="0" smtClean="0">
                <a:solidFill>
                  <a:srgbClr val="000000"/>
                </a:solidFill>
                <a:latin typeface="Calibri"/>
              </a:rPr>
              <a:t>4263 bits</a:t>
            </a:r>
            <a:endParaRPr lang="en-US" sz="1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139530" y="1390107"/>
            <a:ext cx="2563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SPAD Performance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135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8912</TotalTime>
  <Words>488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Constantia</vt:lpstr>
      <vt:lpstr>DejaVu Sans</vt:lpstr>
      <vt:lpstr>StarSymbol</vt:lpstr>
      <vt:lpstr>Times New Roman</vt:lpstr>
      <vt:lpstr>Wingdings</vt:lpstr>
      <vt:lpstr>Office Theme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Ronald</dc:creator>
  <cp:lastModifiedBy>bkarsli</cp:lastModifiedBy>
  <cp:revision>888</cp:revision>
  <dcterms:created xsi:type="dcterms:W3CDTF">2012-01-28T00:34:08Z</dcterms:created>
  <dcterms:modified xsi:type="dcterms:W3CDTF">2015-06-12T15:27:45Z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