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usty Snider" initials="DS" lastIdx="1" clrIdx="0">
    <p:extLst>
      <p:ext uri="{19B8F6BF-5375-455C-9EA6-DF929625EA0E}">
        <p15:presenceInfo xmlns:p15="http://schemas.microsoft.com/office/powerpoint/2012/main" userId="Dusty Snid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704" autoAdjust="0"/>
    <p:restoredTop sz="94660"/>
  </p:normalViewPr>
  <p:slideViewPr>
    <p:cSldViewPr snapToGrid="0">
      <p:cViewPr varScale="1">
        <p:scale>
          <a:sx n="144" d="100"/>
          <a:sy n="144" d="100"/>
        </p:scale>
        <p:origin x="92" y="5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2ABD-2746-4FCA-81BD-0858F97535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00FD559-08D5-4DBA-B6E0-C545CB8033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542FDF2-FC8B-46BC-A4D5-39B33B07C5DC}"/>
              </a:ext>
            </a:extLst>
          </p:cNvPr>
          <p:cNvSpPr>
            <a:spLocks noGrp="1"/>
          </p:cNvSpPr>
          <p:nvPr>
            <p:ph type="dt" sz="half" idx="10"/>
          </p:nvPr>
        </p:nvSpPr>
        <p:spPr/>
        <p:txBody>
          <a:bodyPr/>
          <a:lstStyle/>
          <a:p>
            <a:fld id="{83896574-BDD5-49F8-83D6-D0053EC454AE}" type="datetimeFigureOut">
              <a:rPr lang="en-US" smtClean="0"/>
              <a:t>4/21/2020</a:t>
            </a:fld>
            <a:endParaRPr lang="en-US"/>
          </a:p>
        </p:txBody>
      </p:sp>
      <p:sp>
        <p:nvSpPr>
          <p:cNvPr id="5" name="Footer Placeholder 4">
            <a:extLst>
              <a:ext uri="{FF2B5EF4-FFF2-40B4-BE49-F238E27FC236}">
                <a16:creationId xmlns:a16="http://schemas.microsoft.com/office/drawing/2014/main" id="{055B8079-F412-44B0-ACBE-1558C23D67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36122A-D086-4E62-874E-081EDF16C04D}"/>
              </a:ext>
            </a:extLst>
          </p:cNvPr>
          <p:cNvSpPr>
            <a:spLocks noGrp="1"/>
          </p:cNvSpPr>
          <p:nvPr>
            <p:ph type="sldNum" sz="quarter" idx="12"/>
          </p:nvPr>
        </p:nvSpPr>
        <p:spPr/>
        <p:txBody>
          <a:bodyPr/>
          <a:lstStyle/>
          <a:p>
            <a:fld id="{EB85D210-4129-4FAE-833D-7CC84F2FB382}" type="slidenum">
              <a:rPr lang="en-US" smtClean="0"/>
              <a:t>‹#›</a:t>
            </a:fld>
            <a:endParaRPr lang="en-US"/>
          </a:p>
        </p:txBody>
      </p:sp>
    </p:spTree>
    <p:extLst>
      <p:ext uri="{BB962C8B-B14F-4D97-AF65-F5344CB8AC3E}">
        <p14:creationId xmlns:p14="http://schemas.microsoft.com/office/powerpoint/2010/main" val="1447277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87C4F-B837-4045-83B0-107B1A48B2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0BF995-A005-44BE-AAF3-9E5596D51B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684D3E-21E9-4EB2-A58E-CD9C7C0DE860}"/>
              </a:ext>
            </a:extLst>
          </p:cNvPr>
          <p:cNvSpPr>
            <a:spLocks noGrp="1"/>
          </p:cNvSpPr>
          <p:nvPr>
            <p:ph type="dt" sz="half" idx="10"/>
          </p:nvPr>
        </p:nvSpPr>
        <p:spPr/>
        <p:txBody>
          <a:bodyPr/>
          <a:lstStyle/>
          <a:p>
            <a:fld id="{83896574-BDD5-49F8-83D6-D0053EC454AE}" type="datetimeFigureOut">
              <a:rPr lang="en-US" smtClean="0"/>
              <a:t>4/21/2020</a:t>
            </a:fld>
            <a:endParaRPr lang="en-US"/>
          </a:p>
        </p:txBody>
      </p:sp>
      <p:sp>
        <p:nvSpPr>
          <p:cNvPr id="5" name="Footer Placeholder 4">
            <a:extLst>
              <a:ext uri="{FF2B5EF4-FFF2-40B4-BE49-F238E27FC236}">
                <a16:creationId xmlns:a16="http://schemas.microsoft.com/office/drawing/2014/main" id="{FEF0D010-280E-4DC5-A163-C017976020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620F03-B941-46D6-A9D5-E98BCC4C6BC6}"/>
              </a:ext>
            </a:extLst>
          </p:cNvPr>
          <p:cNvSpPr>
            <a:spLocks noGrp="1"/>
          </p:cNvSpPr>
          <p:nvPr>
            <p:ph type="sldNum" sz="quarter" idx="12"/>
          </p:nvPr>
        </p:nvSpPr>
        <p:spPr/>
        <p:txBody>
          <a:bodyPr/>
          <a:lstStyle/>
          <a:p>
            <a:fld id="{EB85D210-4129-4FAE-833D-7CC84F2FB382}" type="slidenum">
              <a:rPr lang="en-US" smtClean="0"/>
              <a:t>‹#›</a:t>
            </a:fld>
            <a:endParaRPr lang="en-US"/>
          </a:p>
        </p:txBody>
      </p:sp>
    </p:spTree>
    <p:extLst>
      <p:ext uri="{BB962C8B-B14F-4D97-AF65-F5344CB8AC3E}">
        <p14:creationId xmlns:p14="http://schemas.microsoft.com/office/powerpoint/2010/main" val="3243615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C7EF8D-BDF6-413F-974A-87EF2F20BB1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F7408A-76D6-4C5C-BF11-59BBA8967B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A05B92-B070-4F32-903D-CDF114CA35C1}"/>
              </a:ext>
            </a:extLst>
          </p:cNvPr>
          <p:cNvSpPr>
            <a:spLocks noGrp="1"/>
          </p:cNvSpPr>
          <p:nvPr>
            <p:ph type="dt" sz="half" idx="10"/>
          </p:nvPr>
        </p:nvSpPr>
        <p:spPr/>
        <p:txBody>
          <a:bodyPr/>
          <a:lstStyle/>
          <a:p>
            <a:fld id="{83896574-BDD5-49F8-83D6-D0053EC454AE}" type="datetimeFigureOut">
              <a:rPr lang="en-US" smtClean="0"/>
              <a:t>4/21/2020</a:t>
            </a:fld>
            <a:endParaRPr lang="en-US"/>
          </a:p>
        </p:txBody>
      </p:sp>
      <p:sp>
        <p:nvSpPr>
          <p:cNvPr id="5" name="Footer Placeholder 4">
            <a:extLst>
              <a:ext uri="{FF2B5EF4-FFF2-40B4-BE49-F238E27FC236}">
                <a16:creationId xmlns:a16="http://schemas.microsoft.com/office/drawing/2014/main" id="{226868F9-4F77-40A0-B80A-BB88800BED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104795-88BD-44DB-B603-92746F34262A}"/>
              </a:ext>
            </a:extLst>
          </p:cNvPr>
          <p:cNvSpPr>
            <a:spLocks noGrp="1"/>
          </p:cNvSpPr>
          <p:nvPr>
            <p:ph type="sldNum" sz="quarter" idx="12"/>
          </p:nvPr>
        </p:nvSpPr>
        <p:spPr/>
        <p:txBody>
          <a:bodyPr/>
          <a:lstStyle/>
          <a:p>
            <a:fld id="{EB85D210-4129-4FAE-833D-7CC84F2FB382}" type="slidenum">
              <a:rPr lang="en-US" smtClean="0"/>
              <a:t>‹#›</a:t>
            </a:fld>
            <a:endParaRPr lang="en-US"/>
          </a:p>
        </p:txBody>
      </p:sp>
    </p:spTree>
    <p:extLst>
      <p:ext uri="{BB962C8B-B14F-4D97-AF65-F5344CB8AC3E}">
        <p14:creationId xmlns:p14="http://schemas.microsoft.com/office/powerpoint/2010/main" val="1656261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AD89B-48E7-44E7-8182-42BAA0312F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A555BC-0E8B-45DC-AADD-16270B42C7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509EA5-CD2A-4FBC-ADAB-746DAAA91DD7}"/>
              </a:ext>
            </a:extLst>
          </p:cNvPr>
          <p:cNvSpPr>
            <a:spLocks noGrp="1"/>
          </p:cNvSpPr>
          <p:nvPr>
            <p:ph type="dt" sz="half" idx="10"/>
          </p:nvPr>
        </p:nvSpPr>
        <p:spPr/>
        <p:txBody>
          <a:bodyPr/>
          <a:lstStyle/>
          <a:p>
            <a:fld id="{83896574-BDD5-49F8-83D6-D0053EC454AE}" type="datetimeFigureOut">
              <a:rPr lang="en-US" smtClean="0"/>
              <a:t>4/21/2020</a:t>
            </a:fld>
            <a:endParaRPr lang="en-US"/>
          </a:p>
        </p:txBody>
      </p:sp>
      <p:sp>
        <p:nvSpPr>
          <p:cNvPr id="5" name="Footer Placeholder 4">
            <a:extLst>
              <a:ext uri="{FF2B5EF4-FFF2-40B4-BE49-F238E27FC236}">
                <a16:creationId xmlns:a16="http://schemas.microsoft.com/office/drawing/2014/main" id="{57F17559-DAAB-45C2-A660-8427459D9F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08D7A4-9006-4DA3-85EE-6D83F39F9FF4}"/>
              </a:ext>
            </a:extLst>
          </p:cNvPr>
          <p:cNvSpPr>
            <a:spLocks noGrp="1"/>
          </p:cNvSpPr>
          <p:nvPr>
            <p:ph type="sldNum" sz="quarter" idx="12"/>
          </p:nvPr>
        </p:nvSpPr>
        <p:spPr/>
        <p:txBody>
          <a:bodyPr/>
          <a:lstStyle/>
          <a:p>
            <a:fld id="{EB85D210-4129-4FAE-833D-7CC84F2FB382}" type="slidenum">
              <a:rPr lang="en-US" smtClean="0"/>
              <a:t>‹#›</a:t>
            </a:fld>
            <a:endParaRPr lang="en-US"/>
          </a:p>
        </p:txBody>
      </p:sp>
    </p:spTree>
    <p:extLst>
      <p:ext uri="{BB962C8B-B14F-4D97-AF65-F5344CB8AC3E}">
        <p14:creationId xmlns:p14="http://schemas.microsoft.com/office/powerpoint/2010/main" val="1692145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B0663-E310-4594-B683-887C2EA99F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A838BF-173C-40D6-88BF-62058E21B3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A9F322-E0F5-4381-8EBF-FC22286DA275}"/>
              </a:ext>
            </a:extLst>
          </p:cNvPr>
          <p:cNvSpPr>
            <a:spLocks noGrp="1"/>
          </p:cNvSpPr>
          <p:nvPr>
            <p:ph type="dt" sz="half" idx="10"/>
          </p:nvPr>
        </p:nvSpPr>
        <p:spPr/>
        <p:txBody>
          <a:bodyPr/>
          <a:lstStyle/>
          <a:p>
            <a:fld id="{83896574-BDD5-49F8-83D6-D0053EC454AE}" type="datetimeFigureOut">
              <a:rPr lang="en-US" smtClean="0"/>
              <a:t>4/21/2020</a:t>
            </a:fld>
            <a:endParaRPr lang="en-US"/>
          </a:p>
        </p:txBody>
      </p:sp>
      <p:sp>
        <p:nvSpPr>
          <p:cNvPr id="5" name="Footer Placeholder 4">
            <a:extLst>
              <a:ext uri="{FF2B5EF4-FFF2-40B4-BE49-F238E27FC236}">
                <a16:creationId xmlns:a16="http://schemas.microsoft.com/office/drawing/2014/main" id="{F06CEF9B-6156-492A-B753-2B15439188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931246-AC76-4FF5-9348-D02A59AFC51E}"/>
              </a:ext>
            </a:extLst>
          </p:cNvPr>
          <p:cNvSpPr>
            <a:spLocks noGrp="1"/>
          </p:cNvSpPr>
          <p:nvPr>
            <p:ph type="sldNum" sz="quarter" idx="12"/>
          </p:nvPr>
        </p:nvSpPr>
        <p:spPr/>
        <p:txBody>
          <a:bodyPr/>
          <a:lstStyle/>
          <a:p>
            <a:fld id="{EB85D210-4129-4FAE-833D-7CC84F2FB382}" type="slidenum">
              <a:rPr lang="en-US" smtClean="0"/>
              <a:t>‹#›</a:t>
            </a:fld>
            <a:endParaRPr lang="en-US"/>
          </a:p>
        </p:txBody>
      </p:sp>
    </p:spTree>
    <p:extLst>
      <p:ext uri="{BB962C8B-B14F-4D97-AF65-F5344CB8AC3E}">
        <p14:creationId xmlns:p14="http://schemas.microsoft.com/office/powerpoint/2010/main" val="2365695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C2AC4-B492-4A7F-A1DE-1A884C7A75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5A7455-A6FB-4758-8CD8-AAC706F27B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CFBAA0-BDDF-48A8-AA89-FEEDAE2120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FD3BD4-4615-45AE-849D-116CD352CB83}"/>
              </a:ext>
            </a:extLst>
          </p:cNvPr>
          <p:cNvSpPr>
            <a:spLocks noGrp="1"/>
          </p:cNvSpPr>
          <p:nvPr>
            <p:ph type="dt" sz="half" idx="10"/>
          </p:nvPr>
        </p:nvSpPr>
        <p:spPr/>
        <p:txBody>
          <a:bodyPr/>
          <a:lstStyle/>
          <a:p>
            <a:fld id="{83896574-BDD5-49F8-83D6-D0053EC454AE}" type="datetimeFigureOut">
              <a:rPr lang="en-US" smtClean="0"/>
              <a:t>4/21/2020</a:t>
            </a:fld>
            <a:endParaRPr lang="en-US"/>
          </a:p>
        </p:txBody>
      </p:sp>
      <p:sp>
        <p:nvSpPr>
          <p:cNvPr id="6" name="Footer Placeholder 5">
            <a:extLst>
              <a:ext uri="{FF2B5EF4-FFF2-40B4-BE49-F238E27FC236}">
                <a16:creationId xmlns:a16="http://schemas.microsoft.com/office/drawing/2014/main" id="{AA0F29A0-4ECB-4BC0-B5C8-3B2ECF8E8C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DC999A-CD03-42A8-8645-634850D96649}"/>
              </a:ext>
            </a:extLst>
          </p:cNvPr>
          <p:cNvSpPr>
            <a:spLocks noGrp="1"/>
          </p:cNvSpPr>
          <p:nvPr>
            <p:ph type="sldNum" sz="quarter" idx="12"/>
          </p:nvPr>
        </p:nvSpPr>
        <p:spPr/>
        <p:txBody>
          <a:bodyPr/>
          <a:lstStyle/>
          <a:p>
            <a:fld id="{EB85D210-4129-4FAE-833D-7CC84F2FB382}" type="slidenum">
              <a:rPr lang="en-US" smtClean="0"/>
              <a:t>‹#›</a:t>
            </a:fld>
            <a:endParaRPr lang="en-US"/>
          </a:p>
        </p:txBody>
      </p:sp>
    </p:spTree>
    <p:extLst>
      <p:ext uri="{BB962C8B-B14F-4D97-AF65-F5344CB8AC3E}">
        <p14:creationId xmlns:p14="http://schemas.microsoft.com/office/powerpoint/2010/main" val="814344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ADCB3-8EB4-42BF-B28B-B56001EF6DD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F79973-78B8-4D56-92F1-8D9F266878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AC9CE8-EF16-4552-837B-221C56A3F0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54CC1D-B600-4C8E-BE56-A95DD0F3AE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560AA3-7441-4C06-822C-E58DB9D998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2D8DAF-D747-41CE-8DEA-3634DFAD1EF6}"/>
              </a:ext>
            </a:extLst>
          </p:cNvPr>
          <p:cNvSpPr>
            <a:spLocks noGrp="1"/>
          </p:cNvSpPr>
          <p:nvPr>
            <p:ph type="dt" sz="half" idx="10"/>
          </p:nvPr>
        </p:nvSpPr>
        <p:spPr/>
        <p:txBody>
          <a:bodyPr/>
          <a:lstStyle/>
          <a:p>
            <a:fld id="{83896574-BDD5-49F8-83D6-D0053EC454AE}" type="datetimeFigureOut">
              <a:rPr lang="en-US" smtClean="0"/>
              <a:t>4/21/2020</a:t>
            </a:fld>
            <a:endParaRPr lang="en-US"/>
          </a:p>
        </p:txBody>
      </p:sp>
      <p:sp>
        <p:nvSpPr>
          <p:cNvPr id="8" name="Footer Placeholder 7">
            <a:extLst>
              <a:ext uri="{FF2B5EF4-FFF2-40B4-BE49-F238E27FC236}">
                <a16:creationId xmlns:a16="http://schemas.microsoft.com/office/drawing/2014/main" id="{38CB35D3-5CD4-4529-BEF4-CF4F74ACCF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0C5849-3CFD-4EAD-A24E-7411B37F91DB}"/>
              </a:ext>
            </a:extLst>
          </p:cNvPr>
          <p:cNvSpPr>
            <a:spLocks noGrp="1"/>
          </p:cNvSpPr>
          <p:nvPr>
            <p:ph type="sldNum" sz="quarter" idx="12"/>
          </p:nvPr>
        </p:nvSpPr>
        <p:spPr/>
        <p:txBody>
          <a:bodyPr/>
          <a:lstStyle/>
          <a:p>
            <a:fld id="{EB85D210-4129-4FAE-833D-7CC84F2FB382}" type="slidenum">
              <a:rPr lang="en-US" smtClean="0"/>
              <a:t>‹#›</a:t>
            </a:fld>
            <a:endParaRPr lang="en-US"/>
          </a:p>
        </p:txBody>
      </p:sp>
    </p:spTree>
    <p:extLst>
      <p:ext uri="{BB962C8B-B14F-4D97-AF65-F5344CB8AC3E}">
        <p14:creationId xmlns:p14="http://schemas.microsoft.com/office/powerpoint/2010/main" val="1949928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685F5-7CFA-47F0-B706-00B56FDDC4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8C5326F-CF22-4893-BE74-92E1C300524C}"/>
              </a:ext>
            </a:extLst>
          </p:cNvPr>
          <p:cNvSpPr>
            <a:spLocks noGrp="1"/>
          </p:cNvSpPr>
          <p:nvPr>
            <p:ph type="dt" sz="half" idx="10"/>
          </p:nvPr>
        </p:nvSpPr>
        <p:spPr/>
        <p:txBody>
          <a:bodyPr/>
          <a:lstStyle/>
          <a:p>
            <a:fld id="{83896574-BDD5-49F8-83D6-D0053EC454AE}" type="datetimeFigureOut">
              <a:rPr lang="en-US" smtClean="0"/>
              <a:t>4/21/2020</a:t>
            </a:fld>
            <a:endParaRPr lang="en-US"/>
          </a:p>
        </p:txBody>
      </p:sp>
      <p:sp>
        <p:nvSpPr>
          <p:cNvPr id="4" name="Footer Placeholder 3">
            <a:extLst>
              <a:ext uri="{FF2B5EF4-FFF2-40B4-BE49-F238E27FC236}">
                <a16:creationId xmlns:a16="http://schemas.microsoft.com/office/drawing/2014/main" id="{CB4F4888-3015-471A-A45B-CB046AA743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4A54DC-E65B-4F76-8954-0DBBD301AC87}"/>
              </a:ext>
            </a:extLst>
          </p:cNvPr>
          <p:cNvSpPr>
            <a:spLocks noGrp="1"/>
          </p:cNvSpPr>
          <p:nvPr>
            <p:ph type="sldNum" sz="quarter" idx="12"/>
          </p:nvPr>
        </p:nvSpPr>
        <p:spPr/>
        <p:txBody>
          <a:bodyPr/>
          <a:lstStyle/>
          <a:p>
            <a:fld id="{EB85D210-4129-4FAE-833D-7CC84F2FB382}" type="slidenum">
              <a:rPr lang="en-US" smtClean="0"/>
              <a:t>‹#›</a:t>
            </a:fld>
            <a:endParaRPr lang="en-US"/>
          </a:p>
        </p:txBody>
      </p:sp>
    </p:spTree>
    <p:extLst>
      <p:ext uri="{BB962C8B-B14F-4D97-AF65-F5344CB8AC3E}">
        <p14:creationId xmlns:p14="http://schemas.microsoft.com/office/powerpoint/2010/main" val="1564685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19FAF9-9CEE-4758-9E13-9366FD4AF184}"/>
              </a:ext>
            </a:extLst>
          </p:cNvPr>
          <p:cNvSpPr>
            <a:spLocks noGrp="1"/>
          </p:cNvSpPr>
          <p:nvPr>
            <p:ph type="dt" sz="half" idx="10"/>
          </p:nvPr>
        </p:nvSpPr>
        <p:spPr/>
        <p:txBody>
          <a:bodyPr/>
          <a:lstStyle/>
          <a:p>
            <a:fld id="{83896574-BDD5-49F8-83D6-D0053EC454AE}" type="datetimeFigureOut">
              <a:rPr lang="en-US" smtClean="0"/>
              <a:t>4/21/2020</a:t>
            </a:fld>
            <a:endParaRPr lang="en-US"/>
          </a:p>
        </p:txBody>
      </p:sp>
      <p:sp>
        <p:nvSpPr>
          <p:cNvPr id="3" name="Footer Placeholder 2">
            <a:extLst>
              <a:ext uri="{FF2B5EF4-FFF2-40B4-BE49-F238E27FC236}">
                <a16:creationId xmlns:a16="http://schemas.microsoft.com/office/drawing/2014/main" id="{193C4680-BBF3-4D7A-81BE-36CBF5F544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F8FA13-9004-41FA-AE5D-CA0BDF2B42D5}"/>
              </a:ext>
            </a:extLst>
          </p:cNvPr>
          <p:cNvSpPr>
            <a:spLocks noGrp="1"/>
          </p:cNvSpPr>
          <p:nvPr>
            <p:ph type="sldNum" sz="quarter" idx="12"/>
          </p:nvPr>
        </p:nvSpPr>
        <p:spPr/>
        <p:txBody>
          <a:bodyPr/>
          <a:lstStyle/>
          <a:p>
            <a:fld id="{EB85D210-4129-4FAE-833D-7CC84F2FB382}" type="slidenum">
              <a:rPr lang="en-US" smtClean="0"/>
              <a:t>‹#›</a:t>
            </a:fld>
            <a:endParaRPr lang="en-US"/>
          </a:p>
        </p:txBody>
      </p:sp>
    </p:spTree>
    <p:extLst>
      <p:ext uri="{BB962C8B-B14F-4D97-AF65-F5344CB8AC3E}">
        <p14:creationId xmlns:p14="http://schemas.microsoft.com/office/powerpoint/2010/main" val="3991484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1D112-0CBF-4A43-9057-3E647C66AF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576BD1-26F9-43C2-BA8F-FB94EAE10E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4A9C0DB-7BD3-435E-BFCE-B5E7A63324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7C4E0F-73D4-4391-BCE6-22B6C4C4E430}"/>
              </a:ext>
            </a:extLst>
          </p:cNvPr>
          <p:cNvSpPr>
            <a:spLocks noGrp="1"/>
          </p:cNvSpPr>
          <p:nvPr>
            <p:ph type="dt" sz="half" idx="10"/>
          </p:nvPr>
        </p:nvSpPr>
        <p:spPr/>
        <p:txBody>
          <a:bodyPr/>
          <a:lstStyle/>
          <a:p>
            <a:fld id="{83896574-BDD5-49F8-83D6-D0053EC454AE}" type="datetimeFigureOut">
              <a:rPr lang="en-US" smtClean="0"/>
              <a:t>4/21/2020</a:t>
            </a:fld>
            <a:endParaRPr lang="en-US"/>
          </a:p>
        </p:txBody>
      </p:sp>
      <p:sp>
        <p:nvSpPr>
          <p:cNvPr id="6" name="Footer Placeholder 5">
            <a:extLst>
              <a:ext uri="{FF2B5EF4-FFF2-40B4-BE49-F238E27FC236}">
                <a16:creationId xmlns:a16="http://schemas.microsoft.com/office/drawing/2014/main" id="{F8D4D747-7F18-4EF1-969D-A8AF97C3DE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C77009-42A5-43B3-AE7E-5C62F4032FA2}"/>
              </a:ext>
            </a:extLst>
          </p:cNvPr>
          <p:cNvSpPr>
            <a:spLocks noGrp="1"/>
          </p:cNvSpPr>
          <p:nvPr>
            <p:ph type="sldNum" sz="quarter" idx="12"/>
          </p:nvPr>
        </p:nvSpPr>
        <p:spPr/>
        <p:txBody>
          <a:bodyPr/>
          <a:lstStyle/>
          <a:p>
            <a:fld id="{EB85D210-4129-4FAE-833D-7CC84F2FB382}" type="slidenum">
              <a:rPr lang="en-US" smtClean="0"/>
              <a:t>‹#›</a:t>
            </a:fld>
            <a:endParaRPr lang="en-US"/>
          </a:p>
        </p:txBody>
      </p:sp>
    </p:spTree>
    <p:extLst>
      <p:ext uri="{BB962C8B-B14F-4D97-AF65-F5344CB8AC3E}">
        <p14:creationId xmlns:p14="http://schemas.microsoft.com/office/powerpoint/2010/main" val="787427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AA4AC-A84C-4632-8A02-25178C3A0C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55DC0D-F739-482E-B607-95093A2E95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718E12-3745-44C0-A341-C6FF026575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9AC3F3-6434-442D-BE73-7CB4788BE9FE}"/>
              </a:ext>
            </a:extLst>
          </p:cNvPr>
          <p:cNvSpPr>
            <a:spLocks noGrp="1"/>
          </p:cNvSpPr>
          <p:nvPr>
            <p:ph type="dt" sz="half" idx="10"/>
          </p:nvPr>
        </p:nvSpPr>
        <p:spPr/>
        <p:txBody>
          <a:bodyPr/>
          <a:lstStyle/>
          <a:p>
            <a:fld id="{83896574-BDD5-49F8-83D6-D0053EC454AE}" type="datetimeFigureOut">
              <a:rPr lang="en-US" smtClean="0"/>
              <a:t>4/21/2020</a:t>
            </a:fld>
            <a:endParaRPr lang="en-US"/>
          </a:p>
        </p:txBody>
      </p:sp>
      <p:sp>
        <p:nvSpPr>
          <p:cNvPr id="6" name="Footer Placeholder 5">
            <a:extLst>
              <a:ext uri="{FF2B5EF4-FFF2-40B4-BE49-F238E27FC236}">
                <a16:creationId xmlns:a16="http://schemas.microsoft.com/office/drawing/2014/main" id="{0DB27BEC-5CD3-47B9-BC91-8FAE2BF8F6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A802BA-7669-41EF-8DD6-0251FFB2D77F}"/>
              </a:ext>
            </a:extLst>
          </p:cNvPr>
          <p:cNvSpPr>
            <a:spLocks noGrp="1"/>
          </p:cNvSpPr>
          <p:nvPr>
            <p:ph type="sldNum" sz="quarter" idx="12"/>
          </p:nvPr>
        </p:nvSpPr>
        <p:spPr/>
        <p:txBody>
          <a:bodyPr/>
          <a:lstStyle/>
          <a:p>
            <a:fld id="{EB85D210-4129-4FAE-833D-7CC84F2FB382}" type="slidenum">
              <a:rPr lang="en-US" smtClean="0"/>
              <a:t>‹#›</a:t>
            </a:fld>
            <a:endParaRPr lang="en-US"/>
          </a:p>
        </p:txBody>
      </p:sp>
    </p:spTree>
    <p:extLst>
      <p:ext uri="{BB962C8B-B14F-4D97-AF65-F5344CB8AC3E}">
        <p14:creationId xmlns:p14="http://schemas.microsoft.com/office/powerpoint/2010/main" val="4174040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304C14-A455-4191-BED0-F4996E1063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867726-91FE-42DA-ADC9-0A3F9BE942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DA4921-5EC1-4B17-AA96-9DB2C84D1B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896574-BDD5-49F8-83D6-D0053EC454AE}" type="datetimeFigureOut">
              <a:rPr lang="en-US" smtClean="0"/>
              <a:t>4/21/2020</a:t>
            </a:fld>
            <a:endParaRPr lang="en-US"/>
          </a:p>
        </p:txBody>
      </p:sp>
      <p:sp>
        <p:nvSpPr>
          <p:cNvPr id="5" name="Footer Placeholder 4">
            <a:extLst>
              <a:ext uri="{FF2B5EF4-FFF2-40B4-BE49-F238E27FC236}">
                <a16:creationId xmlns:a16="http://schemas.microsoft.com/office/drawing/2014/main" id="{C521104A-9C57-4AB8-A6FC-2CF1637717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7D758C-0B8E-41D5-96EE-FDE711FED9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85D210-4129-4FAE-833D-7CC84F2FB382}" type="slidenum">
              <a:rPr lang="en-US" smtClean="0"/>
              <a:t>‹#›</a:t>
            </a:fld>
            <a:endParaRPr lang="en-US"/>
          </a:p>
        </p:txBody>
      </p:sp>
    </p:spTree>
    <p:extLst>
      <p:ext uri="{BB962C8B-B14F-4D97-AF65-F5344CB8AC3E}">
        <p14:creationId xmlns:p14="http://schemas.microsoft.com/office/powerpoint/2010/main" val="10651064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helpdesk@sparkIT_game.com" TargetMode="External"/><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2C99735-A430-4965-A542-531ACBA5A321}"/>
              </a:ext>
            </a:extLst>
          </p:cNvPr>
          <p:cNvSpPr/>
          <p:nvPr/>
        </p:nvSpPr>
        <p:spPr>
          <a:xfrm>
            <a:off x="1126618" y="3259893"/>
            <a:ext cx="529338" cy="272868"/>
          </a:xfrm>
          <a:prstGeom prst="rect">
            <a:avLst/>
          </a:prstGeom>
          <a:solidFill>
            <a:schemeClr val="tx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600" b="1" dirty="0"/>
              <a:t>Core VM</a:t>
            </a:r>
          </a:p>
        </p:txBody>
      </p:sp>
      <p:sp>
        <p:nvSpPr>
          <p:cNvPr id="10" name="Rectangle 9">
            <a:extLst>
              <a:ext uri="{FF2B5EF4-FFF2-40B4-BE49-F238E27FC236}">
                <a16:creationId xmlns:a16="http://schemas.microsoft.com/office/drawing/2014/main" id="{2FC7D87E-77CC-4A5C-9D17-8EE193AD5AC2}"/>
              </a:ext>
            </a:extLst>
          </p:cNvPr>
          <p:cNvSpPr/>
          <p:nvPr/>
        </p:nvSpPr>
        <p:spPr>
          <a:xfrm>
            <a:off x="1756840" y="3259893"/>
            <a:ext cx="529338" cy="272868"/>
          </a:xfrm>
          <a:prstGeom prst="rect">
            <a:avLst/>
          </a:prstGeom>
          <a:solidFill>
            <a:schemeClr val="tx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600" b="1" dirty="0"/>
              <a:t>Web Front VM</a:t>
            </a:r>
          </a:p>
        </p:txBody>
      </p:sp>
      <p:sp>
        <p:nvSpPr>
          <p:cNvPr id="12" name="Rectangle 11">
            <a:extLst>
              <a:ext uri="{FF2B5EF4-FFF2-40B4-BE49-F238E27FC236}">
                <a16:creationId xmlns:a16="http://schemas.microsoft.com/office/drawing/2014/main" id="{ECBA61A3-C063-4345-97F6-8BB512803C0B}"/>
              </a:ext>
            </a:extLst>
          </p:cNvPr>
          <p:cNvSpPr/>
          <p:nvPr/>
        </p:nvSpPr>
        <p:spPr>
          <a:xfrm>
            <a:off x="2387062" y="3259893"/>
            <a:ext cx="529338" cy="272868"/>
          </a:xfrm>
          <a:prstGeom prst="rect">
            <a:avLst/>
          </a:prstGeom>
          <a:solidFill>
            <a:schemeClr val="tx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600" b="1" dirty="0"/>
              <a:t>Web Back VM</a:t>
            </a:r>
          </a:p>
        </p:txBody>
      </p:sp>
      <p:sp>
        <p:nvSpPr>
          <p:cNvPr id="14" name="Rectangle 13">
            <a:extLst>
              <a:ext uri="{FF2B5EF4-FFF2-40B4-BE49-F238E27FC236}">
                <a16:creationId xmlns:a16="http://schemas.microsoft.com/office/drawing/2014/main" id="{7C473544-96D2-4137-B4B1-342A258ECE64}"/>
              </a:ext>
            </a:extLst>
          </p:cNvPr>
          <p:cNvSpPr/>
          <p:nvPr/>
        </p:nvSpPr>
        <p:spPr>
          <a:xfrm>
            <a:off x="3017000" y="3259893"/>
            <a:ext cx="529338" cy="272868"/>
          </a:xfrm>
          <a:prstGeom prst="rect">
            <a:avLst/>
          </a:prstGeom>
          <a:solidFill>
            <a:schemeClr val="tx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600" b="1" dirty="0" err="1"/>
              <a:t>Micropay</a:t>
            </a:r>
            <a:r>
              <a:rPr lang="en-US" sz="600" b="1" dirty="0"/>
              <a:t> VM</a:t>
            </a:r>
          </a:p>
        </p:txBody>
      </p:sp>
      <p:sp>
        <p:nvSpPr>
          <p:cNvPr id="16" name="Rectangle 15">
            <a:extLst>
              <a:ext uri="{FF2B5EF4-FFF2-40B4-BE49-F238E27FC236}">
                <a16:creationId xmlns:a16="http://schemas.microsoft.com/office/drawing/2014/main" id="{01B9D20E-D763-4D4D-8578-10276029E2C4}"/>
              </a:ext>
            </a:extLst>
          </p:cNvPr>
          <p:cNvSpPr/>
          <p:nvPr/>
        </p:nvSpPr>
        <p:spPr>
          <a:xfrm>
            <a:off x="3657851" y="3259893"/>
            <a:ext cx="529338" cy="272868"/>
          </a:xfrm>
          <a:prstGeom prst="rect">
            <a:avLst/>
          </a:prstGeom>
          <a:solidFill>
            <a:schemeClr val="tx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600" b="1" dirty="0"/>
              <a:t>Database VM</a:t>
            </a:r>
          </a:p>
        </p:txBody>
      </p:sp>
      <p:sp>
        <p:nvSpPr>
          <p:cNvPr id="18" name="Rectangle 17">
            <a:extLst>
              <a:ext uri="{FF2B5EF4-FFF2-40B4-BE49-F238E27FC236}">
                <a16:creationId xmlns:a16="http://schemas.microsoft.com/office/drawing/2014/main" id="{9D0811DA-90EA-4E14-A5D1-F9ACFBA814A3}"/>
              </a:ext>
            </a:extLst>
          </p:cNvPr>
          <p:cNvSpPr/>
          <p:nvPr/>
        </p:nvSpPr>
        <p:spPr>
          <a:xfrm>
            <a:off x="1197199" y="4456030"/>
            <a:ext cx="529338" cy="272868"/>
          </a:xfrm>
          <a:prstGeom prst="rect">
            <a:avLst/>
          </a:prstGeom>
          <a:solidFill>
            <a:schemeClr val="tx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600" b="1" dirty="0"/>
              <a:t>Core VM</a:t>
            </a:r>
          </a:p>
        </p:txBody>
      </p:sp>
      <p:sp>
        <p:nvSpPr>
          <p:cNvPr id="20" name="Rectangle 19">
            <a:extLst>
              <a:ext uri="{FF2B5EF4-FFF2-40B4-BE49-F238E27FC236}">
                <a16:creationId xmlns:a16="http://schemas.microsoft.com/office/drawing/2014/main" id="{500D91DC-2178-41A8-92CD-8122515AB712}"/>
              </a:ext>
            </a:extLst>
          </p:cNvPr>
          <p:cNvSpPr/>
          <p:nvPr/>
        </p:nvSpPr>
        <p:spPr>
          <a:xfrm>
            <a:off x="1831515" y="4456030"/>
            <a:ext cx="529338" cy="272868"/>
          </a:xfrm>
          <a:prstGeom prst="rect">
            <a:avLst/>
          </a:prstGeom>
          <a:solidFill>
            <a:schemeClr val="tx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600" b="1" dirty="0"/>
              <a:t>Web Front VM</a:t>
            </a:r>
          </a:p>
        </p:txBody>
      </p:sp>
      <p:sp>
        <p:nvSpPr>
          <p:cNvPr id="22" name="Rectangle 21">
            <a:extLst>
              <a:ext uri="{FF2B5EF4-FFF2-40B4-BE49-F238E27FC236}">
                <a16:creationId xmlns:a16="http://schemas.microsoft.com/office/drawing/2014/main" id="{061D3C95-D838-4EDC-8845-D27E7DF58749}"/>
              </a:ext>
            </a:extLst>
          </p:cNvPr>
          <p:cNvSpPr/>
          <p:nvPr/>
        </p:nvSpPr>
        <p:spPr>
          <a:xfrm>
            <a:off x="2465609" y="4456030"/>
            <a:ext cx="529338" cy="272868"/>
          </a:xfrm>
          <a:prstGeom prst="rect">
            <a:avLst/>
          </a:prstGeom>
          <a:solidFill>
            <a:schemeClr val="tx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600" b="1" dirty="0"/>
              <a:t>Web Back VM</a:t>
            </a:r>
          </a:p>
        </p:txBody>
      </p:sp>
      <p:sp>
        <p:nvSpPr>
          <p:cNvPr id="24" name="Rectangle 23">
            <a:extLst>
              <a:ext uri="{FF2B5EF4-FFF2-40B4-BE49-F238E27FC236}">
                <a16:creationId xmlns:a16="http://schemas.microsoft.com/office/drawing/2014/main" id="{1011C55B-CAF3-4569-92F4-89E53F091848}"/>
              </a:ext>
            </a:extLst>
          </p:cNvPr>
          <p:cNvSpPr/>
          <p:nvPr/>
        </p:nvSpPr>
        <p:spPr>
          <a:xfrm>
            <a:off x="3091819" y="4456030"/>
            <a:ext cx="529338" cy="272868"/>
          </a:xfrm>
          <a:prstGeom prst="rect">
            <a:avLst/>
          </a:prstGeom>
          <a:solidFill>
            <a:schemeClr val="tx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600" b="1" dirty="0" err="1"/>
              <a:t>Micropay</a:t>
            </a:r>
            <a:r>
              <a:rPr lang="en-US" sz="600" b="1" dirty="0"/>
              <a:t> VM</a:t>
            </a:r>
          </a:p>
        </p:txBody>
      </p:sp>
      <p:sp>
        <p:nvSpPr>
          <p:cNvPr id="26" name="Rectangle 25">
            <a:extLst>
              <a:ext uri="{FF2B5EF4-FFF2-40B4-BE49-F238E27FC236}">
                <a16:creationId xmlns:a16="http://schemas.microsoft.com/office/drawing/2014/main" id="{559DC843-11FF-489B-A917-B71CDE778D0C}"/>
              </a:ext>
            </a:extLst>
          </p:cNvPr>
          <p:cNvSpPr/>
          <p:nvPr/>
        </p:nvSpPr>
        <p:spPr>
          <a:xfrm>
            <a:off x="3732670" y="4456030"/>
            <a:ext cx="529338" cy="272868"/>
          </a:xfrm>
          <a:prstGeom prst="rect">
            <a:avLst/>
          </a:prstGeom>
          <a:solidFill>
            <a:schemeClr val="tx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600" b="1" dirty="0"/>
              <a:t>Database VM</a:t>
            </a:r>
          </a:p>
        </p:txBody>
      </p:sp>
      <p:sp>
        <p:nvSpPr>
          <p:cNvPr id="29" name="Rectangle: Rounded Corners 28">
            <a:extLst>
              <a:ext uri="{FF2B5EF4-FFF2-40B4-BE49-F238E27FC236}">
                <a16:creationId xmlns:a16="http://schemas.microsoft.com/office/drawing/2014/main" id="{029323BE-9EE9-45F8-8509-E69E85570570}"/>
              </a:ext>
            </a:extLst>
          </p:cNvPr>
          <p:cNvSpPr/>
          <p:nvPr/>
        </p:nvSpPr>
        <p:spPr>
          <a:xfrm>
            <a:off x="998803" y="4282584"/>
            <a:ext cx="3459481" cy="6595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b="1"/>
          </a:p>
        </p:txBody>
      </p:sp>
      <p:pic>
        <p:nvPicPr>
          <p:cNvPr id="31" name="Graphic 30" descr="Internet&#10;">
            <a:extLst>
              <a:ext uri="{FF2B5EF4-FFF2-40B4-BE49-F238E27FC236}">
                <a16:creationId xmlns:a16="http://schemas.microsoft.com/office/drawing/2014/main" id="{E0D5AF70-0EC7-42CE-BDCC-ECDB47BBD7F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1812" y="13486"/>
            <a:ext cx="828620" cy="830996"/>
          </a:xfrm>
          <a:prstGeom prst="rect">
            <a:avLst/>
          </a:prstGeom>
        </p:spPr>
      </p:pic>
      <p:sp>
        <p:nvSpPr>
          <p:cNvPr id="32" name="TextBox 31">
            <a:extLst>
              <a:ext uri="{FF2B5EF4-FFF2-40B4-BE49-F238E27FC236}">
                <a16:creationId xmlns:a16="http://schemas.microsoft.com/office/drawing/2014/main" id="{BA62871A-629D-44FB-B5A5-DF5C1AE45F73}"/>
              </a:ext>
            </a:extLst>
          </p:cNvPr>
          <p:cNvSpPr txBox="1"/>
          <p:nvPr/>
        </p:nvSpPr>
        <p:spPr>
          <a:xfrm>
            <a:off x="526531" y="-8748"/>
            <a:ext cx="619180" cy="246221"/>
          </a:xfrm>
          <a:prstGeom prst="rect">
            <a:avLst/>
          </a:prstGeom>
          <a:noFill/>
        </p:spPr>
        <p:txBody>
          <a:bodyPr wrap="square" rtlCol="0">
            <a:spAutoFit/>
          </a:bodyPr>
          <a:lstStyle/>
          <a:p>
            <a:r>
              <a:rPr lang="en-US" sz="1000" dirty="0"/>
              <a:t>Internet</a:t>
            </a:r>
          </a:p>
        </p:txBody>
      </p:sp>
      <p:pic>
        <p:nvPicPr>
          <p:cNvPr id="34" name="Graphic 33" descr="Blockchain">
            <a:extLst>
              <a:ext uri="{FF2B5EF4-FFF2-40B4-BE49-F238E27FC236}">
                <a16:creationId xmlns:a16="http://schemas.microsoft.com/office/drawing/2014/main" id="{7555423D-91E6-4258-9E7F-A8946ED4B0C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42392" y="1752658"/>
            <a:ext cx="451335" cy="451335"/>
          </a:xfrm>
          <a:prstGeom prst="rect">
            <a:avLst/>
          </a:prstGeom>
        </p:spPr>
      </p:pic>
      <p:sp>
        <p:nvSpPr>
          <p:cNvPr id="36" name="Rectangle 35">
            <a:extLst>
              <a:ext uri="{FF2B5EF4-FFF2-40B4-BE49-F238E27FC236}">
                <a16:creationId xmlns:a16="http://schemas.microsoft.com/office/drawing/2014/main" id="{D7030EAF-F4BC-48F7-B3E1-412FE1EBE04A}"/>
              </a:ext>
            </a:extLst>
          </p:cNvPr>
          <p:cNvSpPr/>
          <p:nvPr/>
        </p:nvSpPr>
        <p:spPr>
          <a:xfrm>
            <a:off x="5395425" y="3215785"/>
            <a:ext cx="529338" cy="272868"/>
          </a:xfrm>
          <a:prstGeom prst="rect">
            <a:avLst/>
          </a:prstGeom>
          <a:solidFill>
            <a:schemeClr val="tx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600" b="1" dirty="0"/>
              <a:t>Co-op</a:t>
            </a:r>
          </a:p>
          <a:p>
            <a:pPr algn="ctr"/>
            <a:r>
              <a:rPr lang="en-US" sz="600" b="1" dirty="0"/>
              <a:t>Core</a:t>
            </a:r>
          </a:p>
        </p:txBody>
      </p:sp>
      <p:sp>
        <p:nvSpPr>
          <p:cNvPr id="38" name="Rectangle 37">
            <a:extLst>
              <a:ext uri="{FF2B5EF4-FFF2-40B4-BE49-F238E27FC236}">
                <a16:creationId xmlns:a16="http://schemas.microsoft.com/office/drawing/2014/main" id="{2ADE7C03-1E4C-4B23-99C8-4BB93357F020}"/>
              </a:ext>
            </a:extLst>
          </p:cNvPr>
          <p:cNvSpPr/>
          <p:nvPr/>
        </p:nvSpPr>
        <p:spPr>
          <a:xfrm>
            <a:off x="6036276" y="3215785"/>
            <a:ext cx="529338" cy="272868"/>
          </a:xfrm>
          <a:prstGeom prst="rect">
            <a:avLst/>
          </a:prstGeom>
          <a:solidFill>
            <a:schemeClr val="tx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600" b="1" dirty="0"/>
              <a:t>Co-op GW</a:t>
            </a:r>
          </a:p>
        </p:txBody>
      </p:sp>
      <p:sp>
        <p:nvSpPr>
          <p:cNvPr id="40" name="Rectangle 39">
            <a:extLst>
              <a:ext uri="{FF2B5EF4-FFF2-40B4-BE49-F238E27FC236}">
                <a16:creationId xmlns:a16="http://schemas.microsoft.com/office/drawing/2014/main" id="{16FFD749-4F13-46A6-A55D-16673032EF3A}"/>
              </a:ext>
            </a:extLst>
          </p:cNvPr>
          <p:cNvSpPr/>
          <p:nvPr/>
        </p:nvSpPr>
        <p:spPr>
          <a:xfrm>
            <a:off x="6677127" y="3215785"/>
            <a:ext cx="529338" cy="272868"/>
          </a:xfrm>
          <a:prstGeom prst="rect">
            <a:avLst/>
          </a:prstGeom>
          <a:solidFill>
            <a:schemeClr val="tx2">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600" b="1" dirty="0"/>
              <a:t>Co-op</a:t>
            </a:r>
          </a:p>
          <a:p>
            <a:pPr algn="ctr"/>
            <a:r>
              <a:rPr lang="en-US" sz="600" b="1" dirty="0"/>
              <a:t>Env</a:t>
            </a:r>
          </a:p>
        </p:txBody>
      </p:sp>
      <p:sp>
        <p:nvSpPr>
          <p:cNvPr id="42" name="Rectangle: Rounded Corners 41">
            <a:extLst>
              <a:ext uri="{FF2B5EF4-FFF2-40B4-BE49-F238E27FC236}">
                <a16:creationId xmlns:a16="http://schemas.microsoft.com/office/drawing/2014/main" id="{4F48D8FE-568D-432E-A6DB-A1C8B40EA84B}"/>
              </a:ext>
            </a:extLst>
          </p:cNvPr>
          <p:cNvSpPr/>
          <p:nvPr/>
        </p:nvSpPr>
        <p:spPr>
          <a:xfrm>
            <a:off x="5222039" y="3013479"/>
            <a:ext cx="2157812" cy="6595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b="1"/>
          </a:p>
        </p:txBody>
      </p:sp>
      <p:sp>
        <p:nvSpPr>
          <p:cNvPr id="44" name="Rectangle: Rounded Corners 43">
            <a:extLst>
              <a:ext uri="{FF2B5EF4-FFF2-40B4-BE49-F238E27FC236}">
                <a16:creationId xmlns:a16="http://schemas.microsoft.com/office/drawing/2014/main" id="{4BE5E65E-E2ED-44B5-8C8D-A5C6EE448CD6}"/>
              </a:ext>
            </a:extLst>
          </p:cNvPr>
          <p:cNvSpPr/>
          <p:nvPr/>
        </p:nvSpPr>
        <p:spPr>
          <a:xfrm>
            <a:off x="998803" y="3032904"/>
            <a:ext cx="3459481" cy="6595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b="1"/>
          </a:p>
        </p:txBody>
      </p:sp>
      <p:sp>
        <p:nvSpPr>
          <p:cNvPr id="46" name="TextBox 45">
            <a:extLst>
              <a:ext uri="{FF2B5EF4-FFF2-40B4-BE49-F238E27FC236}">
                <a16:creationId xmlns:a16="http://schemas.microsoft.com/office/drawing/2014/main" id="{9A8A7025-14B5-46D9-A30E-8853F2AE93CE}"/>
              </a:ext>
            </a:extLst>
          </p:cNvPr>
          <p:cNvSpPr txBox="1"/>
          <p:nvPr/>
        </p:nvSpPr>
        <p:spPr>
          <a:xfrm>
            <a:off x="2398080" y="1562317"/>
            <a:ext cx="939957" cy="246221"/>
          </a:xfrm>
          <a:prstGeom prst="rect">
            <a:avLst/>
          </a:prstGeom>
          <a:noFill/>
        </p:spPr>
        <p:txBody>
          <a:bodyPr wrap="square" rtlCol="0">
            <a:spAutoFit/>
          </a:bodyPr>
          <a:lstStyle/>
          <a:p>
            <a:r>
              <a:rPr lang="en-US" sz="1000" dirty="0"/>
              <a:t>Load Balancer</a:t>
            </a:r>
          </a:p>
        </p:txBody>
      </p:sp>
      <p:pic>
        <p:nvPicPr>
          <p:cNvPr id="51" name="Graphic 50" descr="Television">
            <a:extLst>
              <a:ext uri="{FF2B5EF4-FFF2-40B4-BE49-F238E27FC236}">
                <a16:creationId xmlns:a16="http://schemas.microsoft.com/office/drawing/2014/main" id="{BE58AFE6-7B33-4E87-8400-CB1CCDBE3A6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441912" y="1656404"/>
            <a:ext cx="547589" cy="547589"/>
          </a:xfrm>
          <a:prstGeom prst="rect">
            <a:avLst/>
          </a:prstGeom>
        </p:spPr>
      </p:pic>
      <p:sp>
        <p:nvSpPr>
          <p:cNvPr id="53" name="TextBox 52">
            <a:extLst>
              <a:ext uri="{FF2B5EF4-FFF2-40B4-BE49-F238E27FC236}">
                <a16:creationId xmlns:a16="http://schemas.microsoft.com/office/drawing/2014/main" id="{35139982-49BC-4D2B-A87D-A58CD300AA06}"/>
              </a:ext>
            </a:extLst>
          </p:cNvPr>
          <p:cNvSpPr txBox="1"/>
          <p:nvPr/>
        </p:nvSpPr>
        <p:spPr>
          <a:xfrm>
            <a:off x="5222168" y="1522075"/>
            <a:ext cx="1015342" cy="246221"/>
          </a:xfrm>
          <a:prstGeom prst="rect">
            <a:avLst/>
          </a:prstGeom>
          <a:noFill/>
        </p:spPr>
        <p:txBody>
          <a:bodyPr wrap="square" rtlCol="0">
            <a:spAutoFit/>
          </a:bodyPr>
          <a:lstStyle/>
          <a:p>
            <a:r>
              <a:rPr lang="en-US" sz="1000" dirty="0"/>
              <a:t>Automation VM</a:t>
            </a:r>
          </a:p>
        </p:txBody>
      </p:sp>
      <p:cxnSp>
        <p:nvCxnSpPr>
          <p:cNvPr id="57" name="Connector: Elbow 56">
            <a:extLst>
              <a:ext uri="{FF2B5EF4-FFF2-40B4-BE49-F238E27FC236}">
                <a16:creationId xmlns:a16="http://schemas.microsoft.com/office/drawing/2014/main" id="{B5F96C56-62FD-4B3C-9CEA-A83FF2B7FF9B}"/>
              </a:ext>
            </a:extLst>
          </p:cNvPr>
          <p:cNvCxnSpPr>
            <a:stCxn id="34" idx="2"/>
            <a:endCxn id="44" idx="1"/>
          </p:cNvCxnSpPr>
          <p:nvPr/>
        </p:nvCxnSpPr>
        <p:spPr>
          <a:xfrm rot="5400000">
            <a:off x="1354094" y="1848703"/>
            <a:ext cx="1158676" cy="1869257"/>
          </a:xfrm>
          <a:prstGeom prst="bentConnector4">
            <a:avLst>
              <a:gd name="adj1" fmla="val 35770"/>
              <a:gd name="adj2" fmla="val 11222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91D3FABC-7652-4049-A75B-1B6AB9352EE2}"/>
              </a:ext>
            </a:extLst>
          </p:cNvPr>
          <p:cNvCxnSpPr>
            <a:stCxn id="34" idx="2"/>
            <a:endCxn id="29" idx="1"/>
          </p:cNvCxnSpPr>
          <p:nvPr/>
        </p:nvCxnSpPr>
        <p:spPr>
          <a:xfrm rot="5400000">
            <a:off x="729254" y="2473543"/>
            <a:ext cx="2408356" cy="1869257"/>
          </a:xfrm>
          <a:prstGeom prst="bentConnector4">
            <a:avLst>
              <a:gd name="adj1" fmla="val 17209"/>
              <a:gd name="adj2" fmla="val 112229"/>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62" name="Connector: Elbow 61">
            <a:extLst>
              <a:ext uri="{FF2B5EF4-FFF2-40B4-BE49-F238E27FC236}">
                <a16:creationId xmlns:a16="http://schemas.microsoft.com/office/drawing/2014/main" id="{55F19375-E8EB-4DC3-A569-05DC73B0D1D3}"/>
              </a:ext>
            </a:extLst>
          </p:cNvPr>
          <p:cNvCxnSpPr>
            <a:cxnSpLocks/>
          </p:cNvCxnSpPr>
          <p:nvPr/>
        </p:nvCxnSpPr>
        <p:spPr>
          <a:xfrm>
            <a:off x="3083068" y="2031206"/>
            <a:ext cx="2128312" cy="1384343"/>
          </a:xfrm>
          <a:prstGeom prst="bentConnector3">
            <a:avLst>
              <a:gd name="adj1" fmla="val 79359"/>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74" name="Connector: Elbow 73">
            <a:extLst>
              <a:ext uri="{FF2B5EF4-FFF2-40B4-BE49-F238E27FC236}">
                <a16:creationId xmlns:a16="http://schemas.microsoft.com/office/drawing/2014/main" id="{B063E155-4A59-432A-B958-90301A608E0A}"/>
              </a:ext>
            </a:extLst>
          </p:cNvPr>
          <p:cNvCxnSpPr>
            <a:cxnSpLocks/>
            <a:stCxn id="51" idx="1"/>
            <a:endCxn id="44" idx="3"/>
          </p:cNvCxnSpPr>
          <p:nvPr/>
        </p:nvCxnSpPr>
        <p:spPr>
          <a:xfrm rot="10800000" flipV="1">
            <a:off x="4458284" y="1930199"/>
            <a:ext cx="983628" cy="1432470"/>
          </a:xfrm>
          <a:prstGeom prst="bentConnector3">
            <a:avLst>
              <a:gd name="adj1" fmla="val 7427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9" name="Connector: Elbow 78">
            <a:extLst>
              <a:ext uri="{FF2B5EF4-FFF2-40B4-BE49-F238E27FC236}">
                <a16:creationId xmlns:a16="http://schemas.microsoft.com/office/drawing/2014/main" id="{88B5D643-F174-4C9C-99C7-87E6F9571131}"/>
              </a:ext>
            </a:extLst>
          </p:cNvPr>
          <p:cNvCxnSpPr>
            <a:cxnSpLocks/>
          </p:cNvCxnSpPr>
          <p:nvPr/>
        </p:nvCxnSpPr>
        <p:spPr>
          <a:xfrm rot="10800000" flipV="1">
            <a:off x="4458284" y="1871218"/>
            <a:ext cx="983628" cy="2682150"/>
          </a:xfrm>
          <a:prstGeom prst="bentConnector3">
            <a:avLst>
              <a:gd name="adj1" fmla="val 74273"/>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85" name="Connector: Elbow 84">
            <a:extLst>
              <a:ext uri="{FF2B5EF4-FFF2-40B4-BE49-F238E27FC236}">
                <a16:creationId xmlns:a16="http://schemas.microsoft.com/office/drawing/2014/main" id="{7F7B4308-D72F-4A69-B6FB-B1C7C0E1CADF}"/>
              </a:ext>
            </a:extLst>
          </p:cNvPr>
          <p:cNvCxnSpPr>
            <a:cxnSpLocks/>
          </p:cNvCxnSpPr>
          <p:nvPr/>
        </p:nvCxnSpPr>
        <p:spPr>
          <a:xfrm rot="10800000" flipV="1">
            <a:off x="5222039" y="1867246"/>
            <a:ext cx="219873" cy="1432470"/>
          </a:xfrm>
          <a:prstGeom prst="bentConnector3">
            <a:avLst>
              <a:gd name="adj1" fmla="val 203969"/>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87" name="Straight Arrow Connector 86">
            <a:extLst>
              <a:ext uri="{FF2B5EF4-FFF2-40B4-BE49-F238E27FC236}">
                <a16:creationId xmlns:a16="http://schemas.microsoft.com/office/drawing/2014/main" id="{DB924612-C4F1-453A-9A2E-ABE27289791D}"/>
              </a:ext>
            </a:extLst>
          </p:cNvPr>
          <p:cNvCxnSpPr>
            <a:stCxn id="51" idx="1"/>
          </p:cNvCxnSpPr>
          <p:nvPr/>
        </p:nvCxnSpPr>
        <p:spPr>
          <a:xfrm flipH="1" flipV="1">
            <a:off x="3153886" y="1930198"/>
            <a:ext cx="2288026" cy="1"/>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98" name="Speech Bubble: Rectangle 97">
            <a:extLst>
              <a:ext uri="{FF2B5EF4-FFF2-40B4-BE49-F238E27FC236}">
                <a16:creationId xmlns:a16="http://schemas.microsoft.com/office/drawing/2014/main" id="{71DE7C1F-8DF1-49C5-9FC0-B96F23FFCC8B}"/>
              </a:ext>
            </a:extLst>
          </p:cNvPr>
          <p:cNvSpPr/>
          <p:nvPr/>
        </p:nvSpPr>
        <p:spPr>
          <a:xfrm>
            <a:off x="8568060" y="195996"/>
            <a:ext cx="123497" cy="118374"/>
          </a:xfrm>
          <a:prstGeom prst="wedgeRectCallout">
            <a:avLst/>
          </a:prstGeom>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1000" dirty="0"/>
              <a:t>1</a:t>
            </a:r>
          </a:p>
        </p:txBody>
      </p:sp>
      <p:sp>
        <p:nvSpPr>
          <p:cNvPr id="99" name="TextBox 98">
            <a:extLst>
              <a:ext uri="{FF2B5EF4-FFF2-40B4-BE49-F238E27FC236}">
                <a16:creationId xmlns:a16="http://schemas.microsoft.com/office/drawing/2014/main" id="{A2CBEA4F-398E-4E19-BB21-DC574A195253}"/>
              </a:ext>
            </a:extLst>
          </p:cNvPr>
          <p:cNvSpPr txBox="1"/>
          <p:nvPr/>
        </p:nvSpPr>
        <p:spPr>
          <a:xfrm>
            <a:off x="8769727" y="143291"/>
            <a:ext cx="3369916" cy="830997"/>
          </a:xfrm>
          <a:prstGeom prst="rect">
            <a:avLst/>
          </a:prstGeom>
          <a:noFill/>
        </p:spPr>
        <p:txBody>
          <a:bodyPr wrap="square" rtlCol="0">
            <a:spAutoFit/>
          </a:bodyPr>
          <a:lstStyle/>
          <a:p>
            <a:r>
              <a:rPr lang="en-US" sz="800" dirty="0"/>
              <a:t>Chef automation VM will run in Azure Cloud. It will run the tools Vagrant and Kitchen to create both Primary Game and Co-op game clusters.</a:t>
            </a:r>
          </a:p>
          <a:p>
            <a:endParaRPr lang="en-US" sz="800" dirty="0"/>
          </a:p>
          <a:p>
            <a:r>
              <a:rPr lang="en-US" sz="800" dirty="0"/>
              <a:t>Each Primary Game Cluster will be able to support </a:t>
            </a:r>
            <a:r>
              <a:rPr lang="en-US" sz="800" dirty="0">
                <a:solidFill>
                  <a:srgbClr val="C00000"/>
                </a:solidFill>
              </a:rPr>
              <a:t>40,000</a:t>
            </a:r>
            <a:r>
              <a:rPr lang="en-US" sz="800" dirty="0"/>
              <a:t> users</a:t>
            </a:r>
          </a:p>
          <a:p>
            <a:r>
              <a:rPr lang="en-US" sz="800" dirty="0"/>
              <a:t>Each Co-op Game Cluster will be able to support </a:t>
            </a:r>
            <a:r>
              <a:rPr lang="en-US" sz="800" dirty="0">
                <a:solidFill>
                  <a:srgbClr val="C00000"/>
                </a:solidFill>
              </a:rPr>
              <a:t>20,000</a:t>
            </a:r>
            <a:r>
              <a:rPr lang="en-US" sz="800" dirty="0"/>
              <a:t> users</a:t>
            </a:r>
          </a:p>
          <a:p>
            <a:endParaRPr lang="en-US" sz="800" dirty="0"/>
          </a:p>
        </p:txBody>
      </p:sp>
      <p:sp>
        <p:nvSpPr>
          <p:cNvPr id="101" name="Speech Bubble: Rectangle 100">
            <a:extLst>
              <a:ext uri="{FF2B5EF4-FFF2-40B4-BE49-F238E27FC236}">
                <a16:creationId xmlns:a16="http://schemas.microsoft.com/office/drawing/2014/main" id="{8007F843-DC0B-4B34-9D3D-CC2A004E2AAF}"/>
              </a:ext>
            </a:extLst>
          </p:cNvPr>
          <p:cNvSpPr/>
          <p:nvPr/>
        </p:nvSpPr>
        <p:spPr>
          <a:xfrm>
            <a:off x="8568059" y="1070367"/>
            <a:ext cx="123497" cy="118374"/>
          </a:xfrm>
          <a:prstGeom prst="wedgeRectCallout">
            <a:avLst/>
          </a:prstGeom>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1000" dirty="0"/>
              <a:t>2</a:t>
            </a:r>
          </a:p>
        </p:txBody>
      </p:sp>
      <p:sp>
        <p:nvSpPr>
          <p:cNvPr id="102" name="TextBox 101">
            <a:extLst>
              <a:ext uri="{FF2B5EF4-FFF2-40B4-BE49-F238E27FC236}">
                <a16:creationId xmlns:a16="http://schemas.microsoft.com/office/drawing/2014/main" id="{105D7452-0600-41DC-A2AC-2ADDD0289F4E}"/>
              </a:ext>
            </a:extLst>
          </p:cNvPr>
          <p:cNvSpPr txBox="1"/>
          <p:nvPr/>
        </p:nvSpPr>
        <p:spPr>
          <a:xfrm>
            <a:off x="2058206" y="3016161"/>
            <a:ext cx="1246322" cy="215444"/>
          </a:xfrm>
          <a:prstGeom prst="rect">
            <a:avLst/>
          </a:prstGeom>
          <a:noFill/>
        </p:spPr>
        <p:txBody>
          <a:bodyPr wrap="square" rtlCol="0">
            <a:spAutoFit/>
          </a:bodyPr>
          <a:lstStyle/>
          <a:p>
            <a:r>
              <a:rPr lang="en-US" sz="800" dirty="0"/>
              <a:t>Primary Game Cluster 1</a:t>
            </a:r>
          </a:p>
        </p:txBody>
      </p:sp>
      <p:sp>
        <p:nvSpPr>
          <p:cNvPr id="104" name="TextBox 103">
            <a:extLst>
              <a:ext uri="{FF2B5EF4-FFF2-40B4-BE49-F238E27FC236}">
                <a16:creationId xmlns:a16="http://schemas.microsoft.com/office/drawing/2014/main" id="{DE951F4B-DBB9-4562-8752-7B14500C18EE}"/>
              </a:ext>
            </a:extLst>
          </p:cNvPr>
          <p:cNvSpPr txBox="1"/>
          <p:nvPr/>
        </p:nvSpPr>
        <p:spPr>
          <a:xfrm>
            <a:off x="2148725" y="4250058"/>
            <a:ext cx="1246322" cy="215444"/>
          </a:xfrm>
          <a:prstGeom prst="rect">
            <a:avLst/>
          </a:prstGeom>
          <a:noFill/>
        </p:spPr>
        <p:txBody>
          <a:bodyPr wrap="square" rtlCol="0">
            <a:spAutoFit/>
          </a:bodyPr>
          <a:lstStyle/>
          <a:p>
            <a:r>
              <a:rPr lang="en-US" sz="800" dirty="0"/>
              <a:t>Primary Game Cluster 2</a:t>
            </a:r>
          </a:p>
        </p:txBody>
      </p:sp>
      <p:sp>
        <p:nvSpPr>
          <p:cNvPr id="106" name="TextBox 105">
            <a:extLst>
              <a:ext uri="{FF2B5EF4-FFF2-40B4-BE49-F238E27FC236}">
                <a16:creationId xmlns:a16="http://schemas.microsoft.com/office/drawing/2014/main" id="{AE0AAB76-1884-4E9D-A820-98C379CCCF7A}"/>
              </a:ext>
            </a:extLst>
          </p:cNvPr>
          <p:cNvSpPr txBox="1"/>
          <p:nvPr/>
        </p:nvSpPr>
        <p:spPr>
          <a:xfrm>
            <a:off x="5700933" y="2986196"/>
            <a:ext cx="1246322" cy="215444"/>
          </a:xfrm>
          <a:prstGeom prst="rect">
            <a:avLst/>
          </a:prstGeom>
          <a:noFill/>
        </p:spPr>
        <p:txBody>
          <a:bodyPr wrap="square" rtlCol="0">
            <a:spAutoFit/>
          </a:bodyPr>
          <a:lstStyle/>
          <a:p>
            <a:r>
              <a:rPr lang="en-US" sz="800" dirty="0"/>
              <a:t>Co-op Game Cluster 1</a:t>
            </a:r>
          </a:p>
        </p:txBody>
      </p:sp>
      <p:sp>
        <p:nvSpPr>
          <p:cNvPr id="107" name="TextBox 106">
            <a:extLst>
              <a:ext uri="{FF2B5EF4-FFF2-40B4-BE49-F238E27FC236}">
                <a16:creationId xmlns:a16="http://schemas.microsoft.com/office/drawing/2014/main" id="{5878E5EF-F11C-4D35-8CF6-12F318A9412A}"/>
              </a:ext>
            </a:extLst>
          </p:cNvPr>
          <p:cNvSpPr txBox="1"/>
          <p:nvPr/>
        </p:nvSpPr>
        <p:spPr>
          <a:xfrm>
            <a:off x="8769727" y="955996"/>
            <a:ext cx="3430878" cy="830997"/>
          </a:xfrm>
          <a:prstGeom prst="rect">
            <a:avLst/>
          </a:prstGeom>
          <a:noFill/>
        </p:spPr>
        <p:txBody>
          <a:bodyPr wrap="square" rtlCol="0">
            <a:spAutoFit/>
          </a:bodyPr>
          <a:lstStyle/>
          <a:p>
            <a:r>
              <a:rPr lang="en-US" sz="800" dirty="0"/>
              <a:t>During initial setup, </a:t>
            </a:r>
            <a:r>
              <a:rPr lang="en-US" sz="800" dirty="0" err="1">
                <a:solidFill>
                  <a:srgbClr val="C00000"/>
                </a:solidFill>
              </a:rPr>
              <a:t>kitchen.yml</a:t>
            </a:r>
            <a:r>
              <a:rPr lang="en-US" sz="800" dirty="0">
                <a:solidFill>
                  <a:srgbClr val="C00000"/>
                </a:solidFill>
              </a:rPr>
              <a:t> </a:t>
            </a:r>
            <a:r>
              <a:rPr lang="en-US" sz="800" dirty="0"/>
              <a:t>script will deploy Primary Game Cluster 1 and Co-op Game Cluster 1</a:t>
            </a:r>
          </a:p>
          <a:p>
            <a:endParaRPr lang="en-US" sz="800" dirty="0"/>
          </a:p>
          <a:p>
            <a:r>
              <a:rPr lang="en-US" sz="800" dirty="0"/>
              <a:t>Commands used to deploy clusters</a:t>
            </a:r>
          </a:p>
          <a:p>
            <a:r>
              <a:rPr lang="en-US" sz="800" i="1" dirty="0">
                <a:solidFill>
                  <a:srgbClr val="C00000"/>
                </a:solidFill>
              </a:rPr>
              <a:t>Kitchen create</a:t>
            </a:r>
          </a:p>
          <a:p>
            <a:r>
              <a:rPr lang="en-US" sz="800" i="1" dirty="0">
                <a:solidFill>
                  <a:srgbClr val="C00000"/>
                </a:solidFill>
              </a:rPr>
              <a:t>Kitchen converge</a:t>
            </a:r>
          </a:p>
        </p:txBody>
      </p:sp>
      <p:sp>
        <p:nvSpPr>
          <p:cNvPr id="109" name="Speech Bubble: Rectangle 108">
            <a:extLst>
              <a:ext uri="{FF2B5EF4-FFF2-40B4-BE49-F238E27FC236}">
                <a16:creationId xmlns:a16="http://schemas.microsoft.com/office/drawing/2014/main" id="{84CD57F2-EDDE-4657-A9C3-7A10CE50D4AB}"/>
              </a:ext>
            </a:extLst>
          </p:cNvPr>
          <p:cNvSpPr/>
          <p:nvPr/>
        </p:nvSpPr>
        <p:spPr>
          <a:xfrm>
            <a:off x="2623089" y="2884895"/>
            <a:ext cx="123497" cy="118374"/>
          </a:xfrm>
          <a:prstGeom prst="wedgeRectCallout">
            <a:avLst/>
          </a:prstGeom>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1000" dirty="0"/>
              <a:t>2</a:t>
            </a:r>
          </a:p>
        </p:txBody>
      </p:sp>
      <p:sp>
        <p:nvSpPr>
          <p:cNvPr id="111" name="Speech Bubble: Rectangle 110">
            <a:extLst>
              <a:ext uri="{FF2B5EF4-FFF2-40B4-BE49-F238E27FC236}">
                <a16:creationId xmlns:a16="http://schemas.microsoft.com/office/drawing/2014/main" id="{190A30A1-D0EE-4C64-ADFD-6EA4130A2B4B}"/>
              </a:ext>
            </a:extLst>
          </p:cNvPr>
          <p:cNvSpPr/>
          <p:nvPr/>
        </p:nvSpPr>
        <p:spPr>
          <a:xfrm>
            <a:off x="6225636" y="2854181"/>
            <a:ext cx="123497" cy="118374"/>
          </a:xfrm>
          <a:prstGeom prst="wedgeRectCallout">
            <a:avLst/>
          </a:prstGeom>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1000" dirty="0"/>
              <a:t>2</a:t>
            </a:r>
          </a:p>
        </p:txBody>
      </p:sp>
      <p:sp>
        <p:nvSpPr>
          <p:cNvPr id="113" name="Speech Bubble: Rectangle 112">
            <a:extLst>
              <a:ext uri="{FF2B5EF4-FFF2-40B4-BE49-F238E27FC236}">
                <a16:creationId xmlns:a16="http://schemas.microsoft.com/office/drawing/2014/main" id="{C936857A-B755-4D01-98FA-78C9F9B6F820}"/>
              </a:ext>
            </a:extLst>
          </p:cNvPr>
          <p:cNvSpPr/>
          <p:nvPr/>
        </p:nvSpPr>
        <p:spPr>
          <a:xfrm>
            <a:off x="8568056" y="1977644"/>
            <a:ext cx="123497" cy="118374"/>
          </a:xfrm>
          <a:prstGeom prst="wedgeRectCallout">
            <a:avLst/>
          </a:prstGeom>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1000" dirty="0"/>
              <a:t>3</a:t>
            </a:r>
          </a:p>
        </p:txBody>
      </p:sp>
      <p:sp>
        <p:nvSpPr>
          <p:cNvPr id="114" name="TextBox 113">
            <a:extLst>
              <a:ext uri="{FF2B5EF4-FFF2-40B4-BE49-F238E27FC236}">
                <a16:creationId xmlns:a16="http://schemas.microsoft.com/office/drawing/2014/main" id="{1EE95FE5-DFF2-413E-908C-F1C325A7312C}"/>
              </a:ext>
            </a:extLst>
          </p:cNvPr>
          <p:cNvSpPr txBox="1"/>
          <p:nvPr/>
        </p:nvSpPr>
        <p:spPr>
          <a:xfrm>
            <a:off x="8761123" y="1883214"/>
            <a:ext cx="3271519" cy="830997"/>
          </a:xfrm>
          <a:prstGeom prst="rect">
            <a:avLst/>
          </a:prstGeom>
          <a:noFill/>
        </p:spPr>
        <p:txBody>
          <a:bodyPr wrap="square" rtlCol="0">
            <a:spAutoFit/>
          </a:bodyPr>
          <a:lstStyle/>
          <a:p>
            <a:r>
              <a:rPr lang="en-US" sz="800" dirty="0"/>
              <a:t>The automation VM will monitor the load balancer and once it detects  active player count is greater than 30,000 users on the Primary game cluster an additional Primary Game Cluster will be created.</a:t>
            </a:r>
          </a:p>
          <a:p>
            <a:endParaRPr lang="en-US" sz="800" dirty="0"/>
          </a:p>
          <a:p>
            <a:r>
              <a:rPr lang="en-US" sz="800" dirty="0"/>
              <a:t>Commands used to deploy additional clusters</a:t>
            </a:r>
          </a:p>
          <a:p>
            <a:r>
              <a:rPr lang="en-US" sz="800" i="1" dirty="0">
                <a:solidFill>
                  <a:srgbClr val="C00000"/>
                </a:solidFill>
              </a:rPr>
              <a:t>Kitchen converge</a:t>
            </a:r>
          </a:p>
        </p:txBody>
      </p:sp>
      <p:sp>
        <p:nvSpPr>
          <p:cNvPr id="116" name="Speech Bubble: Rectangle 115">
            <a:extLst>
              <a:ext uri="{FF2B5EF4-FFF2-40B4-BE49-F238E27FC236}">
                <a16:creationId xmlns:a16="http://schemas.microsoft.com/office/drawing/2014/main" id="{C98FC20D-7CA3-4FBE-9D07-21A81B37A385}"/>
              </a:ext>
            </a:extLst>
          </p:cNvPr>
          <p:cNvSpPr/>
          <p:nvPr/>
        </p:nvSpPr>
        <p:spPr>
          <a:xfrm>
            <a:off x="2618409" y="4131684"/>
            <a:ext cx="123497" cy="118374"/>
          </a:xfrm>
          <a:prstGeom prst="wedgeRectCallout">
            <a:avLst/>
          </a:prstGeom>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1000" dirty="0"/>
              <a:t>3</a:t>
            </a:r>
          </a:p>
        </p:txBody>
      </p:sp>
      <p:sp>
        <p:nvSpPr>
          <p:cNvPr id="118" name="Speech Bubble: Rectangle 117">
            <a:extLst>
              <a:ext uri="{FF2B5EF4-FFF2-40B4-BE49-F238E27FC236}">
                <a16:creationId xmlns:a16="http://schemas.microsoft.com/office/drawing/2014/main" id="{86AB4BEE-9447-455F-B931-65D08A7735BD}"/>
              </a:ext>
            </a:extLst>
          </p:cNvPr>
          <p:cNvSpPr/>
          <p:nvPr/>
        </p:nvSpPr>
        <p:spPr>
          <a:xfrm>
            <a:off x="8568056" y="3638525"/>
            <a:ext cx="123497" cy="118374"/>
          </a:xfrm>
          <a:prstGeom prst="wedgeRectCallout">
            <a:avLst/>
          </a:prstGeom>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1000" dirty="0"/>
              <a:t>5</a:t>
            </a:r>
          </a:p>
        </p:txBody>
      </p:sp>
      <p:sp>
        <p:nvSpPr>
          <p:cNvPr id="119" name="TextBox 118">
            <a:extLst>
              <a:ext uri="{FF2B5EF4-FFF2-40B4-BE49-F238E27FC236}">
                <a16:creationId xmlns:a16="http://schemas.microsoft.com/office/drawing/2014/main" id="{994483B9-AE73-4C4A-899C-1A8FED9619AA}"/>
              </a:ext>
            </a:extLst>
          </p:cNvPr>
          <p:cNvSpPr txBox="1"/>
          <p:nvPr/>
        </p:nvSpPr>
        <p:spPr>
          <a:xfrm>
            <a:off x="8769724" y="3501709"/>
            <a:ext cx="3301999" cy="584775"/>
          </a:xfrm>
          <a:prstGeom prst="rect">
            <a:avLst/>
          </a:prstGeom>
          <a:noFill/>
        </p:spPr>
        <p:txBody>
          <a:bodyPr wrap="square" rtlCol="0">
            <a:spAutoFit/>
          </a:bodyPr>
          <a:lstStyle/>
          <a:p>
            <a:r>
              <a:rPr lang="en-US" sz="800" dirty="0"/>
              <a:t>The </a:t>
            </a:r>
            <a:r>
              <a:rPr lang="en-US" sz="800" dirty="0" err="1"/>
              <a:t>kitchen.yml</a:t>
            </a:r>
            <a:r>
              <a:rPr lang="en-US" sz="800" dirty="0"/>
              <a:t> script along side the follow commands will be used to remove and list the remaining VM devices</a:t>
            </a:r>
          </a:p>
          <a:p>
            <a:r>
              <a:rPr lang="en-US" sz="800" dirty="0">
                <a:solidFill>
                  <a:srgbClr val="C00000"/>
                </a:solidFill>
              </a:rPr>
              <a:t>kitchen destroy </a:t>
            </a:r>
            <a:r>
              <a:rPr lang="en-US" sz="800" dirty="0"/>
              <a:t> - remove VM’s</a:t>
            </a:r>
            <a:endParaRPr lang="en-US" sz="800" dirty="0">
              <a:solidFill>
                <a:srgbClr val="C00000"/>
              </a:solidFill>
            </a:endParaRPr>
          </a:p>
          <a:p>
            <a:r>
              <a:rPr lang="en-US" sz="800" dirty="0">
                <a:solidFill>
                  <a:srgbClr val="C00000"/>
                </a:solidFill>
              </a:rPr>
              <a:t>Kitchen list </a:t>
            </a:r>
            <a:r>
              <a:rPr lang="en-US" sz="800" dirty="0"/>
              <a:t>- list VM’s</a:t>
            </a:r>
            <a:endParaRPr lang="en-US" sz="800" dirty="0">
              <a:solidFill>
                <a:srgbClr val="C00000"/>
              </a:solidFill>
            </a:endParaRPr>
          </a:p>
        </p:txBody>
      </p:sp>
      <p:sp>
        <p:nvSpPr>
          <p:cNvPr id="121" name="Speech Bubble: Rectangle 120">
            <a:extLst>
              <a:ext uri="{FF2B5EF4-FFF2-40B4-BE49-F238E27FC236}">
                <a16:creationId xmlns:a16="http://schemas.microsoft.com/office/drawing/2014/main" id="{EC92AFC7-475F-4683-9808-23082A51136E}"/>
              </a:ext>
            </a:extLst>
          </p:cNvPr>
          <p:cNvSpPr/>
          <p:nvPr/>
        </p:nvSpPr>
        <p:spPr>
          <a:xfrm>
            <a:off x="8568056" y="4220391"/>
            <a:ext cx="123497" cy="118374"/>
          </a:xfrm>
          <a:prstGeom prst="wedgeRectCallout">
            <a:avLst/>
          </a:prstGeom>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1000" dirty="0"/>
              <a:t>6</a:t>
            </a:r>
          </a:p>
        </p:txBody>
      </p:sp>
      <p:sp>
        <p:nvSpPr>
          <p:cNvPr id="123" name="Speech Bubble: Rectangle 122">
            <a:extLst>
              <a:ext uri="{FF2B5EF4-FFF2-40B4-BE49-F238E27FC236}">
                <a16:creationId xmlns:a16="http://schemas.microsoft.com/office/drawing/2014/main" id="{FF46C78F-424E-4575-A3A4-660B00B16F32}"/>
              </a:ext>
            </a:extLst>
          </p:cNvPr>
          <p:cNvSpPr/>
          <p:nvPr/>
        </p:nvSpPr>
        <p:spPr>
          <a:xfrm>
            <a:off x="3343394" y="3113231"/>
            <a:ext cx="123497" cy="118374"/>
          </a:xfrm>
          <a:prstGeom prst="wedgeRectCallout">
            <a:avLst/>
          </a:prstGeom>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1000" dirty="0"/>
              <a:t>6</a:t>
            </a:r>
          </a:p>
        </p:txBody>
      </p:sp>
      <p:sp>
        <p:nvSpPr>
          <p:cNvPr id="124" name="TextBox 123">
            <a:extLst>
              <a:ext uri="{FF2B5EF4-FFF2-40B4-BE49-F238E27FC236}">
                <a16:creationId xmlns:a16="http://schemas.microsoft.com/office/drawing/2014/main" id="{CC991203-105D-4B64-AAD6-DD5D03FDC482}"/>
              </a:ext>
            </a:extLst>
          </p:cNvPr>
          <p:cNvSpPr txBox="1"/>
          <p:nvPr/>
        </p:nvSpPr>
        <p:spPr>
          <a:xfrm>
            <a:off x="8769726" y="4125550"/>
            <a:ext cx="3369916" cy="830997"/>
          </a:xfrm>
          <a:prstGeom prst="rect">
            <a:avLst/>
          </a:prstGeom>
          <a:noFill/>
        </p:spPr>
        <p:txBody>
          <a:bodyPr wrap="square" rtlCol="0">
            <a:spAutoFit/>
          </a:bodyPr>
          <a:lstStyle/>
          <a:p>
            <a:r>
              <a:rPr lang="en-US" sz="800" dirty="0"/>
              <a:t>Micropayments will be sent via API using micropayment servers. Players will login to these services with their online app store account. Transaction confirmations will be sent via queue to the game for authorization. If declined,  customers will be given an error notice. All transactions will be logged at //data-currency-CG-2-pAPI/. </a:t>
            </a:r>
          </a:p>
          <a:p>
            <a:endParaRPr lang="en-US" sz="800" dirty="0"/>
          </a:p>
        </p:txBody>
      </p:sp>
      <p:sp>
        <p:nvSpPr>
          <p:cNvPr id="126" name="Speech Bubble: Rectangle 125">
            <a:extLst>
              <a:ext uri="{FF2B5EF4-FFF2-40B4-BE49-F238E27FC236}">
                <a16:creationId xmlns:a16="http://schemas.microsoft.com/office/drawing/2014/main" id="{24D32448-EDB5-4147-8F35-F2149E8FC4EE}"/>
              </a:ext>
            </a:extLst>
          </p:cNvPr>
          <p:cNvSpPr/>
          <p:nvPr/>
        </p:nvSpPr>
        <p:spPr>
          <a:xfrm>
            <a:off x="8568056" y="2835570"/>
            <a:ext cx="123497" cy="118374"/>
          </a:xfrm>
          <a:prstGeom prst="wedgeRectCallout">
            <a:avLst/>
          </a:prstGeom>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1000" dirty="0"/>
              <a:t>4</a:t>
            </a:r>
          </a:p>
        </p:txBody>
      </p:sp>
      <p:sp>
        <p:nvSpPr>
          <p:cNvPr id="127" name="TextBox 126">
            <a:extLst>
              <a:ext uri="{FF2B5EF4-FFF2-40B4-BE49-F238E27FC236}">
                <a16:creationId xmlns:a16="http://schemas.microsoft.com/office/drawing/2014/main" id="{463D4BBF-6D1E-4FE6-9B6B-397C1DD17C63}"/>
              </a:ext>
            </a:extLst>
          </p:cNvPr>
          <p:cNvSpPr txBox="1"/>
          <p:nvPr/>
        </p:nvSpPr>
        <p:spPr>
          <a:xfrm>
            <a:off x="8769727" y="2766521"/>
            <a:ext cx="3369916" cy="707886"/>
          </a:xfrm>
          <a:prstGeom prst="rect">
            <a:avLst/>
          </a:prstGeom>
          <a:noFill/>
        </p:spPr>
        <p:txBody>
          <a:bodyPr wrap="square" rtlCol="0">
            <a:spAutoFit/>
          </a:bodyPr>
          <a:lstStyle/>
          <a:p>
            <a:r>
              <a:rPr lang="en-US" sz="800" dirty="0"/>
              <a:t>Automation VM will monitor the traffic in the load balancer to scale down if there are not greater than 30K players to justify an additional cluster. Load balancers will stop sending traffic to the most recently created cluster and when the server logs indicate there are zero connections on the cluster the the Automation VM will decommission the cluster. </a:t>
            </a:r>
          </a:p>
        </p:txBody>
      </p:sp>
      <p:sp>
        <p:nvSpPr>
          <p:cNvPr id="130" name="Speech Bubble: Rectangle 129">
            <a:extLst>
              <a:ext uri="{FF2B5EF4-FFF2-40B4-BE49-F238E27FC236}">
                <a16:creationId xmlns:a16="http://schemas.microsoft.com/office/drawing/2014/main" id="{41FBB656-5312-4633-90C6-CB5062970C20}"/>
              </a:ext>
            </a:extLst>
          </p:cNvPr>
          <p:cNvSpPr/>
          <p:nvPr/>
        </p:nvSpPr>
        <p:spPr>
          <a:xfrm>
            <a:off x="6102139" y="1855447"/>
            <a:ext cx="123497" cy="118374"/>
          </a:xfrm>
          <a:prstGeom prst="wedgeRectCallout">
            <a:avLst/>
          </a:prstGeom>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1000" dirty="0"/>
              <a:t>1</a:t>
            </a:r>
          </a:p>
        </p:txBody>
      </p:sp>
      <p:sp>
        <p:nvSpPr>
          <p:cNvPr id="132" name="Speech Bubble: Rectangle 131">
            <a:extLst>
              <a:ext uri="{FF2B5EF4-FFF2-40B4-BE49-F238E27FC236}">
                <a16:creationId xmlns:a16="http://schemas.microsoft.com/office/drawing/2014/main" id="{7328E0AA-9B2F-4A34-849A-114BCFDB35CC}"/>
              </a:ext>
            </a:extLst>
          </p:cNvPr>
          <p:cNvSpPr/>
          <p:nvPr/>
        </p:nvSpPr>
        <p:spPr>
          <a:xfrm>
            <a:off x="8568058" y="5023757"/>
            <a:ext cx="123497" cy="118374"/>
          </a:xfrm>
          <a:prstGeom prst="wedgeRectCallout">
            <a:avLst/>
          </a:prstGeom>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1000" dirty="0"/>
              <a:t>7</a:t>
            </a:r>
          </a:p>
        </p:txBody>
      </p:sp>
      <p:sp>
        <p:nvSpPr>
          <p:cNvPr id="134" name="TextBox 133">
            <a:extLst>
              <a:ext uri="{FF2B5EF4-FFF2-40B4-BE49-F238E27FC236}">
                <a16:creationId xmlns:a16="http://schemas.microsoft.com/office/drawing/2014/main" id="{74453F14-66C1-4517-8DB4-81464F87D34D}"/>
              </a:ext>
            </a:extLst>
          </p:cNvPr>
          <p:cNvSpPr txBox="1"/>
          <p:nvPr/>
        </p:nvSpPr>
        <p:spPr>
          <a:xfrm>
            <a:off x="8761123" y="4947557"/>
            <a:ext cx="3269963" cy="461665"/>
          </a:xfrm>
          <a:prstGeom prst="rect">
            <a:avLst/>
          </a:prstGeom>
          <a:noFill/>
        </p:spPr>
        <p:txBody>
          <a:bodyPr wrap="square" rtlCol="0">
            <a:spAutoFit/>
          </a:bodyPr>
          <a:lstStyle/>
          <a:p>
            <a:r>
              <a:rPr lang="en-US" sz="800" dirty="0"/>
              <a:t>Diagnostic data from the Primary Game Cluster will be written to //data-automation-diagnostic-CG-2-game/. This will include all actions taken by the automation server, including error conditions.</a:t>
            </a:r>
          </a:p>
        </p:txBody>
      </p:sp>
      <p:sp>
        <p:nvSpPr>
          <p:cNvPr id="136" name="Speech Bubble: Rectangle 135">
            <a:extLst>
              <a:ext uri="{FF2B5EF4-FFF2-40B4-BE49-F238E27FC236}">
                <a16:creationId xmlns:a16="http://schemas.microsoft.com/office/drawing/2014/main" id="{ECD9446B-6520-4F65-B135-D28C33F7B940}"/>
              </a:ext>
            </a:extLst>
          </p:cNvPr>
          <p:cNvSpPr/>
          <p:nvPr/>
        </p:nvSpPr>
        <p:spPr>
          <a:xfrm>
            <a:off x="8568058" y="5579216"/>
            <a:ext cx="123497" cy="118374"/>
          </a:xfrm>
          <a:prstGeom prst="wedgeRectCallout">
            <a:avLst/>
          </a:prstGeom>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1000" dirty="0"/>
              <a:t>8</a:t>
            </a:r>
          </a:p>
        </p:txBody>
      </p:sp>
      <p:sp>
        <p:nvSpPr>
          <p:cNvPr id="138" name="TextBox 137">
            <a:extLst>
              <a:ext uri="{FF2B5EF4-FFF2-40B4-BE49-F238E27FC236}">
                <a16:creationId xmlns:a16="http://schemas.microsoft.com/office/drawing/2014/main" id="{E815577E-925A-4AFE-9903-78767A81430E}"/>
              </a:ext>
            </a:extLst>
          </p:cNvPr>
          <p:cNvSpPr txBox="1"/>
          <p:nvPr/>
        </p:nvSpPr>
        <p:spPr>
          <a:xfrm>
            <a:off x="8761122" y="5495887"/>
            <a:ext cx="3269963" cy="461665"/>
          </a:xfrm>
          <a:prstGeom prst="rect">
            <a:avLst/>
          </a:prstGeom>
          <a:noFill/>
        </p:spPr>
        <p:txBody>
          <a:bodyPr wrap="square" rtlCol="0">
            <a:spAutoFit/>
          </a:bodyPr>
          <a:lstStyle/>
          <a:p>
            <a:r>
              <a:rPr lang="en-US" sz="800" dirty="0"/>
              <a:t>Diagnostic data from the Arena Game Cluster will be written to //data-automation-diagnostic-CG-2-arena/. This will include all actions taken by the automation server, including error conditions.</a:t>
            </a:r>
          </a:p>
        </p:txBody>
      </p:sp>
      <p:sp>
        <p:nvSpPr>
          <p:cNvPr id="140" name="Speech Bubble: Rectangle 139">
            <a:extLst>
              <a:ext uri="{FF2B5EF4-FFF2-40B4-BE49-F238E27FC236}">
                <a16:creationId xmlns:a16="http://schemas.microsoft.com/office/drawing/2014/main" id="{4799BE2B-767E-472F-BB7A-D81018458920}"/>
              </a:ext>
            </a:extLst>
          </p:cNvPr>
          <p:cNvSpPr/>
          <p:nvPr/>
        </p:nvSpPr>
        <p:spPr>
          <a:xfrm>
            <a:off x="8568056" y="6134675"/>
            <a:ext cx="123497" cy="118374"/>
          </a:xfrm>
          <a:prstGeom prst="wedgeRectCallout">
            <a:avLst/>
          </a:prstGeom>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1000" dirty="0"/>
              <a:t>9</a:t>
            </a:r>
          </a:p>
        </p:txBody>
      </p:sp>
      <p:sp>
        <p:nvSpPr>
          <p:cNvPr id="141" name="TextBox 140">
            <a:extLst>
              <a:ext uri="{FF2B5EF4-FFF2-40B4-BE49-F238E27FC236}">
                <a16:creationId xmlns:a16="http://schemas.microsoft.com/office/drawing/2014/main" id="{0F97C00A-9E73-43F4-BA32-8C109D624329}"/>
              </a:ext>
            </a:extLst>
          </p:cNvPr>
          <p:cNvSpPr txBox="1"/>
          <p:nvPr/>
        </p:nvSpPr>
        <p:spPr>
          <a:xfrm>
            <a:off x="8761122" y="6044217"/>
            <a:ext cx="3239483" cy="584775"/>
          </a:xfrm>
          <a:prstGeom prst="rect">
            <a:avLst/>
          </a:prstGeom>
          <a:noFill/>
        </p:spPr>
        <p:txBody>
          <a:bodyPr wrap="square" rtlCol="0">
            <a:spAutoFit/>
          </a:bodyPr>
          <a:lstStyle/>
          <a:p>
            <a:r>
              <a:rPr lang="en-US" sz="800" dirty="0"/>
              <a:t>Reporting – Each new cluster build or destroyed will send a message via a queuing server to the help desk ticketing system at </a:t>
            </a:r>
            <a:r>
              <a:rPr lang="en-US" sz="800" dirty="0">
                <a:hlinkClick r:id="rId8"/>
              </a:rPr>
              <a:t>helpdesk@sparkIT_game.com</a:t>
            </a:r>
            <a:endParaRPr lang="en-US" sz="800" dirty="0"/>
          </a:p>
          <a:p>
            <a:endParaRPr lang="en-US" sz="800" dirty="0"/>
          </a:p>
        </p:txBody>
      </p:sp>
      <p:sp>
        <p:nvSpPr>
          <p:cNvPr id="143" name="Speech Bubble: Rectangle 142">
            <a:extLst>
              <a:ext uri="{FF2B5EF4-FFF2-40B4-BE49-F238E27FC236}">
                <a16:creationId xmlns:a16="http://schemas.microsoft.com/office/drawing/2014/main" id="{290A928F-95DB-4D9A-B977-47F22DA52EC7}"/>
              </a:ext>
            </a:extLst>
          </p:cNvPr>
          <p:cNvSpPr/>
          <p:nvPr/>
        </p:nvSpPr>
        <p:spPr>
          <a:xfrm>
            <a:off x="1297005" y="3920038"/>
            <a:ext cx="123497" cy="118374"/>
          </a:xfrm>
          <a:prstGeom prst="wedgeRectCallout">
            <a:avLst/>
          </a:prstGeom>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1000" dirty="0"/>
              <a:t>7</a:t>
            </a:r>
          </a:p>
        </p:txBody>
      </p:sp>
      <p:cxnSp>
        <p:nvCxnSpPr>
          <p:cNvPr id="147" name="Straight Arrow Connector 146">
            <a:extLst>
              <a:ext uri="{FF2B5EF4-FFF2-40B4-BE49-F238E27FC236}">
                <a16:creationId xmlns:a16="http://schemas.microsoft.com/office/drawing/2014/main" id="{CD4FF16C-D5B0-493A-A858-69CE141B2191}"/>
              </a:ext>
            </a:extLst>
          </p:cNvPr>
          <p:cNvCxnSpPr>
            <a:cxnSpLocks/>
            <a:stCxn id="143" idx="0"/>
          </p:cNvCxnSpPr>
          <p:nvPr/>
        </p:nvCxnSpPr>
        <p:spPr>
          <a:xfrm flipH="1" flipV="1">
            <a:off x="1358753" y="3734881"/>
            <a:ext cx="1" cy="185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D5C32127-E82B-478F-BE99-E6768F815467}"/>
              </a:ext>
            </a:extLst>
          </p:cNvPr>
          <p:cNvCxnSpPr>
            <a:cxnSpLocks/>
            <a:stCxn id="143" idx="2"/>
          </p:cNvCxnSpPr>
          <p:nvPr/>
        </p:nvCxnSpPr>
        <p:spPr>
          <a:xfrm flipH="1">
            <a:off x="1358753" y="4038412"/>
            <a:ext cx="1" cy="204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1" name="Speech Bubble: Rectangle 150">
            <a:extLst>
              <a:ext uri="{FF2B5EF4-FFF2-40B4-BE49-F238E27FC236}">
                <a16:creationId xmlns:a16="http://schemas.microsoft.com/office/drawing/2014/main" id="{516031B0-ADB9-441F-B47C-6D02BDEE8860}"/>
              </a:ext>
            </a:extLst>
          </p:cNvPr>
          <p:cNvSpPr/>
          <p:nvPr/>
        </p:nvSpPr>
        <p:spPr>
          <a:xfrm>
            <a:off x="7449421" y="3506417"/>
            <a:ext cx="123497" cy="118374"/>
          </a:xfrm>
          <a:prstGeom prst="wedgeRectCallout">
            <a:avLst/>
          </a:prstGeom>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1000" dirty="0"/>
              <a:t>8</a:t>
            </a:r>
          </a:p>
        </p:txBody>
      </p:sp>
      <p:sp>
        <p:nvSpPr>
          <p:cNvPr id="153" name="Speech Bubble: Rectangle 152">
            <a:extLst>
              <a:ext uri="{FF2B5EF4-FFF2-40B4-BE49-F238E27FC236}">
                <a16:creationId xmlns:a16="http://schemas.microsoft.com/office/drawing/2014/main" id="{DE9FADFA-2E21-4E0C-BD18-695BBE293C85}"/>
              </a:ext>
            </a:extLst>
          </p:cNvPr>
          <p:cNvSpPr/>
          <p:nvPr/>
        </p:nvSpPr>
        <p:spPr>
          <a:xfrm>
            <a:off x="6362979" y="1855447"/>
            <a:ext cx="123497" cy="118374"/>
          </a:xfrm>
          <a:prstGeom prst="wedgeRectCallout">
            <a:avLst/>
          </a:prstGeom>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1000" dirty="0"/>
              <a:t>4</a:t>
            </a:r>
          </a:p>
        </p:txBody>
      </p:sp>
      <p:cxnSp>
        <p:nvCxnSpPr>
          <p:cNvPr id="13" name="Connector: Elbow 12">
            <a:extLst>
              <a:ext uri="{FF2B5EF4-FFF2-40B4-BE49-F238E27FC236}">
                <a16:creationId xmlns:a16="http://schemas.microsoft.com/office/drawing/2014/main" id="{B912DA6B-915C-4574-8972-F9845C6C31B6}"/>
              </a:ext>
            </a:extLst>
          </p:cNvPr>
          <p:cNvCxnSpPr>
            <a:cxnSpLocks/>
            <a:stCxn id="31" idx="2"/>
          </p:cNvCxnSpPr>
          <p:nvPr/>
        </p:nvCxnSpPr>
        <p:spPr>
          <a:xfrm rot="16200000" flipH="1">
            <a:off x="1175365" y="505239"/>
            <a:ext cx="1049998" cy="1728484"/>
          </a:xfrm>
          <a:prstGeom prst="bentConnector2">
            <a:avLst/>
          </a:prstGeom>
          <a:ln>
            <a:tailEnd type="triangle"/>
          </a:ln>
        </p:spPr>
        <p:style>
          <a:lnRef idx="2">
            <a:schemeClr val="accent5"/>
          </a:lnRef>
          <a:fillRef idx="0">
            <a:schemeClr val="accent5"/>
          </a:fillRef>
          <a:effectRef idx="1">
            <a:schemeClr val="accent5"/>
          </a:effectRef>
          <a:fontRef idx="minor">
            <a:schemeClr val="tx1"/>
          </a:fontRef>
        </p:style>
      </p:cxnSp>
      <p:sp>
        <p:nvSpPr>
          <p:cNvPr id="19" name="Rectangle: Rounded Corners 18">
            <a:extLst>
              <a:ext uri="{FF2B5EF4-FFF2-40B4-BE49-F238E27FC236}">
                <a16:creationId xmlns:a16="http://schemas.microsoft.com/office/drawing/2014/main" id="{30244EF6-8999-4634-B118-143F774A282C}"/>
              </a:ext>
            </a:extLst>
          </p:cNvPr>
          <p:cNvSpPr/>
          <p:nvPr/>
        </p:nvSpPr>
        <p:spPr>
          <a:xfrm>
            <a:off x="526531" y="1350169"/>
            <a:ext cx="7310163" cy="3946267"/>
          </a:xfrm>
          <a:prstGeom prst="round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2D249624-9E30-432C-9FC3-7ECBCE0C201D}"/>
              </a:ext>
            </a:extLst>
          </p:cNvPr>
          <p:cNvSpPr txBox="1"/>
          <p:nvPr/>
        </p:nvSpPr>
        <p:spPr>
          <a:xfrm>
            <a:off x="5812885" y="1042392"/>
            <a:ext cx="1728484" cy="307777"/>
          </a:xfrm>
          <a:prstGeom prst="rect">
            <a:avLst/>
          </a:prstGeom>
          <a:noFill/>
        </p:spPr>
        <p:txBody>
          <a:bodyPr wrap="square" rtlCol="0">
            <a:spAutoFit/>
          </a:bodyPr>
          <a:lstStyle/>
          <a:p>
            <a:r>
              <a:rPr lang="en-US" sz="1400" dirty="0"/>
              <a:t>Azure Cloud</a:t>
            </a:r>
          </a:p>
        </p:txBody>
      </p:sp>
      <p:cxnSp>
        <p:nvCxnSpPr>
          <p:cNvPr id="25" name="Straight Arrow Connector 24">
            <a:extLst>
              <a:ext uri="{FF2B5EF4-FFF2-40B4-BE49-F238E27FC236}">
                <a16:creationId xmlns:a16="http://schemas.microsoft.com/office/drawing/2014/main" id="{A1C05614-DEE0-4FE5-8E39-9FB40FB664D0}"/>
              </a:ext>
            </a:extLst>
          </p:cNvPr>
          <p:cNvCxnSpPr/>
          <p:nvPr/>
        </p:nvCxnSpPr>
        <p:spPr>
          <a:xfrm>
            <a:off x="1053068" y="5804564"/>
            <a:ext cx="561217" cy="0"/>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28" name="Straight Arrow Connector 27">
            <a:extLst>
              <a:ext uri="{FF2B5EF4-FFF2-40B4-BE49-F238E27FC236}">
                <a16:creationId xmlns:a16="http://schemas.microsoft.com/office/drawing/2014/main" id="{5E223C20-9981-4B2D-8FF2-EE1A6CB590DC}"/>
              </a:ext>
            </a:extLst>
          </p:cNvPr>
          <p:cNvCxnSpPr>
            <a:cxnSpLocks/>
          </p:cNvCxnSpPr>
          <p:nvPr/>
        </p:nvCxnSpPr>
        <p:spPr>
          <a:xfrm>
            <a:off x="1047180" y="6182796"/>
            <a:ext cx="563282"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33" name="TextBox 32">
            <a:extLst>
              <a:ext uri="{FF2B5EF4-FFF2-40B4-BE49-F238E27FC236}">
                <a16:creationId xmlns:a16="http://schemas.microsoft.com/office/drawing/2014/main" id="{51F14B20-29F3-496C-BFF1-13645BE785D9}"/>
              </a:ext>
            </a:extLst>
          </p:cNvPr>
          <p:cNvSpPr txBox="1"/>
          <p:nvPr/>
        </p:nvSpPr>
        <p:spPr>
          <a:xfrm>
            <a:off x="320429" y="5702362"/>
            <a:ext cx="876770" cy="215444"/>
          </a:xfrm>
          <a:prstGeom prst="rect">
            <a:avLst/>
          </a:prstGeom>
          <a:noFill/>
        </p:spPr>
        <p:txBody>
          <a:bodyPr wrap="square" rtlCol="0">
            <a:spAutoFit/>
          </a:bodyPr>
          <a:lstStyle/>
          <a:p>
            <a:r>
              <a:rPr lang="en-US" sz="800" b="1" dirty="0"/>
              <a:t>Player Traffic</a:t>
            </a:r>
          </a:p>
        </p:txBody>
      </p:sp>
      <p:sp>
        <p:nvSpPr>
          <p:cNvPr id="35" name="TextBox 34">
            <a:extLst>
              <a:ext uri="{FF2B5EF4-FFF2-40B4-BE49-F238E27FC236}">
                <a16:creationId xmlns:a16="http://schemas.microsoft.com/office/drawing/2014/main" id="{7C6E2919-5F3B-4263-AA43-CB8067E91B20}"/>
              </a:ext>
            </a:extLst>
          </p:cNvPr>
          <p:cNvSpPr txBox="1"/>
          <p:nvPr/>
        </p:nvSpPr>
        <p:spPr>
          <a:xfrm>
            <a:off x="341576" y="6013519"/>
            <a:ext cx="745351" cy="338554"/>
          </a:xfrm>
          <a:prstGeom prst="rect">
            <a:avLst/>
          </a:prstGeom>
          <a:noFill/>
        </p:spPr>
        <p:txBody>
          <a:bodyPr wrap="square" rtlCol="0">
            <a:spAutoFit/>
          </a:bodyPr>
          <a:lstStyle/>
          <a:p>
            <a:r>
              <a:rPr lang="en-US" sz="800" b="1" dirty="0"/>
              <a:t>Automation VM Traffic</a:t>
            </a:r>
          </a:p>
        </p:txBody>
      </p:sp>
      <p:cxnSp>
        <p:nvCxnSpPr>
          <p:cNvPr id="39" name="Straight Arrow Connector 38">
            <a:extLst>
              <a:ext uri="{FF2B5EF4-FFF2-40B4-BE49-F238E27FC236}">
                <a16:creationId xmlns:a16="http://schemas.microsoft.com/office/drawing/2014/main" id="{E8EAEBBE-2B61-4454-BDF2-4EC94546D684}"/>
              </a:ext>
            </a:extLst>
          </p:cNvPr>
          <p:cNvCxnSpPr>
            <a:cxnSpLocks/>
          </p:cNvCxnSpPr>
          <p:nvPr/>
        </p:nvCxnSpPr>
        <p:spPr>
          <a:xfrm flipH="1">
            <a:off x="3153886" y="1857102"/>
            <a:ext cx="2226925" cy="1774"/>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49" name="Speech Bubble: Rectangle 48">
            <a:extLst>
              <a:ext uri="{FF2B5EF4-FFF2-40B4-BE49-F238E27FC236}">
                <a16:creationId xmlns:a16="http://schemas.microsoft.com/office/drawing/2014/main" id="{9F3688D7-A0CD-4CD5-B0CA-227272911F80}"/>
              </a:ext>
            </a:extLst>
          </p:cNvPr>
          <p:cNvSpPr/>
          <p:nvPr/>
        </p:nvSpPr>
        <p:spPr>
          <a:xfrm>
            <a:off x="5018929" y="2555771"/>
            <a:ext cx="123497" cy="118374"/>
          </a:xfrm>
          <a:prstGeom prst="wedgeRectCallout">
            <a:avLst/>
          </a:prstGeom>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1000" dirty="0"/>
              <a:t>2</a:t>
            </a:r>
          </a:p>
        </p:txBody>
      </p:sp>
      <p:sp>
        <p:nvSpPr>
          <p:cNvPr id="50" name="Speech Bubble: Rectangle 49">
            <a:extLst>
              <a:ext uri="{FF2B5EF4-FFF2-40B4-BE49-F238E27FC236}">
                <a16:creationId xmlns:a16="http://schemas.microsoft.com/office/drawing/2014/main" id="{63BED968-2E9F-48A9-A0C0-6BBA9A75776E}"/>
              </a:ext>
            </a:extLst>
          </p:cNvPr>
          <p:cNvSpPr/>
          <p:nvPr/>
        </p:nvSpPr>
        <p:spPr>
          <a:xfrm>
            <a:off x="4565926" y="2766521"/>
            <a:ext cx="123497" cy="118374"/>
          </a:xfrm>
          <a:prstGeom prst="wedgeRectCallout">
            <a:avLst/>
          </a:prstGeom>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1000" dirty="0"/>
              <a:t>2</a:t>
            </a:r>
          </a:p>
        </p:txBody>
      </p:sp>
      <p:sp>
        <p:nvSpPr>
          <p:cNvPr id="52" name="Speech Bubble: Rectangle 51">
            <a:extLst>
              <a:ext uri="{FF2B5EF4-FFF2-40B4-BE49-F238E27FC236}">
                <a16:creationId xmlns:a16="http://schemas.microsoft.com/office/drawing/2014/main" id="{1857429C-47B9-4D73-BCB6-26E3D9924F9A}"/>
              </a:ext>
            </a:extLst>
          </p:cNvPr>
          <p:cNvSpPr/>
          <p:nvPr/>
        </p:nvSpPr>
        <p:spPr>
          <a:xfrm>
            <a:off x="6630404" y="1855447"/>
            <a:ext cx="123497" cy="118374"/>
          </a:xfrm>
          <a:prstGeom prst="wedgeRectCallout">
            <a:avLst/>
          </a:prstGeom>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1000" dirty="0"/>
              <a:t>9</a:t>
            </a:r>
          </a:p>
        </p:txBody>
      </p:sp>
      <p:sp>
        <p:nvSpPr>
          <p:cNvPr id="55" name="Speech Bubble: Rectangle 54">
            <a:extLst>
              <a:ext uri="{FF2B5EF4-FFF2-40B4-BE49-F238E27FC236}">
                <a16:creationId xmlns:a16="http://schemas.microsoft.com/office/drawing/2014/main" id="{05E29583-8701-467B-AB49-DF7E1151DA84}"/>
              </a:ext>
            </a:extLst>
          </p:cNvPr>
          <p:cNvSpPr/>
          <p:nvPr/>
        </p:nvSpPr>
        <p:spPr>
          <a:xfrm>
            <a:off x="3789805" y="1703751"/>
            <a:ext cx="123497" cy="118374"/>
          </a:xfrm>
          <a:prstGeom prst="wedgeRectCallout">
            <a:avLst/>
          </a:prstGeom>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1000" dirty="0"/>
              <a:t>3</a:t>
            </a:r>
          </a:p>
        </p:txBody>
      </p:sp>
      <p:sp>
        <p:nvSpPr>
          <p:cNvPr id="56" name="Speech Bubble: Rectangle 55">
            <a:extLst>
              <a:ext uri="{FF2B5EF4-FFF2-40B4-BE49-F238E27FC236}">
                <a16:creationId xmlns:a16="http://schemas.microsoft.com/office/drawing/2014/main" id="{063EF928-C9FB-4BF2-87DD-EA7BB29975BC}"/>
              </a:ext>
            </a:extLst>
          </p:cNvPr>
          <p:cNvSpPr/>
          <p:nvPr/>
        </p:nvSpPr>
        <p:spPr>
          <a:xfrm>
            <a:off x="4084698" y="1702134"/>
            <a:ext cx="123497" cy="118374"/>
          </a:xfrm>
          <a:prstGeom prst="wedgeRectCallout">
            <a:avLst/>
          </a:prstGeom>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1000" dirty="0"/>
              <a:t>4</a:t>
            </a:r>
          </a:p>
        </p:txBody>
      </p:sp>
      <p:sp>
        <p:nvSpPr>
          <p:cNvPr id="58" name="Speech Bubble: Rectangle 57">
            <a:extLst>
              <a:ext uri="{FF2B5EF4-FFF2-40B4-BE49-F238E27FC236}">
                <a16:creationId xmlns:a16="http://schemas.microsoft.com/office/drawing/2014/main" id="{2653CEDC-AF53-4133-9FC6-3E7CD9DCB775}"/>
              </a:ext>
            </a:extLst>
          </p:cNvPr>
          <p:cNvSpPr/>
          <p:nvPr/>
        </p:nvSpPr>
        <p:spPr>
          <a:xfrm>
            <a:off x="4731552" y="4011267"/>
            <a:ext cx="123497" cy="118374"/>
          </a:xfrm>
          <a:prstGeom prst="wedgeRectCallout">
            <a:avLst/>
          </a:prstGeom>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1000" dirty="0"/>
              <a:t>5</a:t>
            </a:r>
          </a:p>
        </p:txBody>
      </p:sp>
      <p:sp>
        <p:nvSpPr>
          <p:cNvPr id="60" name="Speech Bubble: Rectangle 59">
            <a:extLst>
              <a:ext uri="{FF2B5EF4-FFF2-40B4-BE49-F238E27FC236}">
                <a16:creationId xmlns:a16="http://schemas.microsoft.com/office/drawing/2014/main" id="{7E71A54A-8AA9-4C62-BE55-FFDAE1DBA20A}"/>
              </a:ext>
            </a:extLst>
          </p:cNvPr>
          <p:cNvSpPr/>
          <p:nvPr/>
        </p:nvSpPr>
        <p:spPr>
          <a:xfrm>
            <a:off x="3333298" y="4292900"/>
            <a:ext cx="123497" cy="118374"/>
          </a:xfrm>
          <a:prstGeom prst="wedgeRectCallout">
            <a:avLst/>
          </a:prstGeom>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1000" dirty="0"/>
              <a:t>6</a:t>
            </a:r>
          </a:p>
        </p:txBody>
      </p:sp>
      <p:sp>
        <p:nvSpPr>
          <p:cNvPr id="64" name="Speech Bubble: Rectangle 63">
            <a:extLst>
              <a:ext uri="{FF2B5EF4-FFF2-40B4-BE49-F238E27FC236}">
                <a16:creationId xmlns:a16="http://schemas.microsoft.com/office/drawing/2014/main" id="{4967DC26-5AEF-465C-B187-AF6006A9F05C}"/>
              </a:ext>
            </a:extLst>
          </p:cNvPr>
          <p:cNvSpPr/>
          <p:nvPr/>
        </p:nvSpPr>
        <p:spPr>
          <a:xfrm>
            <a:off x="3621157" y="281120"/>
            <a:ext cx="123497" cy="118374"/>
          </a:xfrm>
          <a:prstGeom prst="wedgeRectCallout">
            <a:avLst/>
          </a:prstGeom>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1000" dirty="0"/>
              <a:t>9</a:t>
            </a:r>
          </a:p>
        </p:txBody>
      </p:sp>
      <p:cxnSp>
        <p:nvCxnSpPr>
          <p:cNvPr id="66" name="Connector: Elbow 65">
            <a:extLst>
              <a:ext uri="{FF2B5EF4-FFF2-40B4-BE49-F238E27FC236}">
                <a16:creationId xmlns:a16="http://schemas.microsoft.com/office/drawing/2014/main" id="{154CEAA3-2F17-453C-8C6A-AE9DFB55CCD5}"/>
              </a:ext>
            </a:extLst>
          </p:cNvPr>
          <p:cNvCxnSpPr>
            <a:stCxn id="31" idx="3"/>
            <a:endCxn id="53" idx="0"/>
          </p:cNvCxnSpPr>
          <p:nvPr/>
        </p:nvCxnSpPr>
        <p:spPr>
          <a:xfrm>
            <a:off x="1250432" y="428984"/>
            <a:ext cx="4479407" cy="1093091"/>
          </a:xfrm>
          <a:prstGeom prst="bentConnector2">
            <a:avLst/>
          </a:prstGeom>
          <a:ln>
            <a:tailEnd type="triangle"/>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32687286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3244</TotalTime>
  <Words>434</Words>
  <Application>Microsoft Office PowerPoint</Application>
  <PresentationFormat>Widescreen</PresentationFormat>
  <Paragraphs>70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Dusty Snider</dc:creator>
  <cp:lastModifiedBy>Dusty Snider</cp:lastModifiedBy>
  <cp:revision>31</cp:revision>
  <dcterms:created xsi:type="dcterms:W3CDTF">2020-04-19T22:56:24Z</dcterms:created>
  <dcterms:modified xsi:type="dcterms:W3CDTF">2020-04-23T23:59:08Z</dcterms:modified>
</cp:coreProperties>
</file>