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93" r:id="rId5"/>
    <p:sldId id="312" r:id="rId6"/>
    <p:sldId id="313" r:id="rId7"/>
    <p:sldId id="314" r:id="rId8"/>
    <p:sldId id="315" r:id="rId9"/>
    <p:sldId id="316" r:id="rId10"/>
    <p:sldId id="317" r:id="rId11"/>
    <p:sldId id="311" r:id="rId12"/>
    <p:sldId id="295" r:id="rId13"/>
    <p:sldId id="302" r:id="rId14"/>
    <p:sldId id="296" r:id="rId15"/>
    <p:sldId id="305" r:id="rId16"/>
    <p:sldId id="298" r:id="rId17"/>
    <p:sldId id="299" r:id="rId18"/>
    <p:sldId id="297" r:id="rId19"/>
    <p:sldId id="303" r:id="rId20"/>
    <p:sldId id="306" r:id="rId21"/>
    <p:sldId id="318" r:id="rId22"/>
    <p:sldId id="262" r:id="rId23"/>
    <p:sldId id="301" r:id="rId24"/>
    <p:sldId id="310" r:id="rId25"/>
    <p:sldId id="3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182C-0AB0-4191-8779-FA19DB26C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DCC03C-B1FC-4C9A-9B0D-052A508B8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4B40A6-6D53-4AB9-8ADD-E9E35DC6B7EF}"/>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5" name="Footer Placeholder 4">
            <a:extLst>
              <a:ext uri="{FF2B5EF4-FFF2-40B4-BE49-F238E27FC236}">
                <a16:creationId xmlns:a16="http://schemas.microsoft.com/office/drawing/2014/main" id="{25F189FE-B415-43E9-849C-322631912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81D94-789C-45C5-981B-B0235B927C20}"/>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297218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AF2B-DF45-42DC-88D3-577B099769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450297-7412-41B4-B81E-3FBB1B2A9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9E75CB-3517-4086-91F1-E05283BD958C}"/>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5" name="Footer Placeholder 4">
            <a:extLst>
              <a:ext uri="{FF2B5EF4-FFF2-40B4-BE49-F238E27FC236}">
                <a16:creationId xmlns:a16="http://schemas.microsoft.com/office/drawing/2014/main" id="{408304FD-16C4-4985-950B-31A12E429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3FBAB-F712-4A4A-9060-671C11BD1AE1}"/>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183258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6B3DE0-C611-4D2B-9944-9801420918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AA2D76-B362-4A2E-A644-DA1020C09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0B686-D98A-4BDF-B966-99C85338B2A5}"/>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5" name="Footer Placeholder 4">
            <a:extLst>
              <a:ext uri="{FF2B5EF4-FFF2-40B4-BE49-F238E27FC236}">
                <a16:creationId xmlns:a16="http://schemas.microsoft.com/office/drawing/2014/main" id="{61EEF274-FE70-4DC5-A7BC-565D51371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90DA3-5744-45ED-9B57-FD47DED0F0B1}"/>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374913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8FA5-426B-47E5-895A-10396F42B7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1D29C0-E72C-41CF-9135-424645E9BD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AC6B3-265C-44AC-9A5E-F797BF13E4CC}"/>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5" name="Footer Placeholder 4">
            <a:extLst>
              <a:ext uri="{FF2B5EF4-FFF2-40B4-BE49-F238E27FC236}">
                <a16:creationId xmlns:a16="http://schemas.microsoft.com/office/drawing/2014/main" id="{2213ECEA-EF5B-4E79-9A84-C9EC4876D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0A585-7E56-4757-A73F-FAD9C8247337}"/>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394102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0E35-8229-4ABE-A53E-71AB9403D4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6E8134-EC88-4BE6-B0AB-FC4F344C59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7B62F-6D8F-454C-BF1D-D88857D66B3E}"/>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5" name="Footer Placeholder 4">
            <a:extLst>
              <a:ext uri="{FF2B5EF4-FFF2-40B4-BE49-F238E27FC236}">
                <a16:creationId xmlns:a16="http://schemas.microsoft.com/office/drawing/2014/main" id="{BEBACD73-6809-47A8-8048-29FA85063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E05E1-B167-40C0-A8A2-328737F9896A}"/>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265049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54DC-DFF4-4C6F-AFA1-59F8106C71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A2065E-DE07-42B4-9ED1-471C1BE6F9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34C0E0-D889-4372-B691-04FD1AB54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679128-4F46-42BD-A72E-485C71C6972F}"/>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6" name="Footer Placeholder 5">
            <a:extLst>
              <a:ext uri="{FF2B5EF4-FFF2-40B4-BE49-F238E27FC236}">
                <a16:creationId xmlns:a16="http://schemas.microsoft.com/office/drawing/2014/main" id="{0EC9A290-8DAE-42F3-AF78-B86B6F71DB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5B3D16-24B8-41BD-A69B-B90B90054DA6}"/>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90564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0851-E8A6-4849-AD07-336C38EECD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1DC349-7228-4046-B161-D961E8654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4102E-D558-4E23-890A-357A80E4C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C218A5-91D5-47A0-9C11-04D757990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A950B-A4A5-481E-8933-F00D0E9B8A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B61D49-3FB4-4E5E-91D6-BB5B4AA25DBB}"/>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8" name="Footer Placeholder 7">
            <a:extLst>
              <a:ext uri="{FF2B5EF4-FFF2-40B4-BE49-F238E27FC236}">
                <a16:creationId xmlns:a16="http://schemas.microsoft.com/office/drawing/2014/main" id="{A53F9C7E-9CD8-466D-B442-F9995691C9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CCF753-68F6-4DEC-A98D-D31448DED682}"/>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266210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C17-366E-4D5F-9D65-878802A675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9A8823-3F1F-4DB2-AB4A-15F7F8A7A3AB}"/>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4" name="Footer Placeholder 3">
            <a:extLst>
              <a:ext uri="{FF2B5EF4-FFF2-40B4-BE49-F238E27FC236}">
                <a16:creationId xmlns:a16="http://schemas.microsoft.com/office/drawing/2014/main" id="{62B1916C-6866-4A3B-94BF-C45468583E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F2AF2C-EA6E-44EF-B9F9-AB402646E51A}"/>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168452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2C2FB6-AAA6-4B67-88ED-895468694721}"/>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3" name="Footer Placeholder 2">
            <a:extLst>
              <a:ext uri="{FF2B5EF4-FFF2-40B4-BE49-F238E27FC236}">
                <a16:creationId xmlns:a16="http://schemas.microsoft.com/office/drawing/2014/main" id="{C46C3940-6D3D-45B4-ACB1-58DDC63BDE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5BC9E8-41EE-44F9-B84F-400D369C95F2}"/>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225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548A-E5D0-4DCA-BFB9-393AAE1BD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9677E5-21FD-4626-B471-3D3470307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8C5E25-C3FE-4007-8388-0DB057300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F2CD9-13DE-41ED-9CCE-35CFF7CB0C00}"/>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6" name="Footer Placeholder 5">
            <a:extLst>
              <a:ext uri="{FF2B5EF4-FFF2-40B4-BE49-F238E27FC236}">
                <a16:creationId xmlns:a16="http://schemas.microsoft.com/office/drawing/2014/main" id="{564353C7-66D8-48FA-824E-1091B04CB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65B4B-12F7-4509-A037-796AEEE9B5DA}"/>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306783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6A78-25B8-40B3-A055-B55CB709B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25B968-FF30-41E0-B952-8FC866570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C4F4E8-62DB-4766-BF13-DA21109F1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D8A6C-63B0-4CED-8E3C-24EB3B8BD26D}"/>
              </a:ext>
            </a:extLst>
          </p:cNvPr>
          <p:cNvSpPr>
            <a:spLocks noGrp="1"/>
          </p:cNvSpPr>
          <p:nvPr>
            <p:ph type="dt" sz="half" idx="10"/>
          </p:nvPr>
        </p:nvSpPr>
        <p:spPr/>
        <p:txBody>
          <a:bodyPr/>
          <a:lstStyle/>
          <a:p>
            <a:fld id="{865D917F-8643-4350-B679-2874C8675510}" type="datetimeFigureOut">
              <a:rPr lang="en-IN" smtClean="0"/>
              <a:t>24-11-2020</a:t>
            </a:fld>
            <a:endParaRPr lang="en-IN"/>
          </a:p>
        </p:txBody>
      </p:sp>
      <p:sp>
        <p:nvSpPr>
          <p:cNvPr id="6" name="Footer Placeholder 5">
            <a:extLst>
              <a:ext uri="{FF2B5EF4-FFF2-40B4-BE49-F238E27FC236}">
                <a16:creationId xmlns:a16="http://schemas.microsoft.com/office/drawing/2014/main" id="{AFFC3CFC-02C7-480C-ADF5-79DF135F3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5BF572-7901-4D47-B851-B7B5238D1311}"/>
              </a:ext>
            </a:extLst>
          </p:cNvPr>
          <p:cNvSpPr>
            <a:spLocks noGrp="1"/>
          </p:cNvSpPr>
          <p:nvPr>
            <p:ph type="sldNum" sz="quarter" idx="12"/>
          </p:nvPr>
        </p:nvSpPr>
        <p:spPr/>
        <p:txBody>
          <a:bodyPr/>
          <a:lstStyle/>
          <a:p>
            <a:fld id="{91BB3623-032B-448A-A0ED-0C90338290BB}" type="slidenum">
              <a:rPr lang="en-IN" smtClean="0"/>
              <a:t>‹#›</a:t>
            </a:fld>
            <a:endParaRPr lang="en-IN"/>
          </a:p>
        </p:txBody>
      </p:sp>
    </p:spTree>
    <p:extLst>
      <p:ext uri="{BB962C8B-B14F-4D97-AF65-F5344CB8AC3E}">
        <p14:creationId xmlns:p14="http://schemas.microsoft.com/office/powerpoint/2010/main" val="72707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7AD26-4968-4B6F-8862-801C699A6E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5A6292-71FA-48B8-94FF-C7D7A9D61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D6190D-F86F-4A1F-BD01-A48BBAD7F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D917F-8643-4350-B679-2874C8675510}" type="datetimeFigureOut">
              <a:rPr lang="en-IN" smtClean="0"/>
              <a:t>24-11-2020</a:t>
            </a:fld>
            <a:endParaRPr lang="en-IN"/>
          </a:p>
        </p:txBody>
      </p:sp>
      <p:sp>
        <p:nvSpPr>
          <p:cNvPr id="5" name="Footer Placeholder 4">
            <a:extLst>
              <a:ext uri="{FF2B5EF4-FFF2-40B4-BE49-F238E27FC236}">
                <a16:creationId xmlns:a16="http://schemas.microsoft.com/office/drawing/2014/main" id="{FEFB8428-5018-4536-B33B-5EDFF44E0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DF2873-FD45-430C-90D1-06AC86D34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B3623-032B-448A-A0ED-0C90338290BB}" type="slidenum">
              <a:rPr lang="en-IN" smtClean="0"/>
              <a:t>‹#›</a:t>
            </a:fld>
            <a:endParaRPr lang="en-IN"/>
          </a:p>
        </p:txBody>
      </p:sp>
    </p:spTree>
    <p:extLst>
      <p:ext uri="{BB962C8B-B14F-4D97-AF65-F5344CB8AC3E}">
        <p14:creationId xmlns:p14="http://schemas.microsoft.com/office/powerpoint/2010/main" val="72425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FF34-9CF8-4BD4-BBBC-EC4CEBD958A8}"/>
              </a:ext>
            </a:extLst>
          </p:cNvPr>
          <p:cNvSpPr>
            <a:spLocks noGrp="1"/>
          </p:cNvSpPr>
          <p:nvPr>
            <p:ph type="ctrTitle"/>
          </p:nvPr>
        </p:nvSpPr>
        <p:spPr>
          <a:xfrm>
            <a:off x="1339443" y="2699493"/>
            <a:ext cx="9144000" cy="2387600"/>
          </a:xfrm>
        </p:spPr>
        <p:txBody>
          <a:bodyPr>
            <a:normAutofit fontScale="90000"/>
          </a:bodyPr>
          <a:lstStyle/>
          <a:p>
            <a:r>
              <a:rPr lang="en-US" dirty="0">
                <a:solidFill>
                  <a:srgbClr val="FF0000"/>
                </a:solidFill>
              </a:rPr>
              <a:t>Digital Twin for induction furnace</a:t>
            </a:r>
            <a:br>
              <a:rPr lang="en-US" dirty="0">
                <a:solidFill>
                  <a:srgbClr val="FF0000"/>
                </a:solidFill>
              </a:rPr>
            </a:br>
            <a:r>
              <a:rPr lang="en-US" dirty="0">
                <a:solidFill>
                  <a:srgbClr val="FF0000"/>
                </a:solidFill>
              </a:rPr>
              <a:t>IITM and SGRI</a:t>
            </a:r>
            <a:br>
              <a:rPr lang="en-US" dirty="0"/>
            </a:br>
            <a:endParaRPr lang="en-IN" dirty="0"/>
          </a:p>
        </p:txBody>
      </p:sp>
    </p:spTree>
    <p:extLst>
      <p:ext uri="{BB962C8B-B14F-4D97-AF65-F5344CB8AC3E}">
        <p14:creationId xmlns:p14="http://schemas.microsoft.com/office/powerpoint/2010/main" val="246270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DB6158A7-75BD-4BE4-8EC2-C9924EAC16D9}"/>
              </a:ext>
            </a:extLst>
          </p:cNvPr>
          <p:cNvGraphicFramePr>
            <a:graphicFrameLocks noGrp="1"/>
          </p:cNvGraphicFramePr>
          <p:nvPr>
            <p:ph idx="1"/>
          </p:nvPr>
        </p:nvGraphicFramePr>
        <p:xfrm>
          <a:off x="724985" y="2478768"/>
          <a:ext cx="10515597" cy="1112520"/>
        </p:xfrm>
        <a:graphic>
          <a:graphicData uri="http://schemas.openxmlformats.org/drawingml/2006/table">
            <a:tbl>
              <a:tblPr firstRow="1" bandRow="1"/>
              <a:tblGrid>
                <a:gridCol w="3505199">
                  <a:extLst>
                    <a:ext uri="{9D8B030D-6E8A-4147-A177-3AD203B41FA5}">
                      <a16:colId xmlns:a16="http://schemas.microsoft.com/office/drawing/2014/main" val="4045224541"/>
                    </a:ext>
                  </a:extLst>
                </a:gridCol>
                <a:gridCol w="3505199">
                  <a:extLst>
                    <a:ext uri="{9D8B030D-6E8A-4147-A177-3AD203B41FA5}">
                      <a16:colId xmlns:a16="http://schemas.microsoft.com/office/drawing/2014/main" val="2289456264"/>
                    </a:ext>
                  </a:extLst>
                </a:gridCol>
                <a:gridCol w="3505199">
                  <a:extLst>
                    <a:ext uri="{9D8B030D-6E8A-4147-A177-3AD203B41FA5}">
                      <a16:colId xmlns:a16="http://schemas.microsoft.com/office/drawing/2014/main" val="4166848197"/>
                    </a:ext>
                  </a:extLst>
                </a:gridCol>
              </a:tblGrid>
              <a:tr h="370840">
                <a:tc gridSpan="3">
                  <a:txBody>
                    <a:bodyPr/>
                    <a:lstStyle/>
                    <a:p>
                      <a:pPr algn="ctr"/>
                      <a:r>
                        <a:rPr lang="en-IN" b="1" dirty="0"/>
                        <a:t>Dataset</a:t>
                      </a:r>
                      <a:endParaRPr lang="en-US" b="1"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212922044"/>
                  </a:ext>
                </a:extLst>
              </a:tr>
              <a:tr h="370840">
                <a:tc>
                  <a:txBody>
                    <a:bodyPr/>
                    <a:lstStyle/>
                    <a:p>
                      <a:pPr algn="ctr"/>
                      <a:r>
                        <a:rPr lang="en-IN" dirty="0"/>
                        <a:t>Training data</a:t>
                      </a:r>
                      <a:endParaRPr lang="en-US" dirty="0"/>
                    </a:p>
                  </a:txBody>
                  <a:tcPr/>
                </a:tc>
                <a:tc>
                  <a:txBody>
                    <a:bodyPr/>
                    <a:lstStyle/>
                    <a:p>
                      <a:pPr algn="ctr"/>
                      <a:r>
                        <a:rPr lang="en-IN" dirty="0"/>
                        <a:t> 7 campaigns</a:t>
                      </a:r>
                      <a:endParaRPr lang="en-US" dirty="0"/>
                    </a:p>
                  </a:txBody>
                  <a:tcPr/>
                </a:tc>
                <a:tc>
                  <a:txBody>
                    <a:bodyPr/>
                    <a:lstStyle/>
                    <a:p>
                      <a:pPr algn="ctr"/>
                      <a:r>
                        <a:rPr lang="en-IN" dirty="0"/>
                        <a:t>325 data points</a:t>
                      </a:r>
                      <a:endParaRPr lang="en-US" dirty="0"/>
                    </a:p>
                  </a:txBody>
                  <a:tcPr/>
                </a:tc>
                <a:extLst>
                  <a:ext uri="{0D108BD9-81ED-4DB2-BD59-A6C34878D82A}">
                    <a16:rowId xmlns:a16="http://schemas.microsoft.com/office/drawing/2014/main" val="3328548073"/>
                  </a:ext>
                </a:extLst>
              </a:tr>
              <a:tr h="370840">
                <a:tc>
                  <a:txBody>
                    <a:bodyPr/>
                    <a:lstStyle/>
                    <a:p>
                      <a:pPr algn="ctr"/>
                      <a:r>
                        <a:rPr lang="en-IN" dirty="0"/>
                        <a:t>Testing data</a:t>
                      </a:r>
                      <a:endParaRPr lang="en-US" dirty="0"/>
                    </a:p>
                  </a:txBody>
                  <a:tcPr/>
                </a:tc>
                <a:tc>
                  <a:txBody>
                    <a:bodyPr/>
                    <a:lstStyle/>
                    <a:p>
                      <a:pPr algn="ctr"/>
                      <a:r>
                        <a:rPr lang="en-IN" dirty="0"/>
                        <a:t>2 campaigns</a:t>
                      </a:r>
                      <a:endParaRPr lang="en-US" dirty="0"/>
                    </a:p>
                  </a:txBody>
                  <a:tcPr/>
                </a:tc>
                <a:tc>
                  <a:txBody>
                    <a:bodyPr/>
                    <a:lstStyle/>
                    <a:p>
                      <a:pPr algn="ctr"/>
                      <a:r>
                        <a:rPr lang="en-IN" dirty="0"/>
                        <a:t>124 data points</a:t>
                      </a:r>
                      <a:endParaRPr lang="en-US" dirty="0"/>
                    </a:p>
                  </a:txBody>
                  <a:tcPr/>
                </a:tc>
                <a:extLst>
                  <a:ext uri="{0D108BD9-81ED-4DB2-BD59-A6C34878D82A}">
                    <a16:rowId xmlns:a16="http://schemas.microsoft.com/office/drawing/2014/main" val="3959263560"/>
                  </a:ext>
                </a:extLst>
              </a:tr>
            </a:tbl>
          </a:graphicData>
        </a:graphic>
      </p:graphicFrame>
      <p:graphicFrame>
        <p:nvGraphicFramePr>
          <p:cNvPr id="7" name="Table 7">
            <a:extLst>
              <a:ext uri="{FF2B5EF4-FFF2-40B4-BE49-F238E27FC236}">
                <a16:creationId xmlns:a16="http://schemas.microsoft.com/office/drawing/2014/main" id="{86F0A08D-A7EE-4E71-881B-C234A0EF7902}"/>
              </a:ext>
            </a:extLst>
          </p:cNvPr>
          <p:cNvGraphicFramePr>
            <a:graphicFrameLocks noGrp="1"/>
          </p:cNvGraphicFramePr>
          <p:nvPr>
            <p:extLst>
              <p:ext uri="{D42A27DB-BD31-4B8C-83A1-F6EECF244321}">
                <p14:modId xmlns:p14="http://schemas.microsoft.com/office/powerpoint/2010/main" val="1717306839"/>
              </p:ext>
            </p:extLst>
          </p:nvPr>
        </p:nvGraphicFramePr>
        <p:xfrm>
          <a:off x="751117" y="4221600"/>
          <a:ext cx="10515597" cy="1112520"/>
        </p:xfrm>
        <a:graphic>
          <a:graphicData uri="http://schemas.openxmlformats.org/drawingml/2006/table">
            <a:tbl>
              <a:tblPr firstRow="1" bandRow="1"/>
              <a:tblGrid>
                <a:gridCol w="3505199">
                  <a:extLst>
                    <a:ext uri="{9D8B030D-6E8A-4147-A177-3AD203B41FA5}">
                      <a16:colId xmlns:a16="http://schemas.microsoft.com/office/drawing/2014/main" val="1831448722"/>
                    </a:ext>
                  </a:extLst>
                </a:gridCol>
                <a:gridCol w="3505199">
                  <a:extLst>
                    <a:ext uri="{9D8B030D-6E8A-4147-A177-3AD203B41FA5}">
                      <a16:colId xmlns:a16="http://schemas.microsoft.com/office/drawing/2014/main" val="3582830570"/>
                    </a:ext>
                  </a:extLst>
                </a:gridCol>
                <a:gridCol w="3505199">
                  <a:extLst>
                    <a:ext uri="{9D8B030D-6E8A-4147-A177-3AD203B41FA5}">
                      <a16:colId xmlns:a16="http://schemas.microsoft.com/office/drawing/2014/main" val="4271620064"/>
                    </a:ext>
                  </a:extLst>
                </a:gridCol>
              </a:tblGrid>
              <a:tr h="370840">
                <a:tc>
                  <a:txBody>
                    <a:bodyPr/>
                    <a:lstStyle/>
                    <a:p>
                      <a:pPr algn="ctr"/>
                      <a:r>
                        <a:rPr lang="en-IN" b="1" dirty="0"/>
                        <a:t>Target Variable</a:t>
                      </a:r>
                      <a:endParaRPr lang="en-US" b="1" dirty="0"/>
                    </a:p>
                  </a:txBody>
                  <a:tcPr/>
                </a:tc>
                <a:tc>
                  <a:txBody>
                    <a:bodyPr/>
                    <a:lstStyle/>
                    <a:p>
                      <a:pPr algn="ctr"/>
                      <a:r>
                        <a:rPr lang="en-IN" b="1" dirty="0"/>
                        <a:t>Metric</a:t>
                      </a:r>
                      <a:endParaRPr lang="en-US" b="1" dirty="0"/>
                    </a:p>
                  </a:txBody>
                  <a:tcPr/>
                </a:tc>
                <a:tc>
                  <a:txBody>
                    <a:bodyPr/>
                    <a:lstStyle/>
                    <a:p>
                      <a:pPr algn="ctr"/>
                      <a:r>
                        <a:rPr lang="en-IN" b="1" dirty="0"/>
                        <a:t>Result</a:t>
                      </a:r>
                      <a:endParaRPr lang="en-US" b="1" dirty="0"/>
                    </a:p>
                  </a:txBody>
                  <a:tcPr/>
                </a:tc>
                <a:extLst>
                  <a:ext uri="{0D108BD9-81ED-4DB2-BD59-A6C34878D82A}">
                    <a16:rowId xmlns:a16="http://schemas.microsoft.com/office/drawing/2014/main" val="1647423502"/>
                  </a:ext>
                </a:extLst>
              </a:tr>
              <a:tr h="370840">
                <a:tc>
                  <a:txBody>
                    <a:bodyPr/>
                    <a:lstStyle/>
                    <a:p>
                      <a:pPr algn="ctr"/>
                      <a:r>
                        <a:rPr lang="en-IN" dirty="0"/>
                        <a:t>Total heat time</a:t>
                      </a:r>
                      <a:endParaRPr lang="en-US" dirty="0"/>
                    </a:p>
                  </a:txBody>
                  <a:tcPr/>
                </a:tc>
                <a:tc>
                  <a:txBody>
                    <a:bodyPr/>
                    <a:lstStyle/>
                    <a:p>
                      <a:pPr algn="ctr"/>
                      <a:r>
                        <a:rPr lang="en-IN" dirty="0"/>
                        <a:t>R2 score</a:t>
                      </a:r>
                      <a:endParaRPr lang="en-US" dirty="0"/>
                    </a:p>
                  </a:txBody>
                  <a:tcPr/>
                </a:tc>
                <a:tc>
                  <a:txBody>
                    <a:bodyPr/>
                    <a:lstStyle/>
                    <a:p>
                      <a:pPr algn="ctr"/>
                      <a:r>
                        <a:rPr lang="en-IN" dirty="0"/>
                        <a:t>0.07</a:t>
                      </a:r>
                      <a:endParaRPr lang="en-US" dirty="0"/>
                    </a:p>
                  </a:txBody>
                  <a:tcPr/>
                </a:tc>
                <a:extLst>
                  <a:ext uri="{0D108BD9-81ED-4DB2-BD59-A6C34878D82A}">
                    <a16:rowId xmlns:a16="http://schemas.microsoft.com/office/drawing/2014/main" val="173591594"/>
                  </a:ext>
                </a:extLst>
              </a:tr>
              <a:tr h="370840">
                <a:tc>
                  <a:txBody>
                    <a:bodyPr/>
                    <a:lstStyle/>
                    <a:p>
                      <a:pPr algn="ctr"/>
                      <a:endParaRPr lang="en-US" dirty="0"/>
                    </a:p>
                  </a:txBody>
                  <a:tcPr/>
                </a:tc>
                <a:tc>
                  <a:txBody>
                    <a:bodyPr/>
                    <a:lstStyle/>
                    <a:p>
                      <a:pPr algn="ctr"/>
                      <a:r>
                        <a:rPr lang="en-IN" dirty="0"/>
                        <a:t>Test NMSE score</a:t>
                      </a:r>
                      <a:endParaRPr lang="en-US" dirty="0"/>
                    </a:p>
                  </a:txBody>
                  <a:tcPr/>
                </a:tc>
                <a:tc>
                  <a:txBody>
                    <a:bodyPr/>
                    <a:lstStyle/>
                    <a:p>
                      <a:pPr algn="ctr"/>
                      <a:r>
                        <a:rPr lang="en-IN" dirty="0"/>
                        <a:t>92.4%</a:t>
                      </a:r>
                      <a:endParaRPr lang="en-US" dirty="0"/>
                    </a:p>
                  </a:txBody>
                  <a:tcPr/>
                </a:tc>
                <a:extLst>
                  <a:ext uri="{0D108BD9-81ED-4DB2-BD59-A6C34878D82A}">
                    <a16:rowId xmlns:a16="http://schemas.microsoft.com/office/drawing/2014/main" val="2883670103"/>
                  </a:ext>
                </a:extLst>
              </a:tr>
            </a:tbl>
          </a:graphicData>
        </a:graphic>
      </p:graphicFrame>
      <p:sp>
        <p:nvSpPr>
          <p:cNvPr id="5" name="Title 1">
            <a:extLst>
              <a:ext uri="{FF2B5EF4-FFF2-40B4-BE49-F238E27FC236}">
                <a16:creationId xmlns:a16="http://schemas.microsoft.com/office/drawing/2014/main" id="{3B6D099D-06D2-42A2-8B39-593DF7D96469}"/>
              </a:ext>
            </a:extLst>
          </p:cNvPr>
          <p:cNvSpPr txBox="1">
            <a:spLocks/>
          </p:cNvSpPr>
          <p:nvPr/>
        </p:nvSpPr>
        <p:spPr>
          <a:xfrm>
            <a:off x="524691" y="411661"/>
            <a:ext cx="10515600" cy="65377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FF0000"/>
                </a:solidFill>
              </a:rPr>
              <a:t>Non-linear model for total heat time prediction</a:t>
            </a:r>
            <a:endParaRPr lang="en-US" dirty="0">
              <a:solidFill>
                <a:srgbClr val="FF0000"/>
              </a:solidFill>
            </a:endParaRPr>
          </a:p>
        </p:txBody>
      </p:sp>
      <p:sp>
        <p:nvSpPr>
          <p:cNvPr id="8" name="TextBox 7">
            <a:extLst>
              <a:ext uri="{FF2B5EF4-FFF2-40B4-BE49-F238E27FC236}">
                <a16:creationId xmlns:a16="http://schemas.microsoft.com/office/drawing/2014/main" id="{450CEADD-5B01-4F78-8B3D-D281B5D42BA3}"/>
              </a:ext>
            </a:extLst>
          </p:cNvPr>
          <p:cNvSpPr txBox="1"/>
          <p:nvPr/>
        </p:nvSpPr>
        <p:spPr>
          <a:xfrm>
            <a:off x="629190" y="1402771"/>
            <a:ext cx="6842764" cy="369332"/>
          </a:xfrm>
          <a:prstGeom prst="rect">
            <a:avLst/>
          </a:prstGeom>
          <a:noFill/>
        </p:spPr>
        <p:txBody>
          <a:bodyPr wrap="square" rtlCol="0">
            <a:spAutoFit/>
          </a:bodyPr>
          <a:lstStyle/>
          <a:p>
            <a:r>
              <a:rPr lang="en-IN" b="1" dirty="0"/>
              <a:t>Model: </a:t>
            </a:r>
            <a:r>
              <a:rPr lang="en-IN" b="1" dirty="0" err="1"/>
              <a:t>XGBoost</a:t>
            </a:r>
            <a:endParaRPr lang="en-US" b="1" dirty="0"/>
          </a:p>
        </p:txBody>
      </p:sp>
    </p:spTree>
    <p:extLst>
      <p:ext uri="{BB962C8B-B14F-4D97-AF65-F5344CB8AC3E}">
        <p14:creationId xmlns:p14="http://schemas.microsoft.com/office/powerpoint/2010/main" val="352213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EBA0-DDFA-4C16-9C2F-108D3FC89FD6}"/>
              </a:ext>
            </a:extLst>
          </p:cNvPr>
          <p:cNvSpPr>
            <a:spLocks noGrp="1"/>
          </p:cNvSpPr>
          <p:nvPr>
            <p:ph type="title"/>
          </p:nvPr>
        </p:nvSpPr>
        <p:spPr>
          <a:xfrm>
            <a:off x="120891" y="197612"/>
            <a:ext cx="10515600" cy="626814"/>
          </a:xfrm>
        </p:spPr>
        <p:txBody>
          <a:bodyPr>
            <a:normAutofit/>
          </a:bodyPr>
          <a:lstStyle/>
          <a:p>
            <a:r>
              <a:rPr lang="en-US" sz="3200" dirty="0">
                <a:solidFill>
                  <a:srgbClr val="FF0000"/>
                </a:solidFill>
              </a:rPr>
              <a:t>Heat level model for voltage</a:t>
            </a:r>
            <a:endParaRPr lang="en-IN" sz="3200" dirty="0">
              <a:solidFill>
                <a:srgbClr val="FF0000"/>
              </a:solidFill>
            </a:endParaRPr>
          </a:p>
        </p:txBody>
      </p:sp>
      <p:sp>
        <p:nvSpPr>
          <p:cNvPr id="6" name="TextBox 5">
            <a:extLst>
              <a:ext uri="{FF2B5EF4-FFF2-40B4-BE49-F238E27FC236}">
                <a16:creationId xmlns:a16="http://schemas.microsoft.com/office/drawing/2014/main" id="{C7F45FAE-81E3-4A90-89C0-7639A916B6C1}"/>
              </a:ext>
            </a:extLst>
          </p:cNvPr>
          <p:cNvSpPr txBox="1"/>
          <p:nvPr/>
        </p:nvSpPr>
        <p:spPr>
          <a:xfrm>
            <a:off x="154735" y="922906"/>
            <a:ext cx="4358541" cy="369332"/>
          </a:xfrm>
          <a:prstGeom prst="rect">
            <a:avLst/>
          </a:prstGeom>
          <a:noFill/>
        </p:spPr>
        <p:txBody>
          <a:bodyPr wrap="square" rtlCol="0">
            <a:spAutoFit/>
          </a:bodyPr>
          <a:lstStyle/>
          <a:p>
            <a:r>
              <a:rPr lang="en-US" dirty="0"/>
              <a:t>Predictions on 2 campaigns (test data)</a:t>
            </a:r>
            <a:endParaRPr lang="en-IN" dirty="0"/>
          </a:p>
        </p:txBody>
      </p:sp>
      <p:sp>
        <p:nvSpPr>
          <p:cNvPr id="7" name="TextBox 6">
            <a:extLst>
              <a:ext uri="{FF2B5EF4-FFF2-40B4-BE49-F238E27FC236}">
                <a16:creationId xmlns:a16="http://schemas.microsoft.com/office/drawing/2014/main" id="{DB87AA35-1423-4E3A-A31F-4D415F25FFE6}"/>
              </a:ext>
            </a:extLst>
          </p:cNvPr>
          <p:cNvSpPr txBox="1"/>
          <p:nvPr/>
        </p:nvSpPr>
        <p:spPr>
          <a:xfrm>
            <a:off x="5721846" y="1792698"/>
            <a:ext cx="1898853" cy="923330"/>
          </a:xfrm>
          <a:prstGeom prst="rect">
            <a:avLst/>
          </a:prstGeom>
          <a:noFill/>
        </p:spPr>
        <p:txBody>
          <a:bodyPr wrap="none" rtlCol="0">
            <a:spAutoFit/>
          </a:bodyPr>
          <a:lstStyle/>
          <a:p>
            <a:r>
              <a:rPr lang="en-US" dirty="0">
                <a:solidFill>
                  <a:srgbClr val="FF0000"/>
                </a:solidFill>
              </a:rPr>
              <a:t>Model description</a:t>
            </a:r>
          </a:p>
          <a:p>
            <a:r>
              <a:rPr lang="en-US" dirty="0">
                <a:solidFill>
                  <a:srgbClr val="FF0000"/>
                </a:solidFill>
              </a:rPr>
              <a:t>Linear model</a:t>
            </a:r>
          </a:p>
          <a:p>
            <a:pPr marL="342900" indent="-342900">
              <a:buAutoNum type="arabicPeriod"/>
            </a:pPr>
            <a:endParaRPr lang="en-IN" dirty="0"/>
          </a:p>
        </p:txBody>
      </p:sp>
      <p:graphicFrame>
        <p:nvGraphicFramePr>
          <p:cNvPr id="9" name="Table 4">
            <a:extLst>
              <a:ext uri="{FF2B5EF4-FFF2-40B4-BE49-F238E27FC236}">
                <a16:creationId xmlns:a16="http://schemas.microsoft.com/office/drawing/2014/main" id="{4AE42D1E-7C3D-4A30-A934-72BE7A43DAD9}"/>
              </a:ext>
            </a:extLst>
          </p:cNvPr>
          <p:cNvGraphicFramePr>
            <a:graphicFrameLocks/>
          </p:cNvGraphicFramePr>
          <p:nvPr/>
        </p:nvGraphicFramePr>
        <p:xfrm>
          <a:off x="7751128" y="1315066"/>
          <a:ext cx="3869027" cy="5095684"/>
        </p:xfrm>
        <a:graphic>
          <a:graphicData uri="http://schemas.openxmlformats.org/drawingml/2006/table">
            <a:tbl>
              <a:tblPr firstRow="1" bandRow="1"/>
              <a:tblGrid>
                <a:gridCol w="3869027">
                  <a:extLst>
                    <a:ext uri="{9D8B030D-6E8A-4147-A177-3AD203B41FA5}">
                      <a16:colId xmlns:a16="http://schemas.microsoft.com/office/drawing/2014/main" val="3624351020"/>
                    </a:ext>
                  </a:extLst>
                </a:gridCol>
              </a:tblGrid>
              <a:tr h="388168">
                <a:tc>
                  <a:txBody>
                    <a:bodyPr/>
                    <a:lstStyle/>
                    <a:p>
                      <a:pPr algn="ctr"/>
                      <a:r>
                        <a:rPr lang="en-IN" sz="1400" b="1" dirty="0"/>
                        <a:t>Target Variable</a:t>
                      </a:r>
                      <a:endParaRPr lang="en-US" sz="1400" b="1" dirty="0"/>
                    </a:p>
                  </a:txBody>
                  <a:tcPr/>
                </a:tc>
                <a:extLst>
                  <a:ext uri="{0D108BD9-81ED-4DB2-BD59-A6C34878D82A}">
                    <a16:rowId xmlns:a16="http://schemas.microsoft.com/office/drawing/2014/main" val="2010958779"/>
                  </a:ext>
                </a:extLst>
              </a:tr>
              <a:tr h="388168">
                <a:tc>
                  <a:txBody>
                    <a:bodyPr/>
                    <a:lstStyle/>
                    <a:p>
                      <a:pPr algn="ctr"/>
                      <a:r>
                        <a:rPr lang="en-IN" sz="1400" b="1" dirty="0"/>
                        <a:t>Voltage</a:t>
                      </a:r>
                      <a:endParaRPr lang="en-US" sz="1400" b="1" dirty="0"/>
                    </a:p>
                  </a:txBody>
                  <a:tcPr/>
                </a:tc>
                <a:extLst>
                  <a:ext uri="{0D108BD9-81ED-4DB2-BD59-A6C34878D82A}">
                    <a16:rowId xmlns:a16="http://schemas.microsoft.com/office/drawing/2014/main" val="705595396"/>
                  </a:ext>
                </a:extLst>
              </a:tr>
              <a:tr h="388168">
                <a:tc>
                  <a:txBody>
                    <a:bodyPr/>
                    <a:lstStyle/>
                    <a:p>
                      <a:pPr algn="ctr"/>
                      <a:r>
                        <a:rPr lang="en-IN" sz="1400" b="1" dirty="0"/>
                        <a:t>Metrics</a:t>
                      </a:r>
                      <a:endParaRPr lang="en-US" sz="1400" b="1" dirty="0"/>
                    </a:p>
                  </a:txBody>
                  <a:tcPr/>
                </a:tc>
                <a:extLst>
                  <a:ext uri="{0D108BD9-81ED-4DB2-BD59-A6C34878D82A}">
                    <a16:rowId xmlns:a16="http://schemas.microsoft.com/office/drawing/2014/main" val="2797635825"/>
                  </a:ext>
                </a:extLst>
              </a:tr>
              <a:tr h="388168">
                <a:tc>
                  <a:txBody>
                    <a:bodyPr/>
                    <a:lstStyle/>
                    <a:p>
                      <a:pPr algn="ctr"/>
                      <a:r>
                        <a:rPr lang="en-US" sz="1400" b="1" dirty="0"/>
                        <a:t>R2 : 0.85 </a:t>
                      </a:r>
                    </a:p>
                  </a:txBody>
                  <a:tcPr/>
                </a:tc>
                <a:extLst>
                  <a:ext uri="{0D108BD9-81ED-4DB2-BD59-A6C34878D82A}">
                    <a16:rowId xmlns:a16="http://schemas.microsoft.com/office/drawing/2014/main" val="1660373702"/>
                  </a:ext>
                </a:extLst>
              </a:tr>
              <a:tr h="3881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Train NMSE :  20.5%</a:t>
                      </a:r>
                    </a:p>
                  </a:txBody>
                  <a:tcPr/>
                </a:tc>
                <a:extLst>
                  <a:ext uri="{0D108BD9-81ED-4DB2-BD59-A6C34878D82A}">
                    <a16:rowId xmlns:a16="http://schemas.microsoft.com/office/drawing/2014/main" val="2381079608"/>
                  </a:ext>
                </a:extLst>
              </a:tr>
              <a:tr h="3881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Test NMSE :  15.2%</a:t>
                      </a:r>
                    </a:p>
                  </a:txBody>
                  <a:tcPr/>
                </a:tc>
                <a:extLst>
                  <a:ext uri="{0D108BD9-81ED-4DB2-BD59-A6C34878D82A}">
                    <a16:rowId xmlns:a16="http://schemas.microsoft.com/office/drawing/2014/main" val="1055971981"/>
                  </a:ext>
                </a:extLst>
              </a:tr>
              <a:tr h="2766676">
                <a:tc>
                  <a:txBody>
                    <a:bodyPr/>
                    <a:lstStyle/>
                    <a:p>
                      <a:pPr algn="ctr"/>
                      <a:endParaRPr lang="en-US" sz="1400" b="1" dirty="0"/>
                    </a:p>
                  </a:txBody>
                  <a:tcPr/>
                </a:tc>
                <a:extLst>
                  <a:ext uri="{0D108BD9-81ED-4DB2-BD59-A6C34878D82A}">
                    <a16:rowId xmlns:a16="http://schemas.microsoft.com/office/drawing/2014/main" val="1924063278"/>
                  </a:ext>
                </a:extLst>
              </a:tr>
            </a:tbl>
          </a:graphicData>
        </a:graphic>
      </p:graphicFrame>
      <p:pic>
        <p:nvPicPr>
          <p:cNvPr id="10" name="Content Placeholder 9">
            <a:extLst>
              <a:ext uri="{FF2B5EF4-FFF2-40B4-BE49-F238E27FC236}">
                <a16:creationId xmlns:a16="http://schemas.microsoft.com/office/drawing/2014/main" id="{27E29824-73C2-4B62-B4DA-CD8C02EE3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19" y="3969120"/>
            <a:ext cx="5227937" cy="2605580"/>
          </a:xfrm>
        </p:spPr>
      </p:pic>
      <p:pic>
        <p:nvPicPr>
          <p:cNvPr id="12" name="Picture 11">
            <a:extLst>
              <a:ext uri="{FF2B5EF4-FFF2-40B4-BE49-F238E27FC236}">
                <a16:creationId xmlns:a16="http://schemas.microsoft.com/office/drawing/2014/main" id="{8F26E6C7-1C54-4A46-A4FA-6F4E16933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19" y="1268434"/>
            <a:ext cx="5227937" cy="2605579"/>
          </a:xfrm>
          <a:prstGeom prst="rect">
            <a:avLst/>
          </a:prstGeom>
        </p:spPr>
      </p:pic>
      <p:pic>
        <p:nvPicPr>
          <p:cNvPr id="14" name="Picture 13">
            <a:extLst>
              <a:ext uri="{FF2B5EF4-FFF2-40B4-BE49-F238E27FC236}">
                <a16:creationId xmlns:a16="http://schemas.microsoft.com/office/drawing/2014/main" id="{20F01F0E-CD52-4EA9-B32B-D70EF9D75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1128" y="3684300"/>
            <a:ext cx="3786760" cy="2665112"/>
          </a:xfrm>
          <a:prstGeom prst="rect">
            <a:avLst/>
          </a:prstGeom>
        </p:spPr>
      </p:pic>
    </p:spTree>
    <p:extLst>
      <p:ext uri="{BB962C8B-B14F-4D97-AF65-F5344CB8AC3E}">
        <p14:creationId xmlns:p14="http://schemas.microsoft.com/office/powerpoint/2010/main" val="44076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EBA0-DDFA-4C16-9C2F-108D3FC89FD6}"/>
              </a:ext>
            </a:extLst>
          </p:cNvPr>
          <p:cNvSpPr>
            <a:spLocks noGrp="1"/>
          </p:cNvSpPr>
          <p:nvPr>
            <p:ph type="title"/>
          </p:nvPr>
        </p:nvSpPr>
        <p:spPr>
          <a:xfrm>
            <a:off x="111154" y="206889"/>
            <a:ext cx="10515600" cy="600164"/>
          </a:xfrm>
        </p:spPr>
        <p:txBody>
          <a:bodyPr>
            <a:normAutofit/>
          </a:bodyPr>
          <a:lstStyle/>
          <a:p>
            <a:r>
              <a:rPr lang="en-US" sz="3200" dirty="0">
                <a:solidFill>
                  <a:srgbClr val="FF0000"/>
                </a:solidFill>
              </a:rPr>
              <a:t>Heat level model for Frequency</a:t>
            </a:r>
            <a:endParaRPr lang="en-IN" sz="3200" dirty="0">
              <a:solidFill>
                <a:srgbClr val="FF0000"/>
              </a:solidFill>
            </a:endParaRPr>
          </a:p>
        </p:txBody>
      </p:sp>
      <p:sp>
        <p:nvSpPr>
          <p:cNvPr id="6" name="TextBox 5">
            <a:extLst>
              <a:ext uri="{FF2B5EF4-FFF2-40B4-BE49-F238E27FC236}">
                <a16:creationId xmlns:a16="http://schemas.microsoft.com/office/drawing/2014/main" id="{C7F45FAE-81E3-4A90-89C0-7639A916B6C1}"/>
              </a:ext>
            </a:extLst>
          </p:cNvPr>
          <p:cNvSpPr txBox="1"/>
          <p:nvPr/>
        </p:nvSpPr>
        <p:spPr>
          <a:xfrm>
            <a:off x="448349" y="978767"/>
            <a:ext cx="4327230" cy="369332"/>
          </a:xfrm>
          <a:prstGeom prst="rect">
            <a:avLst/>
          </a:prstGeom>
          <a:noFill/>
        </p:spPr>
        <p:txBody>
          <a:bodyPr wrap="square" rtlCol="0">
            <a:spAutoFit/>
          </a:bodyPr>
          <a:lstStyle/>
          <a:p>
            <a:r>
              <a:rPr lang="en-US" dirty="0"/>
              <a:t>Predictions on 2 campaigns (test data)</a:t>
            </a:r>
            <a:endParaRPr lang="en-IN" dirty="0"/>
          </a:p>
        </p:txBody>
      </p:sp>
      <p:sp>
        <p:nvSpPr>
          <p:cNvPr id="7" name="TextBox 6">
            <a:extLst>
              <a:ext uri="{FF2B5EF4-FFF2-40B4-BE49-F238E27FC236}">
                <a16:creationId xmlns:a16="http://schemas.microsoft.com/office/drawing/2014/main" id="{DB87AA35-1423-4E3A-A31F-4D415F25FFE6}"/>
              </a:ext>
            </a:extLst>
          </p:cNvPr>
          <p:cNvSpPr txBox="1"/>
          <p:nvPr/>
        </p:nvSpPr>
        <p:spPr>
          <a:xfrm>
            <a:off x="5517569" y="2131902"/>
            <a:ext cx="1898853" cy="923330"/>
          </a:xfrm>
          <a:prstGeom prst="rect">
            <a:avLst/>
          </a:prstGeom>
          <a:noFill/>
        </p:spPr>
        <p:txBody>
          <a:bodyPr wrap="none" rtlCol="0">
            <a:spAutoFit/>
          </a:bodyPr>
          <a:lstStyle/>
          <a:p>
            <a:r>
              <a:rPr lang="en-US" dirty="0">
                <a:solidFill>
                  <a:srgbClr val="FF0000"/>
                </a:solidFill>
              </a:rPr>
              <a:t>Model description</a:t>
            </a:r>
          </a:p>
          <a:p>
            <a:r>
              <a:rPr lang="en-US" dirty="0">
                <a:solidFill>
                  <a:srgbClr val="FF0000"/>
                </a:solidFill>
              </a:rPr>
              <a:t>Linear model</a:t>
            </a:r>
          </a:p>
          <a:p>
            <a:pPr marL="342900" indent="-342900">
              <a:buAutoNum type="arabicPeriod"/>
            </a:pPr>
            <a:endParaRPr lang="en-IN" dirty="0"/>
          </a:p>
        </p:txBody>
      </p:sp>
      <p:graphicFrame>
        <p:nvGraphicFramePr>
          <p:cNvPr id="3" name="Table 4">
            <a:extLst>
              <a:ext uri="{FF2B5EF4-FFF2-40B4-BE49-F238E27FC236}">
                <a16:creationId xmlns:a16="http://schemas.microsoft.com/office/drawing/2014/main" id="{15E59210-53A5-4E70-8C83-288C42EE7D9E}"/>
              </a:ext>
            </a:extLst>
          </p:cNvPr>
          <p:cNvGraphicFramePr>
            <a:graphicFrameLocks/>
          </p:cNvGraphicFramePr>
          <p:nvPr/>
        </p:nvGraphicFramePr>
        <p:xfrm>
          <a:off x="7416422" y="1383713"/>
          <a:ext cx="4077050" cy="5095684"/>
        </p:xfrm>
        <a:graphic>
          <a:graphicData uri="http://schemas.openxmlformats.org/drawingml/2006/table">
            <a:tbl>
              <a:tblPr firstRow="1" bandRow="1"/>
              <a:tblGrid>
                <a:gridCol w="4077050">
                  <a:extLst>
                    <a:ext uri="{9D8B030D-6E8A-4147-A177-3AD203B41FA5}">
                      <a16:colId xmlns:a16="http://schemas.microsoft.com/office/drawing/2014/main" val="3624351020"/>
                    </a:ext>
                  </a:extLst>
                </a:gridCol>
              </a:tblGrid>
              <a:tr h="388168">
                <a:tc>
                  <a:txBody>
                    <a:bodyPr/>
                    <a:lstStyle/>
                    <a:p>
                      <a:pPr algn="ctr"/>
                      <a:r>
                        <a:rPr lang="en-IN" sz="1400" b="1" dirty="0"/>
                        <a:t>Target Variable</a:t>
                      </a:r>
                      <a:endParaRPr lang="en-US" sz="1400" b="1" dirty="0"/>
                    </a:p>
                  </a:txBody>
                  <a:tcPr/>
                </a:tc>
                <a:extLst>
                  <a:ext uri="{0D108BD9-81ED-4DB2-BD59-A6C34878D82A}">
                    <a16:rowId xmlns:a16="http://schemas.microsoft.com/office/drawing/2014/main" val="2010958779"/>
                  </a:ext>
                </a:extLst>
              </a:tr>
              <a:tr h="388168">
                <a:tc>
                  <a:txBody>
                    <a:bodyPr/>
                    <a:lstStyle/>
                    <a:p>
                      <a:pPr algn="ctr"/>
                      <a:r>
                        <a:rPr lang="en-IN" sz="1400" b="1" dirty="0"/>
                        <a:t>Frequency</a:t>
                      </a:r>
                      <a:endParaRPr lang="en-US" sz="1400" b="1" dirty="0"/>
                    </a:p>
                  </a:txBody>
                  <a:tcPr/>
                </a:tc>
                <a:extLst>
                  <a:ext uri="{0D108BD9-81ED-4DB2-BD59-A6C34878D82A}">
                    <a16:rowId xmlns:a16="http://schemas.microsoft.com/office/drawing/2014/main" val="705595396"/>
                  </a:ext>
                </a:extLst>
              </a:tr>
              <a:tr h="388168">
                <a:tc>
                  <a:txBody>
                    <a:bodyPr/>
                    <a:lstStyle/>
                    <a:p>
                      <a:pPr algn="ctr"/>
                      <a:r>
                        <a:rPr lang="en-IN" sz="1400" b="1" dirty="0"/>
                        <a:t>Metrics</a:t>
                      </a:r>
                      <a:endParaRPr lang="en-US" sz="1400" b="1" dirty="0"/>
                    </a:p>
                  </a:txBody>
                  <a:tcPr/>
                </a:tc>
                <a:extLst>
                  <a:ext uri="{0D108BD9-81ED-4DB2-BD59-A6C34878D82A}">
                    <a16:rowId xmlns:a16="http://schemas.microsoft.com/office/drawing/2014/main" val="2797635825"/>
                  </a:ext>
                </a:extLst>
              </a:tr>
              <a:tr h="388168">
                <a:tc>
                  <a:txBody>
                    <a:bodyPr/>
                    <a:lstStyle/>
                    <a:p>
                      <a:pPr algn="ctr"/>
                      <a:r>
                        <a:rPr lang="en-US" sz="1400" b="1" dirty="0"/>
                        <a:t>R2 : 0.95</a:t>
                      </a:r>
                    </a:p>
                  </a:txBody>
                  <a:tcPr/>
                </a:tc>
                <a:extLst>
                  <a:ext uri="{0D108BD9-81ED-4DB2-BD59-A6C34878D82A}">
                    <a16:rowId xmlns:a16="http://schemas.microsoft.com/office/drawing/2014/main" val="1660373702"/>
                  </a:ext>
                </a:extLst>
              </a:tr>
              <a:tr h="388168">
                <a:tc>
                  <a:txBody>
                    <a:bodyPr/>
                    <a:lstStyle/>
                    <a:p>
                      <a:pPr algn="ctr"/>
                      <a:r>
                        <a:rPr lang="en-US" sz="1400" b="1" dirty="0"/>
                        <a:t> Train NMSE :  25.4% </a:t>
                      </a:r>
                    </a:p>
                  </a:txBody>
                  <a:tcPr/>
                </a:tc>
                <a:extLst>
                  <a:ext uri="{0D108BD9-81ED-4DB2-BD59-A6C34878D82A}">
                    <a16:rowId xmlns:a16="http://schemas.microsoft.com/office/drawing/2014/main" val="2381079608"/>
                  </a:ext>
                </a:extLst>
              </a:tr>
              <a:tr h="3881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Test NMSE : 33.1%</a:t>
                      </a:r>
                    </a:p>
                  </a:txBody>
                  <a:tcPr/>
                </a:tc>
                <a:extLst>
                  <a:ext uri="{0D108BD9-81ED-4DB2-BD59-A6C34878D82A}">
                    <a16:rowId xmlns:a16="http://schemas.microsoft.com/office/drawing/2014/main" val="1055971981"/>
                  </a:ext>
                </a:extLst>
              </a:tr>
              <a:tr h="2766676">
                <a:tc>
                  <a:txBody>
                    <a:bodyPr/>
                    <a:lstStyle/>
                    <a:p>
                      <a:pPr algn="ctr"/>
                      <a:endParaRPr lang="en-US" sz="1400" b="1" dirty="0"/>
                    </a:p>
                  </a:txBody>
                  <a:tcPr/>
                </a:tc>
                <a:extLst>
                  <a:ext uri="{0D108BD9-81ED-4DB2-BD59-A6C34878D82A}">
                    <a16:rowId xmlns:a16="http://schemas.microsoft.com/office/drawing/2014/main" val="1924063278"/>
                  </a:ext>
                </a:extLst>
              </a:tr>
            </a:tbl>
          </a:graphicData>
        </a:graphic>
      </p:graphicFrame>
      <p:pic>
        <p:nvPicPr>
          <p:cNvPr id="5" name="Picture 4">
            <a:extLst>
              <a:ext uri="{FF2B5EF4-FFF2-40B4-BE49-F238E27FC236}">
                <a16:creationId xmlns:a16="http://schemas.microsoft.com/office/drawing/2014/main" id="{B611303E-112B-488E-B4CF-24E53322A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49" y="4040625"/>
            <a:ext cx="5069880" cy="2817375"/>
          </a:xfrm>
          <a:prstGeom prst="rect">
            <a:avLst/>
          </a:prstGeom>
        </p:spPr>
      </p:pic>
      <p:pic>
        <p:nvPicPr>
          <p:cNvPr id="9" name="Picture 8">
            <a:extLst>
              <a:ext uri="{FF2B5EF4-FFF2-40B4-BE49-F238E27FC236}">
                <a16:creationId xmlns:a16="http://schemas.microsoft.com/office/drawing/2014/main" id="{495A40DC-2C77-456A-A02C-331593E6F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49" y="1348099"/>
            <a:ext cx="5069880" cy="2816279"/>
          </a:xfrm>
          <a:prstGeom prst="rect">
            <a:avLst/>
          </a:prstGeom>
        </p:spPr>
      </p:pic>
      <p:pic>
        <p:nvPicPr>
          <p:cNvPr id="11" name="Picture 10">
            <a:extLst>
              <a:ext uri="{FF2B5EF4-FFF2-40B4-BE49-F238E27FC236}">
                <a16:creationId xmlns:a16="http://schemas.microsoft.com/office/drawing/2014/main" id="{92662619-DC5A-4401-BE5D-8C28EEB00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6422" y="3748624"/>
            <a:ext cx="3821117" cy="2730773"/>
          </a:xfrm>
          <a:prstGeom prst="rect">
            <a:avLst/>
          </a:prstGeom>
        </p:spPr>
      </p:pic>
    </p:spTree>
    <p:extLst>
      <p:ext uri="{BB962C8B-B14F-4D97-AF65-F5344CB8AC3E}">
        <p14:creationId xmlns:p14="http://schemas.microsoft.com/office/powerpoint/2010/main" val="427174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EBA0-DDFA-4C16-9C2F-108D3FC89FD6}"/>
              </a:ext>
            </a:extLst>
          </p:cNvPr>
          <p:cNvSpPr>
            <a:spLocks noGrp="1"/>
          </p:cNvSpPr>
          <p:nvPr>
            <p:ph type="title"/>
          </p:nvPr>
        </p:nvSpPr>
        <p:spPr>
          <a:xfrm>
            <a:off x="180975" y="192820"/>
            <a:ext cx="10515600" cy="588712"/>
          </a:xfrm>
        </p:spPr>
        <p:txBody>
          <a:bodyPr>
            <a:normAutofit/>
          </a:bodyPr>
          <a:lstStyle/>
          <a:p>
            <a:r>
              <a:rPr lang="en-US" sz="3200" dirty="0">
                <a:solidFill>
                  <a:srgbClr val="FF0000"/>
                </a:solidFill>
              </a:rPr>
              <a:t>Heat level model for Total heat time</a:t>
            </a:r>
            <a:endParaRPr lang="en-IN" sz="3200" dirty="0">
              <a:solidFill>
                <a:srgbClr val="FF0000"/>
              </a:solidFill>
            </a:endParaRPr>
          </a:p>
        </p:txBody>
      </p:sp>
      <p:sp>
        <p:nvSpPr>
          <p:cNvPr id="6" name="TextBox 5">
            <a:extLst>
              <a:ext uri="{FF2B5EF4-FFF2-40B4-BE49-F238E27FC236}">
                <a16:creationId xmlns:a16="http://schemas.microsoft.com/office/drawing/2014/main" id="{C7F45FAE-81E3-4A90-89C0-7639A916B6C1}"/>
              </a:ext>
            </a:extLst>
          </p:cNvPr>
          <p:cNvSpPr txBox="1"/>
          <p:nvPr/>
        </p:nvSpPr>
        <p:spPr>
          <a:xfrm>
            <a:off x="247649" y="1183288"/>
            <a:ext cx="3938457" cy="369332"/>
          </a:xfrm>
          <a:prstGeom prst="rect">
            <a:avLst/>
          </a:prstGeom>
          <a:noFill/>
        </p:spPr>
        <p:txBody>
          <a:bodyPr wrap="square" rtlCol="0">
            <a:spAutoFit/>
          </a:bodyPr>
          <a:lstStyle/>
          <a:p>
            <a:r>
              <a:rPr lang="en-US" dirty="0"/>
              <a:t>Predictions on 2 campaigns (test data)</a:t>
            </a:r>
            <a:endParaRPr lang="en-IN" dirty="0"/>
          </a:p>
        </p:txBody>
      </p:sp>
      <p:graphicFrame>
        <p:nvGraphicFramePr>
          <p:cNvPr id="3" name="Table 4">
            <a:extLst>
              <a:ext uri="{FF2B5EF4-FFF2-40B4-BE49-F238E27FC236}">
                <a16:creationId xmlns:a16="http://schemas.microsoft.com/office/drawing/2014/main" id="{C52BBA76-7A6C-4BF1-9950-83946F436585}"/>
              </a:ext>
            </a:extLst>
          </p:cNvPr>
          <p:cNvGraphicFramePr>
            <a:graphicFrameLocks/>
          </p:cNvGraphicFramePr>
          <p:nvPr>
            <p:extLst>
              <p:ext uri="{D42A27DB-BD31-4B8C-83A1-F6EECF244321}">
                <p14:modId xmlns:p14="http://schemas.microsoft.com/office/powerpoint/2010/main" val="67432260"/>
              </p:ext>
            </p:extLst>
          </p:nvPr>
        </p:nvGraphicFramePr>
        <p:xfrm>
          <a:off x="8053338" y="1358607"/>
          <a:ext cx="3900558" cy="5043076"/>
        </p:xfrm>
        <a:graphic>
          <a:graphicData uri="http://schemas.openxmlformats.org/drawingml/2006/table">
            <a:tbl>
              <a:tblPr firstRow="1" bandRow="1"/>
              <a:tblGrid>
                <a:gridCol w="3900558">
                  <a:extLst>
                    <a:ext uri="{9D8B030D-6E8A-4147-A177-3AD203B41FA5}">
                      <a16:colId xmlns:a16="http://schemas.microsoft.com/office/drawing/2014/main" val="3624351020"/>
                    </a:ext>
                  </a:extLst>
                </a:gridCol>
              </a:tblGrid>
              <a:tr h="388168">
                <a:tc>
                  <a:txBody>
                    <a:bodyPr/>
                    <a:lstStyle/>
                    <a:p>
                      <a:pPr algn="ctr"/>
                      <a:r>
                        <a:rPr lang="en-IN" sz="1400" b="1" dirty="0">
                          <a:latin typeface="+mn-lt"/>
                        </a:rPr>
                        <a:t>Target Variable</a:t>
                      </a:r>
                      <a:endParaRPr lang="en-US" sz="1400" b="1" dirty="0">
                        <a:latin typeface="+mn-lt"/>
                      </a:endParaRPr>
                    </a:p>
                  </a:txBody>
                  <a:tcPr/>
                </a:tc>
                <a:extLst>
                  <a:ext uri="{0D108BD9-81ED-4DB2-BD59-A6C34878D82A}">
                    <a16:rowId xmlns:a16="http://schemas.microsoft.com/office/drawing/2014/main" val="2010958779"/>
                  </a:ext>
                </a:extLst>
              </a:tr>
              <a:tr h="388168">
                <a:tc>
                  <a:txBody>
                    <a:bodyPr/>
                    <a:lstStyle/>
                    <a:p>
                      <a:pPr algn="ctr"/>
                      <a:r>
                        <a:rPr lang="en-IN" sz="1400" b="1" dirty="0">
                          <a:latin typeface="+mn-lt"/>
                        </a:rPr>
                        <a:t>Total heat time</a:t>
                      </a:r>
                      <a:endParaRPr lang="en-US" sz="1400" b="1" dirty="0">
                        <a:latin typeface="+mn-lt"/>
                      </a:endParaRPr>
                    </a:p>
                  </a:txBody>
                  <a:tcPr/>
                </a:tc>
                <a:extLst>
                  <a:ext uri="{0D108BD9-81ED-4DB2-BD59-A6C34878D82A}">
                    <a16:rowId xmlns:a16="http://schemas.microsoft.com/office/drawing/2014/main" val="705595396"/>
                  </a:ext>
                </a:extLst>
              </a:tr>
              <a:tr h="388168">
                <a:tc>
                  <a:txBody>
                    <a:bodyPr/>
                    <a:lstStyle/>
                    <a:p>
                      <a:pPr algn="ctr"/>
                      <a:r>
                        <a:rPr lang="en-IN" sz="1400" b="1" dirty="0">
                          <a:latin typeface="+mn-lt"/>
                        </a:rPr>
                        <a:t>Metrics</a:t>
                      </a:r>
                      <a:endParaRPr lang="en-US" sz="1400" b="1" dirty="0">
                        <a:latin typeface="+mn-lt"/>
                      </a:endParaRPr>
                    </a:p>
                  </a:txBody>
                  <a:tcPr/>
                </a:tc>
                <a:extLst>
                  <a:ext uri="{0D108BD9-81ED-4DB2-BD59-A6C34878D82A}">
                    <a16:rowId xmlns:a16="http://schemas.microsoft.com/office/drawing/2014/main" val="477951869"/>
                  </a:ext>
                </a:extLst>
              </a:tr>
              <a:tr h="388168">
                <a:tc>
                  <a:txBody>
                    <a:bodyPr/>
                    <a:lstStyle/>
                    <a:p>
                      <a:pPr algn="ctr"/>
                      <a:r>
                        <a:rPr lang="en-US" sz="1400" b="1" dirty="0">
                          <a:latin typeface="+mn-lt"/>
                        </a:rPr>
                        <a:t>R2 : 0.07</a:t>
                      </a:r>
                    </a:p>
                  </a:txBody>
                  <a:tcPr/>
                </a:tc>
                <a:extLst>
                  <a:ext uri="{0D108BD9-81ED-4DB2-BD59-A6C34878D82A}">
                    <a16:rowId xmlns:a16="http://schemas.microsoft.com/office/drawing/2014/main" val="3534393356"/>
                  </a:ext>
                </a:extLst>
              </a:tr>
              <a:tr h="388168">
                <a:tc>
                  <a:txBody>
                    <a:bodyPr/>
                    <a:lstStyle/>
                    <a:p>
                      <a:pPr algn="ctr"/>
                      <a:r>
                        <a:rPr lang="en-US" sz="1400" b="1" dirty="0">
                          <a:latin typeface="+mn-lt"/>
                        </a:rPr>
                        <a:t> Train NMSE :  9.7% </a:t>
                      </a:r>
                    </a:p>
                  </a:txBody>
                  <a:tcPr/>
                </a:tc>
                <a:extLst>
                  <a:ext uri="{0D108BD9-81ED-4DB2-BD59-A6C34878D82A}">
                    <a16:rowId xmlns:a16="http://schemas.microsoft.com/office/drawing/2014/main" val="3230298045"/>
                  </a:ext>
                </a:extLst>
              </a:tr>
              <a:tr h="3881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Test NMSE : 92.43%</a:t>
                      </a:r>
                    </a:p>
                  </a:txBody>
                  <a:tcPr/>
                </a:tc>
                <a:extLst>
                  <a:ext uri="{0D108BD9-81ED-4DB2-BD59-A6C34878D82A}">
                    <a16:rowId xmlns:a16="http://schemas.microsoft.com/office/drawing/2014/main" val="3707271476"/>
                  </a:ext>
                </a:extLst>
              </a:tr>
              <a:tr h="2714068">
                <a:tc>
                  <a:txBody>
                    <a:bodyPr/>
                    <a:lstStyle/>
                    <a:p>
                      <a:pPr algn="ctr"/>
                      <a:endParaRPr lang="en-US" sz="1400" b="1" dirty="0">
                        <a:latin typeface="+mn-lt"/>
                      </a:endParaRPr>
                    </a:p>
                  </a:txBody>
                  <a:tcPr/>
                </a:tc>
                <a:extLst>
                  <a:ext uri="{0D108BD9-81ED-4DB2-BD59-A6C34878D82A}">
                    <a16:rowId xmlns:a16="http://schemas.microsoft.com/office/drawing/2014/main" val="2797635825"/>
                  </a:ext>
                </a:extLst>
              </a:tr>
            </a:tbl>
          </a:graphicData>
        </a:graphic>
      </p:graphicFrame>
      <p:sp>
        <p:nvSpPr>
          <p:cNvPr id="9" name="TextBox 8">
            <a:extLst>
              <a:ext uri="{FF2B5EF4-FFF2-40B4-BE49-F238E27FC236}">
                <a16:creationId xmlns:a16="http://schemas.microsoft.com/office/drawing/2014/main" id="{F20ED85C-AF04-4361-8ABC-3CA122D124B6}"/>
              </a:ext>
            </a:extLst>
          </p:cNvPr>
          <p:cNvSpPr txBox="1"/>
          <p:nvPr/>
        </p:nvSpPr>
        <p:spPr>
          <a:xfrm>
            <a:off x="4879250" y="1641504"/>
            <a:ext cx="3034400" cy="3416320"/>
          </a:xfrm>
          <a:prstGeom prst="rect">
            <a:avLst/>
          </a:prstGeom>
          <a:noFill/>
        </p:spPr>
        <p:txBody>
          <a:bodyPr wrap="square">
            <a:spAutoFit/>
          </a:bodyPr>
          <a:lstStyle/>
          <a:p>
            <a:r>
              <a:rPr lang="en-US" dirty="0">
                <a:solidFill>
                  <a:srgbClr val="FF0000"/>
                </a:solidFill>
              </a:rPr>
              <a:t>Model description</a:t>
            </a:r>
          </a:p>
          <a:p>
            <a:endParaRPr lang="en-US" dirty="0">
              <a:solidFill>
                <a:srgbClr val="FF0000"/>
              </a:solidFill>
            </a:endParaRPr>
          </a:p>
          <a:p>
            <a:r>
              <a:rPr lang="en-US" dirty="0">
                <a:solidFill>
                  <a:srgbClr val="FF0000"/>
                </a:solidFill>
              </a:rPr>
              <a:t>Non Linear model</a:t>
            </a:r>
          </a:p>
          <a:p>
            <a:r>
              <a:rPr lang="en-US" dirty="0" err="1">
                <a:solidFill>
                  <a:srgbClr val="FF0000"/>
                </a:solidFill>
              </a:rPr>
              <a:t>XGBoost</a:t>
            </a:r>
            <a:r>
              <a:rPr lang="en-US" dirty="0">
                <a:solidFill>
                  <a:srgbClr val="FF0000"/>
                </a:solidFill>
              </a:rPr>
              <a:t> model</a:t>
            </a:r>
          </a:p>
          <a:p>
            <a:endParaRPr lang="en-US" dirty="0">
              <a:solidFill>
                <a:srgbClr val="FF0000"/>
              </a:solidFill>
            </a:endParaRPr>
          </a:p>
          <a:p>
            <a:r>
              <a:rPr lang="en-US" dirty="0">
                <a:solidFill>
                  <a:srgbClr val="FF0000"/>
                </a:solidFill>
              </a:rPr>
              <a:t>Predictions rounded off to nearest multiples of 5</a:t>
            </a:r>
          </a:p>
          <a:p>
            <a:endParaRPr lang="en-US" dirty="0">
              <a:solidFill>
                <a:srgbClr val="FF0000"/>
              </a:solidFill>
            </a:endParaRPr>
          </a:p>
          <a:p>
            <a:r>
              <a:rPr lang="en-US" dirty="0">
                <a:solidFill>
                  <a:srgbClr val="FF0000"/>
                </a:solidFill>
              </a:rPr>
              <a:t>Outliers in data &gt;150 min rounded off to 150 min as threshold</a:t>
            </a:r>
          </a:p>
          <a:p>
            <a:pPr marL="342900" indent="-342900">
              <a:buAutoNum type="arabicPeriod"/>
            </a:pPr>
            <a:endParaRPr lang="en-IN" dirty="0"/>
          </a:p>
        </p:txBody>
      </p:sp>
      <p:pic>
        <p:nvPicPr>
          <p:cNvPr id="5" name="Picture 4">
            <a:extLst>
              <a:ext uri="{FF2B5EF4-FFF2-40B4-BE49-F238E27FC236}">
                <a16:creationId xmlns:a16="http://schemas.microsoft.com/office/drawing/2014/main" id="{4333051D-684B-4F0A-A9D5-35FD5AA69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37868"/>
            <a:ext cx="4782911" cy="2529036"/>
          </a:xfrm>
          <a:prstGeom prst="rect">
            <a:avLst/>
          </a:prstGeom>
        </p:spPr>
      </p:pic>
      <p:pic>
        <p:nvPicPr>
          <p:cNvPr id="8" name="Picture 7">
            <a:extLst>
              <a:ext uri="{FF2B5EF4-FFF2-40B4-BE49-F238E27FC236}">
                <a16:creationId xmlns:a16="http://schemas.microsoft.com/office/drawing/2014/main" id="{FB0D1C2C-D9A5-4184-A633-A95FCA5E5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0726"/>
            <a:ext cx="4782911" cy="2529036"/>
          </a:xfrm>
          <a:prstGeom prst="rect">
            <a:avLst/>
          </a:prstGeom>
        </p:spPr>
      </p:pic>
      <p:pic>
        <p:nvPicPr>
          <p:cNvPr id="11" name="Picture 10">
            <a:extLst>
              <a:ext uri="{FF2B5EF4-FFF2-40B4-BE49-F238E27FC236}">
                <a16:creationId xmlns:a16="http://schemas.microsoft.com/office/drawing/2014/main" id="{36CB8776-6319-4F87-9434-A07147364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338" y="3713966"/>
            <a:ext cx="3760870" cy="2687717"/>
          </a:xfrm>
          <a:prstGeom prst="rect">
            <a:avLst/>
          </a:prstGeom>
        </p:spPr>
      </p:pic>
    </p:spTree>
    <p:extLst>
      <p:ext uri="{BB962C8B-B14F-4D97-AF65-F5344CB8AC3E}">
        <p14:creationId xmlns:p14="http://schemas.microsoft.com/office/powerpoint/2010/main" val="265952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EBA0-DDFA-4C16-9C2F-108D3FC89FD6}"/>
              </a:ext>
            </a:extLst>
          </p:cNvPr>
          <p:cNvSpPr>
            <a:spLocks noGrp="1"/>
          </p:cNvSpPr>
          <p:nvPr>
            <p:ph type="title"/>
          </p:nvPr>
        </p:nvSpPr>
        <p:spPr>
          <a:xfrm>
            <a:off x="213022" y="165845"/>
            <a:ext cx="10515600" cy="730442"/>
          </a:xfrm>
        </p:spPr>
        <p:txBody>
          <a:bodyPr>
            <a:normAutofit/>
          </a:bodyPr>
          <a:lstStyle/>
          <a:p>
            <a:r>
              <a:rPr lang="en-US" sz="3200" dirty="0">
                <a:solidFill>
                  <a:srgbClr val="FF0000"/>
                </a:solidFill>
              </a:rPr>
              <a:t>Heat level model for Efficiency</a:t>
            </a:r>
            <a:endParaRPr lang="en-IN" sz="3200" dirty="0">
              <a:solidFill>
                <a:srgbClr val="FF0000"/>
              </a:solidFill>
            </a:endParaRPr>
          </a:p>
        </p:txBody>
      </p:sp>
      <p:sp>
        <p:nvSpPr>
          <p:cNvPr id="6" name="TextBox 5">
            <a:extLst>
              <a:ext uri="{FF2B5EF4-FFF2-40B4-BE49-F238E27FC236}">
                <a16:creationId xmlns:a16="http://schemas.microsoft.com/office/drawing/2014/main" id="{C7F45FAE-81E3-4A90-89C0-7639A916B6C1}"/>
              </a:ext>
            </a:extLst>
          </p:cNvPr>
          <p:cNvSpPr txBox="1"/>
          <p:nvPr/>
        </p:nvSpPr>
        <p:spPr>
          <a:xfrm>
            <a:off x="247650" y="1183288"/>
            <a:ext cx="3938456" cy="369332"/>
          </a:xfrm>
          <a:prstGeom prst="rect">
            <a:avLst/>
          </a:prstGeom>
          <a:noFill/>
        </p:spPr>
        <p:txBody>
          <a:bodyPr wrap="square" rtlCol="0">
            <a:spAutoFit/>
          </a:bodyPr>
          <a:lstStyle/>
          <a:p>
            <a:r>
              <a:rPr lang="en-US" dirty="0"/>
              <a:t>Predictions on 2 campaigns (test data)</a:t>
            </a:r>
            <a:endParaRPr lang="en-IN" dirty="0"/>
          </a:p>
        </p:txBody>
      </p:sp>
      <p:sp>
        <p:nvSpPr>
          <p:cNvPr id="7" name="TextBox 6">
            <a:extLst>
              <a:ext uri="{FF2B5EF4-FFF2-40B4-BE49-F238E27FC236}">
                <a16:creationId xmlns:a16="http://schemas.microsoft.com/office/drawing/2014/main" id="{DB87AA35-1423-4E3A-A31F-4D415F25FFE6}"/>
              </a:ext>
            </a:extLst>
          </p:cNvPr>
          <p:cNvSpPr txBox="1"/>
          <p:nvPr/>
        </p:nvSpPr>
        <p:spPr>
          <a:xfrm>
            <a:off x="4621767" y="965661"/>
            <a:ext cx="3077317" cy="1200329"/>
          </a:xfrm>
          <a:prstGeom prst="rect">
            <a:avLst/>
          </a:prstGeom>
          <a:noFill/>
        </p:spPr>
        <p:txBody>
          <a:bodyPr wrap="none" rtlCol="0">
            <a:spAutoFit/>
          </a:bodyPr>
          <a:lstStyle/>
          <a:p>
            <a:r>
              <a:rPr lang="en-US" dirty="0">
                <a:solidFill>
                  <a:srgbClr val="FF0000"/>
                </a:solidFill>
              </a:rPr>
              <a:t>Model description</a:t>
            </a:r>
          </a:p>
          <a:p>
            <a:r>
              <a:rPr lang="en-US" dirty="0">
                <a:solidFill>
                  <a:srgbClr val="FF0000"/>
                </a:solidFill>
              </a:rPr>
              <a:t>Non Linear model</a:t>
            </a:r>
          </a:p>
          <a:p>
            <a:r>
              <a:rPr lang="en-US" dirty="0">
                <a:solidFill>
                  <a:srgbClr val="FF0000"/>
                </a:solidFill>
              </a:rPr>
              <a:t>3-hidden layer Neural Network</a:t>
            </a:r>
          </a:p>
          <a:p>
            <a:pPr marL="342900" indent="-342900">
              <a:buAutoNum type="arabicPeriod"/>
            </a:pPr>
            <a:endParaRPr lang="en-IN" dirty="0"/>
          </a:p>
        </p:txBody>
      </p:sp>
      <p:graphicFrame>
        <p:nvGraphicFramePr>
          <p:cNvPr id="3" name="Table 4">
            <a:extLst>
              <a:ext uri="{FF2B5EF4-FFF2-40B4-BE49-F238E27FC236}">
                <a16:creationId xmlns:a16="http://schemas.microsoft.com/office/drawing/2014/main" id="{C52BBA76-7A6C-4BF1-9950-83946F436585}"/>
              </a:ext>
            </a:extLst>
          </p:cNvPr>
          <p:cNvGraphicFramePr>
            <a:graphicFrameLocks/>
          </p:cNvGraphicFramePr>
          <p:nvPr/>
        </p:nvGraphicFramePr>
        <p:xfrm>
          <a:off x="7894040" y="1430401"/>
          <a:ext cx="3715635" cy="5330446"/>
        </p:xfrm>
        <a:graphic>
          <a:graphicData uri="http://schemas.openxmlformats.org/drawingml/2006/table">
            <a:tbl>
              <a:tblPr firstRow="1" bandRow="1"/>
              <a:tblGrid>
                <a:gridCol w="3715635">
                  <a:extLst>
                    <a:ext uri="{9D8B030D-6E8A-4147-A177-3AD203B41FA5}">
                      <a16:colId xmlns:a16="http://schemas.microsoft.com/office/drawing/2014/main" val="3624351020"/>
                    </a:ext>
                  </a:extLst>
                </a:gridCol>
              </a:tblGrid>
              <a:tr h="438265">
                <a:tc>
                  <a:txBody>
                    <a:bodyPr/>
                    <a:lstStyle/>
                    <a:p>
                      <a:pPr algn="ctr"/>
                      <a:r>
                        <a:rPr lang="en-IN" sz="1400" b="1" dirty="0">
                          <a:latin typeface="+mn-lt"/>
                        </a:rPr>
                        <a:t>Target Variable</a:t>
                      </a:r>
                      <a:endParaRPr lang="en-US" sz="1400" b="1" dirty="0">
                        <a:latin typeface="+mn-lt"/>
                      </a:endParaRPr>
                    </a:p>
                  </a:txBody>
                  <a:tcPr/>
                </a:tc>
                <a:extLst>
                  <a:ext uri="{0D108BD9-81ED-4DB2-BD59-A6C34878D82A}">
                    <a16:rowId xmlns:a16="http://schemas.microsoft.com/office/drawing/2014/main" val="2010958779"/>
                  </a:ext>
                </a:extLst>
              </a:tr>
              <a:tr h="438265">
                <a:tc>
                  <a:txBody>
                    <a:bodyPr/>
                    <a:lstStyle/>
                    <a:p>
                      <a:pPr algn="ctr"/>
                      <a:r>
                        <a:rPr lang="en-IN" sz="1400" b="1" dirty="0">
                          <a:latin typeface="+mn-lt"/>
                        </a:rPr>
                        <a:t>Efficiency (Kg/KWH)</a:t>
                      </a:r>
                      <a:endParaRPr lang="en-US" sz="1400" b="1" dirty="0">
                        <a:latin typeface="+mn-lt"/>
                      </a:endParaRPr>
                    </a:p>
                  </a:txBody>
                  <a:tcPr/>
                </a:tc>
                <a:extLst>
                  <a:ext uri="{0D108BD9-81ED-4DB2-BD59-A6C34878D82A}">
                    <a16:rowId xmlns:a16="http://schemas.microsoft.com/office/drawing/2014/main" val="705595396"/>
                  </a:ext>
                </a:extLst>
              </a:tr>
              <a:tr h="438265">
                <a:tc>
                  <a:txBody>
                    <a:bodyPr/>
                    <a:lstStyle/>
                    <a:p>
                      <a:pPr algn="ctr"/>
                      <a:r>
                        <a:rPr lang="en-IN" sz="1400" b="1" dirty="0">
                          <a:latin typeface="+mn-lt"/>
                        </a:rPr>
                        <a:t>Metrics</a:t>
                      </a:r>
                      <a:endParaRPr lang="en-US" sz="1400" b="1" dirty="0">
                        <a:latin typeface="+mn-lt"/>
                      </a:endParaRPr>
                    </a:p>
                  </a:txBody>
                  <a:tcPr/>
                </a:tc>
                <a:extLst>
                  <a:ext uri="{0D108BD9-81ED-4DB2-BD59-A6C34878D82A}">
                    <a16:rowId xmlns:a16="http://schemas.microsoft.com/office/drawing/2014/main" val="3707271476"/>
                  </a:ext>
                </a:extLst>
              </a:tr>
              <a:tr h="438265">
                <a:tc>
                  <a:txBody>
                    <a:bodyPr/>
                    <a:lstStyle/>
                    <a:p>
                      <a:pPr algn="ctr"/>
                      <a:r>
                        <a:rPr lang="en-US" sz="1400" b="1" dirty="0">
                          <a:latin typeface="+mn-lt"/>
                        </a:rPr>
                        <a:t>R2 : -0.48</a:t>
                      </a:r>
                    </a:p>
                  </a:txBody>
                  <a:tcPr/>
                </a:tc>
                <a:extLst>
                  <a:ext uri="{0D108BD9-81ED-4DB2-BD59-A6C34878D82A}">
                    <a16:rowId xmlns:a16="http://schemas.microsoft.com/office/drawing/2014/main" val="2797635825"/>
                  </a:ext>
                </a:extLst>
              </a:tr>
              <a:tr h="438265">
                <a:tc>
                  <a:txBody>
                    <a:bodyPr/>
                    <a:lstStyle/>
                    <a:p>
                      <a:pPr algn="ctr"/>
                      <a:r>
                        <a:rPr lang="en-US" sz="1400" b="1" dirty="0">
                          <a:latin typeface="+mn-lt"/>
                        </a:rPr>
                        <a:t> Train NMSE :  41.68% </a:t>
                      </a:r>
                    </a:p>
                    <a:p>
                      <a:pPr algn="ctr"/>
                      <a:r>
                        <a:rPr lang="en-US" sz="1400" b="1" dirty="0">
                          <a:latin typeface="+mn-lt"/>
                        </a:rPr>
                        <a:t>Test NMSE : 148.6%</a:t>
                      </a:r>
                    </a:p>
                  </a:txBody>
                  <a:tcPr/>
                </a:tc>
                <a:extLst>
                  <a:ext uri="{0D108BD9-81ED-4DB2-BD59-A6C34878D82A}">
                    <a16:rowId xmlns:a16="http://schemas.microsoft.com/office/drawing/2014/main" val="1660373702"/>
                  </a:ext>
                </a:extLst>
              </a:tr>
              <a:tr h="438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Test NMSE : campaign 8 : </a:t>
                      </a:r>
                      <a:r>
                        <a:rPr lang="en-US" sz="1400" b="1" dirty="0"/>
                        <a:t>147.3%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Test NMSE : campaign 9 : 168</a:t>
                      </a:r>
                      <a:r>
                        <a:rPr lang="en-US" sz="1400" b="1" dirty="0"/>
                        <a:t>.1</a:t>
                      </a:r>
                      <a:r>
                        <a:rPr lang="en-US" sz="1400" b="1" dirty="0">
                          <a:latin typeface="+mn-lt"/>
                        </a:rPr>
                        <a:t>%</a:t>
                      </a:r>
                    </a:p>
                  </a:txBody>
                  <a:tcPr/>
                </a:tc>
                <a:extLst>
                  <a:ext uri="{0D108BD9-81ED-4DB2-BD59-A6C34878D82A}">
                    <a16:rowId xmlns:a16="http://schemas.microsoft.com/office/drawing/2014/main" val="2381079608"/>
                  </a:ext>
                </a:extLst>
              </a:tr>
              <a:tr h="25410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latin typeface="+mn-lt"/>
                      </a:endParaRPr>
                    </a:p>
                  </a:txBody>
                  <a:tcPr/>
                </a:tc>
                <a:extLst>
                  <a:ext uri="{0D108BD9-81ED-4DB2-BD59-A6C34878D82A}">
                    <a16:rowId xmlns:a16="http://schemas.microsoft.com/office/drawing/2014/main" val="1055971981"/>
                  </a:ext>
                </a:extLst>
              </a:tr>
            </a:tbl>
          </a:graphicData>
        </a:graphic>
      </p:graphicFrame>
      <p:pic>
        <p:nvPicPr>
          <p:cNvPr id="5" name="Picture 4">
            <a:extLst>
              <a:ext uri="{FF2B5EF4-FFF2-40B4-BE49-F238E27FC236}">
                <a16:creationId xmlns:a16="http://schemas.microsoft.com/office/drawing/2014/main" id="{86F0094A-5E94-4D4B-BA3E-540E82658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4287254"/>
            <a:ext cx="5192444" cy="2570746"/>
          </a:xfrm>
          <a:prstGeom prst="rect">
            <a:avLst/>
          </a:prstGeom>
        </p:spPr>
      </p:pic>
      <p:pic>
        <p:nvPicPr>
          <p:cNvPr id="9" name="Picture 8">
            <a:extLst>
              <a:ext uri="{FF2B5EF4-FFF2-40B4-BE49-F238E27FC236}">
                <a16:creationId xmlns:a16="http://schemas.microsoft.com/office/drawing/2014/main" id="{9FCBF2D4-F263-4CB2-8F8E-8641ECA3E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1749078"/>
            <a:ext cx="5192444" cy="2570746"/>
          </a:xfrm>
          <a:prstGeom prst="rect">
            <a:avLst/>
          </a:prstGeom>
        </p:spPr>
      </p:pic>
      <p:pic>
        <p:nvPicPr>
          <p:cNvPr id="11" name="Picture 10">
            <a:extLst>
              <a:ext uri="{FF2B5EF4-FFF2-40B4-BE49-F238E27FC236}">
                <a16:creationId xmlns:a16="http://schemas.microsoft.com/office/drawing/2014/main" id="{D797A95C-E6E1-4ED8-92D9-8B691AF18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8714" y="4319824"/>
            <a:ext cx="3346286" cy="2410020"/>
          </a:xfrm>
          <a:prstGeom prst="rect">
            <a:avLst/>
          </a:prstGeom>
        </p:spPr>
      </p:pic>
    </p:spTree>
    <p:extLst>
      <p:ext uri="{BB962C8B-B14F-4D97-AF65-F5344CB8AC3E}">
        <p14:creationId xmlns:p14="http://schemas.microsoft.com/office/powerpoint/2010/main" val="384400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97F9-1EDF-4E7D-9B41-44EFA5C746C2}"/>
              </a:ext>
            </a:extLst>
          </p:cNvPr>
          <p:cNvSpPr>
            <a:spLocks noGrp="1"/>
          </p:cNvSpPr>
          <p:nvPr>
            <p:ph type="title"/>
          </p:nvPr>
        </p:nvSpPr>
        <p:spPr>
          <a:xfrm>
            <a:off x="716280" y="269966"/>
            <a:ext cx="10515600" cy="566058"/>
          </a:xfrm>
        </p:spPr>
        <p:txBody>
          <a:bodyPr>
            <a:normAutofit/>
          </a:bodyPr>
          <a:lstStyle/>
          <a:p>
            <a:r>
              <a:rPr lang="en-US" sz="3200" dirty="0">
                <a:solidFill>
                  <a:srgbClr val="FF0000"/>
                </a:solidFill>
              </a:rPr>
              <a:t>Limitations and scope for improvement</a:t>
            </a:r>
            <a:endParaRPr lang="en-IN" sz="3200" dirty="0"/>
          </a:p>
        </p:txBody>
      </p:sp>
      <p:sp>
        <p:nvSpPr>
          <p:cNvPr id="3" name="Content Placeholder 2">
            <a:extLst>
              <a:ext uri="{FF2B5EF4-FFF2-40B4-BE49-F238E27FC236}">
                <a16:creationId xmlns:a16="http://schemas.microsoft.com/office/drawing/2014/main" id="{47B80332-28CB-411B-B3F3-7785D49640B1}"/>
              </a:ext>
            </a:extLst>
          </p:cNvPr>
          <p:cNvSpPr>
            <a:spLocks noGrp="1"/>
          </p:cNvSpPr>
          <p:nvPr>
            <p:ph idx="1"/>
          </p:nvPr>
        </p:nvSpPr>
        <p:spPr>
          <a:xfrm>
            <a:off x="716280" y="957944"/>
            <a:ext cx="10515600" cy="4705214"/>
          </a:xfrm>
        </p:spPr>
        <p:txBody>
          <a:bodyPr>
            <a:normAutofit/>
          </a:bodyPr>
          <a:lstStyle/>
          <a:p>
            <a:pPr marL="0" indent="0">
              <a:buNone/>
            </a:pPr>
            <a:r>
              <a:rPr lang="en-US" sz="2000" dirty="0">
                <a:solidFill>
                  <a:schemeClr val="accent2">
                    <a:lumMod val="75000"/>
                  </a:schemeClr>
                </a:solidFill>
              </a:rPr>
              <a:t>Heat Level Models: </a:t>
            </a:r>
          </a:p>
          <a:p>
            <a:r>
              <a:rPr lang="en-US" sz="2000" dirty="0"/>
              <a:t>The one step ahead predictions for voltage and frequency are good assuming a linear profile on the refractory lining. </a:t>
            </a:r>
          </a:p>
          <a:p>
            <a:r>
              <a:rPr lang="en-US" sz="2000" dirty="0"/>
              <a:t>The performance of model can be improved with other profiles and knowing the dependence of refractory lining to other parameters for efficiency prediction</a:t>
            </a:r>
          </a:p>
          <a:p>
            <a:r>
              <a:rPr lang="en-US" sz="2000" dirty="0"/>
              <a:t>Capacitor removal has a big influence on voltage and frequency profile but the data is unavailable in most cases, hence we aim to look at ways to incorporate the information</a:t>
            </a:r>
          </a:p>
          <a:p>
            <a:r>
              <a:rPr lang="en-US" sz="2000" dirty="0"/>
              <a:t>Models for prediction of efficiency are able to capture some trends but not the complete picture accurately. We believe the reason to be both data insufficiency and requirement to include First Principles based knowledge. For instance, the power consumption is also dependent on the temperature of charge input, temperature of the cooling jacket and coil as well. Like wise, refractory profile has an impact on efficiency. So a better profile could help.</a:t>
            </a:r>
          </a:p>
          <a:p>
            <a:r>
              <a:rPr lang="en-US" sz="2000" dirty="0"/>
              <a:t>More analysis on features affecting the heat time can help build a better model for heat time as well.</a:t>
            </a:r>
          </a:p>
          <a:p>
            <a:endParaRPr lang="en-IN" sz="2000" dirty="0"/>
          </a:p>
        </p:txBody>
      </p:sp>
    </p:spTree>
    <p:extLst>
      <p:ext uri="{BB962C8B-B14F-4D97-AF65-F5344CB8AC3E}">
        <p14:creationId xmlns:p14="http://schemas.microsoft.com/office/powerpoint/2010/main" val="328979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DC7F-A52D-49DD-B4A2-6DF43B8CAD3D}"/>
              </a:ext>
            </a:extLst>
          </p:cNvPr>
          <p:cNvSpPr>
            <a:spLocks noGrp="1"/>
          </p:cNvSpPr>
          <p:nvPr>
            <p:ph type="title"/>
          </p:nvPr>
        </p:nvSpPr>
        <p:spPr>
          <a:xfrm>
            <a:off x="292537" y="365125"/>
            <a:ext cx="11606926" cy="706785"/>
          </a:xfrm>
        </p:spPr>
        <p:txBody>
          <a:bodyPr>
            <a:normAutofit fontScale="90000"/>
          </a:bodyPr>
          <a:lstStyle/>
          <a:p>
            <a:r>
              <a:rPr lang="en-US" sz="3200" dirty="0">
                <a:solidFill>
                  <a:srgbClr val="FF0000"/>
                </a:solidFill>
              </a:rPr>
              <a:t>Campaign level predictions for frequency, voltage and refractory profile</a:t>
            </a:r>
            <a:endParaRPr lang="en-IN" sz="3200" dirty="0">
              <a:solidFill>
                <a:srgbClr val="FF0000"/>
              </a:solidFill>
            </a:endParaRPr>
          </a:p>
        </p:txBody>
      </p:sp>
      <p:graphicFrame>
        <p:nvGraphicFramePr>
          <p:cNvPr id="5" name="Table 4">
            <a:extLst>
              <a:ext uri="{FF2B5EF4-FFF2-40B4-BE49-F238E27FC236}">
                <a16:creationId xmlns:a16="http://schemas.microsoft.com/office/drawing/2014/main" id="{E46CC653-8EA3-49E4-B0E4-C0185262C06A}"/>
              </a:ext>
            </a:extLst>
          </p:cNvPr>
          <p:cNvGraphicFramePr>
            <a:graphicFrameLocks noGrp="1"/>
          </p:cNvGraphicFramePr>
          <p:nvPr>
            <p:extLst>
              <p:ext uri="{D42A27DB-BD31-4B8C-83A1-F6EECF244321}">
                <p14:modId xmlns:p14="http://schemas.microsoft.com/office/powerpoint/2010/main" val="2008616850"/>
              </p:ext>
            </p:extLst>
          </p:nvPr>
        </p:nvGraphicFramePr>
        <p:xfrm>
          <a:off x="292537" y="1252884"/>
          <a:ext cx="11606926" cy="5352798"/>
        </p:xfrm>
        <a:graphic>
          <a:graphicData uri="http://schemas.openxmlformats.org/drawingml/2006/table">
            <a:tbl>
              <a:tblPr firstRow="1" bandRow="1"/>
              <a:tblGrid>
                <a:gridCol w="6116871">
                  <a:extLst>
                    <a:ext uri="{9D8B030D-6E8A-4147-A177-3AD203B41FA5}">
                      <a16:colId xmlns:a16="http://schemas.microsoft.com/office/drawing/2014/main" val="743472523"/>
                    </a:ext>
                  </a:extLst>
                </a:gridCol>
                <a:gridCol w="5490055">
                  <a:extLst>
                    <a:ext uri="{9D8B030D-6E8A-4147-A177-3AD203B41FA5}">
                      <a16:colId xmlns:a16="http://schemas.microsoft.com/office/drawing/2014/main" val="2090945333"/>
                    </a:ext>
                  </a:extLst>
                </a:gridCol>
              </a:tblGrid>
              <a:tr h="446916">
                <a:tc>
                  <a:txBody>
                    <a:bodyPr/>
                    <a:lstStyle/>
                    <a:p>
                      <a:pPr algn="l"/>
                      <a:r>
                        <a:rPr lang="en-IN" b="1" dirty="0"/>
                        <a:t>Input</a:t>
                      </a:r>
                      <a:endParaRPr lang="en-US" b="1" dirty="0"/>
                    </a:p>
                  </a:txBody>
                  <a:tcPr/>
                </a:tc>
                <a:tc>
                  <a:txBody>
                    <a:bodyPr/>
                    <a:lstStyle/>
                    <a:p>
                      <a:pPr algn="l"/>
                      <a:r>
                        <a:rPr lang="en-IN" b="1" dirty="0"/>
                        <a:t>Target Variable</a:t>
                      </a:r>
                      <a:endParaRPr lang="en-US" b="1" dirty="0"/>
                    </a:p>
                  </a:txBody>
                  <a:tcPr/>
                </a:tc>
                <a:extLst>
                  <a:ext uri="{0D108BD9-81ED-4DB2-BD59-A6C34878D82A}">
                    <a16:rowId xmlns:a16="http://schemas.microsoft.com/office/drawing/2014/main" val="3213559418"/>
                  </a:ext>
                </a:extLst>
              </a:tr>
              <a:tr h="1325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Scrap (MT), Sponge (MT), Alloys (MT) Profiles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 voltage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 refractory thickness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Capacitor removal profile for any number of heats in a campaign</a:t>
                      </a:r>
                    </a:p>
                    <a:p>
                      <a:pPr algn="l"/>
                      <a:r>
                        <a:rPr lang="en-US" dirty="0"/>
                        <a:t>Tapping temperature profile (could be constant value)</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Voltage, Frequency and refractory lining profile for the entire campaign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306851799"/>
                  </a:ext>
                </a:extLst>
              </a:tr>
              <a:tr h="712474">
                <a:tc>
                  <a:txBody>
                    <a:bodyPr/>
                    <a:lstStyle/>
                    <a:p>
                      <a:pPr algn="l"/>
                      <a:r>
                        <a:rPr lang="en-US" dirty="0"/>
                        <a:t>One linear model where capacitors are not removed</a:t>
                      </a:r>
                    </a:p>
                    <a:p>
                      <a:pPr algn="l"/>
                      <a:r>
                        <a:rPr lang="en-US" dirty="0"/>
                        <a:t>One linear model where capacitors are removed</a:t>
                      </a:r>
                    </a:p>
                    <a:p>
                      <a:pPr algn="l"/>
                      <a:r>
                        <a:rPr lang="en-US" dirty="0"/>
                        <a:t>(Switching models)</a:t>
                      </a:r>
                    </a:p>
                  </a:txBody>
                  <a:tcPr/>
                </a:tc>
                <a:tc vMerge="1">
                  <a:txBody>
                    <a:bodyPr/>
                    <a:lstStyle/>
                    <a:p>
                      <a:endParaRPr lang="en-US"/>
                    </a:p>
                  </a:txBody>
                  <a:tcPr/>
                </a:tc>
                <a:extLst>
                  <a:ext uri="{0D108BD9-81ED-4DB2-BD59-A6C34878D82A}">
                    <a16:rowId xmlns:a16="http://schemas.microsoft.com/office/drawing/2014/main" val="2505638220"/>
                  </a:ext>
                </a:extLst>
              </a:tr>
              <a:tr h="998290">
                <a:tc>
                  <a:txBody>
                    <a:bodyPr/>
                    <a:lstStyle/>
                    <a:p>
                      <a:pPr algn="l"/>
                      <a:r>
                        <a:rPr lang="en-US" dirty="0"/>
                        <a:t>Metrics when test data is Campaign 8</a:t>
                      </a: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Voltage : R2 : 0.76, NMSE : 23.33%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Frequency : R2 : 0.93, NMSE : 6.96%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Refractory lining : R2 : 0.83, NMSE : 16.11%</a:t>
                      </a:r>
                      <a:endParaRPr kumimoji="0" lang="en-US" alt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14919170"/>
                  </a:ext>
                </a:extLst>
              </a:tr>
              <a:tr h="981512">
                <a:tc>
                  <a:txBody>
                    <a:bodyPr/>
                    <a:lstStyle/>
                    <a:p>
                      <a:pPr algn="l"/>
                      <a:r>
                        <a:rPr lang="en-US" dirty="0"/>
                        <a:t>Metrics when test data is Campaign 9</a:t>
                      </a: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Voltage : R2 : 0.61, NMSE : 38.83%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Frequency : R2 : 0.93, NMSE : 6.81%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Refractory lining : R2 : 0.79, NMSE : 20.86%</a:t>
                      </a:r>
                      <a:endParaRPr kumimoji="0" lang="en-US" alt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39677935"/>
                  </a:ext>
                </a:extLst>
              </a:tr>
            </a:tbl>
          </a:graphicData>
        </a:graphic>
      </p:graphicFrame>
      <p:grpSp>
        <p:nvGrpSpPr>
          <p:cNvPr id="4" name="Group 3">
            <a:extLst>
              <a:ext uri="{FF2B5EF4-FFF2-40B4-BE49-F238E27FC236}">
                <a16:creationId xmlns:a16="http://schemas.microsoft.com/office/drawing/2014/main" id="{D84274A5-9804-41A0-B981-0E9B74F47DA1}"/>
              </a:ext>
            </a:extLst>
          </p:cNvPr>
          <p:cNvGrpSpPr/>
          <p:nvPr/>
        </p:nvGrpSpPr>
        <p:grpSpPr>
          <a:xfrm>
            <a:off x="7384988" y="2420775"/>
            <a:ext cx="3952179" cy="1738273"/>
            <a:chOff x="5949192" y="3162297"/>
            <a:chExt cx="3952179" cy="1738273"/>
          </a:xfrm>
        </p:grpSpPr>
        <p:grpSp>
          <p:nvGrpSpPr>
            <p:cNvPr id="6" name="Group 5">
              <a:extLst>
                <a:ext uri="{FF2B5EF4-FFF2-40B4-BE49-F238E27FC236}">
                  <a16:creationId xmlns:a16="http://schemas.microsoft.com/office/drawing/2014/main" id="{B3DD0428-6F2E-4B8F-9C85-67485621C62F}"/>
                </a:ext>
              </a:extLst>
            </p:cNvPr>
            <p:cNvGrpSpPr/>
            <p:nvPr/>
          </p:nvGrpSpPr>
          <p:grpSpPr>
            <a:xfrm>
              <a:off x="5949192" y="3162297"/>
              <a:ext cx="3952179" cy="1526796"/>
              <a:chOff x="3447875" y="3057787"/>
              <a:chExt cx="3952179" cy="1526796"/>
            </a:xfrm>
          </p:grpSpPr>
          <p:sp>
            <p:nvSpPr>
              <p:cNvPr id="10" name="Rectangle 9">
                <a:extLst>
                  <a:ext uri="{FF2B5EF4-FFF2-40B4-BE49-F238E27FC236}">
                    <a16:creationId xmlns:a16="http://schemas.microsoft.com/office/drawing/2014/main" id="{E71B3203-7C34-4867-BE21-FCC5729DBCA2}"/>
                  </a:ext>
                </a:extLst>
              </p:cNvPr>
              <p:cNvSpPr/>
              <p:nvPr/>
            </p:nvSpPr>
            <p:spPr>
              <a:xfrm>
                <a:off x="4353886" y="3057787"/>
                <a:ext cx="1241571" cy="1526796"/>
              </a:xfrm>
              <a:prstGeom prst="rect">
                <a:avLst/>
              </a:prstGeom>
              <a:solidFill>
                <a:schemeClr val="bg1"/>
              </a:solid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223E7587-547F-44F1-99FF-595050833EF7}"/>
                  </a:ext>
                </a:extLst>
              </p:cNvPr>
              <p:cNvCxnSpPr/>
              <p:nvPr/>
            </p:nvCxnSpPr>
            <p:spPr>
              <a:xfrm>
                <a:off x="3447875" y="3800213"/>
                <a:ext cx="90601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6369A2E-EFA9-4A68-837E-E466FC6DBE7C}"/>
                  </a:ext>
                </a:extLst>
              </p:cNvPr>
              <p:cNvCxnSpPr/>
              <p:nvPr/>
            </p:nvCxnSpPr>
            <p:spPr>
              <a:xfrm>
                <a:off x="5595457" y="3800213"/>
                <a:ext cx="90601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20E74A8-CBFB-411B-A574-E8D37E208CF8}"/>
                  </a:ext>
                </a:extLst>
              </p:cNvPr>
              <p:cNvSpPr txBox="1"/>
              <p:nvPr/>
            </p:nvSpPr>
            <p:spPr>
              <a:xfrm>
                <a:off x="3513594" y="3429000"/>
                <a:ext cx="774571" cy="369332"/>
              </a:xfrm>
              <a:prstGeom prst="rect">
                <a:avLst/>
              </a:prstGeom>
              <a:noFill/>
            </p:spPr>
            <p:txBody>
              <a:bodyPr wrap="none" rtlCol="0">
                <a:spAutoFit/>
              </a:bodyPr>
              <a:lstStyle/>
              <a:p>
                <a:r>
                  <a:rPr lang="en-US" dirty="0">
                    <a:solidFill>
                      <a:schemeClr val="accent1">
                        <a:lumMod val="75000"/>
                      </a:schemeClr>
                    </a:solidFill>
                  </a:rPr>
                  <a:t>Inputs</a:t>
                </a:r>
                <a:endParaRPr lang="en-IN" dirty="0">
                  <a:solidFill>
                    <a:schemeClr val="accent1">
                      <a:lumMod val="75000"/>
                    </a:schemeClr>
                  </a:solidFill>
                </a:endParaRPr>
              </a:p>
            </p:txBody>
          </p:sp>
          <p:sp>
            <p:nvSpPr>
              <p:cNvPr id="14" name="TextBox 13">
                <a:extLst>
                  <a:ext uri="{FF2B5EF4-FFF2-40B4-BE49-F238E27FC236}">
                    <a16:creationId xmlns:a16="http://schemas.microsoft.com/office/drawing/2014/main" id="{5E113C5B-868F-4CAB-9BA4-555FFC9A9340}"/>
                  </a:ext>
                </a:extLst>
              </p:cNvPr>
              <p:cNvSpPr txBox="1"/>
              <p:nvPr/>
            </p:nvSpPr>
            <p:spPr>
              <a:xfrm>
                <a:off x="4419605" y="3221020"/>
                <a:ext cx="1115041" cy="1200329"/>
              </a:xfrm>
              <a:prstGeom prst="rect">
                <a:avLst/>
              </a:prstGeom>
              <a:noFill/>
            </p:spPr>
            <p:txBody>
              <a:bodyPr wrap="square" rtlCol="0">
                <a:spAutoFit/>
              </a:bodyPr>
              <a:lstStyle/>
              <a:p>
                <a:r>
                  <a:rPr lang="en-US" dirty="0">
                    <a:solidFill>
                      <a:srgbClr val="FF0000"/>
                    </a:solidFill>
                  </a:rPr>
                  <a:t>Two Linear models for heat</a:t>
                </a:r>
                <a:endParaRPr lang="en-IN" dirty="0">
                  <a:solidFill>
                    <a:srgbClr val="FF0000"/>
                  </a:solidFill>
                </a:endParaRPr>
              </a:p>
            </p:txBody>
          </p:sp>
          <p:sp>
            <p:nvSpPr>
              <p:cNvPr id="15" name="TextBox 14">
                <a:extLst>
                  <a:ext uri="{FF2B5EF4-FFF2-40B4-BE49-F238E27FC236}">
                    <a16:creationId xmlns:a16="http://schemas.microsoft.com/office/drawing/2014/main" id="{22AA1344-566E-498E-9B9D-E54FF48FD572}"/>
                  </a:ext>
                </a:extLst>
              </p:cNvPr>
              <p:cNvSpPr txBox="1"/>
              <p:nvPr/>
            </p:nvSpPr>
            <p:spPr>
              <a:xfrm>
                <a:off x="5595457" y="3429000"/>
                <a:ext cx="1804597" cy="369332"/>
              </a:xfrm>
              <a:prstGeom prst="rect">
                <a:avLst/>
              </a:prstGeom>
              <a:noFill/>
            </p:spPr>
            <p:txBody>
              <a:bodyPr wrap="none" rtlCol="0">
                <a:spAutoFit/>
              </a:bodyPr>
              <a:lstStyle/>
              <a:p>
                <a:r>
                  <a:rPr lang="en-US" dirty="0">
                    <a:solidFill>
                      <a:schemeClr val="accent1">
                        <a:lumMod val="75000"/>
                      </a:schemeClr>
                    </a:solidFill>
                  </a:rPr>
                  <a:t>Predicted Output</a:t>
                </a:r>
                <a:endParaRPr lang="en-IN" dirty="0">
                  <a:solidFill>
                    <a:schemeClr val="accent1">
                      <a:lumMod val="75000"/>
                    </a:schemeClr>
                  </a:solidFill>
                </a:endParaRPr>
              </a:p>
            </p:txBody>
          </p:sp>
        </p:grpSp>
        <p:cxnSp>
          <p:nvCxnSpPr>
            <p:cNvPr id="7" name="Straight Connector 6">
              <a:extLst>
                <a:ext uri="{FF2B5EF4-FFF2-40B4-BE49-F238E27FC236}">
                  <a16:creationId xmlns:a16="http://schemas.microsoft.com/office/drawing/2014/main" id="{488087D4-AC1D-423D-8746-429597D58FD0}"/>
                </a:ext>
              </a:extLst>
            </p:cNvPr>
            <p:cNvCxnSpPr>
              <a:cxnSpLocks/>
              <a:stCxn id="15" idx="2"/>
            </p:cNvCxnSpPr>
            <p:nvPr/>
          </p:nvCxnSpPr>
          <p:spPr>
            <a:xfrm flipH="1">
              <a:off x="8999072" y="3902842"/>
              <a:ext cx="1" cy="995806"/>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CEFDB8B-2F57-4516-8C34-2A63EFAA1FBC}"/>
                </a:ext>
              </a:extLst>
            </p:cNvPr>
            <p:cNvCxnSpPr>
              <a:cxnSpLocks/>
            </p:cNvCxnSpPr>
            <p:nvPr/>
          </p:nvCxnSpPr>
          <p:spPr>
            <a:xfrm flipH="1">
              <a:off x="6402196" y="4898648"/>
              <a:ext cx="2596876" cy="1922"/>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7DE7647-C1A6-4FB3-8273-954E0748E3A2}"/>
                </a:ext>
              </a:extLst>
            </p:cNvPr>
            <p:cNvCxnSpPr>
              <a:cxnSpLocks/>
              <a:endCxn id="13" idx="2"/>
            </p:cNvCxnSpPr>
            <p:nvPr/>
          </p:nvCxnSpPr>
          <p:spPr>
            <a:xfrm flipH="1" flipV="1">
              <a:off x="6402197" y="3902842"/>
              <a:ext cx="9786" cy="9958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58140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7965-DCCF-4472-B506-DF4BE6D4F304}"/>
              </a:ext>
            </a:extLst>
          </p:cNvPr>
          <p:cNvSpPr>
            <a:spLocks noGrp="1"/>
          </p:cNvSpPr>
          <p:nvPr>
            <p:ph type="title"/>
          </p:nvPr>
        </p:nvSpPr>
        <p:spPr>
          <a:xfrm>
            <a:off x="285750" y="133350"/>
            <a:ext cx="10515600" cy="728799"/>
          </a:xfrm>
        </p:spPr>
        <p:txBody>
          <a:bodyPr>
            <a:normAutofit/>
          </a:bodyPr>
          <a:lstStyle/>
          <a:p>
            <a:r>
              <a:rPr lang="en-US" sz="3200" dirty="0">
                <a:solidFill>
                  <a:srgbClr val="FF0000"/>
                </a:solidFill>
              </a:rPr>
              <a:t>Complete campaign prediction </a:t>
            </a:r>
            <a:endParaRPr lang="en-IN" sz="3200" dirty="0">
              <a:solidFill>
                <a:srgbClr val="FF0000"/>
              </a:solidFill>
            </a:endParaRPr>
          </a:p>
        </p:txBody>
      </p:sp>
      <p:pic>
        <p:nvPicPr>
          <p:cNvPr id="4" name="Picture 3">
            <a:extLst>
              <a:ext uri="{FF2B5EF4-FFF2-40B4-BE49-F238E27FC236}">
                <a16:creationId xmlns:a16="http://schemas.microsoft.com/office/drawing/2014/main" id="{143ABC01-BB28-4D8E-92D6-72A67D307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88" y="781049"/>
            <a:ext cx="3762376" cy="2647951"/>
          </a:xfrm>
          <a:prstGeom prst="rect">
            <a:avLst/>
          </a:prstGeom>
        </p:spPr>
      </p:pic>
      <p:pic>
        <p:nvPicPr>
          <p:cNvPr id="7" name="Picture 6">
            <a:extLst>
              <a:ext uri="{FF2B5EF4-FFF2-40B4-BE49-F238E27FC236}">
                <a16:creationId xmlns:a16="http://schemas.microsoft.com/office/drawing/2014/main" id="{4A92987F-22C0-45F9-9BE4-65BEBAB4E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928" y="781048"/>
            <a:ext cx="3705226" cy="2647951"/>
          </a:xfrm>
          <a:prstGeom prst="rect">
            <a:avLst/>
          </a:prstGeom>
        </p:spPr>
      </p:pic>
      <p:pic>
        <p:nvPicPr>
          <p:cNvPr id="11" name="Picture 10">
            <a:extLst>
              <a:ext uri="{FF2B5EF4-FFF2-40B4-BE49-F238E27FC236}">
                <a16:creationId xmlns:a16="http://schemas.microsoft.com/office/drawing/2014/main" id="{4EA074AC-A717-438F-ACA5-80217B8FB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9927" y="3653460"/>
            <a:ext cx="3705227" cy="2647952"/>
          </a:xfrm>
          <a:prstGeom prst="rect">
            <a:avLst/>
          </a:prstGeom>
        </p:spPr>
      </p:pic>
      <p:pic>
        <p:nvPicPr>
          <p:cNvPr id="13" name="Picture 12">
            <a:extLst>
              <a:ext uri="{FF2B5EF4-FFF2-40B4-BE49-F238E27FC236}">
                <a16:creationId xmlns:a16="http://schemas.microsoft.com/office/drawing/2014/main" id="{B6AD1BC0-6C53-493C-80F8-F7B99557DE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467" y="3653460"/>
            <a:ext cx="3762377" cy="2647952"/>
          </a:xfrm>
          <a:prstGeom prst="rect">
            <a:avLst/>
          </a:prstGeom>
        </p:spPr>
      </p:pic>
      <p:pic>
        <p:nvPicPr>
          <p:cNvPr id="5" name="Picture 4">
            <a:extLst>
              <a:ext uri="{FF2B5EF4-FFF2-40B4-BE49-F238E27FC236}">
                <a16:creationId xmlns:a16="http://schemas.microsoft.com/office/drawing/2014/main" id="{B94E8A30-DBC2-4E78-969F-ADED7CA5E3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6689" y="3653461"/>
            <a:ext cx="3762376" cy="2647951"/>
          </a:xfrm>
          <a:prstGeom prst="rect">
            <a:avLst/>
          </a:prstGeom>
        </p:spPr>
      </p:pic>
      <p:pic>
        <p:nvPicPr>
          <p:cNvPr id="8" name="Picture 7">
            <a:extLst>
              <a:ext uri="{FF2B5EF4-FFF2-40B4-BE49-F238E27FC236}">
                <a16:creationId xmlns:a16="http://schemas.microsoft.com/office/drawing/2014/main" id="{0D92A9D7-786A-4EEC-93F3-368C0A55F9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6689" y="781047"/>
            <a:ext cx="3762376" cy="2647951"/>
          </a:xfrm>
          <a:prstGeom prst="rect">
            <a:avLst/>
          </a:prstGeom>
        </p:spPr>
      </p:pic>
    </p:spTree>
    <p:extLst>
      <p:ext uri="{BB962C8B-B14F-4D97-AF65-F5344CB8AC3E}">
        <p14:creationId xmlns:p14="http://schemas.microsoft.com/office/powerpoint/2010/main" val="346178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70C8-766F-44D2-A82F-192638D5F99D}"/>
              </a:ext>
            </a:extLst>
          </p:cNvPr>
          <p:cNvSpPr>
            <a:spLocks noGrp="1"/>
          </p:cNvSpPr>
          <p:nvPr>
            <p:ph type="title"/>
          </p:nvPr>
        </p:nvSpPr>
        <p:spPr>
          <a:xfrm>
            <a:off x="266700" y="100058"/>
            <a:ext cx="10515600" cy="648879"/>
          </a:xfrm>
        </p:spPr>
        <p:txBody>
          <a:bodyPr>
            <a:normAutofit/>
          </a:bodyPr>
          <a:lstStyle/>
          <a:p>
            <a:r>
              <a:rPr lang="en-US" sz="3200" dirty="0">
                <a:solidFill>
                  <a:srgbClr val="FF0000"/>
                </a:solidFill>
              </a:rPr>
              <a:t>Limitations and scopes for improvement</a:t>
            </a:r>
            <a:endParaRPr lang="en-IN" sz="3200" dirty="0">
              <a:solidFill>
                <a:srgbClr val="FF0000"/>
              </a:solidFill>
            </a:endParaRPr>
          </a:p>
        </p:txBody>
      </p:sp>
      <p:sp>
        <p:nvSpPr>
          <p:cNvPr id="3" name="Content Placeholder 2">
            <a:extLst>
              <a:ext uri="{FF2B5EF4-FFF2-40B4-BE49-F238E27FC236}">
                <a16:creationId xmlns:a16="http://schemas.microsoft.com/office/drawing/2014/main" id="{35978C3E-6FF3-4FF6-9853-8FE9E399E457}"/>
              </a:ext>
            </a:extLst>
          </p:cNvPr>
          <p:cNvSpPr>
            <a:spLocks noGrp="1"/>
          </p:cNvSpPr>
          <p:nvPr>
            <p:ph idx="1"/>
          </p:nvPr>
        </p:nvSpPr>
        <p:spPr>
          <a:xfrm>
            <a:off x="266700" y="748937"/>
            <a:ext cx="11753850" cy="5839097"/>
          </a:xfrm>
        </p:spPr>
        <p:txBody>
          <a:bodyPr>
            <a:noAutofit/>
          </a:bodyPr>
          <a:lstStyle/>
          <a:p>
            <a:pPr marL="0" indent="0">
              <a:buNone/>
            </a:pPr>
            <a:r>
              <a:rPr lang="en-US" dirty="0">
                <a:solidFill>
                  <a:schemeClr val="accent2">
                    <a:lumMod val="75000"/>
                  </a:schemeClr>
                </a:solidFill>
              </a:rPr>
              <a:t>Campaign Level Models:</a:t>
            </a:r>
          </a:p>
          <a:p>
            <a:r>
              <a:rPr lang="en-US" dirty="0"/>
              <a:t>Prediction of entire campaign voltage and frequency is performed.</a:t>
            </a:r>
            <a:r>
              <a:rPr lang="en-IN" dirty="0"/>
              <a:t> It is observed that the model for frequency prediction is good.  The model for voltage shows a decreasing trend as expected. Better refractory profile could help in obtaining better models as refractory prediction is fed into campaign voltage predictions. More clarity on capacitor removal data should help.</a:t>
            </a:r>
          </a:p>
          <a:p>
            <a:r>
              <a:rPr lang="en-IN" dirty="0"/>
              <a:t>We aim to look at including features to improve the voltage simulations in a better fashion and also explore other models.</a:t>
            </a:r>
          </a:p>
          <a:p>
            <a:r>
              <a:rPr lang="en-IN" dirty="0"/>
              <a:t>We also aim to come up with a campaign predictive model for efficiency as well so that it can be a simulator to predict efficiency for different input profiles.</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84943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20F7-FCE4-457E-8384-AA53AA29FFCE}"/>
              </a:ext>
            </a:extLst>
          </p:cNvPr>
          <p:cNvSpPr>
            <a:spLocks noGrp="1"/>
          </p:cNvSpPr>
          <p:nvPr>
            <p:ph type="title"/>
          </p:nvPr>
        </p:nvSpPr>
        <p:spPr>
          <a:xfrm>
            <a:off x="838199" y="365125"/>
            <a:ext cx="10515600" cy="705395"/>
          </a:xfrm>
        </p:spPr>
        <p:txBody>
          <a:bodyPr>
            <a:normAutofit/>
          </a:bodyPr>
          <a:lstStyle/>
          <a:p>
            <a:r>
              <a:rPr lang="en-US" sz="3200" dirty="0">
                <a:solidFill>
                  <a:srgbClr val="FF0000"/>
                </a:solidFill>
              </a:rPr>
              <a:t>Optimization framework for refractory profile prediction</a:t>
            </a:r>
            <a:endParaRPr lang="en-IN" sz="3200"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BE3E73-97A4-460C-9798-703FC08318BD}"/>
                  </a:ext>
                </a:extLst>
              </p:cNvPr>
              <p:cNvSpPr>
                <a:spLocks noGrp="1"/>
              </p:cNvSpPr>
              <p:nvPr>
                <p:ph idx="1"/>
              </p:nvPr>
            </p:nvSpPr>
            <p:spPr>
              <a:xfrm>
                <a:off x="838199" y="1095374"/>
                <a:ext cx="10848703" cy="5061585"/>
              </a:xfrm>
            </p:spPr>
            <p:txBody>
              <a:bodyPr>
                <a:normAutofit lnSpcReduction="10000"/>
              </a:bodyPr>
              <a:lstStyle/>
              <a:p>
                <a:r>
                  <a:rPr lang="en-US" sz="2400" dirty="0"/>
                  <a:t>Objective : Minimize the difference between predicted efficiency and actual efficiency</a:t>
                </a:r>
              </a:p>
              <a:p>
                <a:r>
                  <a:rPr lang="en-US" sz="2400" dirty="0"/>
                  <a:t>Constraints : Thickness of refractory lining should decrease as heat number increases </a:t>
                </a:r>
              </a:p>
              <a:p>
                <a14:m>
                  <m:oMath xmlns:m="http://schemas.openxmlformats.org/officeDocument/2006/math">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𝑟</m:t>
                        </m:r>
                      </m:lim>
                    </m:limLow>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IN" sz="2400" b="0" i="1" smtClean="0">
                                        <a:latin typeface="Cambria Math" panose="02040503050406030204" pitchFamily="18" charset="0"/>
                                      </a:rPr>
                                    </m:ctrlPr>
                                  </m:sSubPr>
                                  <m:e>
                                    <m:r>
                                      <a:rPr lang="en-US" sz="2400" i="1">
                                        <a:latin typeface="Cambria Math" panose="02040503050406030204" pitchFamily="18" charset="0"/>
                                      </a:rPr>
                                      <m:t>𝑒</m:t>
                                    </m:r>
                                  </m:e>
                                  <m:sub>
                                    <m:r>
                                      <a:rPr lang="en-IN" sz="2400" b="0" i="1" smtClean="0">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sub>
                                    </m:sSub>
                                  </m:e>
                                </m:acc>
                              </m:e>
                            </m:d>
                          </m:e>
                          <m:sup>
                            <m:r>
                              <a:rPr lang="en-US" sz="2400" i="1">
                                <a:latin typeface="Cambria Math" panose="02040503050406030204" pitchFamily="18" charset="0"/>
                              </a:rPr>
                              <m:t>2</m:t>
                            </m:r>
                          </m:sup>
                        </m:sSup>
                      </m:e>
                    </m:nary>
                  </m:oMath>
                </a14:m>
                <a:endParaRPr lang="en-IN" sz="2400" dirty="0"/>
              </a:p>
              <a:p>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r>
                      <a:rPr lang="en-US" sz="2400" i="1">
                        <a:latin typeface="Cambria Math" panose="02040503050406030204" pitchFamily="18" charset="0"/>
                      </a:rPr>
                      <m:t>𝑟</m:t>
                    </m:r>
                    <m:d>
                      <m:dPr>
                        <m:ctrlPr>
                          <a:rPr lang="en-US" sz="2400" i="1">
                            <a:latin typeface="Cambria Math" panose="02040503050406030204" pitchFamily="18" charset="0"/>
                          </a:rPr>
                        </m:ctrlPr>
                      </m:dPr>
                      <m:e>
                        <m:r>
                          <a:rPr lang="en-US" sz="2400" i="1">
                            <a:latin typeface="Cambria Math" panose="02040503050406030204" pitchFamily="18" charset="0"/>
                          </a:rPr>
                          <m:t>0</m:t>
                        </m:r>
                      </m:e>
                    </m:d>
                    <m:r>
                      <a:rPr lang="en-IN"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0</m:t>
                        </m:r>
                      </m:sub>
                    </m:sSub>
                    <m:r>
                      <a:rPr lang="en-US" sz="2400" i="1">
                        <a:latin typeface="Cambria Math" panose="02040503050406030204" pitchFamily="18" charset="0"/>
                      </a:rPr>
                      <m:t>, </m:t>
                    </m:r>
                    <m:r>
                      <a:rPr lang="en-IN" sz="2400" b="0" i="1" smtClean="0">
                        <a:latin typeface="Cambria Math" panose="02040503050406030204" pitchFamily="18" charset="0"/>
                      </a:rPr>
                      <m:t> </m:t>
                    </m:r>
                    <m:r>
                      <a:rPr lang="en-US" sz="2400" i="1">
                        <a:latin typeface="Cambria Math" panose="02040503050406030204" pitchFamily="18" charset="0"/>
                      </a:rPr>
                      <m:t>𝑟</m:t>
                    </m:r>
                    <m:d>
                      <m:dPr>
                        <m:ctrlPr>
                          <a:rPr lang="en-US" sz="2400" i="1">
                            <a:latin typeface="Cambria Math" panose="02040503050406030204" pitchFamily="18" charset="0"/>
                          </a:rPr>
                        </m:ctrlPr>
                      </m:dPr>
                      <m:e>
                        <m:r>
                          <a:rPr lang="en-US" sz="2400" b="0" i="1" smtClean="0">
                            <a:latin typeface="Cambria Math" panose="02040503050406030204" pitchFamily="18" charset="0"/>
                          </a:rPr>
                          <m:t>𝑛</m:t>
                        </m:r>
                      </m:e>
                    </m:d>
                    <m:r>
                      <a:rPr lang="en-IN"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𝑓</m:t>
                        </m:r>
                      </m:sub>
                    </m:sSub>
                    <m:r>
                      <a:rPr lang="en-US" sz="2400" i="1">
                        <a:latin typeface="Cambria Math" panose="02040503050406030204" pitchFamily="18" charset="0"/>
                      </a:rPr>
                      <m:t>, </m:t>
                    </m:r>
                    <m:r>
                      <a:rPr lang="en-IN" sz="2400" b="0" i="1" smtClean="0">
                        <a:latin typeface="Cambria Math" panose="02040503050406030204" pitchFamily="18" charset="0"/>
                      </a:rPr>
                      <m:t> </m:t>
                    </m:r>
                    <m:r>
                      <a:rPr lang="en-US" sz="2400" i="1">
                        <a:latin typeface="Cambria Math" panose="02040503050406030204" pitchFamily="18" charset="0"/>
                      </a:rPr>
                      <m:t>𝑟</m:t>
                    </m:r>
                    <m:d>
                      <m:dPr>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𝑟</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&lt;0</m:t>
                    </m:r>
                    <m:r>
                      <a:rPr lang="en-US" sz="2400" b="0" i="1" smtClean="0">
                        <a:latin typeface="Cambria Math" panose="02040503050406030204" pitchFamily="18" charset="0"/>
                      </a:rPr>
                      <m:t> (</m:t>
                    </m:r>
                    <m:r>
                      <a:rPr lang="en-US" sz="2400" b="0" i="1" smtClean="0">
                        <a:latin typeface="Cambria Math" panose="02040503050406030204" pitchFamily="18" charset="0"/>
                      </a:rPr>
                      <m:t>𝑛𝑢𝑚𝑒𝑟𝑖𝑐𝑎𝑙𝑙𝑦</m:t>
                    </m:r>
                    <m:r>
                      <a:rPr lang="en-US" sz="2400" b="0" i="1" smtClean="0">
                        <a:latin typeface="Cambria Math" panose="02040503050406030204" pitchFamily="18" charset="0"/>
                      </a:rPr>
                      <m:t> </m:t>
                    </m:r>
                    <m:r>
                      <a:rPr lang="en-US" sz="2400" b="0" i="1" smtClean="0">
                        <a:latin typeface="Cambria Math" panose="02040503050406030204" pitchFamily="18" charset="0"/>
                      </a:rPr>
                      <m:t>𝜖</m:t>
                    </m:r>
                    <m:r>
                      <a:rPr lang="en-US" sz="2400" b="0" i="1" smtClean="0">
                        <a:latin typeface="Cambria Math" panose="02040503050406030204" pitchFamily="18" charset="0"/>
                      </a:rPr>
                      <m:t>)</m:t>
                    </m:r>
                  </m:oMath>
                </a14:m>
                <a:endParaRPr lang="en-US" sz="2400" dirty="0"/>
              </a:p>
              <a:p>
                <a14:m>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IN" sz="2400" b="0" i="1" dirty="0" smtClean="0">
                            <a:latin typeface="Cambria Math" panose="02040503050406030204" pitchFamily="18" charset="0"/>
                          </a:rPr>
                          <m:t>𝑗</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IN" sz="2400" b="0" i="1" dirty="0" smtClean="0">
                            <a:latin typeface="Cambria Math" panose="02040503050406030204" pitchFamily="18" charset="0"/>
                          </a:rPr>
                          <m:t>𝑗</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IN" sz="2400" b="0" i="1" dirty="0" smtClean="0">
                            <a:latin typeface="Cambria Math" panose="02040503050406030204" pitchFamily="18" charset="0"/>
                          </a:rPr>
                          <m:t>𝑗</m:t>
                        </m:r>
                      </m:e>
                      <m:sub>
                        <m:r>
                          <a:rPr lang="en-IN" sz="2400" b="0" i="1" dirty="0" smtClean="0">
                            <a:latin typeface="Cambria Math" panose="02040503050406030204" pitchFamily="18" charset="0"/>
                          </a:rPr>
                          <m:t>𝑚</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𝑟</m:t>
                    </m:r>
                    <m:r>
                      <a:rPr lang="en-US" sz="2400" b="0" i="1" dirty="0" smtClean="0">
                        <a:latin typeface="Cambria Math" panose="02040503050406030204" pitchFamily="18" charset="0"/>
                      </a:rPr>
                      <m:t>)</m:t>
                    </m:r>
                  </m:oMath>
                </a14:m>
                <a:r>
                  <a:rPr lang="en-US" sz="2400" b="0" dirty="0"/>
                  <a:t>  (Non linear model)</a:t>
                </a:r>
              </a:p>
              <a:p>
                <a14:m>
                  <m:oMath xmlns:m="http://schemas.openxmlformats.org/officeDocument/2006/math">
                    <m:r>
                      <a:rPr lang="en-IN" sz="2400" b="0" i="1" smtClean="0">
                        <a:latin typeface="Cambria Math" panose="02040503050406030204" pitchFamily="18" charset="0"/>
                      </a:rPr>
                      <m:t>𝑛</m:t>
                    </m:r>
                  </m:oMath>
                </a14:m>
                <a:r>
                  <a:rPr lang="en-US" sz="2400" b="0" dirty="0"/>
                  <a:t> is the number of heats in a campaign</a:t>
                </a:r>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0</m:t>
                        </m:r>
                      </m:sub>
                    </m:sSub>
                  </m:oMath>
                </a14:m>
                <a:r>
                  <a:rPr lang="en-US" sz="2400" b="0" dirty="0"/>
                  <a:t> is the initial refractory thickness at the start of the campaign</a:t>
                </a:r>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𝑓</m:t>
                        </m:r>
                      </m:sub>
                    </m:sSub>
                  </m:oMath>
                </a14:m>
                <a:r>
                  <a:rPr lang="en-US" sz="2400" b="0" dirty="0"/>
                  <a:t> is the final refractory thickness at the end of the campaign</a:t>
                </a:r>
              </a:p>
              <a:p>
                <a:r>
                  <a:rPr lang="en-US" sz="2400" b="0" dirty="0"/>
                  <a:t>If we change the objective function to </a:t>
                </a:r>
                <a14:m>
                  <m:oMath xmlns:m="http://schemas.openxmlformats.org/officeDocument/2006/math">
                    <m:limLow>
                      <m:limLowPr>
                        <m:ctrlPr>
                          <a:rPr lang="en-US" sz="2400" i="1" smtClean="0">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𝑟</m:t>
                        </m:r>
                      </m:lim>
                    </m:limLow>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IN" sz="2400" b="0" i="1" smtClean="0">
                                            <a:latin typeface="Cambria Math" panose="02040503050406030204" pitchFamily="18" charset="0"/>
                                          </a:rPr>
                                          <m:t>𝑣</m:t>
                                        </m:r>
                                      </m:e>
                                      <m:sub>
                                        <m:r>
                                          <a:rPr lang="en-US" sz="2400" i="1">
                                            <a:latin typeface="Cambria Math" panose="02040503050406030204" pitchFamily="18" charset="0"/>
                                          </a:rPr>
                                          <m:t>𝑖</m:t>
                                        </m:r>
                                      </m:sub>
                                    </m:sSub>
                                  </m:e>
                                </m:acc>
                              </m:e>
                            </m:d>
                          </m:e>
                          <m:sup>
                            <m:r>
                              <a:rPr lang="en-US" sz="2400" i="1">
                                <a:latin typeface="Cambria Math" panose="02040503050406030204" pitchFamily="18" charset="0"/>
                              </a:rPr>
                              <m:t>2</m:t>
                            </m:r>
                          </m:sup>
                        </m:sSup>
                      </m:e>
                    </m:nary>
                  </m:oMath>
                </a14:m>
                <a:r>
                  <a:rPr lang="en-US" sz="2400" b="0" dirty="0"/>
                  <a:t>, we can find an optimized refractory lining profile with respective to Voltage</a:t>
                </a:r>
              </a:p>
              <a:p>
                <a:endParaRPr lang="en-US" sz="2400" b="0" dirty="0"/>
              </a:p>
              <a:p>
                <a:endParaRPr lang="en-US" sz="2400" b="0" dirty="0"/>
              </a:p>
              <a:p>
                <a:pPr marL="0" indent="0">
                  <a:buNone/>
                </a:pPr>
                <a:endParaRPr lang="en-US" sz="2400" dirty="0"/>
              </a:p>
              <a:p>
                <a:pPr marL="0" indent="0">
                  <a:buNone/>
                </a:pPr>
                <a:endParaRPr lang="en-IN" sz="2400" dirty="0"/>
              </a:p>
            </p:txBody>
          </p:sp>
        </mc:Choice>
        <mc:Fallback xmlns="">
          <p:sp>
            <p:nvSpPr>
              <p:cNvPr id="3" name="Content Placeholder 2">
                <a:extLst>
                  <a:ext uri="{FF2B5EF4-FFF2-40B4-BE49-F238E27FC236}">
                    <a16:creationId xmlns:a16="http://schemas.microsoft.com/office/drawing/2014/main" id="{47BE3E73-97A4-460C-9798-703FC08318BD}"/>
                  </a:ext>
                </a:extLst>
              </p:cNvPr>
              <p:cNvSpPr>
                <a:spLocks noGrp="1" noRot="1" noChangeAspect="1" noMove="1" noResize="1" noEditPoints="1" noAdjustHandles="1" noChangeArrowheads="1" noChangeShapeType="1" noTextEdit="1"/>
              </p:cNvSpPr>
              <p:nvPr>
                <p:ph idx="1"/>
              </p:nvPr>
            </p:nvSpPr>
            <p:spPr>
              <a:xfrm>
                <a:off x="838199" y="1095374"/>
                <a:ext cx="10848703" cy="5061585"/>
              </a:xfrm>
              <a:blipFill>
                <a:blip r:embed="rId2"/>
                <a:stretch>
                  <a:fillRect l="-730" t="-2289" r="-1292" b="-8193"/>
                </a:stretch>
              </a:blipFill>
            </p:spPr>
            <p:txBody>
              <a:bodyPr/>
              <a:lstStyle/>
              <a:p>
                <a:r>
                  <a:rPr lang="en-US">
                    <a:noFill/>
                  </a:rPr>
                  <a:t> </a:t>
                </a:r>
              </a:p>
            </p:txBody>
          </p:sp>
        </mc:Fallback>
      </mc:AlternateContent>
    </p:spTree>
    <p:extLst>
      <p:ext uri="{BB962C8B-B14F-4D97-AF65-F5344CB8AC3E}">
        <p14:creationId xmlns:p14="http://schemas.microsoft.com/office/powerpoint/2010/main" val="348844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1355-5ECA-41C7-9B05-A211A628182B}"/>
              </a:ext>
            </a:extLst>
          </p:cNvPr>
          <p:cNvSpPr>
            <a:spLocks noGrp="1"/>
          </p:cNvSpPr>
          <p:nvPr>
            <p:ph type="title"/>
          </p:nvPr>
        </p:nvSpPr>
        <p:spPr>
          <a:xfrm>
            <a:off x="228600" y="122237"/>
            <a:ext cx="10515600" cy="670243"/>
          </a:xfrm>
        </p:spPr>
        <p:txBody>
          <a:bodyPr>
            <a:normAutofit/>
          </a:bodyPr>
          <a:lstStyle/>
          <a:p>
            <a:r>
              <a:rPr lang="en-US" sz="3200" dirty="0">
                <a:solidFill>
                  <a:srgbClr val="FF0000"/>
                </a:solidFill>
              </a:rPr>
              <a:t>Objectives and Use cases</a:t>
            </a:r>
            <a:endParaRPr lang="en-IN" sz="3200" dirty="0">
              <a:solidFill>
                <a:srgbClr val="FF0000"/>
              </a:solidFill>
            </a:endParaRPr>
          </a:p>
        </p:txBody>
      </p:sp>
      <p:sp>
        <p:nvSpPr>
          <p:cNvPr id="3" name="Content Placeholder 2">
            <a:extLst>
              <a:ext uri="{FF2B5EF4-FFF2-40B4-BE49-F238E27FC236}">
                <a16:creationId xmlns:a16="http://schemas.microsoft.com/office/drawing/2014/main" id="{03205316-648E-4458-A314-D34C61B4E10C}"/>
              </a:ext>
            </a:extLst>
          </p:cNvPr>
          <p:cNvSpPr>
            <a:spLocks noGrp="1"/>
          </p:cNvSpPr>
          <p:nvPr>
            <p:ph idx="1"/>
          </p:nvPr>
        </p:nvSpPr>
        <p:spPr>
          <a:xfrm>
            <a:off x="228600" y="792480"/>
            <a:ext cx="11562806" cy="5904411"/>
          </a:xfrm>
        </p:spPr>
        <p:txBody>
          <a:bodyPr>
            <a:noAutofit/>
          </a:bodyPr>
          <a:lstStyle/>
          <a:p>
            <a:pPr marL="0" indent="0">
              <a:buNone/>
            </a:pPr>
            <a:r>
              <a:rPr lang="en-US" sz="1900" dirty="0"/>
              <a:t>1. </a:t>
            </a:r>
            <a:r>
              <a:rPr lang="en-US" sz="1900" dirty="0">
                <a:solidFill>
                  <a:schemeClr val="accent5">
                    <a:lumMod val="75000"/>
                  </a:schemeClr>
                </a:solidFill>
              </a:rPr>
              <a:t>Develop a model to Predict various induction furnace parameters for a new heat</a:t>
            </a:r>
          </a:p>
          <a:p>
            <a:pPr marL="0" indent="0">
              <a:buNone/>
            </a:pPr>
            <a:r>
              <a:rPr lang="en-US" sz="1900" dirty="0"/>
              <a:t>Before the beginning of a new heat, the model will predict refractory lining, voltage, frequency, efficiency and time of heat at the end of the heat based on input charge, tapping temperature and number of capacitors to be removed for that heat.</a:t>
            </a:r>
          </a:p>
          <a:p>
            <a:pPr marL="0" indent="0">
              <a:buNone/>
            </a:pPr>
            <a:r>
              <a:rPr lang="en-US" sz="1900" dirty="0">
                <a:solidFill>
                  <a:schemeClr val="accent4">
                    <a:lumMod val="75000"/>
                  </a:schemeClr>
                </a:solidFill>
              </a:rPr>
              <a:t>Use cases:</a:t>
            </a:r>
          </a:p>
          <a:p>
            <a:pPr lvl="1"/>
            <a:r>
              <a:rPr lang="en-US" sz="1900" dirty="0"/>
              <a:t>Indicate whether capacitors have to be removed at the end of heat by analyzing the electrical parameters</a:t>
            </a:r>
          </a:p>
          <a:p>
            <a:pPr lvl="1"/>
            <a:r>
              <a:rPr lang="en-US" sz="1900" dirty="0"/>
              <a:t>Analyze how efficiency changes as the number of capacitors and input charge are changed</a:t>
            </a:r>
          </a:p>
          <a:p>
            <a:pPr lvl="1"/>
            <a:r>
              <a:rPr lang="en-US" sz="1900" dirty="0"/>
              <a:t>We can identify if a patching is required after the heat which can help in planning in advance</a:t>
            </a:r>
          </a:p>
          <a:p>
            <a:pPr lvl="1"/>
            <a:r>
              <a:rPr lang="en-US" sz="1900" dirty="0"/>
              <a:t>For a selected Tapping Temperature and charge, total heat time can be estimated to know when to stop</a:t>
            </a:r>
          </a:p>
          <a:p>
            <a:pPr marL="0" indent="0">
              <a:buNone/>
            </a:pPr>
            <a:r>
              <a:rPr lang="en-US" sz="1900" dirty="0"/>
              <a:t>2. </a:t>
            </a:r>
            <a:r>
              <a:rPr lang="en-US" sz="1900" dirty="0">
                <a:solidFill>
                  <a:schemeClr val="accent5">
                    <a:lumMod val="75000"/>
                  </a:schemeClr>
                </a:solidFill>
              </a:rPr>
              <a:t>Develop a model to Predict various induction furnace parameters for an entire campaign</a:t>
            </a:r>
          </a:p>
          <a:p>
            <a:pPr marL="0" indent="0">
              <a:buNone/>
            </a:pPr>
            <a:r>
              <a:rPr lang="en-US" sz="1900" dirty="0"/>
              <a:t>Before the beginning of second heat of a new campaign, the model will predict refractory lining, voltage and frequency at the end of every heat of the new campaign based on the charge, temperature and capacitor removal profile and initial refractory thickness.</a:t>
            </a:r>
          </a:p>
          <a:p>
            <a:pPr marL="0" indent="0">
              <a:buNone/>
            </a:pPr>
            <a:r>
              <a:rPr lang="en-US" sz="1900" dirty="0">
                <a:solidFill>
                  <a:schemeClr val="accent4">
                    <a:lumMod val="75000"/>
                  </a:schemeClr>
                </a:solidFill>
              </a:rPr>
              <a:t>Use cases:</a:t>
            </a:r>
          </a:p>
          <a:p>
            <a:pPr lvl="1"/>
            <a:r>
              <a:rPr lang="en-US" sz="1900" dirty="0"/>
              <a:t>Helps in planning an entire campaign to maximize the number of heats for before lining goes off</a:t>
            </a:r>
          </a:p>
          <a:p>
            <a:pPr lvl="1"/>
            <a:r>
              <a:rPr lang="en-US" sz="1900" dirty="0"/>
              <a:t>Helps us optimize the capacitor removal to maximize heats in a campaign</a:t>
            </a:r>
          </a:p>
          <a:p>
            <a:pPr lvl="1"/>
            <a:r>
              <a:rPr lang="en-US" sz="1900" dirty="0"/>
              <a:t>Helps us decide an initial refractory lining thickness to maximize number of heats for a given charging pattern</a:t>
            </a:r>
          </a:p>
          <a:p>
            <a:pPr marL="457200" lvl="1" indent="0">
              <a:buNone/>
            </a:pPr>
            <a:endParaRPr lang="en-US" sz="1900" dirty="0"/>
          </a:p>
          <a:p>
            <a:pPr marL="457200" lvl="1" indent="0">
              <a:buNone/>
            </a:pPr>
            <a:endParaRPr lang="en-US" sz="1900" dirty="0"/>
          </a:p>
        </p:txBody>
      </p:sp>
    </p:spTree>
    <p:extLst>
      <p:ext uri="{BB962C8B-B14F-4D97-AF65-F5344CB8AC3E}">
        <p14:creationId xmlns:p14="http://schemas.microsoft.com/office/powerpoint/2010/main" val="2422891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7A31-FB8F-48E3-BCE4-56533425C686}"/>
              </a:ext>
            </a:extLst>
          </p:cNvPr>
          <p:cNvSpPr>
            <a:spLocks noGrp="1"/>
          </p:cNvSpPr>
          <p:nvPr>
            <p:ph type="title"/>
          </p:nvPr>
        </p:nvSpPr>
        <p:spPr>
          <a:xfrm>
            <a:off x="550817" y="383178"/>
            <a:ext cx="10515600" cy="609600"/>
          </a:xfrm>
        </p:spPr>
        <p:txBody>
          <a:bodyPr>
            <a:normAutofit/>
          </a:bodyPr>
          <a:lstStyle/>
          <a:p>
            <a:r>
              <a:rPr lang="en-US" sz="3200" dirty="0">
                <a:solidFill>
                  <a:srgbClr val="FF0000"/>
                </a:solidFill>
              </a:rPr>
              <a:t>Results : Optimization on test data campaigns (w.r.t efficiency)</a:t>
            </a:r>
            <a:endParaRPr lang="en-IN" sz="3200" dirty="0">
              <a:solidFill>
                <a:srgbClr val="FF0000"/>
              </a:solidFill>
            </a:endParaRPr>
          </a:p>
        </p:txBody>
      </p:sp>
      <p:sp>
        <p:nvSpPr>
          <p:cNvPr id="4" name="TextBox 3">
            <a:extLst>
              <a:ext uri="{FF2B5EF4-FFF2-40B4-BE49-F238E27FC236}">
                <a16:creationId xmlns:a16="http://schemas.microsoft.com/office/drawing/2014/main" id="{0EAECDA5-C1C8-45EF-94AB-EB70EB33EB7C}"/>
              </a:ext>
            </a:extLst>
          </p:cNvPr>
          <p:cNvSpPr txBox="1"/>
          <p:nvPr/>
        </p:nvSpPr>
        <p:spPr>
          <a:xfrm>
            <a:off x="8221213" y="10780042"/>
            <a:ext cx="98594"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9D0702-87AF-43BC-891A-B11CFC7FA7D0}"/>
              </a:ext>
            </a:extLst>
          </p:cNvPr>
          <p:cNvSpPr txBox="1"/>
          <p:nvPr/>
        </p:nvSpPr>
        <p:spPr>
          <a:xfrm>
            <a:off x="550817" y="4173889"/>
            <a:ext cx="11387716" cy="2585323"/>
          </a:xfrm>
          <a:prstGeom prst="rect">
            <a:avLst/>
          </a:prstGeom>
          <a:noFill/>
        </p:spPr>
        <p:txBody>
          <a:bodyPr wrap="square" rtlCol="0">
            <a:spAutoFit/>
          </a:bodyPr>
          <a:lstStyle/>
          <a:p>
            <a:r>
              <a:rPr lang="en-IN" u="sng" dirty="0"/>
              <a:t>Inferences:</a:t>
            </a:r>
          </a:p>
          <a:p>
            <a:pPr marL="285750" indent="-285750">
              <a:buFont typeface="Arial" panose="020B0604020202020204" pitchFamily="34" charset="0"/>
              <a:buChar char="•"/>
            </a:pPr>
            <a:r>
              <a:rPr lang="en-IN" dirty="0"/>
              <a:t>With linear interpolation, NMSE obtained is 168 % where as NMSE obtained is 114.3% with optimized refractory lining</a:t>
            </a:r>
          </a:p>
          <a:p>
            <a:pPr marL="285750" indent="-285750">
              <a:buFont typeface="Arial" panose="020B0604020202020204" pitchFamily="34" charset="0"/>
              <a:buChar char="•"/>
            </a:pPr>
            <a:r>
              <a:rPr lang="en-IN" dirty="0"/>
              <a:t>A different refractory lining profile improved efficiency predictions for the same model which indicates that the actual refractory lining profile is different from the linear profile we assumed</a:t>
            </a:r>
          </a:p>
          <a:p>
            <a:pPr marL="285750" indent="-285750">
              <a:buFont typeface="Arial" panose="020B0604020202020204" pitchFamily="34" charset="0"/>
              <a:buChar char="•"/>
            </a:pPr>
            <a:r>
              <a:rPr lang="en-IN" dirty="0"/>
              <a:t>Even after giving the optimal refractory profile as an input to the model, the predictions are not accurate which indicates that there are additional features that affect efficiency</a:t>
            </a:r>
          </a:p>
          <a:p>
            <a:endParaRPr lang="en-IN" dirty="0"/>
          </a:p>
          <a:p>
            <a:r>
              <a:rPr lang="en-IN" u="sng" dirty="0"/>
              <a:t>Note:</a:t>
            </a:r>
            <a:r>
              <a:rPr lang="en-IN" dirty="0"/>
              <a:t> Depending on initial refractory lining profile, locally optimal solutions were obtained</a:t>
            </a:r>
            <a:endParaRPr lang="en-US" u="sng" dirty="0"/>
          </a:p>
        </p:txBody>
      </p:sp>
      <p:pic>
        <p:nvPicPr>
          <p:cNvPr id="8" name="Picture 7">
            <a:extLst>
              <a:ext uri="{FF2B5EF4-FFF2-40B4-BE49-F238E27FC236}">
                <a16:creationId xmlns:a16="http://schemas.microsoft.com/office/drawing/2014/main" id="{1EF4AC39-CDCC-4C80-A9EA-F7A26132F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882" y="1145278"/>
            <a:ext cx="3868236" cy="2785932"/>
          </a:xfrm>
          <a:prstGeom prst="rect">
            <a:avLst/>
          </a:prstGeom>
        </p:spPr>
      </p:pic>
      <p:pic>
        <p:nvPicPr>
          <p:cNvPr id="11" name="Picture 10">
            <a:extLst>
              <a:ext uri="{FF2B5EF4-FFF2-40B4-BE49-F238E27FC236}">
                <a16:creationId xmlns:a16="http://schemas.microsoft.com/office/drawing/2014/main" id="{59E573F0-6078-45D1-BE1D-44ED2C214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80" y="1143145"/>
            <a:ext cx="3928365" cy="2785933"/>
          </a:xfrm>
          <a:prstGeom prst="rect">
            <a:avLst/>
          </a:prstGeom>
        </p:spPr>
      </p:pic>
      <p:pic>
        <p:nvPicPr>
          <p:cNvPr id="6" name="Picture 5">
            <a:extLst>
              <a:ext uri="{FF2B5EF4-FFF2-40B4-BE49-F238E27FC236}">
                <a16:creationId xmlns:a16="http://schemas.microsoft.com/office/drawing/2014/main" id="{96E13813-C9B6-435D-8C73-210E362F4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0118" y="1143145"/>
            <a:ext cx="3869662" cy="2723459"/>
          </a:xfrm>
          <a:prstGeom prst="rect">
            <a:avLst/>
          </a:prstGeom>
        </p:spPr>
      </p:pic>
    </p:spTree>
    <p:extLst>
      <p:ext uri="{BB962C8B-B14F-4D97-AF65-F5344CB8AC3E}">
        <p14:creationId xmlns:p14="http://schemas.microsoft.com/office/powerpoint/2010/main" val="272478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7A31-FB8F-48E3-BCE4-56533425C686}"/>
              </a:ext>
            </a:extLst>
          </p:cNvPr>
          <p:cNvSpPr>
            <a:spLocks noGrp="1"/>
          </p:cNvSpPr>
          <p:nvPr>
            <p:ph type="title"/>
          </p:nvPr>
        </p:nvSpPr>
        <p:spPr>
          <a:xfrm>
            <a:off x="550817" y="383178"/>
            <a:ext cx="10515600" cy="609600"/>
          </a:xfrm>
        </p:spPr>
        <p:txBody>
          <a:bodyPr>
            <a:normAutofit/>
          </a:bodyPr>
          <a:lstStyle/>
          <a:p>
            <a:r>
              <a:rPr lang="en-US" sz="3200" dirty="0">
                <a:solidFill>
                  <a:srgbClr val="FF0000"/>
                </a:solidFill>
              </a:rPr>
              <a:t>Results : Optimization on test data campaigns (w.r.t Voltage)</a:t>
            </a:r>
            <a:endParaRPr lang="en-IN" sz="3200" dirty="0">
              <a:solidFill>
                <a:srgbClr val="FF0000"/>
              </a:solidFill>
            </a:endParaRPr>
          </a:p>
        </p:txBody>
      </p:sp>
      <p:sp>
        <p:nvSpPr>
          <p:cNvPr id="4" name="TextBox 3">
            <a:extLst>
              <a:ext uri="{FF2B5EF4-FFF2-40B4-BE49-F238E27FC236}">
                <a16:creationId xmlns:a16="http://schemas.microsoft.com/office/drawing/2014/main" id="{0EAECDA5-C1C8-45EF-94AB-EB70EB33EB7C}"/>
              </a:ext>
            </a:extLst>
          </p:cNvPr>
          <p:cNvSpPr txBox="1"/>
          <p:nvPr/>
        </p:nvSpPr>
        <p:spPr>
          <a:xfrm>
            <a:off x="8221213" y="10780042"/>
            <a:ext cx="98594"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9D0702-87AF-43BC-891A-B11CFC7FA7D0}"/>
              </a:ext>
            </a:extLst>
          </p:cNvPr>
          <p:cNvSpPr txBox="1"/>
          <p:nvPr/>
        </p:nvSpPr>
        <p:spPr>
          <a:xfrm>
            <a:off x="550817" y="4173889"/>
            <a:ext cx="11387716" cy="2585323"/>
          </a:xfrm>
          <a:prstGeom prst="rect">
            <a:avLst/>
          </a:prstGeom>
          <a:noFill/>
        </p:spPr>
        <p:txBody>
          <a:bodyPr wrap="square" rtlCol="0">
            <a:spAutoFit/>
          </a:bodyPr>
          <a:lstStyle/>
          <a:p>
            <a:r>
              <a:rPr lang="en-IN" u="sng" dirty="0"/>
              <a:t>Inferences:</a:t>
            </a:r>
          </a:p>
          <a:p>
            <a:endParaRPr lang="en-IN" u="sng" dirty="0"/>
          </a:p>
          <a:p>
            <a:pPr marL="285750" indent="-285750">
              <a:buFont typeface="Arial" panose="020B0604020202020204" pitchFamily="34" charset="0"/>
              <a:buChar char="•"/>
            </a:pPr>
            <a:r>
              <a:rPr lang="en-IN" dirty="0"/>
              <a:t>With linear interpolation, R2 score obtained is 0.85 where as R2 score obtained is 0.88 with optimized refractory lining</a:t>
            </a:r>
          </a:p>
          <a:p>
            <a:pPr marL="285750" indent="-285750">
              <a:buFont typeface="Arial" panose="020B0604020202020204" pitchFamily="34" charset="0"/>
              <a:buChar char="•"/>
            </a:pPr>
            <a:r>
              <a:rPr lang="en-IN" dirty="0"/>
              <a:t>A different refractory lining profile improved voltage predictions for the same model which indicates that the actual refractory lining profile is different from the linear profile we assumed</a:t>
            </a:r>
          </a:p>
          <a:p>
            <a:pPr marL="285750" indent="-285750">
              <a:buFont typeface="Arial" panose="020B0604020202020204" pitchFamily="34" charset="0"/>
              <a:buChar char="•"/>
            </a:pPr>
            <a:r>
              <a:rPr lang="en-IN" dirty="0"/>
              <a:t>We can clearly see that after a few heats in the campaign, lining thickness drops suddenly as expected</a:t>
            </a:r>
          </a:p>
          <a:p>
            <a:pPr marL="285750" indent="-285750">
              <a:buFont typeface="Arial" panose="020B0604020202020204" pitchFamily="34" charset="0"/>
              <a:buChar char="•"/>
            </a:pPr>
            <a:endParaRPr lang="en-IN" dirty="0"/>
          </a:p>
          <a:p>
            <a:r>
              <a:rPr lang="en-IN" u="sng" dirty="0"/>
              <a:t>Note:</a:t>
            </a:r>
            <a:r>
              <a:rPr lang="en-IN" dirty="0"/>
              <a:t> Depending on initial refractory lining profile, locally optimal solutions were obtained</a:t>
            </a:r>
            <a:endParaRPr lang="en-US" u="sng" dirty="0"/>
          </a:p>
        </p:txBody>
      </p:sp>
      <p:pic>
        <p:nvPicPr>
          <p:cNvPr id="13" name="Picture 12">
            <a:extLst>
              <a:ext uri="{FF2B5EF4-FFF2-40B4-BE49-F238E27FC236}">
                <a16:creationId xmlns:a16="http://schemas.microsoft.com/office/drawing/2014/main" id="{28E44D93-7B6D-4FF2-8B85-8BE89CE8F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52" y="1140079"/>
            <a:ext cx="3868239" cy="2722457"/>
          </a:xfrm>
          <a:prstGeom prst="rect">
            <a:avLst/>
          </a:prstGeom>
        </p:spPr>
      </p:pic>
      <p:pic>
        <p:nvPicPr>
          <p:cNvPr id="15" name="Picture 14">
            <a:extLst>
              <a:ext uri="{FF2B5EF4-FFF2-40B4-BE49-F238E27FC236}">
                <a16:creationId xmlns:a16="http://schemas.microsoft.com/office/drawing/2014/main" id="{3F02F59B-6D33-452A-8AF4-F25806AC8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623" y="1149658"/>
            <a:ext cx="3780103" cy="2722458"/>
          </a:xfrm>
          <a:prstGeom prst="rect">
            <a:avLst/>
          </a:prstGeom>
        </p:spPr>
      </p:pic>
      <p:pic>
        <p:nvPicPr>
          <p:cNvPr id="6" name="Picture 5">
            <a:extLst>
              <a:ext uri="{FF2B5EF4-FFF2-40B4-BE49-F238E27FC236}">
                <a16:creationId xmlns:a16="http://schemas.microsoft.com/office/drawing/2014/main" id="{0A89F40C-D3E0-4F24-B533-1CCD22876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726" y="1171093"/>
            <a:ext cx="3780103" cy="2660427"/>
          </a:xfrm>
          <a:prstGeom prst="rect">
            <a:avLst/>
          </a:prstGeom>
        </p:spPr>
      </p:pic>
    </p:spTree>
    <p:extLst>
      <p:ext uri="{BB962C8B-B14F-4D97-AF65-F5344CB8AC3E}">
        <p14:creationId xmlns:p14="http://schemas.microsoft.com/office/powerpoint/2010/main" val="338627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7A0A-350B-4E36-A7CC-1374490FC869}"/>
              </a:ext>
            </a:extLst>
          </p:cNvPr>
          <p:cNvSpPr>
            <a:spLocks noGrp="1"/>
          </p:cNvSpPr>
          <p:nvPr>
            <p:ph type="title"/>
          </p:nvPr>
        </p:nvSpPr>
        <p:spPr>
          <a:xfrm>
            <a:off x="437606" y="235131"/>
            <a:ext cx="10900954" cy="722812"/>
          </a:xfrm>
        </p:spPr>
        <p:txBody>
          <a:bodyPr>
            <a:normAutofit/>
          </a:bodyPr>
          <a:lstStyle/>
          <a:p>
            <a:r>
              <a:rPr lang="en-IN" sz="3200" dirty="0">
                <a:solidFill>
                  <a:srgbClr val="FF0000"/>
                </a:solidFill>
              </a:rPr>
              <a:t>Efficiency prediction with quadratic refractory lining</a:t>
            </a:r>
            <a:endParaRPr lang="en-US" sz="3200" dirty="0">
              <a:solidFill>
                <a:srgbClr val="FF0000"/>
              </a:solidFill>
            </a:endParaRPr>
          </a:p>
        </p:txBody>
      </p:sp>
      <p:pic>
        <p:nvPicPr>
          <p:cNvPr id="5" name="Content Placeholder 4">
            <a:extLst>
              <a:ext uri="{FF2B5EF4-FFF2-40B4-BE49-F238E27FC236}">
                <a16:creationId xmlns:a16="http://schemas.microsoft.com/office/drawing/2014/main" id="{F08A48B1-628C-434D-B4F7-E4F46AF3B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51" y="1327275"/>
            <a:ext cx="4977492" cy="2656448"/>
          </a:xfrm>
          <a:prstGeom prst="rect">
            <a:avLst/>
          </a:prstGeom>
        </p:spPr>
      </p:pic>
      <p:sp>
        <p:nvSpPr>
          <p:cNvPr id="8" name="TextBox 7">
            <a:extLst>
              <a:ext uri="{FF2B5EF4-FFF2-40B4-BE49-F238E27FC236}">
                <a16:creationId xmlns:a16="http://schemas.microsoft.com/office/drawing/2014/main" id="{6FB5AC8E-F673-413A-BE6D-D1C35068F0CD}"/>
              </a:ext>
            </a:extLst>
          </p:cNvPr>
          <p:cNvSpPr txBox="1"/>
          <p:nvPr/>
        </p:nvSpPr>
        <p:spPr>
          <a:xfrm>
            <a:off x="247651" y="957943"/>
            <a:ext cx="3422469" cy="369332"/>
          </a:xfrm>
          <a:prstGeom prst="rect">
            <a:avLst/>
          </a:prstGeom>
          <a:noFill/>
        </p:spPr>
        <p:txBody>
          <a:bodyPr wrap="square" rtlCol="0">
            <a:spAutoFit/>
          </a:bodyPr>
          <a:lstStyle/>
          <a:p>
            <a:pPr algn="ctr"/>
            <a:r>
              <a:rPr lang="en-IN" b="1" dirty="0"/>
              <a:t>With linear interpolation</a:t>
            </a:r>
            <a:endParaRPr lang="en-US" b="1" dirty="0"/>
          </a:p>
        </p:txBody>
      </p:sp>
      <p:sp>
        <p:nvSpPr>
          <p:cNvPr id="10" name="TextBox 9">
            <a:extLst>
              <a:ext uri="{FF2B5EF4-FFF2-40B4-BE49-F238E27FC236}">
                <a16:creationId xmlns:a16="http://schemas.microsoft.com/office/drawing/2014/main" id="{79540B33-5641-4537-8779-57416B9DE4BC}"/>
              </a:ext>
            </a:extLst>
          </p:cNvPr>
          <p:cNvSpPr txBox="1"/>
          <p:nvPr/>
        </p:nvSpPr>
        <p:spPr>
          <a:xfrm>
            <a:off x="6966859" y="957943"/>
            <a:ext cx="3422469" cy="369332"/>
          </a:xfrm>
          <a:prstGeom prst="rect">
            <a:avLst/>
          </a:prstGeom>
          <a:noFill/>
        </p:spPr>
        <p:txBody>
          <a:bodyPr wrap="square" rtlCol="0">
            <a:spAutoFit/>
          </a:bodyPr>
          <a:lstStyle/>
          <a:p>
            <a:pPr algn="ctr"/>
            <a:r>
              <a:rPr lang="en-IN" b="1" dirty="0"/>
              <a:t>With quadratic interpolation</a:t>
            </a:r>
            <a:endParaRPr lang="en-US" b="1" dirty="0"/>
          </a:p>
        </p:txBody>
      </p:sp>
      <p:pic>
        <p:nvPicPr>
          <p:cNvPr id="12" name="Picture 11">
            <a:extLst>
              <a:ext uri="{FF2B5EF4-FFF2-40B4-BE49-F238E27FC236}">
                <a16:creationId xmlns:a16="http://schemas.microsoft.com/office/drawing/2014/main" id="{76657FC4-69EA-4C67-A852-01A2D1D33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026" y="1327276"/>
            <a:ext cx="4977492" cy="2685296"/>
          </a:xfrm>
          <a:prstGeom prst="rect">
            <a:avLst/>
          </a:prstGeom>
        </p:spPr>
      </p:pic>
      <p:sp>
        <p:nvSpPr>
          <p:cNvPr id="16" name="TextBox 15">
            <a:extLst>
              <a:ext uri="{FF2B5EF4-FFF2-40B4-BE49-F238E27FC236}">
                <a16:creationId xmlns:a16="http://schemas.microsoft.com/office/drawing/2014/main" id="{37407192-96EA-40E5-B5FD-266221BE8841}"/>
              </a:ext>
            </a:extLst>
          </p:cNvPr>
          <p:cNvSpPr txBox="1"/>
          <p:nvPr/>
        </p:nvSpPr>
        <p:spPr>
          <a:xfrm>
            <a:off x="7237707" y="4012573"/>
            <a:ext cx="3422469"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Test NMSE : campaign 8 : </a:t>
            </a:r>
            <a:r>
              <a:rPr lang="en-US" sz="1800" b="1" dirty="0"/>
              <a:t>114.2%</a:t>
            </a:r>
          </a:p>
        </p:txBody>
      </p:sp>
      <p:sp>
        <p:nvSpPr>
          <p:cNvPr id="20" name="TextBox 19">
            <a:extLst>
              <a:ext uri="{FF2B5EF4-FFF2-40B4-BE49-F238E27FC236}">
                <a16:creationId xmlns:a16="http://schemas.microsoft.com/office/drawing/2014/main" id="{6B856106-9E50-4F89-B754-A52AEBDFF1DA}"/>
              </a:ext>
            </a:extLst>
          </p:cNvPr>
          <p:cNvSpPr txBox="1"/>
          <p:nvPr/>
        </p:nvSpPr>
        <p:spPr>
          <a:xfrm>
            <a:off x="855482" y="3954026"/>
            <a:ext cx="3422469"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Test NMSE : campaign 8 : </a:t>
            </a:r>
            <a:r>
              <a:rPr lang="en-US" sz="1800" b="1" dirty="0"/>
              <a:t>147.3%</a:t>
            </a:r>
          </a:p>
        </p:txBody>
      </p:sp>
      <p:pic>
        <p:nvPicPr>
          <p:cNvPr id="11" name="Picture 10">
            <a:extLst>
              <a:ext uri="{FF2B5EF4-FFF2-40B4-BE49-F238E27FC236}">
                <a16:creationId xmlns:a16="http://schemas.microsoft.com/office/drawing/2014/main" id="{6767600A-E4E2-4B80-9883-45CAF0096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0120" y="4353055"/>
            <a:ext cx="3618579" cy="2456134"/>
          </a:xfrm>
          <a:prstGeom prst="rect">
            <a:avLst/>
          </a:prstGeom>
        </p:spPr>
      </p:pic>
    </p:spTree>
    <p:extLst>
      <p:ext uri="{BB962C8B-B14F-4D97-AF65-F5344CB8AC3E}">
        <p14:creationId xmlns:p14="http://schemas.microsoft.com/office/powerpoint/2010/main" val="2104167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002-4095-4149-8CBA-1470D0B8DB56}"/>
              </a:ext>
            </a:extLst>
          </p:cNvPr>
          <p:cNvSpPr>
            <a:spLocks noGrp="1"/>
          </p:cNvSpPr>
          <p:nvPr>
            <p:ph type="title"/>
          </p:nvPr>
        </p:nvSpPr>
        <p:spPr>
          <a:xfrm>
            <a:off x="245298" y="138005"/>
            <a:ext cx="10515600" cy="629921"/>
          </a:xfrm>
        </p:spPr>
        <p:txBody>
          <a:bodyPr>
            <a:normAutofit/>
          </a:bodyPr>
          <a:lstStyle/>
          <a:p>
            <a:r>
              <a:rPr lang="en-US" sz="2800" b="1" dirty="0">
                <a:solidFill>
                  <a:srgbClr val="FF0000"/>
                </a:solidFill>
              </a:rPr>
              <a:t>Summary</a:t>
            </a:r>
            <a:endParaRPr lang="en-IN" sz="2800" b="1" dirty="0">
              <a:solidFill>
                <a:srgbClr val="FF0000"/>
              </a:solidFill>
            </a:endParaRPr>
          </a:p>
        </p:txBody>
      </p:sp>
      <p:sp>
        <p:nvSpPr>
          <p:cNvPr id="3" name="Content Placeholder 2">
            <a:extLst>
              <a:ext uri="{FF2B5EF4-FFF2-40B4-BE49-F238E27FC236}">
                <a16:creationId xmlns:a16="http://schemas.microsoft.com/office/drawing/2014/main" id="{BCDE2E63-0B9B-4A28-9AB7-4ED926AC15BE}"/>
              </a:ext>
            </a:extLst>
          </p:cNvPr>
          <p:cNvSpPr>
            <a:spLocks noGrp="1"/>
          </p:cNvSpPr>
          <p:nvPr>
            <p:ph idx="1"/>
          </p:nvPr>
        </p:nvSpPr>
        <p:spPr>
          <a:xfrm>
            <a:off x="245298" y="669937"/>
            <a:ext cx="11049000" cy="2062102"/>
          </a:xfrm>
        </p:spPr>
        <p:txBody>
          <a:bodyPr>
            <a:noAutofit/>
          </a:bodyPr>
          <a:lstStyle/>
          <a:p>
            <a:r>
              <a:rPr lang="en-US" dirty="0"/>
              <a:t>Heat level and campaign level predictive models were built for voltage and frequency prediction</a:t>
            </a:r>
          </a:p>
          <a:p>
            <a:r>
              <a:rPr lang="en-US" dirty="0"/>
              <a:t>Models for efficiency and total heat time has to be improved for accurate predictions by incorporating more features, data and better understanding of the refractory profile.</a:t>
            </a:r>
          </a:p>
          <a:p>
            <a:r>
              <a:rPr lang="en-US" dirty="0"/>
              <a:t>An optimization problem was solved to identify the best refractory profile to minimize error in efficiency prediction and voltage prediction</a:t>
            </a:r>
          </a:p>
        </p:txBody>
      </p:sp>
      <p:sp>
        <p:nvSpPr>
          <p:cNvPr id="5" name="Title 1">
            <a:extLst>
              <a:ext uri="{FF2B5EF4-FFF2-40B4-BE49-F238E27FC236}">
                <a16:creationId xmlns:a16="http://schemas.microsoft.com/office/drawing/2014/main" id="{ADD47A55-64BC-43CD-8348-1BB386F92407}"/>
              </a:ext>
            </a:extLst>
          </p:cNvPr>
          <p:cNvSpPr txBox="1">
            <a:spLocks/>
          </p:cNvSpPr>
          <p:nvPr/>
        </p:nvSpPr>
        <p:spPr>
          <a:xfrm>
            <a:off x="245298" y="3596916"/>
            <a:ext cx="10515600" cy="529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FF0000"/>
                </a:solidFill>
              </a:rPr>
              <a:t>Questions to SGRI</a:t>
            </a:r>
            <a:endParaRPr lang="en-IN" sz="2800" b="1" dirty="0">
              <a:solidFill>
                <a:srgbClr val="FF0000"/>
              </a:solidFill>
            </a:endParaRPr>
          </a:p>
        </p:txBody>
      </p:sp>
      <p:sp>
        <p:nvSpPr>
          <p:cNvPr id="6" name="TextBox 5">
            <a:extLst>
              <a:ext uri="{FF2B5EF4-FFF2-40B4-BE49-F238E27FC236}">
                <a16:creationId xmlns:a16="http://schemas.microsoft.com/office/drawing/2014/main" id="{8CFAFD35-2DBF-4FD3-8761-36813A8FE2BF}"/>
              </a:ext>
            </a:extLst>
          </p:cNvPr>
          <p:cNvSpPr txBox="1"/>
          <p:nvPr/>
        </p:nvSpPr>
        <p:spPr>
          <a:xfrm>
            <a:off x="245298" y="4042339"/>
            <a:ext cx="11403275" cy="2677656"/>
          </a:xfrm>
          <a:prstGeom prst="rect">
            <a:avLst/>
          </a:prstGeom>
          <a:noFill/>
        </p:spPr>
        <p:txBody>
          <a:bodyPr wrap="square" rtlCol="0">
            <a:spAutoFit/>
          </a:bodyPr>
          <a:lstStyle/>
          <a:p>
            <a:pPr marL="342900" indent="-342900">
              <a:buFont typeface="Arial" panose="020B0604020202020204" pitchFamily="34" charset="0"/>
              <a:buChar char="•"/>
            </a:pPr>
            <a:r>
              <a:rPr lang="en-US" sz="2800" dirty="0"/>
              <a:t>Information on number of capacitors available for a furnace, how many can be removed at a time and the maximum capacitors that can be removed. </a:t>
            </a:r>
          </a:p>
          <a:p>
            <a:pPr marL="342900" indent="-342900">
              <a:buFont typeface="Arial" panose="020B0604020202020204" pitchFamily="34" charset="0"/>
              <a:buChar char="•"/>
            </a:pPr>
            <a:r>
              <a:rPr lang="en-US" sz="2800" dirty="0"/>
              <a:t>Furnace capacity details for campaign level predictions and for when multiple furnaces are modelled</a:t>
            </a:r>
          </a:p>
          <a:p>
            <a:pPr marL="342900" indent="-342900">
              <a:buFont typeface="Arial" panose="020B0604020202020204" pitchFamily="34" charset="0"/>
              <a:buChar char="•"/>
            </a:pPr>
            <a:r>
              <a:rPr lang="en-US" sz="2800" dirty="0"/>
              <a:t>Can we obtain information related to coil temperature measurements, cooling jacket temperature or input feed temperature?</a:t>
            </a:r>
            <a:endParaRPr lang="en-IN" sz="2800" dirty="0"/>
          </a:p>
        </p:txBody>
      </p:sp>
    </p:spTree>
    <p:extLst>
      <p:ext uri="{BB962C8B-B14F-4D97-AF65-F5344CB8AC3E}">
        <p14:creationId xmlns:p14="http://schemas.microsoft.com/office/powerpoint/2010/main" val="65154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7662-B5D7-4D3D-93BA-2CD7110A7650}"/>
              </a:ext>
            </a:extLst>
          </p:cNvPr>
          <p:cNvSpPr>
            <a:spLocks noGrp="1"/>
          </p:cNvSpPr>
          <p:nvPr>
            <p:ph type="title"/>
          </p:nvPr>
        </p:nvSpPr>
        <p:spPr>
          <a:xfrm>
            <a:off x="66413" y="96678"/>
            <a:ext cx="10515600" cy="297605"/>
          </a:xfrm>
        </p:spPr>
        <p:txBody>
          <a:bodyPr>
            <a:noAutofit/>
          </a:bodyPr>
          <a:lstStyle/>
          <a:p>
            <a:r>
              <a:rPr lang="en-US" sz="2800" b="1" dirty="0"/>
              <a:t>Project phase 1 timeline</a:t>
            </a:r>
            <a:endParaRPr lang="en-IN" sz="2800" b="1" dirty="0"/>
          </a:p>
        </p:txBody>
      </p:sp>
      <p:graphicFrame>
        <p:nvGraphicFramePr>
          <p:cNvPr id="8" name="Table 7">
            <a:extLst>
              <a:ext uri="{FF2B5EF4-FFF2-40B4-BE49-F238E27FC236}">
                <a16:creationId xmlns:a16="http://schemas.microsoft.com/office/drawing/2014/main" id="{5EB860CB-7AFE-4E99-9E45-9FCB53A310FC}"/>
              </a:ext>
            </a:extLst>
          </p:cNvPr>
          <p:cNvGraphicFramePr>
            <a:graphicFrameLocks noGrp="1"/>
          </p:cNvGraphicFramePr>
          <p:nvPr>
            <p:extLst>
              <p:ext uri="{D42A27DB-BD31-4B8C-83A1-F6EECF244321}">
                <p14:modId xmlns:p14="http://schemas.microsoft.com/office/powerpoint/2010/main" val="4183874016"/>
              </p:ext>
            </p:extLst>
          </p:nvPr>
        </p:nvGraphicFramePr>
        <p:xfrm>
          <a:off x="0" y="486561"/>
          <a:ext cx="12191999" cy="6339997"/>
        </p:xfrm>
        <a:graphic>
          <a:graphicData uri="http://schemas.openxmlformats.org/drawingml/2006/table">
            <a:tbl>
              <a:tblPr firstRow="1" firstCol="1" bandRow="1">
                <a:tableStyleId>{93296810-A885-4BE3-A3E7-6D5BEEA58F35}</a:tableStyleId>
              </a:tblPr>
              <a:tblGrid>
                <a:gridCol w="1439368">
                  <a:extLst>
                    <a:ext uri="{9D8B030D-6E8A-4147-A177-3AD203B41FA5}">
                      <a16:colId xmlns:a16="http://schemas.microsoft.com/office/drawing/2014/main" val="3132605896"/>
                    </a:ext>
                  </a:extLst>
                </a:gridCol>
                <a:gridCol w="3182218">
                  <a:extLst>
                    <a:ext uri="{9D8B030D-6E8A-4147-A177-3AD203B41FA5}">
                      <a16:colId xmlns:a16="http://schemas.microsoft.com/office/drawing/2014/main" val="2124548461"/>
                    </a:ext>
                  </a:extLst>
                </a:gridCol>
                <a:gridCol w="4261743">
                  <a:extLst>
                    <a:ext uri="{9D8B030D-6E8A-4147-A177-3AD203B41FA5}">
                      <a16:colId xmlns:a16="http://schemas.microsoft.com/office/drawing/2014/main" val="4292990958"/>
                    </a:ext>
                  </a:extLst>
                </a:gridCol>
                <a:gridCol w="3308670">
                  <a:extLst>
                    <a:ext uri="{9D8B030D-6E8A-4147-A177-3AD203B41FA5}">
                      <a16:colId xmlns:a16="http://schemas.microsoft.com/office/drawing/2014/main" val="1112559889"/>
                    </a:ext>
                  </a:extLst>
                </a:gridCol>
              </a:tblGrid>
              <a:tr h="171320">
                <a:tc>
                  <a:txBody>
                    <a:bodyPr/>
                    <a:lstStyle/>
                    <a:p>
                      <a:pPr>
                        <a:lnSpc>
                          <a:spcPct val="107000"/>
                        </a:lnSpc>
                        <a:spcAft>
                          <a:spcPts val="800"/>
                        </a:spcAft>
                      </a:pPr>
                      <a:r>
                        <a:rPr lang="en-US" sz="1100">
                          <a:effectLst/>
                          <a:latin typeface="+mn-lt"/>
                        </a:rPr>
                        <a:t>Date</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Members</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dirty="0">
                          <a:effectLst/>
                          <a:latin typeface="+mn-lt"/>
                        </a:rPr>
                        <a:t>Discussion</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Outcome</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3049270224"/>
                  </a:ext>
                </a:extLst>
              </a:tr>
              <a:tr h="529824">
                <a:tc>
                  <a:txBody>
                    <a:bodyPr/>
                    <a:lstStyle/>
                    <a:p>
                      <a:pPr>
                        <a:lnSpc>
                          <a:spcPct val="107000"/>
                        </a:lnSpc>
                        <a:spcAft>
                          <a:spcPts val="800"/>
                        </a:spcAft>
                      </a:pPr>
                      <a:r>
                        <a:rPr lang="en-US" sz="1100" dirty="0">
                          <a:effectLst/>
                          <a:latin typeface="+mn-lt"/>
                        </a:rPr>
                        <a:t>26-08-2020, Friday</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0"/>
                        </a:spcAft>
                      </a:pPr>
                      <a:r>
                        <a:rPr lang="en-US" sz="1100" dirty="0">
                          <a:effectLst/>
                          <a:latin typeface="+mn-lt"/>
                        </a:rPr>
                        <a:t>IITM : Raghunathan </a:t>
                      </a:r>
                      <a:r>
                        <a:rPr lang="en-US" sz="1100" dirty="0" err="1">
                          <a:effectLst/>
                          <a:latin typeface="+mn-lt"/>
                        </a:rPr>
                        <a:t>Rengaswamy</a:t>
                      </a:r>
                      <a:r>
                        <a:rPr lang="en-US" sz="1100" dirty="0">
                          <a:effectLst/>
                          <a:latin typeface="+mn-lt"/>
                        </a:rPr>
                        <a:t>, Bala Shyamala, Sai Nikhil</a:t>
                      </a:r>
                      <a:endParaRPr lang="en-IN" sz="1100" dirty="0">
                        <a:effectLst/>
                        <a:latin typeface="+mn-lt"/>
                      </a:endParaRPr>
                    </a:p>
                    <a:p>
                      <a:pPr>
                        <a:lnSpc>
                          <a:spcPct val="107000"/>
                        </a:lnSpc>
                        <a:spcAft>
                          <a:spcPts val="0"/>
                        </a:spcAft>
                      </a:pPr>
                      <a:r>
                        <a:rPr lang="en-US" sz="1100" dirty="0">
                          <a:effectLst/>
                          <a:latin typeface="+mn-lt"/>
                        </a:rPr>
                        <a:t>SGRI : Prasanth, </a:t>
                      </a:r>
                      <a:r>
                        <a:rPr lang="en-US" sz="1100" dirty="0" err="1">
                          <a:effectLst/>
                          <a:latin typeface="+mn-lt"/>
                        </a:rPr>
                        <a:t>Srijith</a:t>
                      </a:r>
                      <a:r>
                        <a:rPr lang="en-US" sz="1100" dirty="0">
                          <a:effectLst/>
                          <a:latin typeface="+mn-lt"/>
                        </a:rPr>
                        <a:t>, Karthik</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Kick off meeting</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dirty="0">
                          <a:effectLst/>
                          <a:latin typeface="+mn-lt"/>
                        </a:rPr>
                        <a:t>Preliminary discussion on the proposal and confirmation of SGRI to provide data to IIT - M</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1356594062"/>
                  </a:ext>
                </a:extLst>
              </a:tr>
              <a:tr h="350573">
                <a:tc>
                  <a:txBody>
                    <a:bodyPr/>
                    <a:lstStyle/>
                    <a:p>
                      <a:pPr>
                        <a:lnSpc>
                          <a:spcPct val="107000"/>
                        </a:lnSpc>
                        <a:spcAft>
                          <a:spcPts val="800"/>
                        </a:spcAft>
                      </a:pPr>
                      <a:r>
                        <a:rPr lang="en-US" sz="1100">
                          <a:effectLst/>
                          <a:latin typeface="+mn-lt"/>
                        </a:rPr>
                        <a:t>03-09-2020</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EMAIL correspondence</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dirty="0">
                          <a:effectLst/>
                          <a:latin typeface="+mn-lt"/>
                        </a:rPr>
                        <a:t>Received data from SGRI</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IIT M team started looking at the data. SGRI planned a meeting to discuss the data details</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2966787318"/>
                  </a:ext>
                </a:extLst>
              </a:tr>
              <a:tr h="529824">
                <a:tc>
                  <a:txBody>
                    <a:bodyPr/>
                    <a:lstStyle/>
                    <a:p>
                      <a:pPr>
                        <a:lnSpc>
                          <a:spcPct val="107000"/>
                        </a:lnSpc>
                        <a:spcAft>
                          <a:spcPts val="800"/>
                        </a:spcAft>
                      </a:pPr>
                      <a:r>
                        <a:rPr lang="en-US" sz="1100" dirty="0">
                          <a:effectLst/>
                          <a:latin typeface="+mn-lt"/>
                        </a:rPr>
                        <a:t>15-09-2020</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0"/>
                        </a:spcAft>
                      </a:pPr>
                      <a:r>
                        <a:rPr lang="en-US" sz="1100" dirty="0">
                          <a:effectLst/>
                          <a:latin typeface="+mn-lt"/>
                        </a:rPr>
                        <a:t>IITM : Raghunathan </a:t>
                      </a:r>
                      <a:r>
                        <a:rPr lang="en-US" sz="1100" dirty="0" err="1">
                          <a:effectLst/>
                          <a:latin typeface="+mn-lt"/>
                        </a:rPr>
                        <a:t>Rengaswamy</a:t>
                      </a:r>
                      <a:r>
                        <a:rPr lang="en-US" sz="1100" dirty="0">
                          <a:effectLst/>
                          <a:latin typeface="+mn-lt"/>
                        </a:rPr>
                        <a:t>, Bala Shyamala, Sai Nikhil</a:t>
                      </a:r>
                      <a:endParaRPr lang="en-IN" sz="1100" dirty="0">
                        <a:effectLst/>
                        <a:latin typeface="+mn-lt"/>
                      </a:endParaRPr>
                    </a:p>
                    <a:p>
                      <a:pPr>
                        <a:lnSpc>
                          <a:spcPct val="107000"/>
                        </a:lnSpc>
                        <a:spcAft>
                          <a:spcPts val="0"/>
                        </a:spcAft>
                      </a:pPr>
                      <a:r>
                        <a:rPr lang="en-US" sz="1100" dirty="0">
                          <a:effectLst/>
                          <a:latin typeface="+mn-lt"/>
                        </a:rPr>
                        <a:t>SGRI : Prasanth, </a:t>
                      </a:r>
                      <a:r>
                        <a:rPr lang="en-US" sz="1100" dirty="0" err="1">
                          <a:effectLst/>
                          <a:latin typeface="+mn-lt"/>
                        </a:rPr>
                        <a:t>Srijith</a:t>
                      </a:r>
                      <a:r>
                        <a:rPr lang="en-US" sz="1100" dirty="0">
                          <a:effectLst/>
                          <a:latin typeface="+mn-lt"/>
                        </a:rPr>
                        <a:t>, Karthik</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rowSpan="2">
                  <a:txBody>
                    <a:bodyPr/>
                    <a:lstStyle/>
                    <a:p>
                      <a:pPr>
                        <a:lnSpc>
                          <a:spcPct val="107000"/>
                        </a:lnSpc>
                        <a:spcAft>
                          <a:spcPts val="800"/>
                        </a:spcAft>
                      </a:pPr>
                      <a:r>
                        <a:rPr lang="en-US" sz="1100" dirty="0">
                          <a:effectLst/>
                          <a:latin typeface="+mn-lt"/>
                        </a:rPr>
                        <a:t>Had a first discussion on the data</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rowSpan="2">
                  <a:txBody>
                    <a:bodyPr/>
                    <a:lstStyle/>
                    <a:p>
                      <a:pPr>
                        <a:lnSpc>
                          <a:spcPct val="107000"/>
                        </a:lnSpc>
                        <a:spcAft>
                          <a:spcPts val="800"/>
                        </a:spcAft>
                      </a:pPr>
                      <a:r>
                        <a:rPr lang="en-US" sz="1100">
                          <a:effectLst/>
                          <a:latin typeface="+mn-lt"/>
                        </a:rPr>
                        <a:t>IITM team studied the data from the discussion outcome and came up with more questions on the data.</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2579919499"/>
                  </a:ext>
                </a:extLst>
              </a:tr>
              <a:tr h="171320">
                <a:tc>
                  <a:txBody>
                    <a:bodyPr/>
                    <a:lstStyle/>
                    <a:p>
                      <a:pPr>
                        <a:lnSpc>
                          <a:spcPct val="107000"/>
                        </a:lnSpc>
                        <a:spcAft>
                          <a:spcPts val="800"/>
                        </a:spcAft>
                      </a:pPr>
                      <a:r>
                        <a:rPr lang="en-US" sz="1100">
                          <a:effectLst/>
                          <a:latin typeface="+mn-lt"/>
                        </a:rPr>
                        <a:t>16-09-2020</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IIT-M internal meeting</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276377433"/>
                  </a:ext>
                </a:extLst>
              </a:tr>
              <a:tr h="529824">
                <a:tc>
                  <a:txBody>
                    <a:bodyPr/>
                    <a:lstStyle/>
                    <a:p>
                      <a:pPr>
                        <a:lnSpc>
                          <a:spcPct val="107000"/>
                        </a:lnSpc>
                        <a:spcAft>
                          <a:spcPts val="800"/>
                        </a:spcAft>
                      </a:pPr>
                      <a:r>
                        <a:rPr lang="en-US" sz="1100" dirty="0">
                          <a:effectLst/>
                          <a:latin typeface="+mn-lt"/>
                        </a:rPr>
                        <a:t>19-09-2020</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0"/>
                        </a:spcAft>
                      </a:pPr>
                      <a:r>
                        <a:rPr lang="en-US" sz="1100" dirty="0">
                          <a:effectLst/>
                          <a:latin typeface="+mn-lt"/>
                        </a:rPr>
                        <a:t>IITM : Raghunathan </a:t>
                      </a:r>
                      <a:r>
                        <a:rPr lang="en-US" sz="1100" dirty="0" err="1">
                          <a:effectLst/>
                          <a:latin typeface="+mn-lt"/>
                        </a:rPr>
                        <a:t>Rengaswamy</a:t>
                      </a:r>
                      <a:r>
                        <a:rPr lang="en-US" sz="1100" dirty="0">
                          <a:effectLst/>
                          <a:latin typeface="+mn-lt"/>
                        </a:rPr>
                        <a:t>, Bala Shyamala, Sai Nikhil</a:t>
                      </a:r>
                      <a:endParaRPr lang="en-IN" sz="1100" dirty="0">
                        <a:effectLst/>
                        <a:latin typeface="+mn-lt"/>
                      </a:endParaRPr>
                    </a:p>
                    <a:p>
                      <a:pPr>
                        <a:lnSpc>
                          <a:spcPct val="107000"/>
                        </a:lnSpc>
                        <a:spcAft>
                          <a:spcPts val="0"/>
                        </a:spcAft>
                      </a:pPr>
                      <a:r>
                        <a:rPr lang="en-US" sz="1100" dirty="0">
                          <a:effectLst/>
                          <a:latin typeface="+mn-lt"/>
                        </a:rPr>
                        <a:t>SGRI : Prasanth, </a:t>
                      </a:r>
                      <a:r>
                        <a:rPr lang="en-US" sz="1100" dirty="0" err="1">
                          <a:effectLst/>
                          <a:latin typeface="+mn-lt"/>
                        </a:rPr>
                        <a:t>Srijith</a:t>
                      </a:r>
                      <a:r>
                        <a:rPr lang="en-US" sz="1100" dirty="0">
                          <a:effectLst/>
                          <a:latin typeface="+mn-lt"/>
                        </a:rPr>
                        <a:t>, Karthik</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Discussed the data in detail to understand the meaning of columns and data description completely</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Having clarified about the data, we started looking at models for the data.</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164869800"/>
                  </a:ext>
                </a:extLst>
              </a:tr>
              <a:tr h="258469">
                <a:tc>
                  <a:txBody>
                    <a:bodyPr/>
                    <a:lstStyle/>
                    <a:p>
                      <a:pPr>
                        <a:lnSpc>
                          <a:spcPct val="107000"/>
                        </a:lnSpc>
                        <a:spcAft>
                          <a:spcPts val="800"/>
                        </a:spcAft>
                      </a:pPr>
                      <a:r>
                        <a:rPr lang="en-US" sz="1100" dirty="0">
                          <a:effectLst/>
                          <a:latin typeface="+mn-lt"/>
                        </a:rPr>
                        <a:t>23-09-2020</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EMAIL correspondence</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dirty="0">
                          <a:effectLst/>
                          <a:latin typeface="+mn-lt"/>
                        </a:rPr>
                        <a:t>Received data of one more customer and refractory lining data.</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Added to our analysis</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3204865524"/>
                  </a:ext>
                </a:extLst>
              </a:tr>
              <a:tr h="233501">
                <a:tc>
                  <a:txBody>
                    <a:bodyPr/>
                    <a:lstStyle/>
                    <a:p>
                      <a:pPr>
                        <a:lnSpc>
                          <a:spcPct val="107000"/>
                        </a:lnSpc>
                        <a:spcAft>
                          <a:spcPts val="800"/>
                        </a:spcAft>
                      </a:pPr>
                      <a:r>
                        <a:rPr lang="en-US" sz="1100">
                          <a:effectLst/>
                          <a:latin typeface="+mn-lt"/>
                        </a:rPr>
                        <a:t>27-09-2020</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EMAIL correspondence</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Required some clarifications on process mechanism and terminologies</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Received clarifications from SGRI regarding the same.</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1914881904"/>
                  </a:ext>
                </a:extLst>
              </a:tr>
              <a:tr h="258469">
                <a:tc>
                  <a:txBody>
                    <a:bodyPr/>
                    <a:lstStyle/>
                    <a:p>
                      <a:pPr>
                        <a:lnSpc>
                          <a:spcPct val="107000"/>
                        </a:lnSpc>
                        <a:spcAft>
                          <a:spcPts val="800"/>
                        </a:spcAft>
                      </a:pPr>
                      <a:r>
                        <a:rPr lang="en-US" sz="1100">
                          <a:effectLst/>
                          <a:latin typeface="+mn-lt"/>
                        </a:rPr>
                        <a:t>27-09-2020</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IIT-M internal meeting</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Detailed discussion and visualization of the data</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Idea for model building and project requirements</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984462560"/>
                  </a:ext>
                </a:extLst>
              </a:tr>
              <a:tr h="529824">
                <a:tc>
                  <a:txBody>
                    <a:bodyPr/>
                    <a:lstStyle/>
                    <a:p>
                      <a:pPr>
                        <a:lnSpc>
                          <a:spcPct val="107000"/>
                        </a:lnSpc>
                        <a:spcAft>
                          <a:spcPts val="800"/>
                        </a:spcAft>
                      </a:pPr>
                      <a:r>
                        <a:rPr lang="en-US" sz="1100" dirty="0">
                          <a:effectLst/>
                          <a:latin typeface="+mn-lt"/>
                        </a:rPr>
                        <a:t>03-10-2020</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IIT-M internal meeting</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dirty="0">
                          <a:effectLst/>
                          <a:latin typeface="+mn-lt"/>
                        </a:rPr>
                        <a:t>Discussion on models from data. This brought in question on the variables that can be manipulated and needs to be controlled and details of the physical process</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A plan for another meeting with SGRI to clarify our doubts on the process.</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1051487262"/>
                  </a:ext>
                </a:extLst>
              </a:tr>
              <a:tr h="529824">
                <a:tc>
                  <a:txBody>
                    <a:bodyPr/>
                    <a:lstStyle/>
                    <a:p>
                      <a:pPr>
                        <a:lnSpc>
                          <a:spcPct val="107000"/>
                        </a:lnSpc>
                        <a:spcAft>
                          <a:spcPts val="800"/>
                        </a:spcAft>
                      </a:pPr>
                      <a:r>
                        <a:rPr lang="en-US" sz="1100">
                          <a:effectLst/>
                          <a:latin typeface="+mn-lt"/>
                        </a:rPr>
                        <a:t>07-10-2020</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0"/>
                        </a:spcAft>
                      </a:pPr>
                      <a:r>
                        <a:rPr lang="en-US" sz="1100" dirty="0">
                          <a:effectLst/>
                          <a:latin typeface="+mn-lt"/>
                        </a:rPr>
                        <a:t>IITM : Raghunathan </a:t>
                      </a:r>
                      <a:r>
                        <a:rPr lang="en-US" sz="1100" dirty="0" err="1">
                          <a:effectLst/>
                          <a:latin typeface="+mn-lt"/>
                        </a:rPr>
                        <a:t>Rengaswamy</a:t>
                      </a:r>
                      <a:r>
                        <a:rPr lang="en-US" sz="1100" dirty="0">
                          <a:effectLst/>
                          <a:latin typeface="+mn-lt"/>
                        </a:rPr>
                        <a:t>, Bala Shyamala, Sai Nikhil</a:t>
                      </a:r>
                      <a:endParaRPr lang="en-IN" sz="1100" dirty="0">
                        <a:effectLst/>
                        <a:latin typeface="+mn-lt"/>
                      </a:endParaRPr>
                    </a:p>
                    <a:p>
                      <a:pPr>
                        <a:lnSpc>
                          <a:spcPct val="107000"/>
                        </a:lnSpc>
                        <a:spcAft>
                          <a:spcPts val="0"/>
                        </a:spcAft>
                      </a:pPr>
                      <a:r>
                        <a:rPr lang="en-US" sz="1100" dirty="0">
                          <a:effectLst/>
                          <a:latin typeface="+mn-lt"/>
                        </a:rPr>
                        <a:t>SGRI : Prasanth, </a:t>
                      </a:r>
                      <a:r>
                        <a:rPr lang="en-US" sz="1100" dirty="0" err="1">
                          <a:effectLst/>
                          <a:latin typeface="+mn-lt"/>
                        </a:rPr>
                        <a:t>Srijith</a:t>
                      </a:r>
                      <a:r>
                        <a:rPr lang="en-US" sz="1100" dirty="0">
                          <a:effectLst/>
                          <a:latin typeface="+mn-lt"/>
                        </a:rPr>
                        <a:t>, Karthik</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Discussion about the process in detail with the constraints on various variables in the process</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Got a clear picture of the problem and objective to start the modelling</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3113623170"/>
                  </a:ext>
                </a:extLst>
              </a:tr>
              <a:tr h="350573">
                <a:tc>
                  <a:txBody>
                    <a:bodyPr/>
                    <a:lstStyle/>
                    <a:p>
                      <a:pPr>
                        <a:lnSpc>
                          <a:spcPct val="107000"/>
                        </a:lnSpc>
                        <a:spcAft>
                          <a:spcPts val="800"/>
                        </a:spcAft>
                      </a:pPr>
                      <a:r>
                        <a:rPr lang="en-US" sz="1100">
                          <a:effectLst/>
                          <a:latin typeface="+mn-lt"/>
                        </a:rPr>
                        <a:t>08-10-2020</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IIT-M internal meeting</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Discussion on the different models that can be built</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A clear picture with objectives to start the modelling exercise.</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1097336611"/>
                  </a:ext>
                </a:extLst>
              </a:tr>
              <a:tr h="258469">
                <a:tc>
                  <a:txBody>
                    <a:bodyPr/>
                    <a:lstStyle/>
                    <a:p>
                      <a:pPr>
                        <a:lnSpc>
                          <a:spcPct val="107000"/>
                        </a:lnSpc>
                        <a:spcAft>
                          <a:spcPts val="800"/>
                        </a:spcAft>
                      </a:pPr>
                      <a:r>
                        <a:rPr lang="en-US" sz="1100">
                          <a:effectLst/>
                          <a:latin typeface="+mn-lt"/>
                        </a:rPr>
                        <a:t>16-10-2020</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IIT-M internal meeting</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Preliminary results discussion</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Plans to take the modelling exercise forward</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1115479690"/>
                  </a:ext>
                </a:extLst>
              </a:tr>
              <a:tr h="258469">
                <a:tc>
                  <a:txBody>
                    <a:bodyPr/>
                    <a:lstStyle/>
                    <a:p>
                      <a:pPr>
                        <a:lnSpc>
                          <a:spcPct val="107000"/>
                        </a:lnSpc>
                        <a:spcAft>
                          <a:spcPts val="800"/>
                        </a:spcAft>
                      </a:pPr>
                      <a:r>
                        <a:rPr lang="en-US" sz="1100">
                          <a:effectLst/>
                          <a:latin typeface="+mn-lt"/>
                        </a:rPr>
                        <a:t>21-10-2020</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IIT-M internal meeting</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Discussion about models built</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Plan for a predictive model with specific use cases</a:t>
                      </a:r>
                      <a:endParaRPr lang="en-IN" sz="110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2974380822"/>
                  </a:ext>
                </a:extLst>
              </a:tr>
              <a:tr h="371079">
                <a:tc>
                  <a:txBody>
                    <a:bodyPr/>
                    <a:lstStyle/>
                    <a:p>
                      <a:pPr>
                        <a:lnSpc>
                          <a:spcPct val="107000"/>
                        </a:lnSpc>
                        <a:spcAft>
                          <a:spcPts val="800"/>
                        </a:spcAft>
                      </a:pPr>
                      <a:r>
                        <a:rPr lang="en-US" sz="1100" dirty="0">
                          <a:effectLst/>
                          <a:latin typeface="+mn-lt"/>
                        </a:rPr>
                        <a:t>27-10-2020</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dirty="0">
                          <a:effectLst/>
                          <a:latin typeface="+mn-lt"/>
                        </a:rPr>
                        <a:t>IIT-M internal meeting</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a:effectLst/>
                          <a:latin typeface="+mn-lt"/>
                        </a:rPr>
                        <a:t>Discussion on the models built and presentation slides for phase 1 of project</a:t>
                      </a:r>
                      <a:endParaRPr lang="en-IN" sz="1100">
                        <a:effectLst/>
                        <a:latin typeface="+mn-lt"/>
                        <a:ea typeface="Calibri" panose="020F0502020204030204" pitchFamily="34" charset="0"/>
                        <a:cs typeface="Times New Roman" panose="02020603050405020304" pitchFamily="18" charset="0"/>
                      </a:endParaRPr>
                    </a:p>
                  </a:txBody>
                  <a:tcPr marL="27004" marR="27004" marT="0" marB="0"/>
                </a:tc>
                <a:tc>
                  <a:txBody>
                    <a:bodyPr/>
                    <a:lstStyle/>
                    <a:p>
                      <a:pPr>
                        <a:lnSpc>
                          <a:spcPct val="107000"/>
                        </a:lnSpc>
                        <a:spcAft>
                          <a:spcPts val="800"/>
                        </a:spcAft>
                      </a:pPr>
                      <a:r>
                        <a:rPr lang="en-US" sz="1100" dirty="0">
                          <a:effectLst/>
                          <a:latin typeface="+mn-lt"/>
                        </a:rPr>
                        <a:t>Discussion on slides for presentation, optimization framework for identifying optimal refractory profile</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tc>
                <a:extLst>
                  <a:ext uri="{0D108BD9-81ED-4DB2-BD59-A6C34878D82A}">
                    <a16:rowId xmlns:a16="http://schemas.microsoft.com/office/drawing/2014/main" val="1696940074"/>
                  </a:ext>
                </a:extLst>
              </a:tr>
              <a:tr h="882086">
                <a:tc>
                  <a:txBody>
                    <a:bodyPr/>
                    <a:lstStyle/>
                    <a:p>
                      <a:pPr>
                        <a:lnSpc>
                          <a:spcPct val="107000"/>
                        </a:lnSpc>
                        <a:spcAft>
                          <a:spcPts val="800"/>
                        </a:spcAft>
                      </a:pPr>
                      <a:r>
                        <a:rPr lang="en-US" sz="1100" dirty="0">
                          <a:solidFill>
                            <a:schemeClr val="tx1">
                              <a:lumMod val="95000"/>
                              <a:lumOff val="5000"/>
                            </a:schemeClr>
                          </a:solidFill>
                          <a:effectLst/>
                          <a:latin typeface="+mn-lt"/>
                          <a:ea typeface="Calibri" panose="020F0502020204030204" pitchFamily="34" charset="0"/>
                          <a:cs typeface="Times New Roman" panose="02020603050405020304" pitchFamily="18" charset="0"/>
                        </a:rPr>
                        <a:t>30-10-2020 to 28-11-2020</a:t>
                      </a:r>
                      <a:endParaRPr lang="en-IN" sz="1100" dirty="0">
                        <a:solidFill>
                          <a:schemeClr val="tx1">
                            <a:lumMod val="95000"/>
                            <a:lumOff val="5000"/>
                          </a:schemeClr>
                        </a:solidFill>
                        <a:effectLst/>
                        <a:latin typeface="+mn-lt"/>
                        <a:ea typeface="Calibri" panose="020F0502020204030204" pitchFamily="34" charset="0"/>
                        <a:cs typeface="Times New Roman" panose="02020603050405020304" pitchFamily="18" charset="0"/>
                      </a:endParaRPr>
                    </a:p>
                  </a:txBody>
                  <a:tcPr marL="27004" marR="27004" marT="0" marB="0">
                    <a:solidFill>
                      <a:schemeClr val="bg2">
                        <a:lumMod val="90000"/>
                      </a:schemeClr>
                    </a:solidFill>
                  </a:tcPr>
                </a:tc>
                <a:tc gridSpan="3">
                  <a:txBody>
                    <a:bodyPr/>
                    <a:lstStyle/>
                    <a:p>
                      <a:pPr>
                        <a:lnSpc>
                          <a:spcPct val="100000"/>
                        </a:lnSpc>
                        <a:spcAft>
                          <a:spcPts val="0"/>
                        </a:spcAft>
                      </a:pPr>
                      <a:r>
                        <a:rPr lang="en-US" sz="1100" b="0" i="0" kern="1200" dirty="0">
                          <a:solidFill>
                            <a:schemeClr val="dk1"/>
                          </a:solidFill>
                          <a:effectLst/>
                          <a:latin typeface="+mn-lt"/>
                          <a:ea typeface="+mn-ea"/>
                          <a:cs typeface="+mn-cs"/>
                        </a:rPr>
                        <a:t>Tasks for next month</a:t>
                      </a:r>
                    </a:p>
                    <a:p>
                      <a:pPr marL="400050" indent="-400050">
                        <a:lnSpc>
                          <a:spcPct val="100000"/>
                        </a:lnSpc>
                        <a:spcAft>
                          <a:spcPts val="0"/>
                        </a:spcAft>
                        <a:buAutoNum type="romanLcParenBoth"/>
                      </a:pPr>
                      <a:r>
                        <a:rPr lang="en-US" sz="1100" b="0" i="0" kern="1200" dirty="0">
                          <a:solidFill>
                            <a:schemeClr val="dk1"/>
                          </a:solidFill>
                          <a:effectLst/>
                          <a:latin typeface="+mn-lt"/>
                          <a:ea typeface="+mn-ea"/>
                          <a:cs typeface="+mn-cs"/>
                        </a:rPr>
                        <a:t>Verification of the simulation results</a:t>
                      </a:r>
                    </a:p>
                    <a:p>
                      <a:pPr marL="400050" indent="-400050">
                        <a:lnSpc>
                          <a:spcPct val="100000"/>
                        </a:lnSpc>
                        <a:spcAft>
                          <a:spcPts val="0"/>
                        </a:spcAft>
                        <a:buAutoNum type="romanLcParenBoth"/>
                      </a:pPr>
                      <a:r>
                        <a:rPr lang="en-US" sz="1100" b="0" i="0" kern="1200" dirty="0">
                          <a:solidFill>
                            <a:schemeClr val="dk1"/>
                          </a:solidFill>
                          <a:effectLst/>
                          <a:latin typeface="+mn-lt"/>
                          <a:ea typeface="+mn-ea"/>
                          <a:cs typeface="+mn-cs"/>
                        </a:rPr>
                        <a:t>Identifying techniques and ideas that can be pursued to improve predictions </a:t>
                      </a:r>
                    </a:p>
                    <a:p>
                      <a:pPr marL="400050" indent="-400050">
                        <a:lnSpc>
                          <a:spcPct val="100000"/>
                        </a:lnSpc>
                        <a:spcAft>
                          <a:spcPts val="0"/>
                        </a:spcAft>
                        <a:buAutoNum type="romanLcParenBoth"/>
                      </a:pPr>
                      <a:r>
                        <a:rPr lang="en-US" sz="1100" b="0" i="0" kern="1200" dirty="0">
                          <a:solidFill>
                            <a:schemeClr val="dk1"/>
                          </a:solidFill>
                          <a:effectLst/>
                          <a:latin typeface="+mn-lt"/>
                          <a:ea typeface="+mn-ea"/>
                          <a:cs typeface="+mn-cs"/>
                        </a:rPr>
                        <a:t>Writing a project report and sharing the code package</a:t>
                      </a:r>
                    </a:p>
                    <a:p>
                      <a:pPr marL="400050" marR="0" lvl="0" indent="-400050" algn="l" defTabSz="914400" rtl="0" eaLnBrk="1" fontAlgn="auto" latinLnBrk="0" hangingPunct="1">
                        <a:lnSpc>
                          <a:spcPct val="100000"/>
                        </a:lnSpc>
                        <a:spcBef>
                          <a:spcPts val="0"/>
                        </a:spcBef>
                        <a:spcAft>
                          <a:spcPts val="0"/>
                        </a:spcAft>
                        <a:buClrTx/>
                        <a:buSzTx/>
                        <a:buFontTx/>
                        <a:buAutoNum type="romanLcParenBoth"/>
                        <a:tabLst/>
                        <a:defRPr/>
                      </a:pPr>
                      <a:r>
                        <a:rPr lang="en-US" sz="1100" b="0" i="0" kern="1200" dirty="0">
                          <a:solidFill>
                            <a:schemeClr val="dk1"/>
                          </a:solidFill>
                          <a:effectLst/>
                          <a:latin typeface="+mn-lt"/>
                          <a:ea typeface="+mn-ea"/>
                          <a:cs typeface="+mn-cs"/>
                        </a:rPr>
                        <a:t>Identifying use cases that will be pursued in phase 2</a:t>
                      </a:r>
                    </a:p>
                    <a:p>
                      <a:pPr marL="400050" indent="-400050">
                        <a:lnSpc>
                          <a:spcPct val="100000"/>
                        </a:lnSpc>
                        <a:spcAft>
                          <a:spcPts val="0"/>
                        </a:spcAft>
                        <a:buAutoNum type="romanLcParenBoth"/>
                      </a:pPr>
                      <a:r>
                        <a:rPr lang="en-US" sz="1100" b="0" i="0" kern="1200" dirty="0">
                          <a:solidFill>
                            <a:schemeClr val="dk1"/>
                          </a:solidFill>
                          <a:effectLst/>
                          <a:latin typeface="+mn-lt"/>
                          <a:ea typeface="+mn-ea"/>
                          <a:cs typeface="+mn-cs"/>
                        </a:rPr>
                        <a:t>Generation of a phase 2 proposal and share</a:t>
                      </a:r>
                      <a:endParaRPr lang="en-IN" sz="1100" dirty="0">
                        <a:effectLst/>
                        <a:latin typeface="+mn-lt"/>
                        <a:ea typeface="Calibri" panose="020F0502020204030204" pitchFamily="34" charset="0"/>
                        <a:cs typeface="Times New Roman" panose="02020603050405020304" pitchFamily="18" charset="0"/>
                      </a:endParaRPr>
                    </a:p>
                  </a:txBody>
                  <a:tcPr marL="27004" marR="27004" marT="0" marB="0">
                    <a:solidFill>
                      <a:schemeClr val="bg2">
                        <a:lumMod val="90000"/>
                      </a:schemeClr>
                    </a:solidFill>
                  </a:tcPr>
                </a:tc>
                <a:tc hMerge="1">
                  <a:txBody>
                    <a:bodyPr/>
                    <a:lstStyle/>
                    <a:p>
                      <a:pPr>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7004" marR="27004" marT="0" marB="0">
                    <a:solidFill>
                      <a:schemeClr val="bg2">
                        <a:lumMod val="90000"/>
                      </a:schemeClr>
                    </a:solidFill>
                  </a:tcPr>
                </a:tc>
                <a:tc hMerge="1">
                  <a:txBody>
                    <a:bodyPr/>
                    <a:lstStyle/>
                    <a:p>
                      <a:pPr>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7004" marR="27004" marT="0" marB="0">
                    <a:solidFill>
                      <a:schemeClr val="bg2">
                        <a:lumMod val="90000"/>
                      </a:schemeClr>
                    </a:solidFill>
                  </a:tcPr>
                </a:tc>
                <a:extLst>
                  <a:ext uri="{0D108BD9-81ED-4DB2-BD59-A6C34878D82A}">
                    <a16:rowId xmlns:a16="http://schemas.microsoft.com/office/drawing/2014/main" val="190386970"/>
                  </a:ext>
                </a:extLst>
              </a:tr>
            </a:tbl>
          </a:graphicData>
        </a:graphic>
      </p:graphicFrame>
    </p:spTree>
    <p:extLst>
      <p:ext uri="{BB962C8B-B14F-4D97-AF65-F5344CB8AC3E}">
        <p14:creationId xmlns:p14="http://schemas.microsoft.com/office/powerpoint/2010/main" val="230191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E923D-E725-4325-AF39-0E50D550C0DD}"/>
              </a:ext>
            </a:extLst>
          </p:cNvPr>
          <p:cNvSpPr>
            <a:spLocks noGrp="1"/>
          </p:cNvSpPr>
          <p:nvPr>
            <p:ph idx="1"/>
          </p:nvPr>
        </p:nvSpPr>
        <p:spPr>
          <a:xfrm>
            <a:off x="838200" y="1850537"/>
            <a:ext cx="10515600" cy="2380026"/>
          </a:xfrm>
        </p:spPr>
        <p:txBody>
          <a:bodyPr anchor="ctr">
            <a:normAutofit/>
          </a:bodyPr>
          <a:lstStyle/>
          <a:p>
            <a:pPr marL="0" indent="0" algn="ctr">
              <a:buNone/>
            </a:pPr>
            <a:r>
              <a:rPr lang="en-IN" sz="5400" dirty="0"/>
              <a:t>THANK YOU</a:t>
            </a:r>
            <a:endParaRPr lang="en-US" sz="5400" dirty="0"/>
          </a:p>
        </p:txBody>
      </p:sp>
    </p:spTree>
    <p:extLst>
      <p:ext uri="{BB962C8B-B14F-4D97-AF65-F5344CB8AC3E}">
        <p14:creationId xmlns:p14="http://schemas.microsoft.com/office/powerpoint/2010/main" val="79419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BDDB-3E3C-4486-9741-209DFFDDC235}"/>
              </a:ext>
            </a:extLst>
          </p:cNvPr>
          <p:cNvSpPr>
            <a:spLocks noGrp="1"/>
          </p:cNvSpPr>
          <p:nvPr>
            <p:ph type="title"/>
          </p:nvPr>
        </p:nvSpPr>
        <p:spPr>
          <a:xfrm>
            <a:off x="280851" y="223519"/>
            <a:ext cx="10515600" cy="568961"/>
          </a:xfrm>
        </p:spPr>
        <p:txBody>
          <a:bodyPr>
            <a:normAutofit/>
          </a:bodyPr>
          <a:lstStyle/>
          <a:p>
            <a:r>
              <a:rPr lang="en-US" sz="3200" dirty="0">
                <a:solidFill>
                  <a:srgbClr val="FF0000"/>
                </a:solidFill>
              </a:rPr>
              <a:t>Assumptions</a:t>
            </a:r>
            <a:endParaRPr lang="en-IN" sz="3200" dirty="0">
              <a:solidFill>
                <a:srgbClr val="FF0000"/>
              </a:solidFill>
            </a:endParaRPr>
          </a:p>
        </p:txBody>
      </p:sp>
      <p:sp>
        <p:nvSpPr>
          <p:cNvPr id="3" name="Content Placeholder 2">
            <a:extLst>
              <a:ext uri="{FF2B5EF4-FFF2-40B4-BE49-F238E27FC236}">
                <a16:creationId xmlns:a16="http://schemas.microsoft.com/office/drawing/2014/main" id="{F587D426-8D93-4447-9BBF-D8B611A85845}"/>
              </a:ext>
            </a:extLst>
          </p:cNvPr>
          <p:cNvSpPr>
            <a:spLocks noGrp="1"/>
          </p:cNvSpPr>
          <p:nvPr>
            <p:ph idx="1"/>
          </p:nvPr>
        </p:nvSpPr>
        <p:spPr>
          <a:xfrm>
            <a:off x="359229" y="862148"/>
            <a:ext cx="11153503" cy="5468983"/>
          </a:xfrm>
        </p:spPr>
        <p:txBody>
          <a:bodyPr>
            <a:normAutofit/>
          </a:bodyPr>
          <a:lstStyle/>
          <a:p>
            <a:r>
              <a:rPr lang="en-US" sz="1900" dirty="0"/>
              <a:t>Modelling is done with Amreli NRM Data </a:t>
            </a:r>
          </a:p>
          <a:p>
            <a:r>
              <a:rPr lang="en-US" sz="1900" dirty="0"/>
              <a:t>The capacitor value provided at every heat number is the number of capacitors removed at the beginning of that heat</a:t>
            </a:r>
          </a:p>
          <a:p>
            <a:r>
              <a:rPr lang="en-IN" sz="1900" dirty="0"/>
              <a:t>If the data for number of capacitors removed is missing, then it is assumed that no capacitors are removed for that heat</a:t>
            </a:r>
          </a:p>
          <a:p>
            <a:r>
              <a:rPr lang="en-US" sz="1900" dirty="0"/>
              <a:t>Hot heel is not included in modelling as Amreli Furnace didn’t have it</a:t>
            </a:r>
          </a:p>
          <a:p>
            <a:r>
              <a:rPr lang="en-US" sz="1900" dirty="0"/>
              <a:t>Missing values are imputed with mean</a:t>
            </a:r>
          </a:p>
          <a:p>
            <a:r>
              <a:rPr lang="en-US" sz="1900" dirty="0"/>
              <a:t>The average of the top, middle and bottom diameter thickness at beginning is used as the initial thickness and similarly final thickness is computed as the furnace is cylindrical</a:t>
            </a:r>
          </a:p>
          <a:p>
            <a:r>
              <a:rPr lang="en-IN" sz="1900" dirty="0"/>
              <a:t>Linear</a:t>
            </a:r>
            <a:r>
              <a:rPr lang="en-US" sz="1900" dirty="0"/>
              <a:t> interpolation depending on the number of heats in a campaign and start and end thickness of Amreli furnace is used to obtain thickness of lining at the end of every heat</a:t>
            </a:r>
          </a:p>
          <a:p>
            <a:r>
              <a:rPr lang="en-US" sz="1900" dirty="0"/>
              <a:t>For the campaign level prediction models, input charged in every heat is assumed to be same as historical data of Amreli Furnace</a:t>
            </a:r>
          </a:p>
          <a:p>
            <a:r>
              <a:rPr lang="en-US" sz="1900" dirty="0"/>
              <a:t>If the total heat time of any heat is more than 150 minutes, the total heat time of that heat is assumed to be equal to 150 minutes</a:t>
            </a:r>
          </a:p>
          <a:p>
            <a:endParaRPr lang="en-IN" sz="1900" dirty="0"/>
          </a:p>
        </p:txBody>
      </p:sp>
    </p:spTree>
    <p:extLst>
      <p:ext uri="{BB962C8B-B14F-4D97-AF65-F5344CB8AC3E}">
        <p14:creationId xmlns:p14="http://schemas.microsoft.com/office/powerpoint/2010/main" val="122261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D452-1E28-490D-99F1-EA7DBCEE31BD}"/>
              </a:ext>
            </a:extLst>
          </p:cNvPr>
          <p:cNvSpPr>
            <a:spLocks noGrp="1"/>
          </p:cNvSpPr>
          <p:nvPr>
            <p:ph type="title"/>
          </p:nvPr>
        </p:nvSpPr>
        <p:spPr>
          <a:xfrm>
            <a:off x="350520" y="149164"/>
            <a:ext cx="10515600" cy="635726"/>
          </a:xfrm>
        </p:spPr>
        <p:txBody>
          <a:bodyPr>
            <a:normAutofit/>
          </a:bodyPr>
          <a:lstStyle/>
          <a:p>
            <a:r>
              <a:rPr lang="en-US" sz="3200" dirty="0">
                <a:solidFill>
                  <a:srgbClr val="FF0000"/>
                </a:solidFill>
              </a:rPr>
              <a:t>Data description – heat level model (OBJECTIVE 1)</a:t>
            </a:r>
            <a:endParaRPr lang="en-IN" sz="3200" dirty="0">
              <a:solidFill>
                <a:srgbClr val="FF000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B3D247BB-1986-42A2-B0A8-244E4D092F79}"/>
                  </a:ext>
                </a:extLst>
              </p:cNvPr>
              <p:cNvGraphicFramePr>
                <a:graphicFrameLocks noGrp="1"/>
              </p:cNvGraphicFramePr>
              <p:nvPr>
                <p:extLst>
                  <p:ext uri="{D42A27DB-BD31-4B8C-83A1-F6EECF244321}">
                    <p14:modId xmlns:p14="http://schemas.microsoft.com/office/powerpoint/2010/main" val="3616385359"/>
                  </p:ext>
                </p:extLst>
              </p:nvPr>
            </p:nvGraphicFramePr>
            <p:xfrm>
              <a:off x="478246" y="924824"/>
              <a:ext cx="9093200" cy="5685200"/>
            </p:xfrm>
            <a:graphic>
              <a:graphicData uri="http://schemas.openxmlformats.org/drawingml/2006/table">
                <a:tbl>
                  <a:tblPr firstRow="1" bandRow="1"/>
                  <a:tblGrid>
                    <a:gridCol w="4792133">
                      <a:extLst>
                        <a:ext uri="{9D8B030D-6E8A-4147-A177-3AD203B41FA5}">
                          <a16:colId xmlns:a16="http://schemas.microsoft.com/office/drawing/2014/main" val="743472523"/>
                        </a:ext>
                      </a:extLst>
                    </a:gridCol>
                    <a:gridCol w="4301067">
                      <a:extLst>
                        <a:ext uri="{9D8B030D-6E8A-4147-A177-3AD203B41FA5}">
                          <a16:colId xmlns:a16="http://schemas.microsoft.com/office/drawing/2014/main" val="2090945333"/>
                        </a:ext>
                      </a:extLst>
                    </a:gridCol>
                  </a:tblGrid>
                  <a:tr h="413921">
                    <a:tc>
                      <a:txBody>
                        <a:bodyPr/>
                        <a:lstStyle/>
                        <a:p>
                          <a:pPr algn="l"/>
                          <a:r>
                            <a:rPr lang="en-IN" b="1" dirty="0"/>
                            <a:t>Input</a:t>
                          </a:r>
                          <a:endParaRPr lang="en-US" b="1" dirty="0"/>
                        </a:p>
                      </a:txBody>
                      <a:tcPr/>
                    </a:tc>
                    <a:tc>
                      <a:txBody>
                        <a:bodyPr/>
                        <a:lstStyle/>
                        <a:p>
                          <a:pPr algn="l"/>
                          <a:r>
                            <a:rPr lang="en-IN" b="1" dirty="0"/>
                            <a:t>Target Variable</a:t>
                          </a:r>
                          <a:endParaRPr lang="en-US" b="1" dirty="0"/>
                        </a:p>
                      </a:txBody>
                      <a:tcPr/>
                    </a:tc>
                    <a:extLst>
                      <a:ext uri="{0D108BD9-81ED-4DB2-BD59-A6C34878D82A}">
                        <a16:rowId xmlns:a16="http://schemas.microsoft.com/office/drawing/2014/main" val="3213559418"/>
                      </a:ext>
                    </a:extLst>
                  </a:tr>
                  <a:tr h="405483">
                    <a:tc>
                      <a:txBody>
                        <a:bodyPr/>
                        <a:lstStyle/>
                        <a:p>
                          <a:pPr algn="l"/>
                          <a:r>
                            <a:rPr lang="en-US" dirty="0"/>
                            <a:t>Scrap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l"/>
                          <a:r>
                            <a:rPr lang="en-IN" dirty="0"/>
                            <a:t>Efficiency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r>
                            <a:rPr lang="en-US" dirty="0"/>
                            <a:t> (Kg/KWH)</a:t>
                          </a:r>
                        </a:p>
                      </a:txBody>
                      <a:tcPr/>
                    </a:tc>
                    <a:extLst>
                      <a:ext uri="{0D108BD9-81ED-4DB2-BD59-A6C34878D82A}">
                        <a16:rowId xmlns:a16="http://schemas.microsoft.com/office/drawing/2014/main" val="3306851799"/>
                      </a:ext>
                    </a:extLst>
                  </a:tr>
                  <a:tr h="405483">
                    <a:tc>
                      <a:txBody>
                        <a:bodyPr/>
                        <a:lstStyle/>
                        <a:p>
                          <a:pPr algn="l"/>
                          <a:r>
                            <a:rPr lang="en-US" dirty="0"/>
                            <a:t>Sponge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l"/>
                          <a:r>
                            <a:rPr lang="en-US" dirty="0"/>
                            <a:t>Refractory lining thickness after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extLst>
                      <a:ext uri="{0D108BD9-81ED-4DB2-BD59-A6C34878D82A}">
                        <a16:rowId xmlns:a16="http://schemas.microsoft.com/office/drawing/2014/main" val="1014919170"/>
                      </a:ext>
                    </a:extLst>
                  </a:tr>
                  <a:tr h="405483">
                    <a:tc>
                      <a:txBody>
                        <a:bodyPr/>
                        <a:lstStyle/>
                        <a:p>
                          <a:pPr algn="l"/>
                          <a:r>
                            <a:rPr lang="en-US" dirty="0"/>
                            <a:t>Alloys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l"/>
                          <a:r>
                            <a:rPr lang="en-IN" dirty="0"/>
                            <a:t>Voltage after heat at</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extLst>
                      <a:ext uri="{0D108BD9-81ED-4DB2-BD59-A6C34878D82A}">
                        <a16:rowId xmlns:a16="http://schemas.microsoft.com/office/drawing/2014/main" val="2453948303"/>
                      </a:ext>
                    </a:extLst>
                  </a:tr>
                  <a:tr h="405483">
                    <a:tc>
                      <a:txBody>
                        <a:bodyPr/>
                        <a:lstStyle/>
                        <a:p>
                          <a:pPr algn="l"/>
                          <a:r>
                            <a:rPr lang="en-US" dirty="0"/>
                            <a:t>Previous Voltage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l"/>
                          <a:r>
                            <a:rPr lang="en-US" dirty="0"/>
                            <a:t>Frequency after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extLst>
                      <a:ext uri="{0D108BD9-81ED-4DB2-BD59-A6C34878D82A}">
                        <a16:rowId xmlns:a16="http://schemas.microsoft.com/office/drawing/2014/main" val="2030127899"/>
                      </a:ext>
                    </a:extLst>
                  </a:tr>
                  <a:tr h="405483">
                    <a:tc>
                      <a:txBody>
                        <a:bodyPr/>
                        <a:lstStyle/>
                        <a:p>
                          <a:pPr algn="l"/>
                          <a:r>
                            <a:rPr lang="en-US" dirty="0"/>
                            <a:t>Previous Frequency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l"/>
                          <a:r>
                            <a:rPr lang="en-US" dirty="0"/>
                            <a:t>Total heat time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extLst>
                      <a:ext uri="{0D108BD9-81ED-4DB2-BD59-A6C34878D82A}">
                        <a16:rowId xmlns:a16="http://schemas.microsoft.com/office/drawing/2014/main" val="3755499635"/>
                      </a:ext>
                    </a:extLst>
                  </a:tr>
                  <a:tr h="405483">
                    <a:tc>
                      <a:txBody>
                        <a:bodyPr/>
                        <a:lstStyle/>
                        <a:p>
                          <a:pPr algn="l"/>
                          <a:r>
                            <a:rPr lang="en-IN" dirty="0"/>
                            <a:t>Previous Rating of the Furnace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rowSpan="8">
                      <a:txBody>
                        <a:bodyPr/>
                        <a:lstStyle/>
                        <a:p>
                          <a:pPr algn="l"/>
                          <a:endParaRPr lang="en-US" dirty="0"/>
                        </a:p>
                      </a:txBody>
                      <a:tcPr/>
                    </a:tc>
                    <a:extLst>
                      <a:ext uri="{0D108BD9-81ED-4DB2-BD59-A6C34878D82A}">
                        <a16:rowId xmlns:a16="http://schemas.microsoft.com/office/drawing/2014/main" val="3205270517"/>
                      </a:ext>
                    </a:extLst>
                  </a:tr>
                  <a:tr h="405483">
                    <a:tc>
                      <a:txBody>
                        <a:bodyPr/>
                        <a:lstStyle/>
                        <a:p>
                          <a:pPr algn="l"/>
                          <a:r>
                            <a:rPr lang="en-US" dirty="0"/>
                            <a:t>Refractory lining thickness before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vMerge="1">
                      <a:txBody>
                        <a:bodyPr/>
                        <a:lstStyle/>
                        <a:p>
                          <a:pPr algn="l"/>
                          <a:endParaRPr lang="en-US" dirty="0"/>
                        </a:p>
                      </a:txBody>
                      <a:tcPr/>
                    </a:tc>
                    <a:extLst>
                      <a:ext uri="{0D108BD9-81ED-4DB2-BD59-A6C34878D82A}">
                        <a16:rowId xmlns:a16="http://schemas.microsoft.com/office/drawing/2014/main" val="1976486344"/>
                      </a:ext>
                    </a:extLst>
                  </a:tr>
                  <a:tr h="405483">
                    <a:tc>
                      <a:txBody>
                        <a:bodyPr/>
                        <a:lstStyle/>
                        <a:p>
                          <a:pPr algn="l"/>
                          <a:r>
                            <a:rPr lang="en-US" dirty="0"/>
                            <a:t>Number of capacitors removed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vMerge="1">
                      <a:txBody>
                        <a:bodyPr/>
                        <a:lstStyle/>
                        <a:p>
                          <a:pPr algn="l"/>
                          <a:endParaRPr lang="en-US" dirty="0"/>
                        </a:p>
                      </a:txBody>
                      <a:tcPr/>
                    </a:tc>
                    <a:extLst>
                      <a:ext uri="{0D108BD9-81ED-4DB2-BD59-A6C34878D82A}">
                        <a16:rowId xmlns:a16="http://schemas.microsoft.com/office/drawing/2014/main" val="4103003833"/>
                      </a:ext>
                    </a:extLst>
                  </a:tr>
                  <a:tr h="405483">
                    <a:tc>
                      <a:txBody>
                        <a:bodyPr/>
                        <a:lstStyle/>
                        <a:p>
                          <a:pPr algn="l"/>
                          <a:r>
                            <a:rPr lang="en-US" dirty="0"/>
                            <a:t>Tapping Temperature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vMerge="1">
                      <a:txBody>
                        <a:bodyPr/>
                        <a:lstStyle/>
                        <a:p>
                          <a:pPr algn="l"/>
                          <a:endParaRPr lang="en-US" dirty="0"/>
                        </a:p>
                      </a:txBody>
                      <a:tcPr/>
                    </a:tc>
                    <a:extLst>
                      <a:ext uri="{0D108BD9-81ED-4DB2-BD59-A6C34878D82A}">
                        <a16:rowId xmlns:a16="http://schemas.microsoft.com/office/drawing/2014/main" val="404894226"/>
                      </a:ext>
                    </a:extLst>
                  </a:tr>
                  <a:tr h="405483">
                    <a:tc>
                      <a:txBody>
                        <a:bodyPr/>
                        <a:lstStyle/>
                        <a:p>
                          <a:pPr algn="l"/>
                          <a:r>
                            <a:rPr lang="en-US" dirty="0"/>
                            <a:t>Energy consumption in previous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vMerge="1">
                      <a:txBody>
                        <a:bodyPr/>
                        <a:lstStyle/>
                        <a:p>
                          <a:pPr algn="l"/>
                          <a:endParaRPr lang="en-US" dirty="0"/>
                        </a:p>
                      </a:txBody>
                      <a:tcPr/>
                    </a:tc>
                    <a:extLst>
                      <a:ext uri="{0D108BD9-81ED-4DB2-BD59-A6C34878D82A}">
                        <a16:rowId xmlns:a16="http://schemas.microsoft.com/office/drawing/2014/main" val="112683310"/>
                      </a:ext>
                    </a:extLst>
                  </a:tr>
                  <a:tr h="405483">
                    <a:tc>
                      <a:txBody>
                        <a:bodyPr/>
                        <a:lstStyle/>
                        <a:p>
                          <a:pPr algn="l"/>
                          <a:r>
                            <a:rPr lang="en-US" dirty="0"/>
                            <a:t>Previous heat time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vMerge="1">
                      <a:txBody>
                        <a:bodyPr/>
                        <a:lstStyle/>
                        <a:p>
                          <a:pPr algn="l"/>
                          <a:endParaRPr lang="en-US" dirty="0"/>
                        </a:p>
                      </a:txBody>
                      <a:tcPr/>
                    </a:tc>
                    <a:extLst>
                      <a:ext uri="{0D108BD9-81ED-4DB2-BD59-A6C34878D82A}">
                        <a16:rowId xmlns:a16="http://schemas.microsoft.com/office/drawing/2014/main" val="1773497343"/>
                      </a:ext>
                    </a:extLst>
                  </a:tr>
                  <a:tr h="405483">
                    <a:tc>
                      <a:txBody>
                        <a:bodyPr/>
                        <a:lstStyle/>
                        <a:p>
                          <a:pPr algn="l"/>
                          <a:r>
                            <a:rPr lang="en-US" dirty="0"/>
                            <a:t>Previous input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𝑖𝑛𝑝𝑢𝑡</m:t>
                              </m:r>
                              <m:r>
                                <a:rPr lang="en-US" b="0" i="1" dirty="0" smtClean="0">
                                  <a:latin typeface="Cambria Math" panose="02040503050406030204" pitchFamily="18" charset="0"/>
                                </a:rPr>
                                <m:t>)</m:t>
                              </m:r>
                            </m:oMath>
                          </a14:m>
                          <a:endParaRPr lang="en-US" dirty="0"/>
                        </a:p>
                      </a:txBody>
                      <a:tcPr/>
                    </a:tc>
                    <a:tc vMerge="1">
                      <a:txBody>
                        <a:bodyPr/>
                        <a:lstStyle/>
                        <a:p>
                          <a:pPr algn="l"/>
                          <a:endParaRPr lang="en-US" dirty="0"/>
                        </a:p>
                      </a:txBody>
                      <a:tcPr/>
                    </a:tc>
                    <a:extLst>
                      <a:ext uri="{0D108BD9-81ED-4DB2-BD59-A6C34878D82A}">
                        <a16:rowId xmlns:a16="http://schemas.microsoft.com/office/drawing/2014/main" val="2801260740"/>
                      </a:ext>
                    </a:extLst>
                  </a:tr>
                  <a:tr h="405483">
                    <a:tc>
                      <a:txBody>
                        <a:bodyPr/>
                        <a:lstStyle/>
                        <a:p>
                          <a:pPr algn="l"/>
                          <a:r>
                            <a:rPr lang="en-US" dirty="0"/>
                            <a:t>Previous useful output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vMerge="1">
                      <a:txBody>
                        <a:bodyPr/>
                        <a:lstStyle/>
                        <a:p>
                          <a:pPr algn="l"/>
                          <a:endParaRPr lang="en-US" dirty="0"/>
                        </a:p>
                      </a:txBody>
                      <a:tcPr/>
                    </a:tc>
                    <a:extLst>
                      <a:ext uri="{0D108BD9-81ED-4DB2-BD59-A6C34878D82A}">
                        <a16:rowId xmlns:a16="http://schemas.microsoft.com/office/drawing/2014/main" val="3897103077"/>
                      </a:ext>
                    </a:extLst>
                  </a:tr>
                </a:tbl>
              </a:graphicData>
            </a:graphic>
          </p:graphicFrame>
        </mc:Choice>
        <mc:Fallback xmlns="">
          <p:graphicFrame>
            <p:nvGraphicFramePr>
              <p:cNvPr id="4" name="Table 3">
                <a:extLst>
                  <a:ext uri="{FF2B5EF4-FFF2-40B4-BE49-F238E27FC236}">
                    <a16:creationId xmlns:a16="http://schemas.microsoft.com/office/drawing/2014/main" id="{B3D247BB-1986-42A2-B0A8-244E4D092F79}"/>
                  </a:ext>
                </a:extLst>
              </p:cNvPr>
              <p:cNvGraphicFramePr>
                <a:graphicFrameLocks noGrp="1"/>
              </p:cNvGraphicFramePr>
              <p:nvPr>
                <p:extLst>
                  <p:ext uri="{D42A27DB-BD31-4B8C-83A1-F6EECF244321}">
                    <p14:modId xmlns:p14="http://schemas.microsoft.com/office/powerpoint/2010/main" val="3616385359"/>
                  </p:ext>
                </p:extLst>
              </p:nvPr>
            </p:nvGraphicFramePr>
            <p:xfrm>
              <a:off x="478246" y="924824"/>
              <a:ext cx="9093200" cy="5685200"/>
            </p:xfrm>
            <a:graphic>
              <a:graphicData uri="http://schemas.openxmlformats.org/drawingml/2006/table">
                <a:tbl>
                  <a:tblPr firstRow="1" bandRow="1"/>
                  <a:tblGrid>
                    <a:gridCol w="4792133">
                      <a:extLst>
                        <a:ext uri="{9D8B030D-6E8A-4147-A177-3AD203B41FA5}">
                          <a16:colId xmlns:a16="http://schemas.microsoft.com/office/drawing/2014/main" val="743472523"/>
                        </a:ext>
                      </a:extLst>
                    </a:gridCol>
                    <a:gridCol w="4301067">
                      <a:extLst>
                        <a:ext uri="{9D8B030D-6E8A-4147-A177-3AD203B41FA5}">
                          <a16:colId xmlns:a16="http://schemas.microsoft.com/office/drawing/2014/main" val="2090945333"/>
                        </a:ext>
                      </a:extLst>
                    </a:gridCol>
                  </a:tblGrid>
                  <a:tr h="413921">
                    <a:tc>
                      <a:txBody>
                        <a:bodyPr/>
                        <a:lstStyle/>
                        <a:p>
                          <a:pPr algn="l"/>
                          <a:r>
                            <a:rPr lang="en-IN" b="1" dirty="0"/>
                            <a:t>Input</a:t>
                          </a:r>
                          <a:endParaRPr lang="en-US" b="1" dirty="0"/>
                        </a:p>
                      </a:txBody>
                      <a:tcPr/>
                    </a:tc>
                    <a:tc>
                      <a:txBody>
                        <a:bodyPr/>
                        <a:lstStyle/>
                        <a:p>
                          <a:pPr algn="l"/>
                          <a:r>
                            <a:rPr lang="en-IN" b="1" dirty="0"/>
                            <a:t>Target Variable</a:t>
                          </a:r>
                          <a:endParaRPr lang="en-US" b="1" dirty="0"/>
                        </a:p>
                      </a:txBody>
                      <a:tcPr/>
                    </a:tc>
                    <a:extLst>
                      <a:ext uri="{0D108BD9-81ED-4DB2-BD59-A6C34878D82A}">
                        <a16:rowId xmlns:a16="http://schemas.microsoft.com/office/drawing/2014/main" val="3213559418"/>
                      </a:ext>
                    </a:extLst>
                  </a:tr>
                  <a:tr h="405483">
                    <a:tc>
                      <a:txBody>
                        <a:bodyPr/>
                        <a:lstStyle/>
                        <a:p>
                          <a:endParaRPr lang="en-US"/>
                        </a:p>
                      </a:txBody>
                      <a:tcPr>
                        <a:blipFill>
                          <a:blip r:embed="rId2"/>
                          <a:stretch>
                            <a:fillRect l="-127" t="-108955" r="-89962" b="-1205970"/>
                          </a:stretch>
                        </a:blipFill>
                      </a:tcPr>
                    </a:tc>
                    <a:tc>
                      <a:txBody>
                        <a:bodyPr/>
                        <a:lstStyle/>
                        <a:p>
                          <a:endParaRPr lang="en-US"/>
                        </a:p>
                      </a:txBody>
                      <a:tcPr>
                        <a:blipFill>
                          <a:blip r:embed="rId2"/>
                          <a:stretch>
                            <a:fillRect l="-111615" t="-108955" r="-283" b="-1205970"/>
                          </a:stretch>
                        </a:blipFill>
                      </a:tcPr>
                    </a:tc>
                    <a:extLst>
                      <a:ext uri="{0D108BD9-81ED-4DB2-BD59-A6C34878D82A}">
                        <a16:rowId xmlns:a16="http://schemas.microsoft.com/office/drawing/2014/main" val="3306851799"/>
                      </a:ext>
                    </a:extLst>
                  </a:tr>
                  <a:tr h="405483">
                    <a:tc>
                      <a:txBody>
                        <a:bodyPr/>
                        <a:lstStyle/>
                        <a:p>
                          <a:endParaRPr lang="en-US"/>
                        </a:p>
                      </a:txBody>
                      <a:tcPr>
                        <a:blipFill>
                          <a:blip r:embed="rId2"/>
                          <a:stretch>
                            <a:fillRect l="-127" t="-212121" r="-89962" b="-1124242"/>
                          </a:stretch>
                        </a:blipFill>
                      </a:tcPr>
                    </a:tc>
                    <a:tc>
                      <a:txBody>
                        <a:bodyPr/>
                        <a:lstStyle/>
                        <a:p>
                          <a:endParaRPr lang="en-US"/>
                        </a:p>
                      </a:txBody>
                      <a:tcPr>
                        <a:blipFill>
                          <a:blip r:embed="rId2"/>
                          <a:stretch>
                            <a:fillRect l="-111615" t="-212121" r="-283" b="-1124242"/>
                          </a:stretch>
                        </a:blipFill>
                      </a:tcPr>
                    </a:tc>
                    <a:extLst>
                      <a:ext uri="{0D108BD9-81ED-4DB2-BD59-A6C34878D82A}">
                        <a16:rowId xmlns:a16="http://schemas.microsoft.com/office/drawing/2014/main" val="1014919170"/>
                      </a:ext>
                    </a:extLst>
                  </a:tr>
                  <a:tr h="405483">
                    <a:tc>
                      <a:txBody>
                        <a:bodyPr/>
                        <a:lstStyle/>
                        <a:p>
                          <a:endParaRPr lang="en-US"/>
                        </a:p>
                      </a:txBody>
                      <a:tcPr>
                        <a:blipFill>
                          <a:blip r:embed="rId2"/>
                          <a:stretch>
                            <a:fillRect l="-127" t="-307463" r="-89962" b="-1007463"/>
                          </a:stretch>
                        </a:blipFill>
                      </a:tcPr>
                    </a:tc>
                    <a:tc>
                      <a:txBody>
                        <a:bodyPr/>
                        <a:lstStyle/>
                        <a:p>
                          <a:endParaRPr lang="en-US"/>
                        </a:p>
                      </a:txBody>
                      <a:tcPr>
                        <a:blipFill>
                          <a:blip r:embed="rId2"/>
                          <a:stretch>
                            <a:fillRect l="-111615" t="-307463" r="-283" b="-1007463"/>
                          </a:stretch>
                        </a:blipFill>
                      </a:tcPr>
                    </a:tc>
                    <a:extLst>
                      <a:ext uri="{0D108BD9-81ED-4DB2-BD59-A6C34878D82A}">
                        <a16:rowId xmlns:a16="http://schemas.microsoft.com/office/drawing/2014/main" val="2453948303"/>
                      </a:ext>
                    </a:extLst>
                  </a:tr>
                  <a:tr h="405483">
                    <a:tc>
                      <a:txBody>
                        <a:bodyPr/>
                        <a:lstStyle/>
                        <a:p>
                          <a:endParaRPr lang="en-US"/>
                        </a:p>
                      </a:txBody>
                      <a:tcPr>
                        <a:blipFill>
                          <a:blip r:embed="rId2"/>
                          <a:stretch>
                            <a:fillRect l="-127" t="-413636" r="-89962" b="-922727"/>
                          </a:stretch>
                        </a:blipFill>
                      </a:tcPr>
                    </a:tc>
                    <a:tc>
                      <a:txBody>
                        <a:bodyPr/>
                        <a:lstStyle/>
                        <a:p>
                          <a:endParaRPr lang="en-US"/>
                        </a:p>
                      </a:txBody>
                      <a:tcPr>
                        <a:blipFill>
                          <a:blip r:embed="rId2"/>
                          <a:stretch>
                            <a:fillRect l="-111615" t="-413636" r="-283" b="-922727"/>
                          </a:stretch>
                        </a:blipFill>
                      </a:tcPr>
                    </a:tc>
                    <a:extLst>
                      <a:ext uri="{0D108BD9-81ED-4DB2-BD59-A6C34878D82A}">
                        <a16:rowId xmlns:a16="http://schemas.microsoft.com/office/drawing/2014/main" val="2030127899"/>
                      </a:ext>
                    </a:extLst>
                  </a:tr>
                  <a:tr h="405483">
                    <a:tc>
                      <a:txBody>
                        <a:bodyPr/>
                        <a:lstStyle/>
                        <a:p>
                          <a:endParaRPr lang="en-US"/>
                        </a:p>
                      </a:txBody>
                      <a:tcPr>
                        <a:blipFill>
                          <a:blip r:embed="rId2"/>
                          <a:stretch>
                            <a:fillRect l="-127" t="-505970" r="-89962" b="-808955"/>
                          </a:stretch>
                        </a:blipFill>
                      </a:tcPr>
                    </a:tc>
                    <a:tc>
                      <a:txBody>
                        <a:bodyPr/>
                        <a:lstStyle/>
                        <a:p>
                          <a:endParaRPr lang="en-US"/>
                        </a:p>
                      </a:txBody>
                      <a:tcPr>
                        <a:blipFill>
                          <a:blip r:embed="rId2"/>
                          <a:stretch>
                            <a:fillRect l="-111615" t="-505970" r="-283" b="-808955"/>
                          </a:stretch>
                        </a:blipFill>
                      </a:tcPr>
                    </a:tc>
                    <a:extLst>
                      <a:ext uri="{0D108BD9-81ED-4DB2-BD59-A6C34878D82A}">
                        <a16:rowId xmlns:a16="http://schemas.microsoft.com/office/drawing/2014/main" val="3755499635"/>
                      </a:ext>
                    </a:extLst>
                  </a:tr>
                  <a:tr h="405483">
                    <a:tc>
                      <a:txBody>
                        <a:bodyPr/>
                        <a:lstStyle/>
                        <a:p>
                          <a:endParaRPr lang="en-US"/>
                        </a:p>
                      </a:txBody>
                      <a:tcPr>
                        <a:blipFill>
                          <a:blip r:embed="rId2"/>
                          <a:stretch>
                            <a:fillRect l="-127" t="-605970" r="-89962" b="-708955"/>
                          </a:stretch>
                        </a:blipFill>
                      </a:tcPr>
                    </a:tc>
                    <a:tc rowSpan="8">
                      <a:txBody>
                        <a:bodyPr/>
                        <a:lstStyle/>
                        <a:p>
                          <a:pPr algn="l"/>
                          <a:endParaRPr lang="en-US" dirty="0"/>
                        </a:p>
                      </a:txBody>
                      <a:tcPr/>
                    </a:tc>
                    <a:extLst>
                      <a:ext uri="{0D108BD9-81ED-4DB2-BD59-A6C34878D82A}">
                        <a16:rowId xmlns:a16="http://schemas.microsoft.com/office/drawing/2014/main" val="3205270517"/>
                      </a:ext>
                    </a:extLst>
                  </a:tr>
                  <a:tr h="405483">
                    <a:tc>
                      <a:txBody>
                        <a:bodyPr/>
                        <a:lstStyle/>
                        <a:p>
                          <a:endParaRPr lang="en-US"/>
                        </a:p>
                      </a:txBody>
                      <a:tcPr>
                        <a:blipFill>
                          <a:blip r:embed="rId2"/>
                          <a:stretch>
                            <a:fillRect l="-127" t="-716667" r="-89962" b="-619697"/>
                          </a:stretch>
                        </a:blipFill>
                      </a:tcPr>
                    </a:tc>
                    <a:tc vMerge="1">
                      <a:txBody>
                        <a:bodyPr/>
                        <a:lstStyle/>
                        <a:p>
                          <a:pPr algn="l"/>
                          <a:endParaRPr lang="en-US" dirty="0"/>
                        </a:p>
                      </a:txBody>
                      <a:tcPr/>
                    </a:tc>
                    <a:extLst>
                      <a:ext uri="{0D108BD9-81ED-4DB2-BD59-A6C34878D82A}">
                        <a16:rowId xmlns:a16="http://schemas.microsoft.com/office/drawing/2014/main" val="1976486344"/>
                      </a:ext>
                    </a:extLst>
                  </a:tr>
                  <a:tr h="405483">
                    <a:tc>
                      <a:txBody>
                        <a:bodyPr/>
                        <a:lstStyle/>
                        <a:p>
                          <a:endParaRPr lang="en-US"/>
                        </a:p>
                      </a:txBody>
                      <a:tcPr>
                        <a:blipFill>
                          <a:blip r:embed="rId2"/>
                          <a:stretch>
                            <a:fillRect l="-127" t="-804478" r="-89962" b="-510448"/>
                          </a:stretch>
                        </a:blipFill>
                      </a:tcPr>
                    </a:tc>
                    <a:tc vMerge="1">
                      <a:txBody>
                        <a:bodyPr/>
                        <a:lstStyle/>
                        <a:p>
                          <a:pPr algn="l"/>
                          <a:endParaRPr lang="en-US" dirty="0"/>
                        </a:p>
                      </a:txBody>
                      <a:tcPr/>
                    </a:tc>
                    <a:extLst>
                      <a:ext uri="{0D108BD9-81ED-4DB2-BD59-A6C34878D82A}">
                        <a16:rowId xmlns:a16="http://schemas.microsoft.com/office/drawing/2014/main" val="4103003833"/>
                      </a:ext>
                    </a:extLst>
                  </a:tr>
                  <a:tr h="405483">
                    <a:tc>
                      <a:txBody>
                        <a:bodyPr/>
                        <a:lstStyle/>
                        <a:p>
                          <a:endParaRPr lang="en-US"/>
                        </a:p>
                      </a:txBody>
                      <a:tcPr>
                        <a:blipFill>
                          <a:blip r:embed="rId2"/>
                          <a:stretch>
                            <a:fillRect l="-127" t="-904478" r="-89962" b="-410448"/>
                          </a:stretch>
                        </a:blipFill>
                      </a:tcPr>
                    </a:tc>
                    <a:tc vMerge="1">
                      <a:txBody>
                        <a:bodyPr/>
                        <a:lstStyle/>
                        <a:p>
                          <a:pPr algn="l"/>
                          <a:endParaRPr lang="en-US" dirty="0"/>
                        </a:p>
                      </a:txBody>
                      <a:tcPr/>
                    </a:tc>
                    <a:extLst>
                      <a:ext uri="{0D108BD9-81ED-4DB2-BD59-A6C34878D82A}">
                        <a16:rowId xmlns:a16="http://schemas.microsoft.com/office/drawing/2014/main" val="404894226"/>
                      </a:ext>
                    </a:extLst>
                  </a:tr>
                  <a:tr h="405483">
                    <a:tc>
                      <a:txBody>
                        <a:bodyPr/>
                        <a:lstStyle/>
                        <a:p>
                          <a:endParaRPr lang="en-US"/>
                        </a:p>
                      </a:txBody>
                      <a:tcPr>
                        <a:blipFill>
                          <a:blip r:embed="rId2"/>
                          <a:stretch>
                            <a:fillRect l="-127" t="-1019697" r="-89962" b="-316667"/>
                          </a:stretch>
                        </a:blipFill>
                      </a:tcPr>
                    </a:tc>
                    <a:tc vMerge="1">
                      <a:txBody>
                        <a:bodyPr/>
                        <a:lstStyle/>
                        <a:p>
                          <a:pPr algn="l"/>
                          <a:endParaRPr lang="en-US" dirty="0"/>
                        </a:p>
                      </a:txBody>
                      <a:tcPr/>
                    </a:tc>
                    <a:extLst>
                      <a:ext uri="{0D108BD9-81ED-4DB2-BD59-A6C34878D82A}">
                        <a16:rowId xmlns:a16="http://schemas.microsoft.com/office/drawing/2014/main" val="112683310"/>
                      </a:ext>
                    </a:extLst>
                  </a:tr>
                  <a:tr h="405483">
                    <a:tc>
                      <a:txBody>
                        <a:bodyPr/>
                        <a:lstStyle/>
                        <a:p>
                          <a:endParaRPr lang="en-US"/>
                        </a:p>
                      </a:txBody>
                      <a:tcPr>
                        <a:blipFill>
                          <a:blip r:embed="rId2"/>
                          <a:stretch>
                            <a:fillRect l="-127" t="-1102985" r="-89962" b="-211940"/>
                          </a:stretch>
                        </a:blipFill>
                      </a:tcPr>
                    </a:tc>
                    <a:tc vMerge="1">
                      <a:txBody>
                        <a:bodyPr/>
                        <a:lstStyle/>
                        <a:p>
                          <a:pPr algn="l"/>
                          <a:endParaRPr lang="en-US" dirty="0"/>
                        </a:p>
                      </a:txBody>
                      <a:tcPr/>
                    </a:tc>
                    <a:extLst>
                      <a:ext uri="{0D108BD9-81ED-4DB2-BD59-A6C34878D82A}">
                        <a16:rowId xmlns:a16="http://schemas.microsoft.com/office/drawing/2014/main" val="1773497343"/>
                      </a:ext>
                    </a:extLst>
                  </a:tr>
                  <a:tr h="405483">
                    <a:tc>
                      <a:txBody>
                        <a:bodyPr/>
                        <a:lstStyle/>
                        <a:p>
                          <a:endParaRPr lang="en-US"/>
                        </a:p>
                      </a:txBody>
                      <a:tcPr>
                        <a:blipFill>
                          <a:blip r:embed="rId2"/>
                          <a:stretch>
                            <a:fillRect l="-127" t="-1221212" r="-89962" b="-115152"/>
                          </a:stretch>
                        </a:blipFill>
                      </a:tcPr>
                    </a:tc>
                    <a:tc vMerge="1">
                      <a:txBody>
                        <a:bodyPr/>
                        <a:lstStyle/>
                        <a:p>
                          <a:pPr algn="l"/>
                          <a:endParaRPr lang="en-US" dirty="0"/>
                        </a:p>
                      </a:txBody>
                      <a:tcPr/>
                    </a:tc>
                    <a:extLst>
                      <a:ext uri="{0D108BD9-81ED-4DB2-BD59-A6C34878D82A}">
                        <a16:rowId xmlns:a16="http://schemas.microsoft.com/office/drawing/2014/main" val="2801260740"/>
                      </a:ext>
                    </a:extLst>
                  </a:tr>
                  <a:tr h="405483">
                    <a:tc>
                      <a:txBody>
                        <a:bodyPr/>
                        <a:lstStyle/>
                        <a:p>
                          <a:endParaRPr lang="en-US"/>
                        </a:p>
                      </a:txBody>
                      <a:tcPr>
                        <a:blipFill>
                          <a:blip r:embed="rId2"/>
                          <a:stretch>
                            <a:fillRect l="-127" t="-1301493" r="-89962" b="-13433"/>
                          </a:stretch>
                        </a:blipFill>
                      </a:tcPr>
                    </a:tc>
                    <a:tc vMerge="1">
                      <a:txBody>
                        <a:bodyPr/>
                        <a:lstStyle/>
                        <a:p>
                          <a:pPr algn="l"/>
                          <a:endParaRPr lang="en-US" dirty="0"/>
                        </a:p>
                      </a:txBody>
                      <a:tcPr/>
                    </a:tc>
                    <a:extLst>
                      <a:ext uri="{0D108BD9-81ED-4DB2-BD59-A6C34878D82A}">
                        <a16:rowId xmlns:a16="http://schemas.microsoft.com/office/drawing/2014/main" val="3897103077"/>
                      </a:ext>
                    </a:extLst>
                  </a:tr>
                </a:tbl>
              </a:graphicData>
            </a:graphic>
          </p:graphicFrame>
        </mc:Fallback>
      </mc:AlternateContent>
      <p:grpSp>
        <p:nvGrpSpPr>
          <p:cNvPr id="5" name="Group 4">
            <a:extLst>
              <a:ext uri="{FF2B5EF4-FFF2-40B4-BE49-F238E27FC236}">
                <a16:creationId xmlns:a16="http://schemas.microsoft.com/office/drawing/2014/main" id="{A724C22F-14D9-4153-BB50-83FD564BAD23}"/>
              </a:ext>
            </a:extLst>
          </p:cNvPr>
          <p:cNvGrpSpPr/>
          <p:nvPr/>
        </p:nvGrpSpPr>
        <p:grpSpPr>
          <a:xfrm>
            <a:off x="6274965" y="4106410"/>
            <a:ext cx="3093675" cy="1526796"/>
            <a:chOff x="3447875" y="3057787"/>
            <a:chExt cx="3093675" cy="1526796"/>
          </a:xfrm>
        </p:grpSpPr>
        <p:sp>
          <p:nvSpPr>
            <p:cNvPr id="6" name="Rectangle 5">
              <a:extLst>
                <a:ext uri="{FF2B5EF4-FFF2-40B4-BE49-F238E27FC236}">
                  <a16:creationId xmlns:a16="http://schemas.microsoft.com/office/drawing/2014/main" id="{AA83AC77-68DD-4075-91AD-E85DA490F0FD}"/>
                </a:ext>
              </a:extLst>
            </p:cNvPr>
            <p:cNvSpPr/>
            <p:nvPr/>
          </p:nvSpPr>
          <p:spPr>
            <a:xfrm>
              <a:off x="4353886" y="3057787"/>
              <a:ext cx="1241571" cy="1526796"/>
            </a:xfrm>
            <a:prstGeom prst="rect">
              <a:avLst/>
            </a:prstGeom>
            <a:solidFill>
              <a:schemeClr val="bg1"/>
            </a:solid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C7BB2525-0197-4A09-8B33-7BDF5E1D552E}"/>
                </a:ext>
              </a:extLst>
            </p:cNvPr>
            <p:cNvCxnSpPr/>
            <p:nvPr/>
          </p:nvCxnSpPr>
          <p:spPr>
            <a:xfrm>
              <a:off x="3447875" y="3798332"/>
              <a:ext cx="90601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E70B5B2-758B-4902-8E93-FAE928A5CA27}"/>
                </a:ext>
              </a:extLst>
            </p:cNvPr>
            <p:cNvCxnSpPr/>
            <p:nvPr/>
          </p:nvCxnSpPr>
          <p:spPr>
            <a:xfrm>
              <a:off x="5595457" y="3800213"/>
              <a:ext cx="90601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BCF6932-ECD4-4E10-80E1-508B4B15BC26}"/>
                </a:ext>
              </a:extLst>
            </p:cNvPr>
            <p:cNvSpPr txBox="1"/>
            <p:nvPr/>
          </p:nvSpPr>
          <p:spPr>
            <a:xfrm>
              <a:off x="3533173" y="3407567"/>
              <a:ext cx="774571" cy="369332"/>
            </a:xfrm>
            <a:prstGeom prst="rect">
              <a:avLst/>
            </a:prstGeom>
            <a:noFill/>
          </p:spPr>
          <p:txBody>
            <a:bodyPr wrap="none" rtlCol="0">
              <a:spAutoFit/>
            </a:bodyPr>
            <a:lstStyle/>
            <a:p>
              <a:r>
                <a:rPr lang="en-US" dirty="0">
                  <a:solidFill>
                    <a:srgbClr val="0070C0"/>
                  </a:solidFill>
                </a:rPr>
                <a:t>Inputs</a:t>
              </a:r>
              <a:endParaRPr lang="en-IN" dirty="0">
                <a:solidFill>
                  <a:srgbClr val="0070C0"/>
                </a:solidFill>
              </a:endParaRPr>
            </a:p>
          </p:txBody>
        </p:sp>
        <p:sp>
          <p:nvSpPr>
            <p:cNvPr id="10" name="TextBox 9">
              <a:extLst>
                <a:ext uri="{FF2B5EF4-FFF2-40B4-BE49-F238E27FC236}">
                  <a16:creationId xmlns:a16="http://schemas.microsoft.com/office/drawing/2014/main" id="{D97F1CF8-FA41-4535-BE8D-63F440C3C295}"/>
                </a:ext>
              </a:extLst>
            </p:cNvPr>
            <p:cNvSpPr txBox="1"/>
            <p:nvPr/>
          </p:nvSpPr>
          <p:spPr>
            <a:xfrm>
              <a:off x="4501759" y="3082521"/>
              <a:ext cx="1027634" cy="1477328"/>
            </a:xfrm>
            <a:prstGeom prst="rect">
              <a:avLst/>
            </a:prstGeom>
            <a:noFill/>
          </p:spPr>
          <p:txBody>
            <a:bodyPr wrap="square" rtlCol="0">
              <a:spAutoFit/>
            </a:bodyPr>
            <a:lstStyle/>
            <a:p>
              <a:r>
                <a:rPr lang="en-US" dirty="0">
                  <a:solidFill>
                    <a:srgbClr val="FF0000"/>
                  </a:solidFill>
                </a:rPr>
                <a:t>Linear and Non linear models for heat</a:t>
              </a:r>
              <a:endParaRPr lang="en-IN" dirty="0">
                <a:solidFill>
                  <a:srgbClr val="FF0000"/>
                </a:solidFill>
              </a:endParaRPr>
            </a:p>
          </p:txBody>
        </p:sp>
        <p:sp>
          <p:nvSpPr>
            <p:cNvPr id="11" name="TextBox 10">
              <a:extLst>
                <a:ext uri="{FF2B5EF4-FFF2-40B4-BE49-F238E27FC236}">
                  <a16:creationId xmlns:a16="http://schemas.microsoft.com/office/drawing/2014/main" id="{2563D4B3-CBCE-4811-9407-6986FEECED7E}"/>
                </a:ext>
              </a:extLst>
            </p:cNvPr>
            <p:cNvSpPr txBox="1"/>
            <p:nvPr/>
          </p:nvSpPr>
          <p:spPr>
            <a:xfrm>
              <a:off x="5595457" y="3429000"/>
              <a:ext cx="946093" cy="369332"/>
            </a:xfrm>
            <a:prstGeom prst="rect">
              <a:avLst/>
            </a:prstGeom>
            <a:noFill/>
          </p:spPr>
          <p:txBody>
            <a:bodyPr wrap="none" rtlCol="0">
              <a:spAutoFit/>
            </a:bodyPr>
            <a:lstStyle/>
            <a:p>
              <a:r>
                <a:rPr lang="en-US" dirty="0">
                  <a:solidFill>
                    <a:srgbClr val="0070C0"/>
                  </a:solidFill>
                </a:rPr>
                <a:t>Outputs</a:t>
              </a:r>
              <a:endParaRPr lang="en-IN" dirty="0">
                <a:solidFill>
                  <a:srgbClr val="0070C0"/>
                </a:solidFill>
              </a:endParaRPr>
            </a:p>
          </p:txBody>
        </p:sp>
      </p:grpSp>
      <p:sp>
        <p:nvSpPr>
          <p:cNvPr id="3" name="TextBox 2">
            <a:extLst>
              <a:ext uri="{FF2B5EF4-FFF2-40B4-BE49-F238E27FC236}">
                <a16:creationId xmlns:a16="http://schemas.microsoft.com/office/drawing/2014/main" id="{EC3D9EF3-42A5-41F4-B097-243E204759B1}"/>
              </a:ext>
            </a:extLst>
          </p:cNvPr>
          <p:cNvSpPr txBox="1"/>
          <p:nvPr/>
        </p:nvSpPr>
        <p:spPr>
          <a:xfrm>
            <a:off x="6757774" y="5933176"/>
            <a:ext cx="2173993" cy="261610"/>
          </a:xfrm>
          <a:prstGeom prst="rect">
            <a:avLst/>
          </a:prstGeom>
          <a:noFill/>
        </p:spPr>
        <p:txBody>
          <a:bodyPr wrap="none" rtlCol="0">
            <a:spAutoFit/>
          </a:bodyPr>
          <a:lstStyle/>
          <a:p>
            <a:r>
              <a:rPr lang="en-US" sz="1100" dirty="0">
                <a:solidFill>
                  <a:srgbClr val="92D050"/>
                </a:solidFill>
              </a:rPr>
              <a:t>Note : Not all models use all inputs</a:t>
            </a:r>
            <a:endParaRPr lang="en-IN" sz="1100" dirty="0">
              <a:solidFill>
                <a:srgbClr val="92D050"/>
              </a:solidFill>
            </a:endParaRPr>
          </a:p>
        </p:txBody>
      </p:sp>
    </p:spTree>
    <p:extLst>
      <p:ext uri="{BB962C8B-B14F-4D97-AF65-F5344CB8AC3E}">
        <p14:creationId xmlns:p14="http://schemas.microsoft.com/office/powerpoint/2010/main" val="18952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8698-2C42-474A-8D8C-843B28CBB166}"/>
              </a:ext>
            </a:extLst>
          </p:cNvPr>
          <p:cNvSpPr>
            <a:spLocks noGrp="1"/>
          </p:cNvSpPr>
          <p:nvPr>
            <p:ph type="title"/>
          </p:nvPr>
        </p:nvSpPr>
        <p:spPr>
          <a:xfrm>
            <a:off x="838200" y="365126"/>
            <a:ext cx="10515600" cy="653778"/>
          </a:xfrm>
        </p:spPr>
        <p:txBody>
          <a:bodyPr>
            <a:normAutofit fontScale="90000"/>
          </a:bodyPr>
          <a:lstStyle/>
          <a:p>
            <a:r>
              <a:rPr lang="en-IN" dirty="0">
                <a:solidFill>
                  <a:srgbClr val="FF0000"/>
                </a:solidFill>
              </a:rPr>
              <a:t>Multi-input Multi-output linear model</a:t>
            </a:r>
            <a:endParaRPr lang="en-US" dirty="0">
              <a:solidFill>
                <a:srgbClr val="FF0000"/>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39DEDBB-C23A-4C9A-9794-800F01A11D34}"/>
                  </a:ext>
                </a:extLst>
              </p:cNvPr>
              <p:cNvGraphicFramePr>
                <a:graphicFrameLocks noGrp="1"/>
              </p:cNvGraphicFramePr>
              <p:nvPr>
                <p:ph idx="1"/>
                <p:extLst>
                  <p:ext uri="{D42A27DB-BD31-4B8C-83A1-F6EECF244321}">
                    <p14:modId xmlns:p14="http://schemas.microsoft.com/office/powerpoint/2010/main" val="1753692422"/>
                  </p:ext>
                </p:extLst>
              </p:nvPr>
            </p:nvGraphicFramePr>
            <p:xfrm>
              <a:off x="838200" y="1825625"/>
              <a:ext cx="10515600" cy="3337560"/>
            </p:xfrm>
            <a:graphic>
              <a:graphicData uri="http://schemas.openxmlformats.org/drawingml/2006/table">
                <a:tbl>
                  <a:tblPr firstRow="1" bandRow="1"/>
                  <a:tblGrid>
                    <a:gridCol w="5257800">
                      <a:extLst>
                        <a:ext uri="{9D8B030D-6E8A-4147-A177-3AD203B41FA5}">
                          <a16:colId xmlns:a16="http://schemas.microsoft.com/office/drawing/2014/main" val="3519019376"/>
                        </a:ext>
                      </a:extLst>
                    </a:gridCol>
                    <a:gridCol w="5257800">
                      <a:extLst>
                        <a:ext uri="{9D8B030D-6E8A-4147-A177-3AD203B41FA5}">
                          <a16:colId xmlns:a16="http://schemas.microsoft.com/office/drawing/2014/main" val="1994375147"/>
                        </a:ext>
                      </a:extLst>
                    </a:gridCol>
                  </a:tblGrid>
                  <a:tr h="370840">
                    <a:tc>
                      <a:txBody>
                        <a:bodyPr/>
                        <a:lstStyle/>
                        <a:p>
                          <a:pPr algn="ctr"/>
                          <a:r>
                            <a:rPr lang="en-IN" b="1" dirty="0"/>
                            <a:t>Features</a:t>
                          </a:r>
                          <a:endParaRPr lang="en-US" b="1" dirty="0"/>
                        </a:p>
                      </a:txBody>
                      <a:tcPr/>
                    </a:tc>
                    <a:tc>
                      <a:txBody>
                        <a:bodyPr/>
                        <a:lstStyle/>
                        <a:p>
                          <a:pPr algn="ctr"/>
                          <a:r>
                            <a:rPr lang="en-IN" b="1" dirty="0"/>
                            <a:t>Target Variables</a:t>
                          </a:r>
                          <a:endParaRPr lang="en-US" b="1" dirty="0"/>
                        </a:p>
                      </a:txBody>
                      <a:tcPr/>
                    </a:tc>
                    <a:extLst>
                      <a:ext uri="{0D108BD9-81ED-4DB2-BD59-A6C34878D82A}">
                        <a16:rowId xmlns:a16="http://schemas.microsoft.com/office/drawing/2014/main" val="2107925868"/>
                      </a:ext>
                    </a:extLst>
                  </a:tr>
                  <a:tr h="370840">
                    <a:tc>
                      <a:txBody>
                        <a:bodyPr/>
                        <a:lstStyle/>
                        <a:p>
                          <a:pPr algn="ctr"/>
                          <a:r>
                            <a:rPr lang="en-US" dirty="0"/>
                            <a:t>Scrap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Voltage after heat at</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extLst>
                      <a:ext uri="{0D108BD9-81ED-4DB2-BD59-A6C34878D82A}">
                        <a16:rowId xmlns:a16="http://schemas.microsoft.com/office/drawing/2014/main" val="26181476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Sponge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Frequency after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extLst>
                      <a:ext uri="{0D108BD9-81ED-4DB2-BD59-A6C34878D82A}">
                        <a16:rowId xmlns:a16="http://schemas.microsoft.com/office/drawing/2014/main" val="1190688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Alloys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Refractory lining thickness after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extLst>
                      <a:ext uri="{0D108BD9-81ED-4DB2-BD59-A6C34878D82A}">
                        <a16:rowId xmlns:a16="http://schemas.microsoft.com/office/drawing/2014/main" val="23735197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Voltage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7477040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Frequency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83438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Refractory lining thickness before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12288982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Number of capacitors removed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276041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Tapping Temperature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1986195326"/>
                      </a:ext>
                    </a:extLst>
                  </a:tr>
                </a:tbl>
              </a:graphicData>
            </a:graphic>
          </p:graphicFrame>
        </mc:Choice>
        <mc:Fallback xmlns="">
          <p:graphicFrame>
            <p:nvGraphicFramePr>
              <p:cNvPr id="4" name="Table 4">
                <a:extLst>
                  <a:ext uri="{FF2B5EF4-FFF2-40B4-BE49-F238E27FC236}">
                    <a16:creationId xmlns:a16="http://schemas.microsoft.com/office/drawing/2014/main" id="{239DEDBB-C23A-4C9A-9794-800F01A11D34}"/>
                  </a:ext>
                </a:extLst>
              </p:cNvPr>
              <p:cNvGraphicFramePr>
                <a:graphicFrameLocks noGrp="1"/>
              </p:cNvGraphicFramePr>
              <p:nvPr>
                <p:ph idx="1"/>
                <p:extLst>
                  <p:ext uri="{D42A27DB-BD31-4B8C-83A1-F6EECF244321}">
                    <p14:modId xmlns:p14="http://schemas.microsoft.com/office/powerpoint/2010/main" val="1753692422"/>
                  </p:ext>
                </p:extLst>
              </p:nvPr>
            </p:nvGraphicFramePr>
            <p:xfrm>
              <a:off x="838200" y="1825625"/>
              <a:ext cx="10515600" cy="3337560"/>
            </p:xfrm>
            <a:graphic>
              <a:graphicData uri="http://schemas.openxmlformats.org/drawingml/2006/table">
                <a:tbl>
                  <a:tblPr firstRow="1" bandRow="1"/>
                  <a:tblGrid>
                    <a:gridCol w="5257800">
                      <a:extLst>
                        <a:ext uri="{9D8B030D-6E8A-4147-A177-3AD203B41FA5}">
                          <a16:colId xmlns:a16="http://schemas.microsoft.com/office/drawing/2014/main" val="3519019376"/>
                        </a:ext>
                      </a:extLst>
                    </a:gridCol>
                    <a:gridCol w="5257800">
                      <a:extLst>
                        <a:ext uri="{9D8B030D-6E8A-4147-A177-3AD203B41FA5}">
                          <a16:colId xmlns:a16="http://schemas.microsoft.com/office/drawing/2014/main" val="1994375147"/>
                        </a:ext>
                      </a:extLst>
                    </a:gridCol>
                  </a:tblGrid>
                  <a:tr h="370840">
                    <a:tc>
                      <a:txBody>
                        <a:bodyPr/>
                        <a:lstStyle/>
                        <a:p>
                          <a:pPr algn="ctr"/>
                          <a:r>
                            <a:rPr lang="en-IN" b="1" dirty="0"/>
                            <a:t>Features</a:t>
                          </a:r>
                          <a:endParaRPr lang="en-US" b="1" dirty="0"/>
                        </a:p>
                      </a:txBody>
                      <a:tcPr/>
                    </a:tc>
                    <a:tc>
                      <a:txBody>
                        <a:bodyPr/>
                        <a:lstStyle/>
                        <a:p>
                          <a:pPr algn="ctr"/>
                          <a:r>
                            <a:rPr lang="en-IN" b="1" dirty="0"/>
                            <a:t>Target Variables</a:t>
                          </a:r>
                          <a:endParaRPr lang="en-US" b="1" dirty="0"/>
                        </a:p>
                      </a:txBody>
                      <a:tcPr/>
                    </a:tc>
                    <a:extLst>
                      <a:ext uri="{0D108BD9-81ED-4DB2-BD59-A6C34878D82A}">
                        <a16:rowId xmlns:a16="http://schemas.microsoft.com/office/drawing/2014/main" val="2107925868"/>
                      </a:ext>
                    </a:extLst>
                  </a:tr>
                  <a:tr h="370840">
                    <a:tc>
                      <a:txBody>
                        <a:bodyPr/>
                        <a:lstStyle/>
                        <a:p>
                          <a:endParaRPr lang="en-US"/>
                        </a:p>
                      </a:txBody>
                      <a:tcPr>
                        <a:blipFill>
                          <a:blip r:embed="rId2"/>
                          <a:stretch>
                            <a:fillRect l="-116" t="-108197" r="-100232" b="-722951"/>
                          </a:stretch>
                        </a:blipFill>
                      </a:tcPr>
                    </a:tc>
                    <a:tc>
                      <a:txBody>
                        <a:bodyPr/>
                        <a:lstStyle/>
                        <a:p>
                          <a:endParaRPr lang="en-US"/>
                        </a:p>
                      </a:txBody>
                      <a:tcPr>
                        <a:blipFill>
                          <a:blip r:embed="rId2"/>
                          <a:stretch>
                            <a:fillRect l="-100116" t="-108197" r="-232" b="-722951"/>
                          </a:stretch>
                        </a:blipFill>
                      </a:tcPr>
                    </a:tc>
                    <a:extLst>
                      <a:ext uri="{0D108BD9-81ED-4DB2-BD59-A6C34878D82A}">
                        <a16:rowId xmlns:a16="http://schemas.microsoft.com/office/drawing/2014/main" val="2618147689"/>
                      </a:ext>
                    </a:extLst>
                  </a:tr>
                  <a:tr h="370840">
                    <a:tc>
                      <a:txBody>
                        <a:bodyPr/>
                        <a:lstStyle/>
                        <a:p>
                          <a:endParaRPr lang="en-US"/>
                        </a:p>
                      </a:txBody>
                      <a:tcPr>
                        <a:blipFill>
                          <a:blip r:embed="rId2"/>
                          <a:stretch>
                            <a:fillRect l="-116" t="-208197" r="-100232" b="-622951"/>
                          </a:stretch>
                        </a:blipFill>
                      </a:tcPr>
                    </a:tc>
                    <a:tc>
                      <a:txBody>
                        <a:bodyPr/>
                        <a:lstStyle/>
                        <a:p>
                          <a:endParaRPr lang="en-US"/>
                        </a:p>
                      </a:txBody>
                      <a:tcPr>
                        <a:blipFill>
                          <a:blip r:embed="rId2"/>
                          <a:stretch>
                            <a:fillRect l="-100116" t="-208197" r="-232" b="-622951"/>
                          </a:stretch>
                        </a:blipFill>
                      </a:tcPr>
                    </a:tc>
                    <a:extLst>
                      <a:ext uri="{0D108BD9-81ED-4DB2-BD59-A6C34878D82A}">
                        <a16:rowId xmlns:a16="http://schemas.microsoft.com/office/drawing/2014/main" val="1190688193"/>
                      </a:ext>
                    </a:extLst>
                  </a:tr>
                  <a:tr h="370840">
                    <a:tc>
                      <a:txBody>
                        <a:bodyPr/>
                        <a:lstStyle/>
                        <a:p>
                          <a:endParaRPr lang="en-US"/>
                        </a:p>
                      </a:txBody>
                      <a:tcPr>
                        <a:blipFill>
                          <a:blip r:embed="rId2"/>
                          <a:stretch>
                            <a:fillRect l="-116" t="-308197" r="-100232" b="-522951"/>
                          </a:stretch>
                        </a:blipFill>
                      </a:tcPr>
                    </a:tc>
                    <a:tc>
                      <a:txBody>
                        <a:bodyPr/>
                        <a:lstStyle/>
                        <a:p>
                          <a:endParaRPr lang="en-US"/>
                        </a:p>
                      </a:txBody>
                      <a:tcPr>
                        <a:blipFill>
                          <a:blip r:embed="rId2"/>
                          <a:stretch>
                            <a:fillRect l="-100116" t="-308197" r="-232" b="-522951"/>
                          </a:stretch>
                        </a:blipFill>
                      </a:tcPr>
                    </a:tc>
                    <a:extLst>
                      <a:ext uri="{0D108BD9-81ED-4DB2-BD59-A6C34878D82A}">
                        <a16:rowId xmlns:a16="http://schemas.microsoft.com/office/drawing/2014/main" val="2373519710"/>
                      </a:ext>
                    </a:extLst>
                  </a:tr>
                  <a:tr h="370840">
                    <a:tc>
                      <a:txBody>
                        <a:bodyPr/>
                        <a:lstStyle/>
                        <a:p>
                          <a:endParaRPr lang="en-US"/>
                        </a:p>
                      </a:txBody>
                      <a:tcPr>
                        <a:blipFill>
                          <a:blip r:embed="rId2"/>
                          <a:stretch>
                            <a:fillRect l="-116" t="-415000" r="-100232" b="-431667"/>
                          </a:stretch>
                        </a:blipFill>
                      </a:tcPr>
                    </a:tc>
                    <a:tc>
                      <a:txBody>
                        <a:bodyPr/>
                        <a:lstStyle/>
                        <a:p>
                          <a:pPr algn="ctr"/>
                          <a:endParaRPr lang="en-US" dirty="0"/>
                        </a:p>
                      </a:txBody>
                      <a:tcPr/>
                    </a:tc>
                    <a:extLst>
                      <a:ext uri="{0D108BD9-81ED-4DB2-BD59-A6C34878D82A}">
                        <a16:rowId xmlns:a16="http://schemas.microsoft.com/office/drawing/2014/main" val="2747704083"/>
                      </a:ext>
                    </a:extLst>
                  </a:tr>
                  <a:tr h="370840">
                    <a:tc>
                      <a:txBody>
                        <a:bodyPr/>
                        <a:lstStyle/>
                        <a:p>
                          <a:endParaRPr lang="en-US"/>
                        </a:p>
                      </a:txBody>
                      <a:tcPr>
                        <a:blipFill>
                          <a:blip r:embed="rId2"/>
                          <a:stretch>
                            <a:fillRect l="-116" t="-506557" r="-100232" b="-324590"/>
                          </a:stretch>
                        </a:blipFill>
                      </a:tcPr>
                    </a:tc>
                    <a:tc>
                      <a:txBody>
                        <a:bodyPr/>
                        <a:lstStyle/>
                        <a:p>
                          <a:pPr algn="ctr"/>
                          <a:endParaRPr lang="en-US" dirty="0"/>
                        </a:p>
                      </a:txBody>
                      <a:tcPr/>
                    </a:tc>
                    <a:extLst>
                      <a:ext uri="{0D108BD9-81ED-4DB2-BD59-A6C34878D82A}">
                        <a16:rowId xmlns:a16="http://schemas.microsoft.com/office/drawing/2014/main" val="283438016"/>
                      </a:ext>
                    </a:extLst>
                  </a:tr>
                  <a:tr h="370840">
                    <a:tc>
                      <a:txBody>
                        <a:bodyPr/>
                        <a:lstStyle/>
                        <a:p>
                          <a:endParaRPr lang="en-US"/>
                        </a:p>
                      </a:txBody>
                      <a:tcPr>
                        <a:blipFill>
                          <a:blip r:embed="rId2"/>
                          <a:stretch>
                            <a:fillRect l="-116" t="-606557" r="-100232" b="-224590"/>
                          </a:stretch>
                        </a:blipFill>
                      </a:tcPr>
                    </a:tc>
                    <a:tc>
                      <a:txBody>
                        <a:bodyPr/>
                        <a:lstStyle/>
                        <a:p>
                          <a:pPr algn="ctr"/>
                          <a:endParaRPr lang="en-US" dirty="0"/>
                        </a:p>
                      </a:txBody>
                      <a:tcPr/>
                    </a:tc>
                    <a:extLst>
                      <a:ext uri="{0D108BD9-81ED-4DB2-BD59-A6C34878D82A}">
                        <a16:rowId xmlns:a16="http://schemas.microsoft.com/office/drawing/2014/main" val="1228898270"/>
                      </a:ext>
                    </a:extLst>
                  </a:tr>
                  <a:tr h="370840">
                    <a:tc>
                      <a:txBody>
                        <a:bodyPr/>
                        <a:lstStyle/>
                        <a:p>
                          <a:endParaRPr lang="en-US"/>
                        </a:p>
                      </a:txBody>
                      <a:tcPr>
                        <a:blipFill>
                          <a:blip r:embed="rId2"/>
                          <a:stretch>
                            <a:fillRect l="-116" t="-706557" r="-100232" b="-124590"/>
                          </a:stretch>
                        </a:blipFill>
                      </a:tcPr>
                    </a:tc>
                    <a:tc>
                      <a:txBody>
                        <a:bodyPr/>
                        <a:lstStyle/>
                        <a:p>
                          <a:pPr algn="ctr"/>
                          <a:endParaRPr lang="en-US" dirty="0"/>
                        </a:p>
                      </a:txBody>
                      <a:tcPr/>
                    </a:tc>
                    <a:extLst>
                      <a:ext uri="{0D108BD9-81ED-4DB2-BD59-A6C34878D82A}">
                        <a16:rowId xmlns:a16="http://schemas.microsoft.com/office/drawing/2014/main" val="2276041562"/>
                      </a:ext>
                    </a:extLst>
                  </a:tr>
                  <a:tr h="370840">
                    <a:tc>
                      <a:txBody>
                        <a:bodyPr/>
                        <a:lstStyle/>
                        <a:p>
                          <a:endParaRPr lang="en-US"/>
                        </a:p>
                      </a:txBody>
                      <a:tcPr>
                        <a:blipFill>
                          <a:blip r:embed="rId2"/>
                          <a:stretch>
                            <a:fillRect l="-116" t="-806557" r="-100232" b="-24590"/>
                          </a:stretch>
                        </a:blipFill>
                      </a:tcPr>
                    </a:tc>
                    <a:tc>
                      <a:txBody>
                        <a:bodyPr/>
                        <a:lstStyle/>
                        <a:p>
                          <a:pPr algn="ctr"/>
                          <a:endParaRPr lang="en-US" dirty="0"/>
                        </a:p>
                      </a:txBody>
                      <a:tcPr/>
                    </a:tc>
                    <a:extLst>
                      <a:ext uri="{0D108BD9-81ED-4DB2-BD59-A6C34878D82A}">
                        <a16:rowId xmlns:a16="http://schemas.microsoft.com/office/drawing/2014/main" val="1986195326"/>
                      </a:ext>
                    </a:extLst>
                  </a:tr>
                </a:tbl>
              </a:graphicData>
            </a:graphic>
          </p:graphicFrame>
        </mc:Fallback>
      </mc:AlternateContent>
    </p:spTree>
    <p:extLst>
      <p:ext uri="{BB962C8B-B14F-4D97-AF65-F5344CB8AC3E}">
        <p14:creationId xmlns:p14="http://schemas.microsoft.com/office/powerpoint/2010/main" val="320021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8698-2C42-474A-8D8C-843B28CBB166}"/>
              </a:ext>
            </a:extLst>
          </p:cNvPr>
          <p:cNvSpPr>
            <a:spLocks noGrp="1"/>
          </p:cNvSpPr>
          <p:nvPr>
            <p:ph type="title"/>
          </p:nvPr>
        </p:nvSpPr>
        <p:spPr>
          <a:xfrm>
            <a:off x="664025" y="365126"/>
            <a:ext cx="10515600" cy="653778"/>
          </a:xfrm>
        </p:spPr>
        <p:txBody>
          <a:bodyPr>
            <a:normAutofit fontScale="90000"/>
          </a:bodyPr>
          <a:lstStyle/>
          <a:p>
            <a:r>
              <a:rPr lang="en-IN" dirty="0">
                <a:solidFill>
                  <a:srgbClr val="FF0000"/>
                </a:solidFill>
              </a:rPr>
              <a:t>Multi-input Multi-output linear model</a:t>
            </a:r>
            <a:endParaRPr lang="en-US" dirty="0">
              <a:solidFill>
                <a:srgbClr val="FF0000"/>
              </a:solidFill>
            </a:endParaRPr>
          </a:p>
        </p:txBody>
      </p:sp>
      <p:graphicFrame>
        <p:nvGraphicFramePr>
          <p:cNvPr id="6" name="Table 6">
            <a:extLst>
              <a:ext uri="{FF2B5EF4-FFF2-40B4-BE49-F238E27FC236}">
                <a16:creationId xmlns:a16="http://schemas.microsoft.com/office/drawing/2014/main" id="{DB6158A7-75BD-4BE4-8EC2-C9924EAC16D9}"/>
              </a:ext>
            </a:extLst>
          </p:cNvPr>
          <p:cNvGraphicFramePr>
            <a:graphicFrameLocks noGrp="1"/>
          </p:cNvGraphicFramePr>
          <p:nvPr>
            <p:ph idx="1"/>
            <p:extLst>
              <p:ext uri="{D42A27DB-BD31-4B8C-83A1-F6EECF244321}">
                <p14:modId xmlns:p14="http://schemas.microsoft.com/office/powerpoint/2010/main" val="817354565"/>
              </p:ext>
            </p:extLst>
          </p:nvPr>
        </p:nvGraphicFramePr>
        <p:xfrm>
          <a:off x="838199" y="1964962"/>
          <a:ext cx="10515597" cy="1112520"/>
        </p:xfrm>
        <a:graphic>
          <a:graphicData uri="http://schemas.openxmlformats.org/drawingml/2006/table">
            <a:tbl>
              <a:tblPr firstRow="1" bandRow="1"/>
              <a:tblGrid>
                <a:gridCol w="3505199">
                  <a:extLst>
                    <a:ext uri="{9D8B030D-6E8A-4147-A177-3AD203B41FA5}">
                      <a16:colId xmlns:a16="http://schemas.microsoft.com/office/drawing/2014/main" val="4045224541"/>
                    </a:ext>
                  </a:extLst>
                </a:gridCol>
                <a:gridCol w="3505199">
                  <a:extLst>
                    <a:ext uri="{9D8B030D-6E8A-4147-A177-3AD203B41FA5}">
                      <a16:colId xmlns:a16="http://schemas.microsoft.com/office/drawing/2014/main" val="2289456264"/>
                    </a:ext>
                  </a:extLst>
                </a:gridCol>
                <a:gridCol w="3505199">
                  <a:extLst>
                    <a:ext uri="{9D8B030D-6E8A-4147-A177-3AD203B41FA5}">
                      <a16:colId xmlns:a16="http://schemas.microsoft.com/office/drawing/2014/main" val="4166848197"/>
                    </a:ext>
                  </a:extLst>
                </a:gridCol>
              </a:tblGrid>
              <a:tr h="370840">
                <a:tc gridSpan="3">
                  <a:txBody>
                    <a:bodyPr/>
                    <a:lstStyle/>
                    <a:p>
                      <a:pPr algn="ctr"/>
                      <a:r>
                        <a:rPr lang="en-IN" b="1" dirty="0"/>
                        <a:t>Dataset</a:t>
                      </a:r>
                      <a:endParaRPr lang="en-US" b="1"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212922044"/>
                  </a:ext>
                </a:extLst>
              </a:tr>
              <a:tr h="370840">
                <a:tc>
                  <a:txBody>
                    <a:bodyPr/>
                    <a:lstStyle/>
                    <a:p>
                      <a:pPr algn="ctr"/>
                      <a:r>
                        <a:rPr lang="en-IN" dirty="0"/>
                        <a:t>Training data</a:t>
                      </a:r>
                      <a:endParaRPr lang="en-US" dirty="0"/>
                    </a:p>
                  </a:txBody>
                  <a:tcPr/>
                </a:tc>
                <a:tc>
                  <a:txBody>
                    <a:bodyPr/>
                    <a:lstStyle/>
                    <a:p>
                      <a:pPr algn="ctr"/>
                      <a:r>
                        <a:rPr lang="en-IN" dirty="0"/>
                        <a:t> 7 campaigns</a:t>
                      </a:r>
                      <a:endParaRPr lang="en-US" dirty="0"/>
                    </a:p>
                  </a:txBody>
                  <a:tcPr/>
                </a:tc>
                <a:tc>
                  <a:txBody>
                    <a:bodyPr/>
                    <a:lstStyle/>
                    <a:p>
                      <a:pPr algn="ctr"/>
                      <a:r>
                        <a:rPr lang="en-IN" dirty="0"/>
                        <a:t>325 data points</a:t>
                      </a:r>
                      <a:endParaRPr lang="en-US" dirty="0"/>
                    </a:p>
                  </a:txBody>
                  <a:tcPr/>
                </a:tc>
                <a:extLst>
                  <a:ext uri="{0D108BD9-81ED-4DB2-BD59-A6C34878D82A}">
                    <a16:rowId xmlns:a16="http://schemas.microsoft.com/office/drawing/2014/main" val="3328548073"/>
                  </a:ext>
                </a:extLst>
              </a:tr>
              <a:tr h="370840">
                <a:tc>
                  <a:txBody>
                    <a:bodyPr/>
                    <a:lstStyle/>
                    <a:p>
                      <a:pPr algn="ctr"/>
                      <a:r>
                        <a:rPr lang="en-IN" dirty="0"/>
                        <a:t>Testing data</a:t>
                      </a:r>
                      <a:endParaRPr lang="en-US" dirty="0"/>
                    </a:p>
                  </a:txBody>
                  <a:tcPr/>
                </a:tc>
                <a:tc>
                  <a:txBody>
                    <a:bodyPr/>
                    <a:lstStyle/>
                    <a:p>
                      <a:pPr algn="ctr"/>
                      <a:r>
                        <a:rPr lang="en-IN" dirty="0"/>
                        <a:t>2 campaigns</a:t>
                      </a:r>
                      <a:endParaRPr lang="en-US" dirty="0"/>
                    </a:p>
                  </a:txBody>
                  <a:tcPr/>
                </a:tc>
                <a:tc>
                  <a:txBody>
                    <a:bodyPr/>
                    <a:lstStyle/>
                    <a:p>
                      <a:pPr algn="ctr"/>
                      <a:r>
                        <a:rPr lang="en-IN" dirty="0"/>
                        <a:t>124 data points</a:t>
                      </a:r>
                      <a:endParaRPr lang="en-US" dirty="0"/>
                    </a:p>
                  </a:txBody>
                  <a:tcPr/>
                </a:tc>
                <a:extLst>
                  <a:ext uri="{0D108BD9-81ED-4DB2-BD59-A6C34878D82A}">
                    <a16:rowId xmlns:a16="http://schemas.microsoft.com/office/drawing/2014/main" val="3959263560"/>
                  </a:ext>
                </a:extLst>
              </a:tr>
            </a:tbl>
          </a:graphicData>
        </a:graphic>
      </p:graphicFrame>
      <p:graphicFrame>
        <p:nvGraphicFramePr>
          <p:cNvPr id="7" name="Table 7">
            <a:extLst>
              <a:ext uri="{FF2B5EF4-FFF2-40B4-BE49-F238E27FC236}">
                <a16:creationId xmlns:a16="http://schemas.microsoft.com/office/drawing/2014/main" id="{86F0A08D-A7EE-4E71-881B-C234A0EF7902}"/>
              </a:ext>
            </a:extLst>
          </p:cNvPr>
          <p:cNvGraphicFramePr>
            <a:graphicFrameLocks noGrp="1"/>
          </p:cNvGraphicFramePr>
          <p:nvPr>
            <p:extLst>
              <p:ext uri="{D42A27DB-BD31-4B8C-83A1-F6EECF244321}">
                <p14:modId xmlns:p14="http://schemas.microsoft.com/office/powerpoint/2010/main" val="336691299"/>
              </p:ext>
            </p:extLst>
          </p:nvPr>
        </p:nvGraphicFramePr>
        <p:xfrm>
          <a:off x="838199" y="3896994"/>
          <a:ext cx="10515597" cy="2595880"/>
        </p:xfrm>
        <a:graphic>
          <a:graphicData uri="http://schemas.openxmlformats.org/drawingml/2006/table">
            <a:tbl>
              <a:tblPr firstRow="1" bandRow="1"/>
              <a:tblGrid>
                <a:gridCol w="3505199">
                  <a:extLst>
                    <a:ext uri="{9D8B030D-6E8A-4147-A177-3AD203B41FA5}">
                      <a16:colId xmlns:a16="http://schemas.microsoft.com/office/drawing/2014/main" val="1831448722"/>
                    </a:ext>
                  </a:extLst>
                </a:gridCol>
                <a:gridCol w="3505199">
                  <a:extLst>
                    <a:ext uri="{9D8B030D-6E8A-4147-A177-3AD203B41FA5}">
                      <a16:colId xmlns:a16="http://schemas.microsoft.com/office/drawing/2014/main" val="3582830570"/>
                    </a:ext>
                  </a:extLst>
                </a:gridCol>
                <a:gridCol w="3505199">
                  <a:extLst>
                    <a:ext uri="{9D8B030D-6E8A-4147-A177-3AD203B41FA5}">
                      <a16:colId xmlns:a16="http://schemas.microsoft.com/office/drawing/2014/main" val="4271620064"/>
                    </a:ext>
                  </a:extLst>
                </a:gridCol>
              </a:tblGrid>
              <a:tr h="370840">
                <a:tc>
                  <a:txBody>
                    <a:bodyPr/>
                    <a:lstStyle/>
                    <a:p>
                      <a:pPr algn="ctr"/>
                      <a:r>
                        <a:rPr lang="en-IN" b="1" dirty="0"/>
                        <a:t>Target Variable</a:t>
                      </a:r>
                      <a:endParaRPr lang="en-US" b="1" dirty="0"/>
                    </a:p>
                  </a:txBody>
                  <a:tcPr/>
                </a:tc>
                <a:tc>
                  <a:txBody>
                    <a:bodyPr/>
                    <a:lstStyle/>
                    <a:p>
                      <a:pPr algn="ctr"/>
                      <a:r>
                        <a:rPr lang="en-IN" b="1" dirty="0"/>
                        <a:t>Metric</a:t>
                      </a:r>
                      <a:endParaRPr lang="en-US" b="1" dirty="0"/>
                    </a:p>
                  </a:txBody>
                  <a:tcPr/>
                </a:tc>
                <a:tc>
                  <a:txBody>
                    <a:bodyPr/>
                    <a:lstStyle/>
                    <a:p>
                      <a:pPr algn="ctr"/>
                      <a:r>
                        <a:rPr lang="en-IN" b="1" dirty="0"/>
                        <a:t>Result</a:t>
                      </a:r>
                      <a:endParaRPr lang="en-US" b="1" dirty="0"/>
                    </a:p>
                  </a:txBody>
                  <a:tcPr/>
                </a:tc>
                <a:extLst>
                  <a:ext uri="{0D108BD9-81ED-4DB2-BD59-A6C34878D82A}">
                    <a16:rowId xmlns:a16="http://schemas.microsoft.com/office/drawing/2014/main" val="1647423502"/>
                  </a:ext>
                </a:extLst>
              </a:tr>
              <a:tr h="370840">
                <a:tc>
                  <a:txBody>
                    <a:bodyPr/>
                    <a:lstStyle/>
                    <a:p>
                      <a:pPr algn="ctr"/>
                      <a:r>
                        <a:rPr lang="en-IN" dirty="0"/>
                        <a:t>Voltage</a:t>
                      </a:r>
                      <a:endParaRPr lang="en-US" dirty="0"/>
                    </a:p>
                  </a:txBody>
                  <a:tcPr/>
                </a:tc>
                <a:tc>
                  <a:txBody>
                    <a:bodyPr/>
                    <a:lstStyle/>
                    <a:p>
                      <a:pPr algn="ctr"/>
                      <a:r>
                        <a:rPr lang="en-IN" dirty="0"/>
                        <a:t>R2 score</a:t>
                      </a:r>
                      <a:endParaRPr lang="en-US" dirty="0"/>
                    </a:p>
                  </a:txBody>
                  <a:tcPr/>
                </a:tc>
                <a:tc>
                  <a:txBody>
                    <a:bodyPr/>
                    <a:lstStyle/>
                    <a:p>
                      <a:pPr algn="ctr"/>
                      <a:r>
                        <a:rPr lang="en-IN" dirty="0"/>
                        <a:t>0.85</a:t>
                      </a:r>
                      <a:endParaRPr lang="en-US" dirty="0"/>
                    </a:p>
                  </a:txBody>
                  <a:tcPr/>
                </a:tc>
                <a:extLst>
                  <a:ext uri="{0D108BD9-81ED-4DB2-BD59-A6C34878D82A}">
                    <a16:rowId xmlns:a16="http://schemas.microsoft.com/office/drawing/2014/main" val="173591594"/>
                  </a:ext>
                </a:extLst>
              </a:tr>
              <a:tr h="370840">
                <a:tc>
                  <a:txBody>
                    <a:bodyPr/>
                    <a:lstStyle/>
                    <a:p>
                      <a:pPr algn="ctr"/>
                      <a:endParaRPr lang="en-US" dirty="0"/>
                    </a:p>
                  </a:txBody>
                  <a:tcPr/>
                </a:tc>
                <a:tc>
                  <a:txBody>
                    <a:bodyPr/>
                    <a:lstStyle/>
                    <a:p>
                      <a:pPr algn="ctr"/>
                      <a:r>
                        <a:rPr lang="en-IN" dirty="0"/>
                        <a:t>Test NMSE score</a:t>
                      </a:r>
                      <a:endParaRPr lang="en-US" dirty="0"/>
                    </a:p>
                  </a:txBody>
                  <a:tcPr/>
                </a:tc>
                <a:tc>
                  <a:txBody>
                    <a:bodyPr/>
                    <a:lstStyle/>
                    <a:p>
                      <a:pPr algn="ctr"/>
                      <a:r>
                        <a:rPr lang="en-IN" dirty="0"/>
                        <a:t>15.2%</a:t>
                      </a:r>
                      <a:endParaRPr lang="en-US" dirty="0"/>
                    </a:p>
                  </a:txBody>
                  <a:tcPr/>
                </a:tc>
                <a:extLst>
                  <a:ext uri="{0D108BD9-81ED-4DB2-BD59-A6C34878D82A}">
                    <a16:rowId xmlns:a16="http://schemas.microsoft.com/office/drawing/2014/main" val="2883670103"/>
                  </a:ext>
                </a:extLst>
              </a:tr>
              <a:tr h="370840">
                <a:tc>
                  <a:txBody>
                    <a:bodyPr/>
                    <a:lstStyle/>
                    <a:p>
                      <a:pPr algn="ctr"/>
                      <a:r>
                        <a:rPr lang="en-IN" dirty="0"/>
                        <a:t>Frequency</a:t>
                      </a:r>
                      <a:endParaRPr lang="en-US" dirty="0"/>
                    </a:p>
                  </a:txBody>
                  <a:tcPr/>
                </a:tc>
                <a:tc>
                  <a:txBody>
                    <a:bodyPr/>
                    <a:lstStyle/>
                    <a:p>
                      <a:pPr algn="ctr"/>
                      <a:r>
                        <a:rPr lang="en-IN" dirty="0"/>
                        <a:t>R2 score</a:t>
                      </a:r>
                      <a:endParaRPr lang="en-US" dirty="0"/>
                    </a:p>
                  </a:txBody>
                  <a:tcPr/>
                </a:tc>
                <a:tc>
                  <a:txBody>
                    <a:bodyPr/>
                    <a:lstStyle/>
                    <a:p>
                      <a:pPr algn="ctr"/>
                      <a:r>
                        <a:rPr lang="en-IN" dirty="0"/>
                        <a:t>0.95</a:t>
                      </a:r>
                      <a:endParaRPr lang="en-US" dirty="0"/>
                    </a:p>
                  </a:txBody>
                  <a:tcPr/>
                </a:tc>
                <a:extLst>
                  <a:ext uri="{0D108BD9-81ED-4DB2-BD59-A6C34878D82A}">
                    <a16:rowId xmlns:a16="http://schemas.microsoft.com/office/drawing/2014/main" val="901003396"/>
                  </a:ext>
                </a:extLst>
              </a:tr>
              <a:tr h="370840">
                <a:tc>
                  <a:txBody>
                    <a:bodyPr/>
                    <a:lstStyle/>
                    <a:p>
                      <a:pPr algn="ctr"/>
                      <a:endParaRPr lang="en-US" dirty="0"/>
                    </a:p>
                  </a:txBody>
                  <a:tcPr/>
                </a:tc>
                <a:tc>
                  <a:txBody>
                    <a:bodyPr/>
                    <a:lstStyle/>
                    <a:p>
                      <a:pPr algn="ctr"/>
                      <a:r>
                        <a:rPr lang="en-IN" dirty="0"/>
                        <a:t>Test NMSE score</a:t>
                      </a:r>
                      <a:endParaRPr lang="en-US" dirty="0"/>
                    </a:p>
                  </a:txBody>
                  <a:tcPr/>
                </a:tc>
                <a:tc>
                  <a:txBody>
                    <a:bodyPr/>
                    <a:lstStyle/>
                    <a:p>
                      <a:pPr algn="ctr"/>
                      <a:r>
                        <a:rPr lang="en-IN" dirty="0"/>
                        <a:t>4.1%</a:t>
                      </a:r>
                      <a:endParaRPr lang="en-US" dirty="0"/>
                    </a:p>
                  </a:txBody>
                  <a:tcPr/>
                </a:tc>
                <a:extLst>
                  <a:ext uri="{0D108BD9-81ED-4DB2-BD59-A6C34878D82A}">
                    <a16:rowId xmlns:a16="http://schemas.microsoft.com/office/drawing/2014/main" val="1032168381"/>
                  </a:ext>
                </a:extLst>
              </a:tr>
              <a:tr h="370840">
                <a:tc>
                  <a:txBody>
                    <a:bodyPr/>
                    <a:lstStyle/>
                    <a:p>
                      <a:pPr algn="ctr"/>
                      <a:r>
                        <a:rPr lang="en-IN" dirty="0"/>
                        <a:t>Refractory lining</a:t>
                      </a:r>
                      <a:endParaRPr lang="en-US" dirty="0"/>
                    </a:p>
                  </a:txBody>
                  <a:tcPr/>
                </a:tc>
                <a:tc>
                  <a:txBody>
                    <a:bodyPr/>
                    <a:lstStyle/>
                    <a:p>
                      <a:pPr algn="ctr"/>
                      <a:r>
                        <a:rPr lang="en-IN" dirty="0"/>
                        <a:t>R2 score</a:t>
                      </a:r>
                      <a:endParaRPr lang="en-US" dirty="0"/>
                    </a:p>
                  </a:txBody>
                  <a:tcPr/>
                </a:tc>
                <a:tc>
                  <a:txBody>
                    <a:bodyPr/>
                    <a:lstStyle/>
                    <a:p>
                      <a:pPr algn="ctr"/>
                      <a:r>
                        <a:rPr lang="en-IN" dirty="0"/>
                        <a:t>0.99</a:t>
                      </a:r>
                      <a:endParaRPr lang="en-US" dirty="0"/>
                    </a:p>
                  </a:txBody>
                  <a:tcPr/>
                </a:tc>
                <a:extLst>
                  <a:ext uri="{0D108BD9-81ED-4DB2-BD59-A6C34878D82A}">
                    <a16:rowId xmlns:a16="http://schemas.microsoft.com/office/drawing/2014/main" val="2752032492"/>
                  </a:ext>
                </a:extLst>
              </a:tr>
              <a:tr h="370840">
                <a:tc>
                  <a:txBody>
                    <a:bodyPr/>
                    <a:lstStyle/>
                    <a:p>
                      <a:pPr algn="ctr"/>
                      <a:endParaRPr lang="en-US"/>
                    </a:p>
                  </a:txBody>
                  <a:tcPr/>
                </a:tc>
                <a:tc>
                  <a:txBody>
                    <a:bodyPr/>
                    <a:lstStyle/>
                    <a:p>
                      <a:pPr algn="ctr"/>
                      <a:r>
                        <a:rPr lang="en-IN" dirty="0"/>
                        <a:t>Test NMSE score</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888238568"/>
                  </a:ext>
                </a:extLst>
              </a:tr>
            </a:tbl>
          </a:graphicData>
        </a:graphic>
      </p:graphicFrame>
      <p:sp>
        <p:nvSpPr>
          <p:cNvPr id="3" name="TextBox 2">
            <a:extLst>
              <a:ext uri="{FF2B5EF4-FFF2-40B4-BE49-F238E27FC236}">
                <a16:creationId xmlns:a16="http://schemas.microsoft.com/office/drawing/2014/main" id="{C8E224C1-A727-475E-B76F-3C3C4FFE673A}"/>
              </a:ext>
            </a:extLst>
          </p:cNvPr>
          <p:cNvSpPr txBox="1"/>
          <p:nvPr/>
        </p:nvSpPr>
        <p:spPr>
          <a:xfrm>
            <a:off x="724985" y="1279810"/>
            <a:ext cx="6842764" cy="369332"/>
          </a:xfrm>
          <a:prstGeom prst="rect">
            <a:avLst/>
          </a:prstGeom>
          <a:noFill/>
        </p:spPr>
        <p:txBody>
          <a:bodyPr wrap="square" rtlCol="0">
            <a:spAutoFit/>
          </a:bodyPr>
          <a:lstStyle/>
          <a:p>
            <a:r>
              <a:rPr lang="en-IN" b="1" dirty="0"/>
              <a:t>Model: Linear Regression</a:t>
            </a:r>
            <a:endParaRPr lang="en-US" b="1" dirty="0"/>
          </a:p>
        </p:txBody>
      </p:sp>
    </p:spTree>
    <p:extLst>
      <p:ext uri="{BB962C8B-B14F-4D97-AF65-F5344CB8AC3E}">
        <p14:creationId xmlns:p14="http://schemas.microsoft.com/office/powerpoint/2010/main" val="123725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8698-2C42-474A-8D8C-843B28CBB166}"/>
              </a:ext>
            </a:extLst>
          </p:cNvPr>
          <p:cNvSpPr>
            <a:spLocks noGrp="1"/>
          </p:cNvSpPr>
          <p:nvPr>
            <p:ph type="title"/>
          </p:nvPr>
        </p:nvSpPr>
        <p:spPr>
          <a:xfrm>
            <a:off x="838200" y="365126"/>
            <a:ext cx="10515600" cy="653778"/>
          </a:xfrm>
        </p:spPr>
        <p:txBody>
          <a:bodyPr>
            <a:normAutofit fontScale="90000"/>
          </a:bodyPr>
          <a:lstStyle/>
          <a:p>
            <a:r>
              <a:rPr lang="en-IN" dirty="0">
                <a:solidFill>
                  <a:srgbClr val="FF0000"/>
                </a:solidFill>
              </a:rPr>
              <a:t>Non-linear model for Efficiency prediction</a:t>
            </a:r>
            <a:endParaRPr lang="en-US" dirty="0">
              <a:solidFill>
                <a:srgbClr val="FF0000"/>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39DEDBB-C23A-4C9A-9794-800F01A11D34}"/>
                  </a:ext>
                </a:extLst>
              </p:cNvPr>
              <p:cNvGraphicFramePr>
                <a:graphicFrameLocks noGrp="1"/>
              </p:cNvGraphicFramePr>
              <p:nvPr>
                <p:ph idx="1"/>
                <p:extLst>
                  <p:ext uri="{D42A27DB-BD31-4B8C-83A1-F6EECF244321}">
                    <p14:modId xmlns:p14="http://schemas.microsoft.com/office/powerpoint/2010/main" val="3770404835"/>
                  </p:ext>
                </p:extLst>
              </p:nvPr>
            </p:nvGraphicFramePr>
            <p:xfrm>
              <a:off x="838200" y="1555659"/>
              <a:ext cx="10515600" cy="4450080"/>
            </p:xfrm>
            <a:graphic>
              <a:graphicData uri="http://schemas.openxmlformats.org/drawingml/2006/table">
                <a:tbl>
                  <a:tblPr firstRow="1" bandRow="1"/>
                  <a:tblGrid>
                    <a:gridCol w="5257800">
                      <a:extLst>
                        <a:ext uri="{9D8B030D-6E8A-4147-A177-3AD203B41FA5}">
                          <a16:colId xmlns:a16="http://schemas.microsoft.com/office/drawing/2014/main" val="3519019376"/>
                        </a:ext>
                      </a:extLst>
                    </a:gridCol>
                    <a:gridCol w="5257800">
                      <a:extLst>
                        <a:ext uri="{9D8B030D-6E8A-4147-A177-3AD203B41FA5}">
                          <a16:colId xmlns:a16="http://schemas.microsoft.com/office/drawing/2014/main" val="1994375147"/>
                        </a:ext>
                      </a:extLst>
                    </a:gridCol>
                  </a:tblGrid>
                  <a:tr h="370840">
                    <a:tc>
                      <a:txBody>
                        <a:bodyPr/>
                        <a:lstStyle/>
                        <a:p>
                          <a:pPr algn="ctr"/>
                          <a:r>
                            <a:rPr lang="en-IN" b="1" dirty="0"/>
                            <a:t>Features</a:t>
                          </a:r>
                          <a:endParaRPr lang="en-US" b="1" dirty="0"/>
                        </a:p>
                      </a:txBody>
                      <a:tcPr/>
                    </a:tc>
                    <a:tc>
                      <a:txBody>
                        <a:bodyPr/>
                        <a:lstStyle/>
                        <a:p>
                          <a:pPr algn="ctr"/>
                          <a:r>
                            <a:rPr lang="en-IN" b="1" dirty="0"/>
                            <a:t>Target Variables</a:t>
                          </a:r>
                          <a:endParaRPr lang="en-US" b="1" dirty="0"/>
                        </a:p>
                      </a:txBody>
                      <a:tcPr/>
                    </a:tc>
                    <a:extLst>
                      <a:ext uri="{0D108BD9-81ED-4DB2-BD59-A6C34878D82A}">
                        <a16:rowId xmlns:a16="http://schemas.microsoft.com/office/drawing/2014/main" val="2107925868"/>
                      </a:ext>
                    </a:extLst>
                  </a:tr>
                  <a:tr h="370840">
                    <a:tc>
                      <a:txBody>
                        <a:bodyPr/>
                        <a:lstStyle/>
                        <a:p>
                          <a:pPr algn="ctr"/>
                          <a:r>
                            <a:rPr lang="en-US" dirty="0"/>
                            <a:t>Scrap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Efficiency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r>
                            <a:rPr lang="en-US" dirty="0"/>
                            <a:t> (Kg/KWH)</a:t>
                          </a:r>
                        </a:p>
                      </a:txBody>
                      <a:tcPr/>
                    </a:tc>
                    <a:extLst>
                      <a:ext uri="{0D108BD9-81ED-4DB2-BD59-A6C34878D82A}">
                        <a16:rowId xmlns:a16="http://schemas.microsoft.com/office/drawing/2014/main" val="26181476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Sponge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90688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Alloys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735197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input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𝑖𝑛𝑝𝑢𝑡</m:t>
                              </m:r>
                              <m:r>
                                <a:rPr lang="en-US" b="0" i="1" dirty="0" smtClean="0">
                                  <a:latin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459751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useful output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875926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Energy consumption in previous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316862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Voltage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7477040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Frequency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83438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Refractory lining thickness before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12288982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Number of capacitors removed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276041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Tapping Temperature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1986195326"/>
                      </a:ext>
                    </a:extLst>
                  </a:tr>
                </a:tbl>
              </a:graphicData>
            </a:graphic>
          </p:graphicFrame>
        </mc:Choice>
        <mc:Fallback xmlns="">
          <p:graphicFrame>
            <p:nvGraphicFramePr>
              <p:cNvPr id="4" name="Table 4">
                <a:extLst>
                  <a:ext uri="{FF2B5EF4-FFF2-40B4-BE49-F238E27FC236}">
                    <a16:creationId xmlns:a16="http://schemas.microsoft.com/office/drawing/2014/main" id="{239DEDBB-C23A-4C9A-9794-800F01A11D34}"/>
                  </a:ext>
                </a:extLst>
              </p:cNvPr>
              <p:cNvGraphicFramePr>
                <a:graphicFrameLocks noGrp="1"/>
              </p:cNvGraphicFramePr>
              <p:nvPr>
                <p:ph idx="1"/>
                <p:extLst>
                  <p:ext uri="{D42A27DB-BD31-4B8C-83A1-F6EECF244321}">
                    <p14:modId xmlns:p14="http://schemas.microsoft.com/office/powerpoint/2010/main" val="3770404835"/>
                  </p:ext>
                </p:extLst>
              </p:nvPr>
            </p:nvGraphicFramePr>
            <p:xfrm>
              <a:off x="838200" y="1555659"/>
              <a:ext cx="10515600" cy="4450080"/>
            </p:xfrm>
            <a:graphic>
              <a:graphicData uri="http://schemas.openxmlformats.org/drawingml/2006/table">
                <a:tbl>
                  <a:tblPr firstRow="1" bandRow="1"/>
                  <a:tblGrid>
                    <a:gridCol w="5257800">
                      <a:extLst>
                        <a:ext uri="{9D8B030D-6E8A-4147-A177-3AD203B41FA5}">
                          <a16:colId xmlns:a16="http://schemas.microsoft.com/office/drawing/2014/main" val="3519019376"/>
                        </a:ext>
                      </a:extLst>
                    </a:gridCol>
                    <a:gridCol w="5257800">
                      <a:extLst>
                        <a:ext uri="{9D8B030D-6E8A-4147-A177-3AD203B41FA5}">
                          <a16:colId xmlns:a16="http://schemas.microsoft.com/office/drawing/2014/main" val="1994375147"/>
                        </a:ext>
                      </a:extLst>
                    </a:gridCol>
                  </a:tblGrid>
                  <a:tr h="370840">
                    <a:tc>
                      <a:txBody>
                        <a:bodyPr/>
                        <a:lstStyle/>
                        <a:p>
                          <a:pPr algn="ctr"/>
                          <a:r>
                            <a:rPr lang="en-IN" b="1" dirty="0"/>
                            <a:t>Features</a:t>
                          </a:r>
                          <a:endParaRPr lang="en-US" b="1" dirty="0"/>
                        </a:p>
                      </a:txBody>
                      <a:tcPr/>
                    </a:tc>
                    <a:tc>
                      <a:txBody>
                        <a:bodyPr/>
                        <a:lstStyle/>
                        <a:p>
                          <a:pPr algn="ctr"/>
                          <a:r>
                            <a:rPr lang="en-IN" b="1" dirty="0"/>
                            <a:t>Target Variables</a:t>
                          </a:r>
                          <a:endParaRPr lang="en-US" b="1" dirty="0"/>
                        </a:p>
                      </a:txBody>
                      <a:tcPr/>
                    </a:tc>
                    <a:extLst>
                      <a:ext uri="{0D108BD9-81ED-4DB2-BD59-A6C34878D82A}">
                        <a16:rowId xmlns:a16="http://schemas.microsoft.com/office/drawing/2014/main" val="2107925868"/>
                      </a:ext>
                    </a:extLst>
                  </a:tr>
                  <a:tr h="370840">
                    <a:tc>
                      <a:txBody>
                        <a:bodyPr/>
                        <a:lstStyle/>
                        <a:p>
                          <a:endParaRPr lang="en-US"/>
                        </a:p>
                      </a:txBody>
                      <a:tcPr>
                        <a:blipFill>
                          <a:blip r:embed="rId2"/>
                          <a:stretch>
                            <a:fillRect l="-116" t="-108197" r="-100232" b="-1021311"/>
                          </a:stretch>
                        </a:blipFill>
                      </a:tcPr>
                    </a:tc>
                    <a:tc>
                      <a:txBody>
                        <a:bodyPr/>
                        <a:lstStyle/>
                        <a:p>
                          <a:endParaRPr lang="en-US"/>
                        </a:p>
                      </a:txBody>
                      <a:tcPr>
                        <a:blipFill>
                          <a:blip r:embed="rId2"/>
                          <a:stretch>
                            <a:fillRect l="-100116" t="-108197" r="-232" b="-1021311"/>
                          </a:stretch>
                        </a:blipFill>
                      </a:tcPr>
                    </a:tc>
                    <a:extLst>
                      <a:ext uri="{0D108BD9-81ED-4DB2-BD59-A6C34878D82A}">
                        <a16:rowId xmlns:a16="http://schemas.microsoft.com/office/drawing/2014/main" val="2618147689"/>
                      </a:ext>
                    </a:extLst>
                  </a:tr>
                  <a:tr h="370840">
                    <a:tc>
                      <a:txBody>
                        <a:bodyPr/>
                        <a:lstStyle/>
                        <a:p>
                          <a:endParaRPr lang="en-US"/>
                        </a:p>
                      </a:txBody>
                      <a:tcPr>
                        <a:blipFill>
                          <a:blip r:embed="rId2"/>
                          <a:stretch>
                            <a:fillRect l="-116" t="-208197" r="-100232" b="-9213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90688193"/>
                      </a:ext>
                    </a:extLst>
                  </a:tr>
                  <a:tr h="370840">
                    <a:tc>
                      <a:txBody>
                        <a:bodyPr/>
                        <a:lstStyle/>
                        <a:p>
                          <a:endParaRPr lang="en-US"/>
                        </a:p>
                      </a:txBody>
                      <a:tcPr>
                        <a:blipFill>
                          <a:blip r:embed="rId2"/>
                          <a:stretch>
                            <a:fillRect l="-116" t="-308197" r="-100232" b="-8213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73519710"/>
                      </a:ext>
                    </a:extLst>
                  </a:tr>
                  <a:tr h="370840">
                    <a:tc>
                      <a:txBody>
                        <a:bodyPr/>
                        <a:lstStyle/>
                        <a:p>
                          <a:endParaRPr lang="en-US"/>
                        </a:p>
                      </a:txBody>
                      <a:tcPr>
                        <a:blipFill>
                          <a:blip r:embed="rId2"/>
                          <a:stretch>
                            <a:fillRect l="-116" t="-408197" r="-100232" b="-7213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4597518"/>
                      </a:ext>
                    </a:extLst>
                  </a:tr>
                  <a:tr h="370840">
                    <a:tc>
                      <a:txBody>
                        <a:bodyPr/>
                        <a:lstStyle/>
                        <a:p>
                          <a:endParaRPr lang="en-US"/>
                        </a:p>
                      </a:txBody>
                      <a:tcPr>
                        <a:blipFill>
                          <a:blip r:embed="rId2"/>
                          <a:stretch>
                            <a:fillRect l="-116" t="-508197" r="-100232" b="-6213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87592688"/>
                      </a:ext>
                    </a:extLst>
                  </a:tr>
                  <a:tr h="370840">
                    <a:tc>
                      <a:txBody>
                        <a:bodyPr/>
                        <a:lstStyle/>
                        <a:p>
                          <a:endParaRPr lang="en-US"/>
                        </a:p>
                      </a:txBody>
                      <a:tcPr>
                        <a:blipFill>
                          <a:blip r:embed="rId2"/>
                          <a:stretch>
                            <a:fillRect l="-116" t="-618333" r="-100232" b="-531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31686290"/>
                      </a:ext>
                    </a:extLst>
                  </a:tr>
                  <a:tr h="370840">
                    <a:tc>
                      <a:txBody>
                        <a:bodyPr/>
                        <a:lstStyle/>
                        <a:p>
                          <a:endParaRPr lang="en-US"/>
                        </a:p>
                      </a:txBody>
                      <a:tcPr>
                        <a:blipFill>
                          <a:blip r:embed="rId2"/>
                          <a:stretch>
                            <a:fillRect l="-116" t="-706557" r="-100232" b="-422951"/>
                          </a:stretch>
                        </a:blipFill>
                      </a:tcPr>
                    </a:tc>
                    <a:tc>
                      <a:txBody>
                        <a:bodyPr/>
                        <a:lstStyle/>
                        <a:p>
                          <a:pPr algn="ctr"/>
                          <a:endParaRPr lang="en-US" dirty="0"/>
                        </a:p>
                      </a:txBody>
                      <a:tcPr/>
                    </a:tc>
                    <a:extLst>
                      <a:ext uri="{0D108BD9-81ED-4DB2-BD59-A6C34878D82A}">
                        <a16:rowId xmlns:a16="http://schemas.microsoft.com/office/drawing/2014/main" val="2747704083"/>
                      </a:ext>
                    </a:extLst>
                  </a:tr>
                  <a:tr h="370840">
                    <a:tc>
                      <a:txBody>
                        <a:bodyPr/>
                        <a:lstStyle/>
                        <a:p>
                          <a:endParaRPr lang="en-US"/>
                        </a:p>
                      </a:txBody>
                      <a:tcPr>
                        <a:blipFill>
                          <a:blip r:embed="rId2"/>
                          <a:stretch>
                            <a:fillRect l="-116" t="-806557" r="-100232" b="-322951"/>
                          </a:stretch>
                        </a:blipFill>
                      </a:tcPr>
                    </a:tc>
                    <a:tc>
                      <a:txBody>
                        <a:bodyPr/>
                        <a:lstStyle/>
                        <a:p>
                          <a:pPr algn="ctr"/>
                          <a:endParaRPr lang="en-US" dirty="0"/>
                        </a:p>
                      </a:txBody>
                      <a:tcPr/>
                    </a:tc>
                    <a:extLst>
                      <a:ext uri="{0D108BD9-81ED-4DB2-BD59-A6C34878D82A}">
                        <a16:rowId xmlns:a16="http://schemas.microsoft.com/office/drawing/2014/main" val="283438016"/>
                      </a:ext>
                    </a:extLst>
                  </a:tr>
                  <a:tr h="370840">
                    <a:tc>
                      <a:txBody>
                        <a:bodyPr/>
                        <a:lstStyle/>
                        <a:p>
                          <a:endParaRPr lang="en-US"/>
                        </a:p>
                      </a:txBody>
                      <a:tcPr>
                        <a:blipFill>
                          <a:blip r:embed="rId2"/>
                          <a:stretch>
                            <a:fillRect l="-116" t="-906557" r="-100232" b="-222951"/>
                          </a:stretch>
                        </a:blipFill>
                      </a:tcPr>
                    </a:tc>
                    <a:tc>
                      <a:txBody>
                        <a:bodyPr/>
                        <a:lstStyle/>
                        <a:p>
                          <a:pPr algn="ctr"/>
                          <a:endParaRPr lang="en-US" dirty="0"/>
                        </a:p>
                      </a:txBody>
                      <a:tcPr/>
                    </a:tc>
                    <a:extLst>
                      <a:ext uri="{0D108BD9-81ED-4DB2-BD59-A6C34878D82A}">
                        <a16:rowId xmlns:a16="http://schemas.microsoft.com/office/drawing/2014/main" val="1228898270"/>
                      </a:ext>
                    </a:extLst>
                  </a:tr>
                  <a:tr h="370840">
                    <a:tc>
                      <a:txBody>
                        <a:bodyPr/>
                        <a:lstStyle/>
                        <a:p>
                          <a:endParaRPr lang="en-US"/>
                        </a:p>
                      </a:txBody>
                      <a:tcPr>
                        <a:blipFill>
                          <a:blip r:embed="rId2"/>
                          <a:stretch>
                            <a:fillRect l="-116" t="-1006557" r="-100232" b="-122951"/>
                          </a:stretch>
                        </a:blipFill>
                      </a:tcPr>
                    </a:tc>
                    <a:tc>
                      <a:txBody>
                        <a:bodyPr/>
                        <a:lstStyle/>
                        <a:p>
                          <a:pPr algn="ctr"/>
                          <a:endParaRPr lang="en-US" dirty="0"/>
                        </a:p>
                      </a:txBody>
                      <a:tcPr/>
                    </a:tc>
                    <a:extLst>
                      <a:ext uri="{0D108BD9-81ED-4DB2-BD59-A6C34878D82A}">
                        <a16:rowId xmlns:a16="http://schemas.microsoft.com/office/drawing/2014/main" val="2276041562"/>
                      </a:ext>
                    </a:extLst>
                  </a:tr>
                  <a:tr h="370840">
                    <a:tc>
                      <a:txBody>
                        <a:bodyPr/>
                        <a:lstStyle/>
                        <a:p>
                          <a:endParaRPr lang="en-US"/>
                        </a:p>
                      </a:txBody>
                      <a:tcPr>
                        <a:blipFill>
                          <a:blip r:embed="rId2"/>
                          <a:stretch>
                            <a:fillRect l="-116" t="-1106557" r="-100232" b="-22951"/>
                          </a:stretch>
                        </a:blipFill>
                      </a:tcPr>
                    </a:tc>
                    <a:tc>
                      <a:txBody>
                        <a:bodyPr/>
                        <a:lstStyle/>
                        <a:p>
                          <a:pPr algn="ctr"/>
                          <a:endParaRPr lang="en-US" dirty="0"/>
                        </a:p>
                      </a:txBody>
                      <a:tcPr/>
                    </a:tc>
                    <a:extLst>
                      <a:ext uri="{0D108BD9-81ED-4DB2-BD59-A6C34878D82A}">
                        <a16:rowId xmlns:a16="http://schemas.microsoft.com/office/drawing/2014/main" val="1986195326"/>
                      </a:ext>
                    </a:extLst>
                  </a:tr>
                </a:tbl>
              </a:graphicData>
            </a:graphic>
          </p:graphicFrame>
        </mc:Fallback>
      </mc:AlternateContent>
    </p:spTree>
    <p:extLst>
      <p:ext uri="{BB962C8B-B14F-4D97-AF65-F5344CB8AC3E}">
        <p14:creationId xmlns:p14="http://schemas.microsoft.com/office/powerpoint/2010/main" val="113373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DB6158A7-75BD-4BE4-8EC2-C9924EAC16D9}"/>
              </a:ext>
            </a:extLst>
          </p:cNvPr>
          <p:cNvGraphicFramePr>
            <a:graphicFrameLocks noGrp="1"/>
          </p:cNvGraphicFramePr>
          <p:nvPr>
            <p:ph idx="1"/>
            <p:extLst>
              <p:ext uri="{D42A27DB-BD31-4B8C-83A1-F6EECF244321}">
                <p14:modId xmlns:p14="http://schemas.microsoft.com/office/powerpoint/2010/main" val="9225538"/>
              </p:ext>
            </p:extLst>
          </p:nvPr>
        </p:nvGraphicFramePr>
        <p:xfrm>
          <a:off x="724985" y="2478768"/>
          <a:ext cx="10515597" cy="1112520"/>
        </p:xfrm>
        <a:graphic>
          <a:graphicData uri="http://schemas.openxmlformats.org/drawingml/2006/table">
            <a:tbl>
              <a:tblPr firstRow="1" bandRow="1"/>
              <a:tblGrid>
                <a:gridCol w="3505199">
                  <a:extLst>
                    <a:ext uri="{9D8B030D-6E8A-4147-A177-3AD203B41FA5}">
                      <a16:colId xmlns:a16="http://schemas.microsoft.com/office/drawing/2014/main" val="4045224541"/>
                    </a:ext>
                  </a:extLst>
                </a:gridCol>
                <a:gridCol w="3505199">
                  <a:extLst>
                    <a:ext uri="{9D8B030D-6E8A-4147-A177-3AD203B41FA5}">
                      <a16:colId xmlns:a16="http://schemas.microsoft.com/office/drawing/2014/main" val="2289456264"/>
                    </a:ext>
                  </a:extLst>
                </a:gridCol>
                <a:gridCol w="3505199">
                  <a:extLst>
                    <a:ext uri="{9D8B030D-6E8A-4147-A177-3AD203B41FA5}">
                      <a16:colId xmlns:a16="http://schemas.microsoft.com/office/drawing/2014/main" val="4166848197"/>
                    </a:ext>
                  </a:extLst>
                </a:gridCol>
              </a:tblGrid>
              <a:tr h="370840">
                <a:tc gridSpan="3">
                  <a:txBody>
                    <a:bodyPr/>
                    <a:lstStyle/>
                    <a:p>
                      <a:pPr algn="ctr"/>
                      <a:r>
                        <a:rPr lang="en-IN" b="1" dirty="0"/>
                        <a:t>Dataset</a:t>
                      </a:r>
                      <a:endParaRPr lang="en-US" b="1"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212922044"/>
                  </a:ext>
                </a:extLst>
              </a:tr>
              <a:tr h="370840">
                <a:tc>
                  <a:txBody>
                    <a:bodyPr/>
                    <a:lstStyle/>
                    <a:p>
                      <a:pPr algn="ctr"/>
                      <a:r>
                        <a:rPr lang="en-IN" dirty="0"/>
                        <a:t>Training data</a:t>
                      </a:r>
                      <a:endParaRPr lang="en-US" dirty="0"/>
                    </a:p>
                  </a:txBody>
                  <a:tcPr/>
                </a:tc>
                <a:tc>
                  <a:txBody>
                    <a:bodyPr/>
                    <a:lstStyle/>
                    <a:p>
                      <a:pPr algn="ctr"/>
                      <a:r>
                        <a:rPr lang="en-IN" dirty="0"/>
                        <a:t> 7 campaigns</a:t>
                      </a:r>
                      <a:endParaRPr lang="en-US" dirty="0"/>
                    </a:p>
                  </a:txBody>
                  <a:tcPr/>
                </a:tc>
                <a:tc>
                  <a:txBody>
                    <a:bodyPr/>
                    <a:lstStyle/>
                    <a:p>
                      <a:pPr algn="ctr"/>
                      <a:r>
                        <a:rPr lang="en-IN" dirty="0"/>
                        <a:t>325 data points</a:t>
                      </a:r>
                      <a:endParaRPr lang="en-US" dirty="0"/>
                    </a:p>
                  </a:txBody>
                  <a:tcPr/>
                </a:tc>
                <a:extLst>
                  <a:ext uri="{0D108BD9-81ED-4DB2-BD59-A6C34878D82A}">
                    <a16:rowId xmlns:a16="http://schemas.microsoft.com/office/drawing/2014/main" val="3328548073"/>
                  </a:ext>
                </a:extLst>
              </a:tr>
              <a:tr h="370840">
                <a:tc>
                  <a:txBody>
                    <a:bodyPr/>
                    <a:lstStyle/>
                    <a:p>
                      <a:pPr algn="ctr"/>
                      <a:r>
                        <a:rPr lang="en-IN" dirty="0"/>
                        <a:t>Testing data</a:t>
                      </a:r>
                      <a:endParaRPr lang="en-US" dirty="0"/>
                    </a:p>
                  </a:txBody>
                  <a:tcPr/>
                </a:tc>
                <a:tc>
                  <a:txBody>
                    <a:bodyPr/>
                    <a:lstStyle/>
                    <a:p>
                      <a:pPr algn="ctr"/>
                      <a:r>
                        <a:rPr lang="en-IN" dirty="0"/>
                        <a:t>2 campaigns</a:t>
                      </a:r>
                      <a:endParaRPr lang="en-US" dirty="0"/>
                    </a:p>
                  </a:txBody>
                  <a:tcPr/>
                </a:tc>
                <a:tc>
                  <a:txBody>
                    <a:bodyPr/>
                    <a:lstStyle/>
                    <a:p>
                      <a:pPr algn="ctr"/>
                      <a:r>
                        <a:rPr lang="en-IN" dirty="0"/>
                        <a:t>124 data points</a:t>
                      </a:r>
                      <a:endParaRPr lang="en-US" dirty="0"/>
                    </a:p>
                  </a:txBody>
                  <a:tcPr/>
                </a:tc>
                <a:extLst>
                  <a:ext uri="{0D108BD9-81ED-4DB2-BD59-A6C34878D82A}">
                    <a16:rowId xmlns:a16="http://schemas.microsoft.com/office/drawing/2014/main" val="3959263560"/>
                  </a:ext>
                </a:extLst>
              </a:tr>
            </a:tbl>
          </a:graphicData>
        </a:graphic>
      </p:graphicFrame>
      <p:graphicFrame>
        <p:nvGraphicFramePr>
          <p:cNvPr id="7" name="Table 7">
            <a:extLst>
              <a:ext uri="{FF2B5EF4-FFF2-40B4-BE49-F238E27FC236}">
                <a16:creationId xmlns:a16="http://schemas.microsoft.com/office/drawing/2014/main" id="{86F0A08D-A7EE-4E71-881B-C234A0EF7902}"/>
              </a:ext>
            </a:extLst>
          </p:cNvPr>
          <p:cNvGraphicFramePr>
            <a:graphicFrameLocks noGrp="1"/>
          </p:cNvGraphicFramePr>
          <p:nvPr>
            <p:extLst>
              <p:ext uri="{D42A27DB-BD31-4B8C-83A1-F6EECF244321}">
                <p14:modId xmlns:p14="http://schemas.microsoft.com/office/powerpoint/2010/main" val="2170846966"/>
              </p:ext>
            </p:extLst>
          </p:nvPr>
        </p:nvGraphicFramePr>
        <p:xfrm>
          <a:off x="751117" y="4221600"/>
          <a:ext cx="10515597" cy="1112520"/>
        </p:xfrm>
        <a:graphic>
          <a:graphicData uri="http://schemas.openxmlformats.org/drawingml/2006/table">
            <a:tbl>
              <a:tblPr firstRow="1" bandRow="1"/>
              <a:tblGrid>
                <a:gridCol w="3505199">
                  <a:extLst>
                    <a:ext uri="{9D8B030D-6E8A-4147-A177-3AD203B41FA5}">
                      <a16:colId xmlns:a16="http://schemas.microsoft.com/office/drawing/2014/main" val="1831448722"/>
                    </a:ext>
                  </a:extLst>
                </a:gridCol>
                <a:gridCol w="3505199">
                  <a:extLst>
                    <a:ext uri="{9D8B030D-6E8A-4147-A177-3AD203B41FA5}">
                      <a16:colId xmlns:a16="http://schemas.microsoft.com/office/drawing/2014/main" val="3582830570"/>
                    </a:ext>
                  </a:extLst>
                </a:gridCol>
                <a:gridCol w="3505199">
                  <a:extLst>
                    <a:ext uri="{9D8B030D-6E8A-4147-A177-3AD203B41FA5}">
                      <a16:colId xmlns:a16="http://schemas.microsoft.com/office/drawing/2014/main" val="4271620064"/>
                    </a:ext>
                  </a:extLst>
                </a:gridCol>
              </a:tblGrid>
              <a:tr h="370840">
                <a:tc>
                  <a:txBody>
                    <a:bodyPr/>
                    <a:lstStyle/>
                    <a:p>
                      <a:pPr algn="ctr"/>
                      <a:r>
                        <a:rPr lang="en-IN" b="1" dirty="0"/>
                        <a:t>Target Variable</a:t>
                      </a:r>
                      <a:endParaRPr lang="en-US" b="1" dirty="0"/>
                    </a:p>
                  </a:txBody>
                  <a:tcPr/>
                </a:tc>
                <a:tc>
                  <a:txBody>
                    <a:bodyPr/>
                    <a:lstStyle/>
                    <a:p>
                      <a:pPr algn="ctr"/>
                      <a:r>
                        <a:rPr lang="en-IN" b="1" dirty="0"/>
                        <a:t>Metric</a:t>
                      </a:r>
                      <a:endParaRPr lang="en-US" b="1" dirty="0"/>
                    </a:p>
                  </a:txBody>
                  <a:tcPr/>
                </a:tc>
                <a:tc>
                  <a:txBody>
                    <a:bodyPr/>
                    <a:lstStyle/>
                    <a:p>
                      <a:pPr algn="ctr"/>
                      <a:r>
                        <a:rPr lang="en-IN" b="1" dirty="0"/>
                        <a:t>Result</a:t>
                      </a:r>
                      <a:endParaRPr lang="en-US" b="1" dirty="0"/>
                    </a:p>
                  </a:txBody>
                  <a:tcPr/>
                </a:tc>
                <a:extLst>
                  <a:ext uri="{0D108BD9-81ED-4DB2-BD59-A6C34878D82A}">
                    <a16:rowId xmlns:a16="http://schemas.microsoft.com/office/drawing/2014/main" val="1647423502"/>
                  </a:ext>
                </a:extLst>
              </a:tr>
              <a:tr h="370840">
                <a:tc>
                  <a:txBody>
                    <a:bodyPr/>
                    <a:lstStyle/>
                    <a:p>
                      <a:pPr algn="ctr"/>
                      <a:r>
                        <a:rPr lang="en-IN" dirty="0"/>
                        <a:t>Efficiency (Kg/KWH)</a:t>
                      </a:r>
                      <a:endParaRPr lang="en-US" dirty="0"/>
                    </a:p>
                  </a:txBody>
                  <a:tcPr/>
                </a:tc>
                <a:tc>
                  <a:txBody>
                    <a:bodyPr/>
                    <a:lstStyle/>
                    <a:p>
                      <a:pPr algn="ctr"/>
                      <a:r>
                        <a:rPr lang="en-IN" dirty="0"/>
                        <a:t>R2 score</a:t>
                      </a:r>
                      <a:endParaRPr lang="en-US" dirty="0"/>
                    </a:p>
                  </a:txBody>
                  <a:tcPr/>
                </a:tc>
                <a:tc>
                  <a:txBody>
                    <a:bodyPr/>
                    <a:lstStyle/>
                    <a:p>
                      <a:pPr algn="ctr"/>
                      <a:r>
                        <a:rPr lang="en-IN" dirty="0"/>
                        <a:t>-0.48</a:t>
                      </a:r>
                      <a:endParaRPr lang="en-US" dirty="0"/>
                    </a:p>
                  </a:txBody>
                  <a:tcPr/>
                </a:tc>
                <a:extLst>
                  <a:ext uri="{0D108BD9-81ED-4DB2-BD59-A6C34878D82A}">
                    <a16:rowId xmlns:a16="http://schemas.microsoft.com/office/drawing/2014/main" val="173591594"/>
                  </a:ext>
                </a:extLst>
              </a:tr>
              <a:tr h="370840">
                <a:tc>
                  <a:txBody>
                    <a:bodyPr/>
                    <a:lstStyle/>
                    <a:p>
                      <a:pPr algn="ctr"/>
                      <a:endParaRPr lang="en-US" dirty="0"/>
                    </a:p>
                  </a:txBody>
                  <a:tcPr/>
                </a:tc>
                <a:tc>
                  <a:txBody>
                    <a:bodyPr/>
                    <a:lstStyle/>
                    <a:p>
                      <a:pPr algn="ctr"/>
                      <a:r>
                        <a:rPr lang="en-IN" dirty="0"/>
                        <a:t>Test NMSE score</a:t>
                      </a:r>
                      <a:endParaRPr lang="en-US" dirty="0"/>
                    </a:p>
                  </a:txBody>
                  <a:tcPr/>
                </a:tc>
                <a:tc>
                  <a:txBody>
                    <a:bodyPr/>
                    <a:lstStyle/>
                    <a:p>
                      <a:pPr algn="ctr"/>
                      <a:r>
                        <a:rPr lang="en-IN" dirty="0"/>
                        <a:t>148.6%</a:t>
                      </a:r>
                      <a:endParaRPr lang="en-US" dirty="0"/>
                    </a:p>
                  </a:txBody>
                  <a:tcPr/>
                </a:tc>
                <a:extLst>
                  <a:ext uri="{0D108BD9-81ED-4DB2-BD59-A6C34878D82A}">
                    <a16:rowId xmlns:a16="http://schemas.microsoft.com/office/drawing/2014/main" val="2883670103"/>
                  </a:ext>
                </a:extLst>
              </a:tr>
            </a:tbl>
          </a:graphicData>
        </a:graphic>
      </p:graphicFrame>
      <p:sp>
        <p:nvSpPr>
          <p:cNvPr id="5" name="Title 1">
            <a:extLst>
              <a:ext uri="{FF2B5EF4-FFF2-40B4-BE49-F238E27FC236}">
                <a16:creationId xmlns:a16="http://schemas.microsoft.com/office/drawing/2014/main" id="{3B6D099D-06D2-42A2-8B39-593DF7D96469}"/>
              </a:ext>
            </a:extLst>
          </p:cNvPr>
          <p:cNvSpPr txBox="1">
            <a:spLocks/>
          </p:cNvSpPr>
          <p:nvPr/>
        </p:nvSpPr>
        <p:spPr>
          <a:xfrm>
            <a:off x="524691" y="411661"/>
            <a:ext cx="10515600" cy="65377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FF0000"/>
                </a:solidFill>
              </a:rPr>
              <a:t>Non-linear model for Efficiency prediction</a:t>
            </a:r>
            <a:endParaRPr lang="en-US" dirty="0">
              <a:solidFill>
                <a:srgbClr val="FF0000"/>
              </a:solidFill>
            </a:endParaRPr>
          </a:p>
        </p:txBody>
      </p:sp>
      <p:sp>
        <p:nvSpPr>
          <p:cNvPr id="8" name="TextBox 7">
            <a:extLst>
              <a:ext uri="{FF2B5EF4-FFF2-40B4-BE49-F238E27FC236}">
                <a16:creationId xmlns:a16="http://schemas.microsoft.com/office/drawing/2014/main" id="{450CEADD-5B01-4F78-8B3D-D281B5D42BA3}"/>
              </a:ext>
            </a:extLst>
          </p:cNvPr>
          <p:cNvSpPr txBox="1"/>
          <p:nvPr/>
        </p:nvSpPr>
        <p:spPr>
          <a:xfrm>
            <a:off x="629190" y="1402771"/>
            <a:ext cx="6842764" cy="369332"/>
          </a:xfrm>
          <a:prstGeom prst="rect">
            <a:avLst/>
          </a:prstGeom>
          <a:noFill/>
        </p:spPr>
        <p:txBody>
          <a:bodyPr wrap="square" rtlCol="0">
            <a:spAutoFit/>
          </a:bodyPr>
          <a:lstStyle/>
          <a:p>
            <a:r>
              <a:rPr lang="en-IN" b="1" dirty="0"/>
              <a:t>Model: 3 hidden layers Neural Network</a:t>
            </a:r>
            <a:endParaRPr lang="en-US" b="1" dirty="0"/>
          </a:p>
        </p:txBody>
      </p:sp>
    </p:spTree>
    <p:extLst>
      <p:ext uri="{BB962C8B-B14F-4D97-AF65-F5344CB8AC3E}">
        <p14:creationId xmlns:p14="http://schemas.microsoft.com/office/powerpoint/2010/main" val="83381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8698-2C42-474A-8D8C-843B28CBB166}"/>
              </a:ext>
            </a:extLst>
          </p:cNvPr>
          <p:cNvSpPr>
            <a:spLocks noGrp="1"/>
          </p:cNvSpPr>
          <p:nvPr>
            <p:ph type="title"/>
          </p:nvPr>
        </p:nvSpPr>
        <p:spPr>
          <a:xfrm>
            <a:off x="838200" y="365126"/>
            <a:ext cx="10515600" cy="653778"/>
          </a:xfrm>
        </p:spPr>
        <p:txBody>
          <a:bodyPr>
            <a:normAutofit fontScale="90000"/>
          </a:bodyPr>
          <a:lstStyle/>
          <a:p>
            <a:r>
              <a:rPr lang="en-IN" dirty="0">
                <a:solidFill>
                  <a:srgbClr val="FF0000"/>
                </a:solidFill>
              </a:rPr>
              <a:t>Non-linear model for total heat time prediction</a:t>
            </a:r>
            <a:endParaRPr lang="en-US" dirty="0">
              <a:solidFill>
                <a:srgbClr val="FF0000"/>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39DEDBB-C23A-4C9A-9794-800F01A11D34}"/>
                  </a:ext>
                </a:extLst>
              </p:cNvPr>
              <p:cNvGraphicFramePr>
                <a:graphicFrameLocks noGrp="1"/>
              </p:cNvGraphicFramePr>
              <p:nvPr>
                <p:ph idx="1"/>
                <p:extLst>
                  <p:ext uri="{D42A27DB-BD31-4B8C-83A1-F6EECF244321}">
                    <p14:modId xmlns:p14="http://schemas.microsoft.com/office/powerpoint/2010/main" val="4177947556"/>
                  </p:ext>
                </p:extLst>
              </p:nvPr>
            </p:nvGraphicFramePr>
            <p:xfrm>
              <a:off x="838200" y="1555659"/>
              <a:ext cx="10515600" cy="4820920"/>
            </p:xfrm>
            <a:graphic>
              <a:graphicData uri="http://schemas.openxmlformats.org/drawingml/2006/table">
                <a:tbl>
                  <a:tblPr firstRow="1" bandRow="1"/>
                  <a:tblGrid>
                    <a:gridCol w="5257800">
                      <a:extLst>
                        <a:ext uri="{9D8B030D-6E8A-4147-A177-3AD203B41FA5}">
                          <a16:colId xmlns:a16="http://schemas.microsoft.com/office/drawing/2014/main" val="3519019376"/>
                        </a:ext>
                      </a:extLst>
                    </a:gridCol>
                    <a:gridCol w="5257800">
                      <a:extLst>
                        <a:ext uri="{9D8B030D-6E8A-4147-A177-3AD203B41FA5}">
                          <a16:colId xmlns:a16="http://schemas.microsoft.com/office/drawing/2014/main" val="1994375147"/>
                        </a:ext>
                      </a:extLst>
                    </a:gridCol>
                  </a:tblGrid>
                  <a:tr h="370840">
                    <a:tc>
                      <a:txBody>
                        <a:bodyPr/>
                        <a:lstStyle/>
                        <a:p>
                          <a:pPr algn="ctr"/>
                          <a:r>
                            <a:rPr lang="en-IN" b="1" dirty="0"/>
                            <a:t>Features</a:t>
                          </a:r>
                          <a:endParaRPr lang="en-US" b="1" dirty="0"/>
                        </a:p>
                      </a:txBody>
                      <a:tcPr/>
                    </a:tc>
                    <a:tc>
                      <a:txBody>
                        <a:bodyPr/>
                        <a:lstStyle/>
                        <a:p>
                          <a:pPr algn="ctr"/>
                          <a:r>
                            <a:rPr lang="en-IN" b="1" dirty="0"/>
                            <a:t>Target Variables</a:t>
                          </a:r>
                          <a:endParaRPr lang="en-US" b="1" dirty="0"/>
                        </a:p>
                      </a:txBody>
                      <a:tcPr/>
                    </a:tc>
                    <a:extLst>
                      <a:ext uri="{0D108BD9-81ED-4DB2-BD59-A6C34878D82A}">
                        <a16:rowId xmlns:a16="http://schemas.microsoft.com/office/drawing/2014/main" val="2107925868"/>
                      </a:ext>
                    </a:extLst>
                  </a:tr>
                  <a:tr h="370840">
                    <a:tc>
                      <a:txBody>
                        <a:bodyPr/>
                        <a:lstStyle/>
                        <a:p>
                          <a:pPr algn="ctr"/>
                          <a:r>
                            <a:rPr lang="en-US" dirty="0"/>
                            <a:t>Scrap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ctr"/>
                          <a:r>
                            <a:rPr lang="en-US" dirty="0"/>
                            <a:t>Total heat time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extLst>
                      <a:ext uri="{0D108BD9-81ED-4DB2-BD59-A6C34878D82A}">
                        <a16:rowId xmlns:a16="http://schemas.microsoft.com/office/drawing/2014/main" val="26181476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Sponge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90688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Alloys (MT)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735197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heat time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771128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input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𝑖𝑛𝑝𝑢𝑡</m:t>
                              </m:r>
                              <m:r>
                                <a:rPr lang="en-US" b="0" i="1" dirty="0" smtClean="0">
                                  <a:latin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459751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useful output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875926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Energy consumption in previous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316862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Voltage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7477040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Previous Frequency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83438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Refractory lining thickness before heat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12288982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Number of capacitors removed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2276041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Tapping Temperature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𝑘</m:t>
                                  </m:r>
                                </m:sub>
                              </m:sSub>
                            </m:oMath>
                          </a14:m>
                          <a:endParaRPr lang="en-US" dirty="0"/>
                        </a:p>
                      </a:txBody>
                      <a:tcPr/>
                    </a:tc>
                    <a:tc>
                      <a:txBody>
                        <a:bodyPr/>
                        <a:lstStyle/>
                        <a:p>
                          <a:pPr algn="ctr"/>
                          <a:endParaRPr lang="en-US" dirty="0"/>
                        </a:p>
                      </a:txBody>
                      <a:tcPr/>
                    </a:tc>
                    <a:extLst>
                      <a:ext uri="{0D108BD9-81ED-4DB2-BD59-A6C34878D82A}">
                        <a16:rowId xmlns:a16="http://schemas.microsoft.com/office/drawing/2014/main" val="1986195326"/>
                      </a:ext>
                    </a:extLst>
                  </a:tr>
                </a:tbl>
              </a:graphicData>
            </a:graphic>
          </p:graphicFrame>
        </mc:Choice>
        <mc:Fallback xmlns="">
          <p:graphicFrame>
            <p:nvGraphicFramePr>
              <p:cNvPr id="4" name="Table 4">
                <a:extLst>
                  <a:ext uri="{FF2B5EF4-FFF2-40B4-BE49-F238E27FC236}">
                    <a16:creationId xmlns:a16="http://schemas.microsoft.com/office/drawing/2014/main" id="{239DEDBB-C23A-4C9A-9794-800F01A11D34}"/>
                  </a:ext>
                </a:extLst>
              </p:cNvPr>
              <p:cNvGraphicFramePr>
                <a:graphicFrameLocks noGrp="1"/>
              </p:cNvGraphicFramePr>
              <p:nvPr>
                <p:ph idx="1"/>
                <p:extLst>
                  <p:ext uri="{D42A27DB-BD31-4B8C-83A1-F6EECF244321}">
                    <p14:modId xmlns:p14="http://schemas.microsoft.com/office/powerpoint/2010/main" val="4177947556"/>
                  </p:ext>
                </p:extLst>
              </p:nvPr>
            </p:nvGraphicFramePr>
            <p:xfrm>
              <a:off x="838200" y="1555659"/>
              <a:ext cx="10515600" cy="4820920"/>
            </p:xfrm>
            <a:graphic>
              <a:graphicData uri="http://schemas.openxmlformats.org/drawingml/2006/table">
                <a:tbl>
                  <a:tblPr firstRow="1" bandRow="1"/>
                  <a:tblGrid>
                    <a:gridCol w="5257800">
                      <a:extLst>
                        <a:ext uri="{9D8B030D-6E8A-4147-A177-3AD203B41FA5}">
                          <a16:colId xmlns:a16="http://schemas.microsoft.com/office/drawing/2014/main" val="3519019376"/>
                        </a:ext>
                      </a:extLst>
                    </a:gridCol>
                    <a:gridCol w="5257800">
                      <a:extLst>
                        <a:ext uri="{9D8B030D-6E8A-4147-A177-3AD203B41FA5}">
                          <a16:colId xmlns:a16="http://schemas.microsoft.com/office/drawing/2014/main" val="1994375147"/>
                        </a:ext>
                      </a:extLst>
                    </a:gridCol>
                  </a:tblGrid>
                  <a:tr h="370840">
                    <a:tc>
                      <a:txBody>
                        <a:bodyPr/>
                        <a:lstStyle/>
                        <a:p>
                          <a:pPr algn="ctr"/>
                          <a:r>
                            <a:rPr lang="en-IN" b="1" dirty="0"/>
                            <a:t>Features</a:t>
                          </a:r>
                          <a:endParaRPr lang="en-US" b="1" dirty="0"/>
                        </a:p>
                      </a:txBody>
                      <a:tcPr/>
                    </a:tc>
                    <a:tc>
                      <a:txBody>
                        <a:bodyPr/>
                        <a:lstStyle/>
                        <a:p>
                          <a:pPr algn="ctr"/>
                          <a:r>
                            <a:rPr lang="en-IN" b="1" dirty="0"/>
                            <a:t>Target Variables</a:t>
                          </a:r>
                          <a:endParaRPr lang="en-US" b="1" dirty="0"/>
                        </a:p>
                      </a:txBody>
                      <a:tcPr/>
                    </a:tc>
                    <a:extLst>
                      <a:ext uri="{0D108BD9-81ED-4DB2-BD59-A6C34878D82A}">
                        <a16:rowId xmlns:a16="http://schemas.microsoft.com/office/drawing/2014/main" val="2107925868"/>
                      </a:ext>
                    </a:extLst>
                  </a:tr>
                  <a:tr h="370840">
                    <a:tc>
                      <a:txBody>
                        <a:bodyPr/>
                        <a:lstStyle/>
                        <a:p>
                          <a:endParaRPr lang="en-US"/>
                        </a:p>
                      </a:txBody>
                      <a:tcPr>
                        <a:blipFill>
                          <a:blip r:embed="rId2"/>
                          <a:stretch>
                            <a:fillRect l="-116" t="-108197" r="-100232" b="-1121311"/>
                          </a:stretch>
                        </a:blipFill>
                      </a:tcPr>
                    </a:tc>
                    <a:tc>
                      <a:txBody>
                        <a:bodyPr/>
                        <a:lstStyle/>
                        <a:p>
                          <a:endParaRPr lang="en-US"/>
                        </a:p>
                      </a:txBody>
                      <a:tcPr>
                        <a:blipFill>
                          <a:blip r:embed="rId2"/>
                          <a:stretch>
                            <a:fillRect l="-100116" t="-108197" r="-232" b="-1121311"/>
                          </a:stretch>
                        </a:blipFill>
                      </a:tcPr>
                    </a:tc>
                    <a:extLst>
                      <a:ext uri="{0D108BD9-81ED-4DB2-BD59-A6C34878D82A}">
                        <a16:rowId xmlns:a16="http://schemas.microsoft.com/office/drawing/2014/main" val="2618147689"/>
                      </a:ext>
                    </a:extLst>
                  </a:tr>
                  <a:tr h="370840">
                    <a:tc>
                      <a:txBody>
                        <a:bodyPr/>
                        <a:lstStyle/>
                        <a:p>
                          <a:endParaRPr lang="en-US"/>
                        </a:p>
                      </a:txBody>
                      <a:tcPr>
                        <a:blipFill>
                          <a:blip r:embed="rId2"/>
                          <a:stretch>
                            <a:fillRect l="-116" t="-208197" r="-100232" b="-10213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90688193"/>
                      </a:ext>
                    </a:extLst>
                  </a:tr>
                  <a:tr h="370840">
                    <a:tc>
                      <a:txBody>
                        <a:bodyPr/>
                        <a:lstStyle/>
                        <a:p>
                          <a:endParaRPr lang="en-US"/>
                        </a:p>
                      </a:txBody>
                      <a:tcPr>
                        <a:blipFill>
                          <a:blip r:embed="rId2"/>
                          <a:stretch>
                            <a:fillRect l="-116" t="-308197" r="-100232" b="-9213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73519710"/>
                      </a:ext>
                    </a:extLst>
                  </a:tr>
                  <a:tr h="370840">
                    <a:tc>
                      <a:txBody>
                        <a:bodyPr/>
                        <a:lstStyle/>
                        <a:p>
                          <a:endParaRPr lang="en-US"/>
                        </a:p>
                      </a:txBody>
                      <a:tcPr>
                        <a:blipFill>
                          <a:blip r:embed="rId2"/>
                          <a:stretch>
                            <a:fillRect l="-116" t="-408197" r="-100232" b="-8213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77112821"/>
                      </a:ext>
                    </a:extLst>
                  </a:tr>
                  <a:tr h="370840">
                    <a:tc>
                      <a:txBody>
                        <a:bodyPr/>
                        <a:lstStyle/>
                        <a:p>
                          <a:endParaRPr lang="en-US"/>
                        </a:p>
                      </a:txBody>
                      <a:tcPr>
                        <a:blipFill>
                          <a:blip r:embed="rId2"/>
                          <a:stretch>
                            <a:fillRect l="-116" t="-508197" r="-100232" b="-7213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4597518"/>
                      </a:ext>
                    </a:extLst>
                  </a:tr>
                  <a:tr h="370840">
                    <a:tc>
                      <a:txBody>
                        <a:bodyPr/>
                        <a:lstStyle/>
                        <a:p>
                          <a:endParaRPr lang="en-US"/>
                        </a:p>
                      </a:txBody>
                      <a:tcPr>
                        <a:blipFill>
                          <a:blip r:embed="rId2"/>
                          <a:stretch>
                            <a:fillRect l="-116" t="-618333" r="-100232" b="-63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87592688"/>
                      </a:ext>
                    </a:extLst>
                  </a:tr>
                  <a:tr h="370840">
                    <a:tc>
                      <a:txBody>
                        <a:bodyPr/>
                        <a:lstStyle/>
                        <a:p>
                          <a:endParaRPr lang="en-US"/>
                        </a:p>
                      </a:txBody>
                      <a:tcPr>
                        <a:blipFill>
                          <a:blip r:embed="rId2"/>
                          <a:stretch>
                            <a:fillRect l="-116" t="-706557" r="-100232" b="-5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31686290"/>
                      </a:ext>
                    </a:extLst>
                  </a:tr>
                  <a:tr h="370840">
                    <a:tc>
                      <a:txBody>
                        <a:bodyPr/>
                        <a:lstStyle/>
                        <a:p>
                          <a:endParaRPr lang="en-US"/>
                        </a:p>
                      </a:txBody>
                      <a:tcPr>
                        <a:blipFill>
                          <a:blip r:embed="rId2"/>
                          <a:stretch>
                            <a:fillRect l="-116" t="-806557" r="-100232" b="-422951"/>
                          </a:stretch>
                        </a:blipFill>
                      </a:tcPr>
                    </a:tc>
                    <a:tc>
                      <a:txBody>
                        <a:bodyPr/>
                        <a:lstStyle/>
                        <a:p>
                          <a:pPr algn="ctr"/>
                          <a:endParaRPr lang="en-US" dirty="0"/>
                        </a:p>
                      </a:txBody>
                      <a:tcPr/>
                    </a:tc>
                    <a:extLst>
                      <a:ext uri="{0D108BD9-81ED-4DB2-BD59-A6C34878D82A}">
                        <a16:rowId xmlns:a16="http://schemas.microsoft.com/office/drawing/2014/main" val="2747704083"/>
                      </a:ext>
                    </a:extLst>
                  </a:tr>
                  <a:tr h="370840">
                    <a:tc>
                      <a:txBody>
                        <a:bodyPr/>
                        <a:lstStyle/>
                        <a:p>
                          <a:endParaRPr lang="en-US"/>
                        </a:p>
                      </a:txBody>
                      <a:tcPr>
                        <a:blipFill>
                          <a:blip r:embed="rId2"/>
                          <a:stretch>
                            <a:fillRect l="-116" t="-906557" r="-100232" b="-322951"/>
                          </a:stretch>
                        </a:blipFill>
                      </a:tcPr>
                    </a:tc>
                    <a:tc>
                      <a:txBody>
                        <a:bodyPr/>
                        <a:lstStyle/>
                        <a:p>
                          <a:pPr algn="ctr"/>
                          <a:endParaRPr lang="en-US" dirty="0"/>
                        </a:p>
                      </a:txBody>
                      <a:tcPr/>
                    </a:tc>
                    <a:extLst>
                      <a:ext uri="{0D108BD9-81ED-4DB2-BD59-A6C34878D82A}">
                        <a16:rowId xmlns:a16="http://schemas.microsoft.com/office/drawing/2014/main" val="283438016"/>
                      </a:ext>
                    </a:extLst>
                  </a:tr>
                  <a:tr h="370840">
                    <a:tc>
                      <a:txBody>
                        <a:bodyPr/>
                        <a:lstStyle/>
                        <a:p>
                          <a:endParaRPr lang="en-US"/>
                        </a:p>
                      </a:txBody>
                      <a:tcPr>
                        <a:blipFill>
                          <a:blip r:embed="rId2"/>
                          <a:stretch>
                            <a:fillRect l="-116" t="-1006557" r="-100232" b="-222951"/>
                          </a:stretch>
                        </a:blipFill>
                      </a:tcPr>
                    </a:tc>
                    <a:tc>
                      <a:txBody>
                        <a:bodyPr/>
                        <a:lstStyle/>
                        <a:p>
                          <a:pPr algn="ctr"/>
                          <a:endParaRPr lang="en-US" dirty="0"/>
                        </a:p>
                      </a:txBody>
                      <a:tcPr/>
                    </a:tc>
                    <a:extLst>
                      <a:ext uri="{0D108BD9-81ED-4DB2-BD59-A6C34878D82A}">
                        <a16:rowId xmlns:a16="http://schemas.microsoft.com/office/drawing/2014/main" val="1228898270"/>
                      </a:ext>
                    </a:extLst>
                  </a:tr>
                  <a:tr h="370840">
                    <a:tc>
                      <a:txBody>
                        <a:bodyPr/>
                        <a:lstStyle/>
                        <a:p>
                          <a:endParaRPr lang="en-US"/>
                        </a:p>
                      </a:txBody>
                      <a:tcPr>
                        <a:blipFill>
                          <a:blip r:embed="rId2"/>
                          <a:stretch>
                            <a:fillRect l="-116" t="-1106557" r="-100232" b="-122951"/>
                          </a:stretch>
                        </a:blipFill>
                      </a:tcPr>
                    </a:tc>
                    <a:tc>
                      <a:txBody>
                        <a:bodyPr/>
                        <a:lstStyle/>
                        <a:p>
                          <a:pPr algn="ctr"/>
                          <a:endParaRPr lang="en-US" dirty="0"/>
                        </a:p>
                      </a:txBody>
                      <a:tcPr/>
                    </a:tc>
                    <a:extLst>
                      <a:ext uri="{0D108BD9-81ED-4DB2-BD59-A6C34878D82A}">
                        <a16:rowId xmlns:a16="http://schemas.microsoft.com/office/drawing/2014/main" val="2276041562"/>
                      </a:ext>
                    </a:extLst>
                  </a:tr>
                  <a:tr h="370840">
                    <a:tc>
                      <a:txBody>
                        <a:bodyPr/>
                        <a:lstStyle/>
                        <a:p>
                          <a:endParaRPr lang="en-US"/>
                        </a:p>
                      </a:txBody>
                      <a:tcPr>
                        <a:blipFill>
                          <a:blip r:embed="rId2"/>
                          <a:stretch>
                            <a:fillRect l="-116" t="-1206557" r="-100232" b="-22951"/>
                          </a:stretch>
                        </a:blipFill>
                      </a:tcPr>
                    </a:tc>
                    <a:tc>
                      <a:txBody>
                        <a:bodyPr/>
                        <a:lstStyle/>
                        <a:p>
                          <a:pPr algn="ctr"/>
                          <a:endParaRPr lang="en-US" dirty="0"/>
                        </a:p>
                      </a:txBody>
                      <a:tcPr/>
                    </a:tc>
                    <a:extLst>
                      <a:ext uri="{0D108BD9-81ED-4DB2-BD59-A6C34878D82A}">
                        <a16:rowId xmlns:a16="http://schemas.microsoft.com/office/drawing/2014/main" val="1986195326"/>
                      </a:ext>
                    </a:extLst>
                  </a:tr>
                </a:tbl>
              </a:graphicData>
            </a:graphic>
          </p:graphicFrame>
        </mc:Fallback>
      </mc:AlternateContent>
    </p:spTree>
    <p:extLst>
      <p:ext uri="{BB962C8B-B14F-4D97-AF65-F5344CB8AC3E}">
        <p14:creationId xmlns:p14="http://schemas.microsoft.com/office/powerpoint/2010/main" val="46658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2561</Words>
  <Application>Microsoft Office PowerPoint</Application>
  <PresentationFormat>Widescreen</PresentationFormat>
  <Paragraphs>353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Digital Twin for induction furnace IITM and SGRI </vt:lpstr>
      <vt:lpstr>Objectives and Use cases</vt:lpstr>
      <vt:lpstr>Assumptions</vt:lpstr>
      <vt:lpstr>Data description – heat level model (OBJECTIVE 1)</vt:lpstr>
      <vt:lpstr>Multi-input Multi-output linear model</vt:lpstr>
      <vt:lpstr>Multi-input Multi-output linear model</vt:lpstr>
      <vt:lpstr>Non-linear model for Efficiency prediction</vt:lpstr>
      <vt:lpstr>PowerPoint Presentation</vt:lpstr>
      <vt:lpstr>Non-linear model for total heat time prediction</vt:lpstr>
      <vt:lpstr>PowerPoint Presentation</vt:lpstr>
      <vt:lpstr>Heat level model for voltage</vt:lpstr>
      <vt:lpstr>Heat level model for Frequency</vt:lpstr>
      <vt:lpstr>Heat level model for Total heat time</vt:lpstr>
      <vt:lpstr>Heat level model for Efficiency</vt:lpstr>
      <vt:lpstr>Limitations and scope for improvement</vt:lpstr>
      <vt:lpstr>Campaign level predictions for frequency, voltage and refractory profile</vt:lpstr>
      <vt:lpstr>Complete campaign prediction </vt:lpstr>
      <vt:lpstr>Limitations and scopes for improvement</vt:lpstr>
      <vt:lpstr>Optimization framework for refractory profile prediction</vt:lpstr>
      <vt:lpstr>Results : Optimization on test data campaigns (w.r.t efficiency)</vt:lpstr>
      <vt:lpstr>Results : Optimization on test data campaigns (w.r.t Voltage)</vt:lpstr>
      <vt:lpstr>Efficiency prediction with quadratic refractory lining</vt:lpstr>
      <vt:lpstr>Summary</vt:lpstr>
      <vt:lpstr>Project phase 1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furnace Digital Twin project</dc:title>
  <dc:creator>Bala Shyamala</dc:creator>
  <cp:lastModifiedBy>SAI NIKHIL DONDAPATI</cp:lastModifiedBy>
  <cp:revision>254</cp:revision>
  <dcterms:created xsi:type="dcterms:W3CDTF">2020-10-21T10:18:10Z</dcterms:created>
  <dcterms:modified xsi:type="dcterms:W3CDTF">2020-11-24T10:07:05Z</dcterms:modified>
</cp:coreProperties>
</file>