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0" r:id="rId5"/>
    <p:sldId id="258" r:id="rId6"/>
    <p:sldId id="259" r:id="rId7"/>
    <p:sldId id="261" r:id="rId8"/>
    <p:sldId id="262"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5" r:id="rId26"/>
    <p:sldId id="281" r:id="rId27"/>
    <p:sldId id="286" r:id="rId28"/>
    <p:sldId id="282" r:id="rId29"/>
    <p:sldId id="287" r:id="rId30"/>
    <p:sldId id="283" r:id="rId31"/>
    <p:sldId id="288"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348D-D8E7-4C3B-924A-E859CFAB1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51E0D8-7CF6-4B08-89E1-C1E0A535F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B0854E-3935-4B4B-8E75-21F365C26F92}"/>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5" name="Footer Placeholder 4">
            <a:extLst>
              <a:ext uri="{FF2B5EF4-FFF2-40B4-BE49-F238E27FC236}">
                <a16:creationId xmlns:a16="http://schemas.microsoft.com/office/drawing/2014/main" id="{EE37D8EF-3925-4D6A-9BC2-E48185402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0FEA6-B29B-42B9-9641-A6305130454E}"/>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283355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CDEB-A939-4846-834A-CA07A17321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67E86E-C75D-4B13-9280-00B3A2F7C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38D885-3E01-427C-88BF-96C5E5B56920}"/>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5" name="Footer Placeholder 4">
            <a:extLst>
              <a:ext uri="{FF2B5EF4-FFF2-40B4-BE49-F238E27FC236}">
                <a16:creationId xmlns:a16="http://schemas.microsoft.com/office/drawing/2014/main" id="{469B751D-C50E-4153-A9EB-34E15AD81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13641-AD87-4099-8759-4613B1C761B4}"/>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22366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178B9-92D8-4CB6-96D0-D920D26359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C8D30D-5B5F-47E1-BD83-0A25CF577C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33F538-94F0-47BC-B855-2134FC1FF6F7}"/>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5" name="Footer Placeholder 4">
            <a:extLst>
              <a:ext uri="{FF2B5EF4-FFF2-40B4-BE49-F238E27FC236}">
                <a16:creationId xmlns:a16="http://schemas.microsoft.com/office/drawing/2014/main" id="{91F73D3A-DB6E-4D43-B431-02DA066DC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967DD-3CC6-4A12-92E0-876810E84711}"/>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153433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E62C-A860-4FC0-A744-4E38AB6117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42B1A2-E67C-424A-AE0C-C4050D6F6A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BB14E-7333-4537-BD1F-AA09B2F04056}"/>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5" name="Footer Placeholder 4">
            <a:extLst>
              <a:ext uri="{FF2B5EF4-FFF2-40B4-BE49-F238E27FC236}">
                <a16:creationId xmlns:a16="http://schemas.microsoft.com/office/drawing/2014/main" id="{D12B6481-16AF-44D2-9CF6-53208BAB6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63BA0-6567-4326-A844-AC98CB5C8321}"/>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177898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8457-A23F-42BC-A186-ADDA503C1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6E650E-B2F2-41E6-9D0E-612E1B1FA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48D5A-179B-4C61-B6BB-9294C7D9922A}"/>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5" name="Footer Placeholder 4">
            <a:extLst>
              <a:ext uri="{FF2B5EF4-FFF2-40B4-BE49-F238E27FC236}">
                <a16:creationId xmlns:a16="http://schemas.microsoft.com/office/drawing/2014/main" id="{5E8364D1-F427-402D-9065-EEEBAD41E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5A205-E145-4ACF-89E8-426380F2D097}"/>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143466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6FF6-3EAD-4FF7-98B0-6BCE4464DB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16B159-B06E-4D53-88FA-8787A8D5B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203D8C-50B7-47DE-8E1C-637F8357F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764F01-7B2D-40A3-8B6B-D1F7325328F8}"/>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6" name="Footer Placeholder 5">
            <a:extLst>
              <a:ext uri="{FF2B5EF4-FFF2-40B4-BE49-F238E27FC236}">
                <a16:creationId xmlns:a16="http://schemas.microsoft.com/office/drawing/2014/main" id="{E6D30A40-6CD4-4224-937C-1C9436B4D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F416A-854F-4904-B377-FB5B573DB13C}"/>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361932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C26A-0E30-4276-890F-3FE634FB05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A90761-D1F5-4ABC-A993-8D1790B8F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7CEE04-0ABC-4F61-A7DD-688DF519C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8DB2C1-CC98-45EC-A4E8-B76B091B5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5D2C3A-0376-49BF-B479-07DFFB91C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E04D00-2A14-4310-B6F8-6C61C65AB3F1}"/>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8" name="Footer Placeholder 7">
            <a:extLst>
              <a:ext uri="{FF2B5EF4-FFF2-40B4-BE49-F238E27FC236}">
                <a16:creationId xmlns:a16="http://schemas.microsoft.com/office/drawing/2014/main" id="{7D2F687D-0DAA-4D31-B6E9-0A1459F41D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5030D8-1060-43B3-9159-1AFE01FB6931}"/>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32497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E711-D0C4-426C-965E-3C307A1898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A456DC-8885-4649-BD6F-114ED314014B}"/>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4" name="Footer Placeholder 3">
            <a:extLst>
              <a:ext uri="{FF2B5EF4-FFF2-40B4-BE49-F238E27FC236}">
                <a16:creationId xmlns:a16="http://schemas.microsoft.com/office/drawing/2014/main" id="{8D7260BC-9478-4792-B00D-0660B2B7F9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4CC094-420D-434B-8683-8A6AD5A4E153}"/>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227449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134D2-B41A-46A4-9564-D6C5C8ED4EB5}"/>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3" name="Footer Placeholder 2">
            <a:extLst>
              <a:ext uri="{FF2B5EF4-FFF2-40B4-BE49-F238E27FC236}">
                <a16:creationId xmlns:a16="http://schemas.microsoft.com/office/drawing/2014/main" id="{FB51F59F-3AEC-4467-BBF3-6BD6F88AEE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FFE614-49B5-48C8-BC84-2631043BF0E0}"/>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191624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1A9A-E4AA-4217-B19C-547E2223D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F71021-B196-4EC1-AD84-99C6E1D38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A30525-4677-42C9-88EE-A04BF52E5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0F970-A29B-410C-90F5-7DD3AB5081EB}"/>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6" name="Footer Placeholder 5">
            <a:extLst>
              <a:ext uri="{FF2B5EF4-FFF2-40B4-BE49-F238E27FC236}">
                <a16:creationId xmlns:a16="http://schemas.microsoft.com/office/drawing/2014/main" id="{8AEB6469-A81A-47E5-B9EF-FFA60FB357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7D5834-12DC-49E2-9D51-09002E163242}"/>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75743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FB45-0027-46C4-B7FC-2623F30C7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D0F5E-5FD4-4D14-9904-7F8ED23E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96A1A0-E8CA-4B2D-9509-0A5A63B7C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B4D7E-D763-45D0-8E75-FD0061CBE0C0}"/>
              </a:ext>
            </a:extLst>
          </p:cNvPr>
          <p:cNvSpPr>
            <a:spLocks noGrp="1"/>
          </p:cNvSpPr>
          <p:nvPr>
            <p:ph type="dt" sz="half" idx="10"/>
          </p:nvPr>
        </p:nvSpPr>
        <p:spPr/>
        <p:txBody>
          <a:bodyPr/>
          <a:lstStyle/>
          <a:p>
            <a:fld id="{F51CBD95-9804-4FD2-BF15-AB68943C3BD0}" type="datetimeFigureOut">
              <a:rPr lang="en-IN" smtClean="0"/>
              <a:t>13-10-2020</a:t>
            </a:fld>
            <a:endParaRPr lang="en-IN"/>
          </a:p>
        </p:txBody>
      </p:sp>
      <p:sp>
        <p:nvSpPr>
          <p:cNvPr id="6" name="Footer Placeholder 5">
            <a:extLst>
              <a:ext uri="{FF2B5EF4-FFF2-40B4-BE49-F238E27FC236}">
                <a16:creationId xmlns:a16="http://schemas.microsoft.com/office/drawing/2014/main" id="{4027F5D8-43B1-4E46-9AD5-57919F445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E59C94-DC58-44D3-A47D-ED8AA4D29D1C}"/>
              </a:ext>
            </a:extLst>
          </p:cNvPr>
          <p:cNvSpPr>
            <a:spLocks noGrp="1"/>
          </p:cNvSpPr>
          <p:nvPr>
            <p:ph type="sldNum" sz="quarter" idx="12"/>
          </p:nvPr>
        </p:nvSpPr>
        <p:spPr/>
        <p:txBody>
          <a:bodyPr/>
          <a:lstStyle/>
          <a:p>
            <a:fld id="{C438A4D2-58F0-46CC-B62D-8F46FAB6B82B}" type="slidenum">
              <a:rPr lang="en-IN" smtClean="0"/>
              <a:t>‹#›</a:t>
            </a:fld>
            <a:endParaRPr lang="en-IN"/>
          </a:p>
        </p:txBody>
      </p:sp>
    </p:spTree>
    <p:extLst>
      <p:ext uri="{BB962C8B-B14F-4D97-AF65-F5344CB8AC3E}">
        <p14:creationId xmlns:p14="http://schemas.microsoft.com/office/powerpoint/2010/main" val="109425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149AE-1561-432E-8ECD-D2BC6F450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E815A3-69CD-4F4D-9C7C-E71700F9F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687DEA-7E31-4424-94BE-A11778F1E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CBD95-9804-4FD2-BF15-AB68943C3BD0}" type="datetimeFigureOut">
              <a:rPr lang="en-IN" smtClean="0"/>
              <a:t>13-10-2020</a:t>
            </a:fld>
            <a:endParaRPr lang="en-IN"/>
          </a:p>
        </p:txBody>
      </p:sp>
      <p:sp>
        <p:nvSpPr>
          <p:cNvPr id="5" name="Footer Placeholder 4">
            <a:extLst>
              <a:ext uri="{FF2B5EF4-FFF2-40B4-BE49-F238E27FC236}">
                <a16:creationId xmlns:a16="http://schemas.microsoft.com/office/drawing/2014/main" id="{539B98C8-F813-4742-9580-08687B55B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443349-3C5F-412E-8638-AA08F9D68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8A4D2-58F0-46CC-B62D-8F46FAB6B82B}" type="slidenum">
              <a:rPr lang="en-IN" smtClean="0"/>
              <a:t>‹#›</a:t>
            </a:fld>
            <a:endParaRPr lang="en-IN"/>
          </a:p>
        </p:txBody>
      </p:sp>
    </p:spTree>
    <p:extLst>
      <p:ext uri="{BB962C8B-B14F-4D97-AF65-F5344CB8AC3E}">
        <p14:creationId xmlns:p14="http://schemas.microsoft.com/office/powerpoint/2010/main" val="2384897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50E5-446F-435E-9466-417142EEBBEE}"/>
              </a:ext>
            </a:extLst>
          </p:cNvPr>
          <p:cNvSpPr>
            <a:spLocks noGrp="1"/>
          </p:cNvSpPr>
          <p:nvPr>
            <p:ph type="ctrTitle"/>
          </p:nvPr>
        </p:nvSpPr>
        <p:spPr/>
        <p:txBody>
          <a:bodyPr/>
          <a:lstStyle/>
          <a:p>
            <a:r>
              <a:rPr lang="en-US" dirty="0"/>
              <a:t>Work plan</a:t>
            </a:r>
            <a:endParaRPr lang="en-IN" dirty="0"/>
          </a:p>
        </p:txBody>
      </p:sp>
    </p:spTree>
    <p:extLst>
      <p:ext uri="{BB962C8B-B14F-4D97-AF65-F5344CB8AC3E}">
        <p14:creationId xmlns:p14="http://schemas.microsoft.com/office/powerpoint/2010/main" val="228302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4641-C1CE-4CBF-8664-7BB3E48C25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CD3381-B837-4DC0-879D-52B7A19AB086}"/>
              </a:ext>
            </a:extLst>
          </p:cNvPr>
          <p:cNvSpPr>
            <a:spLocks noGrp="1"/>
          </p:cNvSpPr>
          <p:nvPr>
            <p:ph idx="1"/>
          </p:nvPr>
        </p:nvSpPr>
        <p:spPr/>
        <p:txBody>
          <a:bodyPr/>
          <a:lstStyle/>
          <a:p>
            <a:r>
              <a:rPr lang="en-IN" dirty="0"/>
              <a:t>Refractory lining at the end of heat is a predicted variable</a:t>
            </a:r>
          </a:p>
          <a:p>
            <a:r>
              <a:rPr lang="en-IN" dirty="0"/>
              <a:t>Refractory lining prediction: For each campaign, take initial and final thickness and interpolate linearly to get thickness of each heat</a:t>
            </a:r>
          </a:p>
          <a:p>
            <a:r>
              <a:rPr lang="en-IN" dirty="0"/>
              <a:t>After seeing the performance of linear interpolation model, try other interpolation techniques (second phase)</a:t>
            </a:r>
          </a:p>
          <a:p>
            <a:r>
              <a:rPr lang="en-IN" dirty="0"/>
              <a:t>Voltage change after capacitor gets removed (previous heat and next heat discontinuity needs to be addressed) </a:t>
            </a:r>
          </a:p>
          <a:p>
            <a:r>
              <a:rPr lang="en-IN" dirty="0"/>
              <a:t>Keep the data points where capacitor is getting removed separate for reference</a:t>
            </a:r>
            <a:endParaRPr lang="en-US" dirty="0"/>
          </a:p>
        </p:txBody>
      </p:sp>
    </p:spTree>
    <p:extLst>
      <p:ext uri="{BB962C8B-B14F-4D97-AF65-F5344CB8AC3E}">
        <p14:creationId xmlns:p14="http://schemas.microsoft.com/office/powerpoint/2010/main" val="279477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D28-774E-4BB3-A16C-0677B150E498}"/>
              </a:ext>
            </a:extLst>
          </p:cNvPr>
          <p:cNvSpPr>
            <a:spLocks noGrp="1"/>
          </p:cNvSpPr>
          <p:nvPr>
            <p:ph type="title"/>
          </p:nvPr>
        </p:nvSpPr>
        <p:spPr/>
        <p:txBody>
          <a:bodyPr/>
          <a:lstStyle/>
          <a:p>
            <a:r>
              <a:rPr lang="en-IN" dirty="0"/>
              <a:t>Modelling the effects of removing a capacitor</a:t>
            </a:r>
            <a:br>
              <a:rPr lang="en-US" dirty="0"/>
            </a:br>
            <a:endParaRPr lang="en-US" dirty="0"/>
          </a:p>
        </p:txBody>
      </p:sp>
      <p:sp>
        <p:nvSpPr>
          <p:cNvPr id="3" name="Content Placeholder 2">
            <a:extLst>
              <a:ext uri="{FF2B5EF4-FFF2-40B4-BE49-F238E27FC236}">
                <a16:creationId xmlns:a16="http://schemas.microsoft.com/office/drawing/2014/main" id="{8F033B2A-70BD-42E5-B76F-BAD76A5EA1F3}"/>
              </a:ext>
            </a:extLst>
          </p:cNvPr>
          <p:cNvSpPr>
            <a:spLocks noGrp="1"/>
          </p:cNvSpPr>
          <p:nvPr>
            <p:ph idx="1"/>
          </p:nvPr>
        </p:nvSpPr>
        <p:spPr/>
        <p:txBody>
          <a:bodyPr/>
          <a:lstStyle/>
          <a:p>
            <a:r>
              <a:rPr lang="en-IN" dirty="0"/>
              <a:t>Try to predict voltage at the end of the heat, and based on this suggest when to remove a capacitor for optimal performance</a:t>
            </a:r>
          </a:p>
          <a:p>
            <a:r>
              <a:rPr lang="en-US" dirty="0"/>
              <a:t>Inputs are voltage before, frequency before, lining thickness before, number of capacitors before and after</a:t>
            </a:r>
            <a:endParaRPr lang="en-IN" dirty="0"/>
          </a:p>
        </p:txBody>
      </p:sp>
    </p:spTree>
    <p:extLst>
      <p:ext uri="{BB962C8B-B14F-4D97-AF65-F5344CB8AC3E}">
        <p14:creationId xmlns:p14="http://schemas.microsoft.com/office/powerpoint/2010/main" val="221882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C359-ADE7-4859-BD1C-DC736217147D}"/>
              </a:ext>
            </a:extLst>
          </p:cNvPr>
          <p:cNvSpPr>
            <a:spLocks noGrp="1"/>
          </p:cNvSpPr>
          <p:nvPr>
            <p:ph type="title"/>
          </p:nvPr>
        </p:nvSpPr>
        <p:spPr>
          <a:xfrm>
            <a:off x="838200" y="365125"/>
            <a:ext cx="10515600" cy="610235"/>
          </a:xfrm>
        </p:spPr>
        <p:txBody>
          <a:bodyPr>
            <a:normAutofit fontScale="90000"/>
          </a:bodyPr>
          <a:lstStyle/>
          <a:p>
            <a:r>
              <a:rPr lang="en-IN" dirty="0"/>
              <a:t>Dataset preparation</a:t>
            </a:r>
            <a:endParaRPr lang="en-US" dirty="0"/>
          </a:p>
        </p:txBody>
      </p:sp>
      <p:sp>
        <p:nvSpPr>
          <p:cNvPr id="3" name="Content Placeholder 2">
            <a:extLst>
              <a:ext uri="{FF2B5EF4-FFF2-40B4-BE49-F238E27FC236}">
                <a16:creationId xmlns:a16="http://schemas.microsoft.com/office/drawing/2014/main" id="{8DA609A6-9049-4E3F-BA7D-821B75E083BA}"/>
              </a:ext>
            </a:extLst>
          </p:cNvPr>
          <p:cNvSpPr>
            <a:spLocks noGrp="1"/>
          </p:cNvSpPr>
          <p:nvPr>
            <p:ph idx="1"/>
          </p:nvPr>
        </p:nvSpPr>
        <p:spPr>
          <a:xfrm>
            <a:off x="838200" y="975360"/>
            <a:ext cx="10515600" cy="5201603"/>
          </a:xfrm>
        </p:spPr>
        <p:txBody>
          <a:bodyPr/>
          <a:lstStyle/>
          <a:p>
            <a:r>
              <a:rPr lang="en-IN" dirty="0"/>
              <a:t>If the data for number of capacitors removed is missing, then it is assumed that no capacitors are removed for that heat</a:t>
            </a:r>
          </a:p>
          <a:p>
            <a:r>
              <a:rPr lang="en-IN" dirty="0"/>
              <a:t>Last heat (with 0 melt-rate) is removed</a:t>
            </a:r>
          </a:p>
          <a:p>
            <a:r>
              <a:rPr lang="en-IN" dirty="0"/>
              <a:t>First heat is not included in the analysis</a:t>
            </a:r>
          </a:p>
          <a:p>
            <a:r>
              <a:rPr lang="en-IN" dirty="0"/>
              <a:t>Refractory lining data is interpolated linearly</a:t>
            </a:r>
          </a:p>
          <a:p>
            <a:r>
              <a:rPr lang="en-IN" dirty="0"/>
              <a:t>The average thickness of top, middle, and bottom is taken as the lining thickness</a:t>
            </a:r>
          </a:p>
          <a:p>
            <a:endParaRPr lang="en-IN" dirty="0"/>
          </a:p>
          <a:p>
            <a:endParaRPr lang="en-US" dirty="0"/>
          </a:p>
        </p:txBody>
      </p:sp>
    </p:spTree>
    <p:extLst>
      <p:ext uri="{BB962C8B-B14F-4D97-AF65-F5344CB8AC3E}">
        <p14:creationId xmlns:p14="http://schemas.microsoft.com/office/powerpoint/2010/main" val="128325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F92C-D1CA-46E4-8040-6B282B7A04B3}"/>
              </a:ext>
            </a:extLst>
          </p:cNvPr>
          <p:cNvSpPr>
            <a:spLocks noGrp="1"/>
          </p:cNvSpPr>
          <p:nvPr>
            <p:ph type="ctrTitle"/>
          </p:nvPr>
        </p:nvSpPr>
        <p:spPr>
          <a:xfrm>
            <a:off x="1524000" y="3024777"/>
            <a:ext cx="9144000" cy="808446"/>
          </a:xfrm>
        </p:spPr>
        <p:txBody>
          <a:bodyPr>
            <a:normAutofit fontScale="90000"/>
          </a:bodyPr>
          <a:lstStyle/>
          <a:p>
            <a:r>
              <a:rPr lang="en-IN" dirty="0"/>
              <a:t>Linear Models</a:t>
            </a:r>
            <a:endParaRPr lang="en-US" dirty="0"/>
          </a:p>
        </p:txBody>
      </p:sp>
    </p:spTree>
    <p:extLst>
      <p:ext uri="{BB962C8B-B14F-4D97-AF65-F5344CB8AC3E}">
        <p14:creationId xmlns:p14="http://schemas.microsoft.com/office/powerpoint/2010/main" val="46250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Efficiency</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2949811101"/>
              </p:ext>
            </p:extLst>
          </p:nvPr>
        </p:nvGraphicFramePr>
        <p:xfrm>
          <a:off x="838200" y="1346654"/>
          <a:ext cx="10515600" cy="370840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gridCol w="3505200">
                  <a:extLst>
                    <a:ext uri="{9D8B030D-6E8A-4147-A177-3AD203B41FA5}">
                      <a16:colId xmlns:a16="http://schemas.microsoft.com/office/drawing/2014/main" val="303779421"/>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tc>
                  <a:txBody>
                    <a:bodyPr/>
                    <a:lstStyle/>
                    <a:p>
                      <a:pPr algn="ctr"/>
                      <a:r>
                        <a:rPr lang="en-IN" b="1" dirty="0"/>
                        <a:t>Weight of 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Efficiency</a:t>
                      </a:r>
                      <a:endParaRPr lang="en-US" dirty="0"/>
                    </a:p>
                  </a:txBody>
                  <a:tcPr/>
                </a:tc>
                <a:tc>
                  <a:txBody>
                    <a:bodyPr/>
                    <a:lstStyle/>
                    <a:p>
                      <a:pPr algn="ctr"/>
                      <a:r>
                        <a:rPr lang="en-US" dirty="0"/>
                        <a:t>Scrap (MT)</a:t>
                      </a:r>
                    </a:p>
                  </a:txBody>
                  <a:tcPr/>
                </a:tc>
                <a:tc>
                  <a:txBody>
                    <a:bodyPr/>
                    <a:lstStyle/>
                    <a:p>
                      <a:pPr algn="ctr"/>
                      <a:r>
                        <a:rPr lang="en-US" dirty="0"/>
                        <a:t>0.2037</a:t>
                      </a:r>
                    </a:p>
                  </a:txBody>
                  <a:tcPr/>
                </a:tc>
                <a:extLst>
                  <a:ext uri="{0D108BD9-81ED-4DB2-BD59-A6C34878D82A}">
                    <a16:rowId xmlns:a16="http://schemas.microsoft.com/office/drawing/2014/main" val="705595396"/>
                  </a:ext>
                </a:extLst>
              </a:tr>
              <a:tr h="370840">
                <a:tc>
                  <a:txBody>
                    <a:bodyPr/>
                    <a:lstStyle/>
                    <a:p>
                      <a:pPr algn="ctr"/>
                      <a:endParaRPr lang="en-US"/>
                    </a:p>
                  </a:txBody>
                  <a:tcPr/>
                </a:tc>
                <a:tc>
                  <a:txBody>
                    <a:bodyPr/>
                    <a:lstStyle/>
                    <a:p>
                      <a:pPr algn="ctr"/>
                      <a:r>
                        <a:rPr lang="en-US" dirty="0"/>
                        <a:t>Sponge (MT)</a:t>
                      </a:r>
                    </a:p>
                  </a:txBody>
                  <a:tcPr/>
                </a:tc>
                <a:tc>
                  <a:txBody>
                    <a:bodyPr/>
                    <a:lstStyle/>
                    <a:p>
                      <a:pPr algn="ctr"/>
                      <a:r>
                        <a:rPr lang="en-US" dirty="0"/>
                        <a:t>0.2907</a:t>
                      </a:r>
                    </a:p>
                  </a:txBody>
                  <a:tcPr/>
                </a:tc>
                <a:extLst>
                  <a:ext uri="{0D108BD9-81ED-4DB2-BD59-A6C34878D82A}">
                    <a16:rowId xmlns:a16="http://schemas.microsoft.com/office/drawing/2014/main" val="2283954092"/>
                  </a:ext>
                </a:extLst>
              </a:tr>
              <a:tr h="370840">
                <a:tc>
                  <a:txBody>
                    <a:bodyPr/>
                    <a:lstStyle/>
                    <a:p>
                      <a:pPr algn="ctr"/>
                      <a:r>
                        <a:rPr lang="en-IN" dirty="0"/>
                        <a:t>Metrics</a:t>
                      </a:r>
                      <a:endParaRPr lang="en-US" dirty="0"/>
                    </a:p>
                  </a:txBody>
                  <a:tcPr/>
                </a:tc>
                <a:tc>
                  <a:txBody>
                    <a:bodyPr/>
                    <a:lstStyle/>
                    <a:p>
                      <a:pPr algn="ctr"/>
                      <a:r>
                        <a:rPr lang="en-US" dirty="0"/>
                        <a:t>Alloys (MT)</a:t>
                      </a:r>
                    </a:p>
                  </a:txBody>
                  <a:tcPr/>
                </a:tc>
                <a:tc>
                  <a:txBody>
                    <a:bodyPr/>
                    <a:lstStyle/>
                    <a:p>
                      <a:pPr algn="ctr"/>
                      <a:r>
                        <a:rPr lang="en-US" dirty="0"/>
                        <a:t>-0.0537</a:t>
                      </a:r>
                    </a:p>
                  </a:txBody>
                  <a:tcPr/>
                </a:tc>
                <a:extLst>
                  <a:ext uri="{0D108BD9-81ED-4DB2-BD59-A6C34878D82A}">
                    <a16:rowId xmlns:a16="http://schemas.microsoft.com/office/drawing/2014/main" val="4015117931"/>
                  </a:ext>
                </a:extLst>
              </a:tr>
              <a:tr h="370840">
                <a:tc>
                  <a:txBody>
                    <a:bodyPr/>
                    <a:lstStyle/>
                    <a:p>
                      <a:pPr algn="ctr"/>
                      <a:r>
                        <a:rPr lang="en-IN" dirty="0"/>
                        <a:t>Train NMSE: </a:t>
                      </a:r>
                      <a:r>
                        <a:rPr lang="en-US" dirty="0"/>
                        <a:t>81.015</a:t>
                      </a:r>
                    </a:p>
                  </a:txBody>
                  <a:tcPr/>
                </a:tc>
                <a:tc>
                  <a:txBody>
                    <a:bodyPr/>
                    <a:lstStyle/>
                    <a:p>
                      <a:pPr algn="ctr"/>
                      <a:r>
                        <a:rPr lang="en-US" dirty="0"/>
                        <a:t>Previous Voltage</a:t>
                      </a:r>
                    </a:p>
                  </a:txBody>
                  <a:tcPr/>
                </a:tc>
                <a:tc>
                  <a:txBody>
                    <a:bodyPr/>
                    <a:lstStyle/>
                    <a:p>
                      <a:pPr algn="ctr"/>
                      <a:r>
                        <a:rPr lang="en-US" dirty="0"/>
                        <a:t>-0.0048</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153.271</a:t>
                      </a:r>
                    </a:p>
                  </a:txBody>
                  <a:tcPr/>
                </a:tc>
                <a:tc>
                  <a:txBody>
                    <a:bodyPr/>
                    <a:lstStyle/>
                    <a:p>
                      <a:pPr algn="ctr"/>
                      <a:r>
                        <a:rPr lang="en-US" dirty="0"/>
                        <a:t>Previous Frequency</a:t>
                      </a:r>
                    </a:p>
                  </a:txBody>
                  <a:tcPr/>
                </a:tc>
                <a:tc>
                  <a:txBody>
                    <a:bodyPr/>
                    <a:lstStyle/>
                    <a:p>
                      <a:pPr algn="ctr"/>
                      <a:r>
                        <a:rPr lang="en-US" dirty="0"/>
                        <a:t>-0.0002</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-0.532</a:t>
                      </a:r>
                    </a:p>
                  </a:txBody>
                  <a:tcPr/>
                </a:tc>
                <a:tc>
                  <a:txBody>
                    <a:bodyPr/>
                    <a:lstStyle/>
                    <a:p>
                      <a:pPr algn="ctr"/>
                      <a:r>
                        <a:rPr lang="en-IN" dirty="0"/>
                        <a:t>Previous Rating of the Furnace</a:t>
                      </a:r>
                      <a:endParaRPr lang="en-US" dirty="0"/>
                    </a:p>
                  </a:txBody>
                  <a:tcPr/>
                </a:tc>
                <a:tc>
                  <a:txBody>
                    <a:bodyPr/>
                    <a:lstStyle/>
                    <a:p>
                      <a:pPr algn="ctr"/>
                      <a:r>
                        <a:rPr lang="en-US" dirty="0"/>
                        <a:t>-0.0048</a:t>
                      </a:r>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tc>
                  <a:txBody>
                    <a:bodyPr/>
                    <a:lstStyle/>
                    <a:p>
                      <a:pPr algn="ctr"/>
                      <a:r>
                        <a:rPr lang="en-US" dirty="0"/>
                        <a:t>0.0269</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tc>
                  <a:txBody>
                    <a:bodyPr/>
                    <a:lstStyle/>
                    <a:p>
                      <a:pPr algn="ctr"/>
                      <a:r>
                        <a:rPr lang="en-US" dirty="0"/>
                        <a:t>0.0105</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tc>
                  <a:txBody>
                    <a:bodyPr/>
                    <a:lstStyle/>
                    <a:p>
                      <a:pPr algn="ctr"/>
                      <a:r>
                        <a:rPr lang="en-US" dirty="0"/>
                        <a:t>0.0241</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3272450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Efficiency</a:t>
            </a:r>
            <a:endParaRPr lang="en-US" dirty="0"/>
          </a:p>
        </p:txBody>
      </p:sp>
      <p:pic>
        <p:nvPicPr>
          <p:cNvPr id="7" name="Picture 6">
            <a:extLst>
              <a:ext uri="{FF2B5EF4-FFF2-40B4-BE49-F238E27FC236}">
                <a16:creationId xmlns:a16="http://schemas.microsoft.com/office/drawing/2014/main" id="{BE662751-707A-4B4C-A199-1073476AA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71708"/>
            <a:ext cx="5335215" cy="3531405"/>
          </a:xfrm>
          <a:prstGeom prst="rect">
            <a:avLst/>
          </a:prstGeom>
        </p:spPr>
      </p:pic>
      <p:pic>
        <p:nvPicPr>
          <p:cNvPr id="9" name="Picture 8">
            <a:extLst>
              <a:ext uri="{FF2B5EF4-FFF2-40B4-BE49-F238E27FC236}">
                <a16:creationId xmlns:a16="http://schemas.microsoft.com/office/drawing/2014/main" id="{7D038D7E-43DE-4E18-9C9B-2C0CC8249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04" y="1471708"/>
            <a:ext cx="5246295" cy="3531405"/>
          </a:xfrm>
          <a:prstGeom prst="rect">
            <a:avLst/>
          </a:prstGeom>
        </p:spPr>
      </p:pic>
    </p:spTree>
    <p:extLst>
      <p:ext uri="{BB962C8B-B14F-4D97-AF65-F5344CB8AC3E}">
        <p14:creationId xmlns:p14="http://schemas.microsoft.com/office/powerpoint/2010/main" val="5407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Total Heat Time</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1290975051"/>
              </p:ext>
            </p:extLst>
          </p:nvPr>
        </p:nvGraphicFramePr>
        <p:xfrm>
          <a:off x="838200" y="1346654"/>
          <a:ext cx="10515600" cy="370840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gridCol w="3505200">
                  <a:extLst>
                    <a:ext uri="{9D8B030D-6E8A-4147-A177-3AD203B41FA5}">
                      <a16:colId xmlns:a16="http://schemas.microsoft.com/office/drawing/2014/main" val="303779421"/>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tc>
                  <a:txBody>
                    <a:bodyPr/>
                    <a:lstStyle/>
                    <a:p>
                      <a:pPr algn="ctr"/>
                      <a:r>
                        <a:rPr lang="en-IN" b="1" dirty="0"/>
                        <a:t>Weight of 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Total Heat Time</a:t>
                      </a:r>
                      <a:endParaRPr lang="en-US" dirty="0"/>
                    </a:p>
                  </a:txBody>
                  <a:tcPr/>
                </a:tc>
                <a:tc>
                  <a:txBody>
                    <a:bodyPr/>
                    <a:lstStyle/>
                    <a:p>
                      <a:pPr algn="ctr"/>
                      <a:r>
                        <a:rPr lang="en-US" dirty="0"/>
                        <a:t>Scrap (MT)</a:t>
                      </a:r>
                    </a:p>
                  </a:txBody>
                  <a:tcPr/>
                </a:tc>
                <a:tc>
                  <a:txBody>
                    <a:bodyPr/>
                    <a:lstStyle/>
                    <a:p>
                      <a:pPr algn="ctr"/>
                      <a:r>
                        <a:rPr lang="en-US" dirty="0"/>
                        <a:t>0.1681</a:t>
                      </a:r>
                    </a:p>
                  </a:txBody>
                  <a:tcPr/>
                </a:tc>
                <a:extLst>
                  <a:ext uri="{0D108BD9-81ED-4DB2-BD59-A6C34878D82A}">
                    <a16:rowId xmlns:a16="http://schemas.microsoft.com/office/drawing/2014/main" val="705595396"/>
                  </a:ext>
                </a:extLst>
              </a:tr>
              <a:tr h="370840">
                <a:tc>
                  <a:txBody>
                    <a:bodyPr/>
                    <a:lstStyle/>
                    <a:p>
                      <a:pPr algn="ctr"/>
                      <a:endParaRPr lang="en-US"/>
                    </a:p>
                  </a:txBody>
                  <a:tcPr/>
                </a:tc>
                <a:tc>
                  <a:txBody>
                    <a:bodyPr/>
                    <a:lstStyle/>
                    <a:p>
                      <a:pPr algn="ctr"/>
                      <a:r>
                        <a:rPr lang="en-US" dirty="0"/>
                        <a:t>Sponge (MT)</a:t>
                      </a:r>
                    </a:p>
                  </a:txBody>
                  <a:tcPr/>
                </a:tc>
                <a:tc>
                  <a:txBody>
                    <a:bodyPr/>
                    <a:lstStyle/>
                    <a:p>
                      <a:pPr algn="ctr"/>
                      <a:r>
                        <a:rPr lang="en-US" dirty="0"/>
                        <a:t>0.2370</a:t>
                      </a:r>
                    </a:p>
                  </a:txBody>
                  <a:tcPr/>
                </a:tc>
                <a:extLst>
                  <a:ext uri="{0D108BD9-81ED-4DB2-BD59-A6C34878D82A}">
                    <a16:rowId xmlns:a16="http://schemas.microsoft.com/office/drawing/2014/main" val="2283954092"/>
                  </a:ext>
                </a:extLst>
              </a:tr>
              <a:tr h="370840">
                <a:tc>
                  <a:txBody>
                    <a:bodyPr/>
                    <a:lstStyle/>
                    <a:p>
                      <a:pPr algn="ctr"/>
                      <a:r>
                        <a:rPr lang="en-IN" dirty="0"/>
                        <a:t>Metrics</a:t>
                      </a:r>
                      <a:endParaRPr lang="en-US" dirty="0"/>
                    </a:p>
                  </a:txBody>
                  <a:tcPr/>
                </a:tc>
                <a:tc>
                  <a:txBody>
                    <a:bodyPr/>
                    <a:lstStyle/>
                    <a:p>
                      <a:pPr algn="ctr"/>
                      <a:r>
                        <a:rPr lang="en-US" dirty="0"/>
                        <a:t>Alloys (MT)</a:t>
                      </a:r>
                    </a:p>
                  </a:txBody>
                  <a:tcPr/>
                </a:tc>
                <a:tc>
                  <a:txBody>
                    <a:bodyPr/>
                    <a:lstStyle/>
                    <a:p>
                      <a:pPr algn="ctr"/>
                      <a:r>
                        <a:rPr lang="en-US" dirty="0"/>
                        <a:t>0.0609</a:t>
                      </a:r>
                    </a:p>
                  </a:txBody>
                  <a:tcPr/>
                </a:tc>
                <a:extLst>
                  <a:ext uri="{0D108BD9-81ED-4DB2-BD59-A6C34878D82A}">
                    <a16:rowId xmlns:a16="http://schemas.microsoft.com/office/drawing/2014/main" val="4015117931"/>
                  </a:ext>
                </a:extLst>
              </a:tr>
              <a:tr h="370840">
                <a:tc>
                  <a:txBody>
                    <a:bodyPr/>
                    <a:lstStyle/>
                    <a:p>
                      <a:pPr algn="ctr"/>
                      <a:r>
                        <a:rPr lang="en-IN" dirty="0"/>
                        <a:t>Train NMSE: </a:t>
                      </a:r>
                      <a:r>
                        <a:rPr lang="en-US" dirty="0"/>
                        <a:t>90.111</a:t>
                      </a:r>
                    </a:p>
                  </a:txBody>
                  <a:tcPr/>
                </a:tc>
                <a:tc>
                  <a:txBody>
                    <a:bodyPr/>
                    <a:lstStyle/>
                    <a:p>
                      <a:pPr algn="ctr"/>
                      <a:r>
                        <a:rPr lang="en-US" dirty="0"/>
                        <a:t>Previous Voltage</a:t>
                      </a:r>
                    </a:p>
                  </a:txBody>
                  <a:tcPr/>
                </a:tc>
                <a:tc>
                  <a:txBody>
                    <a:bodyPr/>
                    <a:lstStyle/>
                    <a:p>
                      <a:pPr algn="ctr"/>
                      <a:r>
                        <a:rPr lang="en-US" dirty="0"/>
                        <a:t>0.0166</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75.721</a:t>
                      </a:r>
                    </a:p>
                  </a:txBody>
                  <a:tcPr/>
                </a:tc>
                <a:tc>
                  <a:txBody>
                    <a:bodyPr/>
                    <a:lstStyle/>
                    <a:p>
                      <a:pPr algn="ctr"/>
                      <a:r>
                        <a:rPr lang="en-US" dirty="0"/>
                        <a:t>Previous Frequency</a:t>
                      </a:r>
                    </a:p>
                  </a:txBody>
                  <a:tcPr/>
                </a:tc>
                <a:tc>
                  <a:txBody>
                    <a:bodyPr/>
                    <a:lstStyle/>
                    <a:p>
                      <a:pPr algn="ctr"/>
                      <a:r>
                        <a:rPr lang="en-US" dirty="0"/>
                        <a:t>0.0154</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0.242</a:t>
                      </a:r>
                    </a:p>
                  </a:txBody>
                  <a:tcPr/>
                </a:tc>
                <a:tc>
                  <a:txBody>
                    <a:bodyPr/>
                    <a:lstStyle/>
                    <a:p>
                      <a:pPr algn="ctr"/>
                      <a:r>
                        <a:rPr lang="en-IN" dirty="0"/>
                        <a:t>Previous Rating of the Furnace</a:t>
                      </a:r>
                      <a:endParaRPr lang="en-US" dirty="0"/>
                    </a:p>
                  </a:txBody>
                  <a:tcPr/>
                </a:tc>
                <a:tc>
                  <a:txBody>
                    <a:bodyPr/>
                    <a:lstStyle/>
                    <a:p>
                      <a:pPr algn="ctr"/>
                      <a:r>
                        <a:rPr lang="en-US" dirty="0"/>
                        <a:t>0.0166</a:t>
                      </a:r>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tc>
                  <a:txBody>
                    <a:bodyPr/>
                    <a:lstStyle/>
                    <a:p>
                      <a:pPr algn="ctr"/>
                      <a:r>
                        <a:rPr lang="en-US" dirty="0"/>
                        <a:t>-0.0792</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tc>
                  <a:txBody>
                    <a:bodyPr/>
                    <a:lstStyle/>
                    <a:p>
                      <a:pPr algn="ctr"/>
                      <a:r>
                        <a:rPr lang="en-US" dirty="0"/>
                        <a:t>-0.0476</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tc>
                  <a:txBody>
                    <a:bodyPr/>
                    <a:lstStyle/>
                    <a:p>
                      <a:pPr algn="ctr"/>
                      <a:r>
                        <a:rPr lang="en-US" dirty="0"/>
                        <a:t>0.0782</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403373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Total Heat Time</a:t>
            </a:r>
            <a:endParaRPr lang="en-US" dirty="0"/>
          </a:p>
        </p:txBody>
      </p:sp>
      <p:pic>
        <p:nvPicPr>
          <p:cNvPr id="7" name="Picture 6">
            <a:extLst>
              <a:ext uri="{FF2B5EF4-FFF2-40B4-BE49-F238E27FC236}">
                <a16:creationId xmlns:a16="http://schemas.microsoft.com/office/drawing/2014/main" id="{D5154904-38BE-461F-BDCF-C315164E1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18" y="1358497"/>
            <a:ext cx="4941426" cy="3531405"/>
          </a:xfrm>
          <a:prstGeom prst="rect">
            <a:avLst/>
          </a:prstGeom>
        </p:spPr>
      </p:pic>
      <p:pic>
        <p:nvPicPr>
          <p:cNvPr id="9" name="Picture 8">
            <a:extLst>
              <a:ext uri="{FF2B5EF4-FFF2-40B4-BE49-F238E27FC236}">
                <a16:creationId xmlns:a16="http://schemas.microsoft.com/office/drawing/2014/main" id="{B9DADBD4-9460-4975-8C8B-AFCD86A29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614" y="1358496"/>
            <a:ext cx="4941426" cy="3531405"/>
          </a:xfrm>
          <a:prstGeom prst="rect">
            <a:avLst/>
          </a:prstGeom>
        </p:spPr>
      </p:pic>
    </p:spTree>
    <p:extLst>
      <p:ext uri="{BB962C8B-B14F-4D97-AF65-F5344CB8AC3E}">
        <p14:creationId xmlns:p14="http://schemas.microsoft.com/office/powerpoint/2010/main" val="43681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Voltage</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3123386085"/>
              </p:ext>
            </p:extLst>
          </p:nvPr>
        </p:nvGraphicFramePr>
        <p:xfrm>
          <a:off x="838200" y="1346654"/>
          <a:ext cx="10515600" cy="370840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gridCol w="3505200">
                  <a:extLst>
                    <a:ext uri="{9D8B030D-6E8A-4147-A177-3AD203B41FA5}">
                      <a16:colId xmlns:a16="http://schemas.microsoft.com/office/drawing/2014/main" val="303779421"/>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tc>
                  <a:txBody>
                    <a:bodyPr/>
                    <a:lstStyle/>
                    <a:p>
                      <a:pPr algn="ctr"/>
                      <a:r>
                        <a:rPr lang="en-IN" b="1" dirty="0"/>
                        <a:t>Weight of 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Voltage</a:t>
                      </a:r>
                      <a:endParaRPr lang="en-US" dirty="0"/>
                    </a:p>
                  </a:txBody>
                  <a:tcPr/>
                </a:tc>
                <a:tc>
                  <a:txBody>
                    <a:bodyPr/>
                    <a:lstStyle/>
                    <a:p>
                      <a:pPr algn="ctr"/>
                      <a:r>
                        <a:rPr lang="en-US" dirty="0"/>
                        <a:t>Scrap (MT)</a:t>
                      </a:r>
                    </a:p>
                  </a:txBody>
                  <a:tcPr/>
                </a:tc>
                <a:tc>
                  <a:txBody>
                    <a:bodyPr/>
                    <a:lstStyle/>
                    <a:p>
                      <a:pPr algn="ctr"/>
                      <a:r>
                        <a:rPr lang="en-US" dirty="0"/>
                        <a:t>-0.1701</a:t>
                      </a:r>
                    </a:p>
                  </a:txBody>
                  <a:tcPr/>
                </a:tc>
                <a:extLst>
                  <a:ext uri="{0D108BD9-81ED-4DB2-BD59-A6C34878D82A}">
                    <a16:rowId xmlns:a16="http://schemas.microsoft.com/office/drawing/2014/main" val="705595396"/>
                  </a:ext>
                </a:extLst>
              </a:tr>
              <a:tr h="370840">
                <a:tc>
                  <a:txBody>
                    <a:bodyPr/>
                    <a:lstStyle/>
                    <a:p>
                      <a:pPr algn="ctr"/>
                      <a:endParaRPr lang="en-US"/>
                    </a:p>
                  </a:txBody>
                  <a:tcPr/>
                </a:tc>
                <a:tc>
                  <a:txBody>
                    <a:bodyPr/>
                    <a:lstStyle/>
                    <a:p>
                      <a:pPr algn="ctr"/>
                      <a:r>
                        <a:rPr lang="en-US" dirty="0"/>
                        <a:t>Sponge (MT)</a:t>
                      </a:r>
                    </a:p>
                  </a:txBody>
                  <a:tcPr/>
                </a:tc>
                <a:tc>
                  <a:txBody>
                    <a:bodyPr/>
                    <a:lstStyle/>
                    <a:p>
                      <a:pPr algn="ctr"/>
                      <a:r>
                        <a:rPr lang="en-US" dirty="0"/>
                        <a:t>-0.1529</a:t>
                      </a:r>
                    </a:p>
                  </a:txBody>
                  <a:tcPr/>
                </a:tc>
                <a:extLst>
                  <a:ext uri="{0D108BD9-81ED-4DB2-BD59-A6C34878D82A}">
                    <a16:rowId xmlns:a16="http://schemas.microsoft.com/office/drawing/2014/main" val="2283954092"/>
                  </a:ext>
                </a:extLst>
              </a:tr>
              <a:tr h="370840">
                <a:tc>
                  <a:txBody>
                    <a:bodyPr/>
                    <a:lstStyle/>
                    <a:p>
                      <a:pPr algn="ctr"/>
                      <a:r>
                        <a:rPr lang="en-IN" dirty="0"/>
                        <a:t>Metrics</a:t>
                      </a:r>
                      <a:endParaRPr lang="en-US" dirty="0"/>
                    </a:p>
                  </a:txBody>
                  <a:tcPr/>
                </a:tc>
                <a:tc>
                  <a:txBody>
                    <a:bodyPr/>
                    <a:lstStyle/>
                    <a:p>
                      <a:pPr algn="ctr"/>
                      <a:r>
                        <a:rPr lang="en-US" dirty="0"/>
                        <a:t>Alloys (MT)</a:t>
                      </a:r>
                    </a:p>
                  </a:txBody>
                  <a:tcPr/>
                </a:tc>
                <a:tc>
                  <a:txBody>
                    <a:bodyPr/>
                    <a:lstStyle/>
                    <a:p>
                      <a:pPr algn="ctr"/>
                      <a:r>
                        <a:rPr lang="en-US" dirty="0"/>
                        <a:t>-0.0673</a:t>
                      </a:r>
                    </a:p>
                  </a:txBody>
                  <a:tcPr/>
                </a:tc>
                <a:extLst>
                  <a:ext uri="{0D108BD9-81ED-4DB2-BD59-A6C34878D82A}">
                    <a16:rowId xmlns:a16="http://schemas.microsoft.com/office/drawing/2014/main" val="4015117931"/>
                  </a:ext>
                </a:extLst>
              </a:tr>
              <a:tr h="370840">
                <a:tc>
                  <a:txBody>
                    <a:bodyPr/>
                    <a:lstStyle/>
                    <a:p>
                      <a:pPr algn="ctr"/>
                      <a:r>
                        <a:rPr lang="en-IN" dirty="0"/>
                        <a:t>Train NMSE: </a:t>
                      </a:r>
                      <a:r>
                        <a:rPr lang="en-US" dirty="0"/>
                        <a:t>20.502</a:t>
                      </a:r>
                    </a:p>
                  </a:txBody>
                  <a:tcPr/>
                </a:tc>
                <a:tc>
                  <a:txBody>
                    <a:bodyPr/>
                    <a:lstStyle/>
                    <a:p>
                      <a:pPr algn="ctr"/>
                      <a:r>
                        <a:rPr lang="en-US" dirty="0"/>
                        <a:t>Previous Voltage</a:t>
                      </a:r>
                    </a:p>
                  </a:txBody>
                  <a:tcPr/>
                </a:tc>
                <a:tc>
                  <a:txBody>
                    <a:bodyPr/>
                    <a:lstStyle/>
                    <a:p>
                      <a:pPr algn="ctr"/>
                      <a:r>
                        <a:rPr lang="en-US" dirty="0"/>
                        <a:t>0.3255</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15.240</a:t>
                      </a:r>
                    </a:p>
                  </a:txBody>
                  <a:tcPr/>
                </a:tc>
                <a:tc>
                  <a:txBody>
                    <a:bodyPr/>
                    <a:lstStyle/>
                    <a:p>
                      <a:pPr algn="ctr"/>
                      <a:r>
                        <a:rPr lang="en-US" dirty="0"/>
                        <a:t>Previous Frequency</a:t>
                      </a:r>
                    </a:p>
                  </a:txBody>
                  <a:tcPr/>
                </a:tc>
                <a:tc>
                  <a:txBody>
                    <a:bodyPr/>
                    <a:lstStyle/>
                    <a:p>
                      <a:pPr algn="ctr"/>
                      <a:r>
                        <a:rPr lang="en-US" dirty="0"/>
                        <a:t>-0.1885</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0.847</a:t>
                      </a:r>
                    </a:p>
                  </a:txBody>
                  <a:tcPr/>
                </a:tc>
                <a:tc>
                  <a:txBody>
                    <a:bodyPr/>
                    <a:lstStyle/>
                    <a:p>
                      <a:pPr algn="ctr"/>
                      <a:r>
                        <a:rPr lang="en-IN" dirty="0"/>
                        <a:t>Previous Rating of the Furnace</a:t>
                      </a:r>
                      <a:endParaRPr lang="en-US" dirty="0"/>
                    </a:p>
                  </a:txBody>
                  <a:tcPr/>
                </a:tc>
                <a:tc>
                  <a:txBody>
                    <a:bodyPr/>
                    <a:lstStyle/>
                    <a:p>
                      <a:pPr algn="ctr"/>
                      <a:r>
                        <a:rPr lang="en-US" dirty="0"/>
                        <a:t>0.3255</a:t>
                      </a:r>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tc>
                  <a:txBody>
                    <a:bodyPr/>
                    <a:lstStyle/>
                    <a:p>
                      <a:pPr algn="ctr"/>
                      <a:r>
                        <a:rPr lang="en-US" dirty="0"/>
                        <a:t>0.2396</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tc>
                  <a:txBody>
                    <a:bodyPr/>
                    <a:lstStyle/>
                    <a:p>
                      <a:pPr algn="ctr"/>
                      <a:r>
                        <a:rPr lang="en-US" dirty="0"/>
                        <a:t>0.2159</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tc>
                  <a:txBody>
                    <a:bodyPr/>
                    <a:lstStyle/>
                    <a:p>
                      <a:pPr algn="ctr"/>
                      <a:r>
                        <a:rPr lang="en-US" dirty="0"/>
                        <a:t>-0.0599</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783782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Voltage</a:t>
            </a:r>
            <a:endParaRPr lang="en-US" dirty="0"/>
          </a:p>
        </p:txBody>
      </p:sp>
      <p:pic>
        <p:nvPicPr>
          <p:cNvPr id="7" name="Picture 6">
            <a:extLst>
              <a:ext uri="{FF2B5EF4-FFF2-40B4-BE49-F238E27FC236}">
                <a16:creationId xmlns:a16="http://schemas.microsoft.com/office/drawing/2014/main" id="{86415C00-7C86-454F-A309-A5B70311B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169" y="1369159"/>
            <a:ext cx="5017643" cy="3531405"/>
          </a:xfrm>
          <a:prstGeom prst="rect">
            <a:avLst/>
          </a:prstGeom>
        </p:spPr>
      </p:pic>
      <p:pic>
        <p:nvPicPr>
          <p:cNvPr id="9" name="Picture 8">
            <a:extLst>
              <a:ext uri="{FF2B5EF4-FFF2-40B4-BE49-F238E27FC236}">
                <a16:creationId xmlns:a16="http://schemas.microsoft.com/office/drawing/2014/main" id="{28FFE5C8-99CE-47FD-B993-7AB3FE491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61" y="1369160"/>
            <a:ext cx="5144672" cy="3531405"/>
          </a:xfrm>
          <a:prstGeom prst="rect">
            <a:avLst/>
          </a:prstGeom>
        </p:spPr>
      </p:pic>
    </p:spTree>
    <p:extLst>
      <p:ext uri="{BB962C8B-B14F-4D97-AF65-F5344CB8AC3E}">
        <p14:creationId xmlns:p14="http://schemas.microsoft.com/office/powerpoint/2010/main" val="330712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B404-CBB6-43DF-8239-F78ACEE810A3}"/>
              </a:ext>
            </a:extLst>
          </p:cNvPr>
          <p:cNvSpPr>
            <a:spLocks noGrp="1"/>
          </p:cNvSpPr>
          <p:nvPr>
            <p:ph type="title"/>
          </p:nvPr>
        </p:nvSpPr>
        <p:spPr>
          <a:xfrm>
            <a:off x="287383" y="322217"/>
            <a:ext cx="11686903" cy="949234"/>
          </a:xfrm>
        </p:spPr>
        <p:txBody>
          <a:bodyPr>
            <a:noAutofit/>
          </a:bodyPr>
          <a:lstStyle/>
          <a:p>
            <a:r>
              <a:rPr lang="en-IN" sz="3200" dirty="0">
                <a:latin typeface="Cambria" panose="02040503050406030204" pitchFamily="18" charset="0"/>
                <a:ea typeface="Cambria" panose="02040503050406030204" pitchFamily="18" charset="0"/>
              </a:rPr>
              <a:t>Dataset</a:t>
            </a:r>
            <a:endParaRPr lang="en-US" sz="3200" dirty="0">
              <a:latin typeface="Cambria" panose="02040503050406030204" pitchFamily="18" charset="0"/>
              <a:ea typeface="Cambria" panose="02040503050406030204" pitchFamily="18" charset="0"/>
            </a:endParaRPr>
          </a:p>
        </p:txBody>
      </p:sp>
      <p:graphicFrame>
        <p:nvGraphicFramePr>
          <p:cNvPr id="7" name="Table 4">
            <a:extLst>
              <a:ext uri="{FF2B5EF4-FFF2-40B4-BE49-F238E27FC236}">
                <a16:creationId xmlns:a16="http://schemas.microsoft.com/office/drawing/2014/main" id="{AF48195A-A359-4C60-B6C2-593D3BC33617}"/>
              </a:ext>
            </a:extLst>
          </p:cNvPr>
          <p:cNvGraphicFramePr>
            <a:graphicFrameLocks noGrp="1"/>
          </p:cNvGraphicFramePr>
          <p:nvPr>
            <p:extLst>
              <p:ext uri="{D42A27DB-BD31-4B8C-83A1-F6EECF244321}">
                <p14:modId xmlns:p14="http://schemas.microsoft.com/office/powerpoint/2010/main" val="2252150065"/>
              </p:ext>
            </p:extLst>
          </p:nvPr>
        </p:nvGraphicFramePr>
        <p:xfrm>
          <a:off x="855617" y="1187836"/>
          <a:ext cx="10343606" cy="4572000"/>
        </p:xfrm>
        <a:graphic>
          <a:graphicData uri="http://schemas.openxmlformats.org/drawingml/2006/table">
            <a:tbl>
              <a:tblPr firstRow="1" bandRow="1"/>
              <a:tblGrid>
                <a:gridCol w="4987834">
                  <a:extLst>
                    <a:ext uri="{9D8B030D-6E8A-4147-A177-3AD203B41FA5}">
                      <a16:colId xmlns:a16="http://schemas.microsoft.com/office/drawing/2014/main" val="3809054910"/>
                    </a:ext>
                  </a:extLst>
                </a:gridCol>
                <a:gridCol w="5355772">
                  <a:extLst>
                    <a:ext uri="{9D8B030D-6E8A-4147-A177-3AD203B41FA5}">
                      <a16:colId xmlns:a16="http://schemas.microsoft.com/office/drawing/2014/main" val="1783602980"/>
                    </a:ext>
                  </a:extLst>
                </a:gridCol>
              </a:tblGrid>
              <a:tr h="370840">
                <a:tc>
                  <a:txBody>
                    <a:bodyPr/>
                    <a:lstStyle/>
                    <a:p>
                      <a:pPr marL="285750" indent="-285750">
                        <a:buFont typeface="Arial" panose="020B0604020202020204" pitchFamily="34" charset="0"/>
                        <a:buChar char="•"/>
                      </a:pPr>
                      <a:r>
                        <a:rPr lang="en-IN" sz="2000" dirty="0"/>
                        <a:t>Batch - indicator number for each campaign</a:t>
                      </a:r>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Melt Output (MT) – given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52226769"/>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Heat number – no of each heat in a campaign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2000" dirty="0"/>
                        <a:t>Input energy (KWH) – given</a:t>
                      </a:r>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8548062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Total heating time (minutes) – given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2000" dirty="0"/>
                        <a:t>Voltage –given</a:t>
                      </a:r>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90155875"/>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Scrap (MT) – given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2000" dirty="0"/>
                        <a:t>Frequency –given </a:t>
                      </a:r>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4159108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Sponge (MT) – calculated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2000" dirty="0"/>
                        <a:t>Melt rate (MT/hr) – calculated</a:t>
                      </a:r>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6668797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Hot Heel (MT) – given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2000" dirty="0"/>
                        <a:t>Efficiency (MT/KWH) – calculated</a:t>
                      </a:r>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7661116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Alloys (MT) – given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2000" dirty="0"/>
                        <a:t>Refractory lining – start and end given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1457257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Input (MT) – calculated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2000" dirty="0"/>
                        <a:t>Rating of the furnace (KW) - given</a:t>
                      </a:r>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9592382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Final C% - given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5262923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t>Tapping Temperature - given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20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68517396"/>
                  </a:ext>
                </a:extLst>
              </a:tr>
            </a:tbl>
          </a:graphicData>
        </a:graphic>
      </p:graphicFrame>
    </p:spTree>
    <p:extLst>
      <p:ext uri="{BB962C8B-B14F-4D97-AF65-F5344CB8AC3E}">
        <p14:creationId xmlns:p14="http://schemas.microsoft.com/office/powerpoint/2010/main" val="201375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Frequency</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735088125"/>
              </p:ext>
            </p:extLst>
          </p:nvPr>
        </p:nvGraphicFramePr>
        <p:xfrm>
          <a:off x="838200" y="1346654"/>
          <a:ext cx="10515600" cy="370840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gridCol w="3505200">
                  <a:extLst>
                    <a:ext uri="{9D8B030D-6E8A-4147-A177-3AD203B41FA5}">
                      <a16:colId xmlns:a16="http://schemas.microsoft.com/office/drawing/2014/main" val="303779421"/>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tc>
                  <a:txBody>
                    <a:bodyPr/>
                    <a:lstStyle/>
                    <a:p>
                      <a:pPr algn="ctr"/>
                      <a:r>
                        <a:rPr lang="en-IN" b="1" dirty="0"/>
                        <a:t>Weight of 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Frequency</a:t>
                      </a:r>
                      <a:endParaRPr lang="en-US" dirty="0"/>
                    </a:p>
                  </a:txBody>
                  <a:tcPr/>
                </a:tc>
                <a:tc>
                  <a:txBody>
                    <a:bodyPr/>
                    <a:lstStyle/>
                    <a:p>
                      <a:pPr algn="ctr"/>
                      <a:r>
                        <a:rPr lang="en-US" dirty="0"/>
                        <a:t>Scrap (MT)</a:t>
                      </a:r>
                    </a:p>
                  </a:txBody>
                  <a:tcPr/>
                </a:tc>
                <a:tc>
                  <a:txBody>
                    <a:bodyPr/>
                    <a:lstStyle/>
                    <a:p>
                      <a:pPr algn="ctr"/>
                      <a:r>
                        <a:rPr lang="en-US" dirty="0"/>
                        <a:t>0.2527</a:t>
                      </a:r>
                    </a:p>
                  </a:txBody>
                  <a:tcPr/>
                </a:tc>
                <a:extLst>
                  <a:ext uri="{0D108BD9-81ED-4DB2-BD59-A6C34878D82A}">
                    <a16:rowId xmlns:a16="http://schemas.microsoft.com/office/drawing/2014/main" val="705595396"/>
                  </a:ext>
                </a:extLst>
              </a:tr>
              <a:tr h="370840">
                <a:tc>
                  <a:txBody>
                    <a:bodyPr/>
                    <a:lstStyle/>
                    <a:p>
                      <a:pPr algn="ctr"/>
                      <a:endParaRPr lang="en-US"/>
                    </a:p>
                  </a:txBody>
                  <a:tcPr/>
                </a:tc>
                <a:tc>
                  <a:txBody>
                    <a:bodyPr/>
                    <a:lstStyle/>
                    <a:p>
                      <a:pPr algn="ctr"/>
                      <a:r>
                        <a:rPr lang="en-US" dirty="0"/>
                        <a:t>Sponge (MT)</a:t>
                      </a:r>
                    </a:p>
                  </a:txBody>
                  <a:tcPr/>
                </a:tc>
                <a:tc>
                  <a:txBody>
                    <a:bodyPr/>
                    <a:lstStyle/>
                    <a:p>
                      <a:pPr algn="ctr"/>
                      <a:r>
                        <a:rPr lang="en-US" dirty="0"/>
                        <a:t>0.2787</a:t>
                      </a:r>
                    </a:p>
                  </a:txBody>
                  <a:tcPr/>
                </a:tc>
                <a:extLst>
                  <a:ext uri="{0D108BD9-81ED-4DB2-BD59-A6C34878D82A}">
                    <a16:rowId xmlns:a16="http://schemas.microsoft.com/office/drawing/2014/main" val="2283954092"/>
                  </a:ext>
                </a:extLst>
              </a:tr>
              <a:tr h="370840">
                <a:tc>
                  <a:txBody>
                    <a:bodyPr/>
                    <a:lstStyle/>
                    <a:p>
                      <a:pPr algn="ctr"/>
                      <a:r>
                        <a:rPr lang="en-IN" dirty="0"/>
                        <a:t>Metrics</a:t>
                      </a:r>
                      <a:endParaRPr lang="en-US" dirty="0"/>
                    </a:p>
                  </a:txBody>
                  <a:tcPr/>
                </a:tc>
                <a:tc>
                  <a:txBody>
                    <a:bodyPr/>
                    <a:lstStyle/>
                    <a:p>
                      <a:pPr algn="ctr"/>
                      <a:r>
                        <a:rPr lang="en-US" dirty="0"/>
                        <a:t>Alloys (MT)</a:t>
                      </a:r>
                    </a:p>
                  </a:txBody>
                  <a:tcPr/>
                </a:tc>
                <a:tc>
                  <a:txBody>
                    <a:bodyPr/>
                    <a:lstStyle/>
                    <a:p>
                      <a:pPr algn="ctr"/>
                      <a:r>
                        <a:rPr lang="en-US" dirty="0"/>
                        <a:t>0.0331</a:t>
                      </a:r>
                    </a:p>
                  </a:txBody>
                  <a:tcPr/>
                </a:tc>
                <a:extLst>
                  <a:ext uri="{0D108BD9-81ED-4DB2-BD59-A6C34878D82A}">
                    <a16:rowId xmlns:a16="http://schemas.microsoft.com/office/drawing/2014/main" val="4015117931"/>
                  </a:ext>
                </a:extLst>
              </a:tr>
              <a:tr h="370840">
                <a:tc>
                  <a:txBody>
                    <a:bodyPr/>
                    <a:lstStyle/>
                    <a:p>
                      <a:pPr algn="ctr"/>
                      <a:r>
                        <a:rPr lang="en-IN" dirty="0"/>
                        <a:t>Train NMSE: </a:t>
                      </a:r>
                      <a:r>
                        <a:rPr lang="en-US" dirty="0"/>
                        <a:t>3.117</a:t>
                      </a:r>
                    </a:p>
                  </a:txBody>
                  <a:tcPr/>
                </a:tc>
                <a:tc>
                  <a:txBody>
                    <a:bodyPr/>
                    <a:lstStyle/>
                    <a:p>
                      <a:pPr algn="ctr"/>
                      <a:r>
                        <a:rPr lang="en-US" dirty="0"/>
                        <a:t>Previous Voltage</a:t>
                      </a:r>
                    </a:p>
                  </a:txBody>
                  <a:tcPr/>
                </a:tc>
                <a:tc>
                  <a:txBody>
                    <a:bodyPr/>
                    <a:lstStyle/>
                    <a:p>
                      <a:pPr algn="ctr"/>
                      <a:r>
                        <a:rPr lang="en-US" dirty="0"/>
                        <a:t>-0.0144</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4.140</a:t>
                      </a:r>
                    </a:p>
                  </a:txBody>
                  <a:tcPr/>
                </a:tc>
                <a:tc>
                  <a:txBody>
                    <a:bodyPr/>
                    <a:lstStyle/>
                    <a:p>
                      <a:pPr algn="ctr"/>
                      <a:r>
                        <a:rPr lang="en-US" dirty="0"/>
                        <a:t>Previous Frequency</a:t>
                      </a:r>
                    </a:p>
                  </a:txBody>
                  <a:tcPr/>
                </a:tc>
                <a:tc>
                  <a:txBody>
                    <a:bodyPr/>
                    <a:lstStyle/>
                    <a:p>
                      <a:pPr algn="ctr"/>
                      <a:r>
                        <a:rPr lang="en-US" dirty="0"/>
                        <a:t>0.3635</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0.958</a:t>
                      </a:r>
                    </a:p>
                  </a:txBody>
                  <a:tcPr/>
                </a:tc>
                <a:tc>
                  <a:txBody>
                    <a:bodyPr/>
                    <a:lstStyle/>
                    <a:p>
                      <a:pPr algn="ctr"/>
                      <a:r>
                        <a:rPr lang="en-IN" dirty="0"/>
                        <a:t>Previous Rating of the Furnace</a:t>
                      </a:r>
                      <a:endParaRPr lang="en-US" dirty="0"/>
                    </a:p>
                  </a:txBody>
                  <a:tcPr/>
                </a:tc>
                <a:tc>
                  <a:txBody>
                    <a:bodyPr/>
                    <a:lstStyle/>
                    <a:p>
                      <a:pPr algn="ctr"/>
                      <a:r>
                        <a:rPr lang="en-US" dirty="0"/>
                        <a:t>-0.0144</a:t>
                      </a:r>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tc>
                  <a:txBody>
                    <a:bodyPr/>
                    <a:lstStyle/>
                    <a:p>
                      <a:pPr algn="ctr"/>
                      <a:r>
                        <a:rPr lang="en-US" dirty="0"/>
                        <a:t>-0.0789</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tc>
                  <a:txBody>
                    <a:bodyPr/>
                    <a:lstStyle/>
                    <a:p>
                      <a:pPr algn="ctr"/>
                      <a:r>
                        <a:rPr lang="en-US" dirty="0"/>
                        <a:t>0.4047</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tc>
                  <a:txBody>
                    <a:bodyPr/>
                    <a:lstStyle/>
                    <a:p>
                      <a:pPr algn="ctr"/>
                      <a:r>
                        <a:rPr lang="en-US" dirty="0"/>
                        <a:t>-0.0273</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365195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Frequency</a:t>
            </a:r>
            <a:endParaRPr lang="en-US" dirty="0"/>
          </a:p>
        </p:txBody>
      </p:sp>
      <p:pic>
        <p:nvPicPr>
          <p:cNvPr id="7" name="Picture 6">
            <a:extLst>
              <a:ext uri="{FF2B5EF4-FFF2-40B4-BE49-F238E27FC236}">
                <a16:creationId xmlns:a16="http://schemas.microsoft.com/office/drawing/2014/main" id="{C0E7EFD3-99ED-4B09-B6DE-8504C1E43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374" y="1663296"/>
            <a:ext cx="4941426" cy="3531405"/>
          </a:xfrm>
          <a:prstGeom prst="rect">
            <a:avLst/>
          </a:prstGeom>
        </p:spPr>
      </p:pic>
      <p:pic>
        <p:nvPicPr>
          <p:cNvPr id="9" name="Picture 8">
            <a:extLst>
              <a:ext uri="{FF2B5EF4-FFF2-40B4-BE49-F238E27FC236}">
                <a16:creationId xmlns:a16="http://schemas.microsoft.com/office/drawing/2014/main" id="{5E8DCAFD-2168-43A2-9A32-6F446AF42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47" y="1663296"/>
            <a:ext cx="4941426" cy="3531405"/>
          </a:xfrm>
          <a:prstGeom prst="rect">
            <a:avLst/>
          </a:prstGeom>
        </p:spPr>
      </p:pic>
    </p:spTree>
    <p:extLst>
      <p:ext uri="{BB962C8B-B14F-4D97-AF65-F5344CB8AC3E}">
        <p14:creationId xmlns:p14="http://schemas.microsoft.com/office/powerpoint/2010/main" val="72663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Refractory Lining after heat</a:t>
            </a:r>
            <a:endParaRPr lang="en-US" dirty="0"/>
          </a:p>
        </p:txBody>
      </p:sp>
      <p:pic>
        <p:nvPicPr>
          <p:cNvPr id="4" name="Picture 3">
            <a:extLst>
              <a:ext uri="{FF2B5EF4-FFF2-40B4-BE49-F238E27FC236}">
                <a16:creationId xmlns:a16="http://schemas.microsoft.com/office/drawing/2014/main" id="{3BC7A1BB-6820-4E9B-A22C-600D04E12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12" y="1663297"/>
            <a:ext cx="4903317" cy="3531405"/>
          </a:xfrm>
          <a:prstGeom prst="rect">
            <a:avLst/>
          </a:prstGeom>
        </p:spPr>
      </p:pic>
      <p:pic>
        <p:nvPicPr>
          <p:cNvPr id="6" name="Picture 5">
            <a:extLst>
              <a:ext uri="{FF2B5EF4-FFF2-40B4-BE49-F238E27FC236}">
                <a16:creationId xmlns:a16="http://schemas.microsoft.com/office/drawing/2014/main" id="{23CD9AC7-4793-49A2-8EA7-BEF2C457B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971" y="1663297"/>
            <a:ext cx="4903317" cy="3531405"/>
          </a:xfrm>
          <a:prstGeom prst="rect">
            <a:avLst/>
          </a:prstGeom>
        </p:spPr>
      </p:pic>
    </p:spTree>
    <p:extLst>
      <p:ext uri="{BB962C8B-B14F-4D97-AF65-F5344CB8AC3E}">
        <p14:creationId xmlns:p14="http://schemas.microsoft.com/office/powerpoint/2010/main" val="218102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F92C-D1CA-46E4-8040-6B282B7A04B3}"/>
              </a:ext>
            </a:extLst>
          </p:cNvPr>
          <p:cNvSpPr>
            <a:spLocks noGrp="1"/>
          </p:cNvSpPr>
          <p:nvPr>
            <p:ph type="ctrTitle"/>
          </p:nvPr>
        </p:nvSpPr>
        <p:spPr>
          <a:xfrm>
            <a:off x="1524000" y="3024777"/>
            <a:ext cx="9144000" cy="808446"/>
          </a:xfrm>
        </p:spPr>
        <p:txBody>
          <a:bodyPr>
            <a:normAutofit fontScale="90000"/>
          </a:bodyPr>
          <a:lstStyle/>
          <a:p>
            <a:r>
              <a:rPr lang="en-IN" dirty="0"/>
              <a:t>Non-linear Models</a:t>
            </a:r>
            <a:endParaRPr lang="en-US" dirty="0"/>
          </a:p>
        </p:txBody>
      </p:sp>
    </p:spTree>
    <p:extLst>
      <p:ext uri="{BB962C8B-B14F-4D97-AF65-F5344CB8AC3E}">
        <p14:creationId xmlns:p14="http://schemas.microsoft.com/office/powerpoint/2010/main" val="3540119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Efficiency</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847766109"/>
              </p:ext>
            </p:extLst>
          </p:nvPr>
        </p:nvGraphicFramePr>
        <p:xfrm>
          <a:off x="2590800" y="1574800"/>
          <a:ext cx="7010400" cy="445008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Efficiency</a:t>
                      </a:r>
                      <a:endParaRPr lang="en-US" dirty="0"/>
                    </a:p>
                  </a:txBody>
                  <a:tcPr/>
                </a:tc>
                <a:tc>
                  <a:txBody>
                    <a:bodyPr/>
                    <a:lstStyle/>
                    <a:p>
                      <a:pPr algn="ctr"/>
                      <a:r>
                        <a:rPr lang="en-US" dirty="0"/>
                        <a:t>Scrap (MT)</a:t>
                      </a:r>
                    </a:p>
                  </a:txBody>
                  <a:tcPr/>
                </a:tc>
                <a:extLst>
                  <a:ext uri="{0D108BD9-81ED-4DB2-BD59-A6C34878D82A}">
                    <a16:rowId xmlns:a16="http://schemas.microsoft.com/office/drawing/2014/main" val="705595396"/>
                  </a:ext>
                </a:extLst>
              </a:tr>
              <a:tr h="370840">
                <a:tc>
                  <a:txBody>
                    <a:bodyPr/>
                    <a:lstStyle/>
                    <a:p>
                      <a:pPr algn="ctr"/>
                      <a:endParaRPr lang="en-US"/>
                    </a:p>
                  </a:txBody>
                  <a:tcPr/>
                </a:tc>
                <a:tc>
                  <a:txBody>
                    <a:bodyPr/>
                    <a:lstStyle/>
                    <a:p>
                      <a:pPr algn="ctr"/>
                      <a:r>
                        <a:rPr lang="en-US" dirty="0"/>
                        <a:t>Sponge (MT)</a:t>
                      </a:r>
                    </a:p>
                  </a:txBody>
                  <a:tcPr/>
                </a:tc>
                <a:extLst>
                  <a:ext uri="{0D108BD9-81ED-4DB2-BD59-A6C34878D82A}">
                    <a16:rowId xmlns:a16="http://schemas.microsoft.com/office/drawing/2014/main" val="2283954092"/>
                  </a:ext>
                </a:extLst>
              </a:tr>
              <a:tr h="370840">
                <a:tc>
                  <a:txBody>
                    <a:bodyPr/>
                    <a:lstStyle/>
                    <a:p>
                      <a:pPr algn="ctr"/>
                      <a:endParaRPr lang="en-US" dirty="0"/>
                    </a:p>
                  </a:txBody>
                  <a:tcPr/>
                </a:tc>
                <a:tc>
                  <a:txBody>
                    <a:bodyPr/>
                    <a:lstStyle/>
                    <a:p>
                      <a:pPr algn="ctr"/>
                      <a:r>
                        <a:rPr lang="en-US" dirty="0"/>
                        <a:t>Alloys (MT)</a:t>
                      </a:r>
                    </a:p>
                  </a:txBody>
                  <a:tcPr/>
                </a:tc>
                <a:extLst>
                  <a:ext uri="{0D108BD9-81ED-4DB2-BD59-A6C34878D82A}">
                    <a16:rowId xmlns:a16="http://schemas.microsoft.com/office/drawing/2014/main" val="40151179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a:t>Input energy previous (KWH)</a:t>
                      </a:r>
                    </a:p>
                  </a:txBody>
                  <a:tcPr/>
                </a:tc>
                <a:extLst>
                  <a:ext uri="{0D108BD9-81ED-4DB2-BD59-A6C34878D82A}">
                    <a16:rowId xmlns:a16="http://schemas.microsoft.com/office/drawing/2014/main" val="135595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Metrics</a:t>
                      </a:r>
                      <a:endParaRPr lang="en-US" dirty="0"/>
                    </a:p>
                  </a:txBody>
                  <a:tcPr/>
                </a:tc>
                <a:tc>
                  <a:txBody>
                    <a:bodyPr/>
                    <a:lstStyle/>
                    <a:p>
                      <a:pPr algn="ctr"/>
                      <a:r>
                        <a:rPr lang="en-IN" dirty="0"/>
                        <a:t>Total Heat Time previous (minutes)</a:t>
                      </a:r>
                      <a:endParaRPr lang="en-US" dirty="0"/>
                    </a:p>
                  </a:txBody>
                  <a:tcPr/>
                </a:tc>
                <a:extLst>
                  <a:ext uri="{0D108BD9-81ED-4DB2-BD59-A6C34878D82A}">
                    <a16:rowId xmlns:a16="http://schemas.microsoft.com/office/drawing/2014/main" val="682548391"/>
                  </a:ext>
                </a:extLst>
              </a:tr>
              <a:tr h="370840">
                <a:tc>
                  <a:txBody>
                    <a:bodyPr/>
                    <a:lstStyle/>
                    <a:p>
                      <a:pPr algn="ctr"/>
                      <a:r>
                        <a:rPr lang="en-IN" dirty="0"/>
                        <a:t>Train NMSE: </a:t>
                      </a:r>
                      <a:r>
                        <a:rPr lang="en-US" dirty="0"/>
                        <a:t>9.187</a:t>
                      </a:r>
                    </a:p>
                  </a:txBody>
                  <a:tcPr/>
                </a:tc>
                <a:tc>
                  <a:txBody>
                    <a:bodyPr/>
                    <a:lstStyle/>
                    <a:p>
                      <a:pPr algn="ctr"/>
                      <a:r>
                        <a:rPr lang="en-US" dirty="0"/>
                        <a:t>Previous Voltage</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225.540</a:t>
                      </a:r>
                    </a:p>
                  </a:txBody>
                  <a:tcPr/>
                </a:tc>
                <a:tc>
                  <a:txBody>
                    <a:bodyPr/>
                    <a:lstStyle/>
                    <a:p>
                      <a:pPr algn="ctr"/>
                      <a:r>
                        <a:rPr lang="en-US" dirty="0"/>
                        <a:t>Previous Frequency</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-1.255</a:t>
                      </a:r>
                    </a:p>
                  </a:txBody>
                  <a:tcPr/>
                </a:tc>
                <a:tc>
                  <a:txBody>
                    <a:bodyPr/>
                    <a:lstStyle/>
                    <a:p>
                      <a:pPr algn="ctr"/>
                      <a:r>
                        <a:rPr lang="en-IN" dirty="0"/>
                        <a:t>Previous Rating of the Furnace</a:t>
                      </a:r>
                      <a:endParaRPr lang="en-US" dirty="0"/>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1355730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Efficiency</a:t>
            </a:r>
            <a:endParaRPr lang="en-US" dirty="0"/>
          </a:p>
        </p:txBody>
      </p:sp>
      <p:pic>
        <p:nvPicPr>
          <p:cNvPr id="7" name="Picture 6">
            <a:extLst>
              <a:ext uri="{FF2B5EF4-FFF2-40B4-BE49-F238E27FC236}">
                <a16:creationId xmlns:a16="http://schemas.microsoft.com/office/drawing/2014/main" id="{F5BBA8BC-F188-4197-A0FE-197216ECC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94" y="1347610"/>
            <a:ext cx="5246295" cy="3531405"/>
          </a:xfrm>
          <a:prstGeom prst="rect">
            <a:avLst/>
          </a:prstGeom>
        </p:spPr>
      </p:pic>
      <p:pic>
        <p:nvPicPr>
          <p:cNvPr id="9" name="Picture 8">
            <a:extLst>
              <a:ext uri="{FF2B5EF4-FFF2-40B4-BE49-F238E27FC236}">
                <a16:creationId xmlns:a16="http://schemas.microsoft.com/office/drawing/2014/main" id="{FE756C0D-3D40-48E9-949E-C2C33D7FB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882" y="1347609"/>
            <a:ext cx="5347918" cy="3531405"/>
          </a:xfrm>
          <a:prstGeom prst="rect">
            <a:avLst/>
          </a:prstGeom>
        </p:spPr>
      </p:pic>
    </p:spTree>
    <p:extLst>
      <p:ext uri="{BB962C8B-B14F-4D97-AF65-F5344CB8AC3E}">
        <p14:creationId xmlns:p14="http://schemas.microsoft.com/office/powerpoint/2010/main" val="149477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Total Heat Time</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2525574982"/>
              </p:ext>
            </p:extLst>
          </p:nvPr>
        </p:nvGraphicFramePr>
        <p:xfrm>
          <a:off x="2590800" y="1574800"/>
          <a:ext cx="7010400" cy="445008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Total Heat Time</a:t>
                      </a:r>
                      <a:endParaRPr lang="en-US" dirty="0"/>
                    </a:p>
                  </a:txBody>
                  <a:tcPr/>
                </a:tc>
                <a:tc>
                  <a:txBody>
                    <a:bodyPr/>
                    <a:lstStyle/>
                    <a:p>
                      <a:pPr algn="ctr"/>
                      <a:r>
                        <a:rPr lang="en-US" dirty="0"/>
                        <a:t>Scrap (MT)</a:t>
                      </a:r>
                    </a:p>
                  </a:txBody>
                  <a:tcPr/>
                </a:tc>
                <a:extLst>
                  <a:ext uri="{0D108BD9-81ED-4DB2-BD59-A6C34878D82A}">
                    <a16:rowId xmlns:a16="http://schemas.microsoft.com/office/drawing/2014/main" val="705595396"/>
                  </a:ext>
                </a:extLst>
              </a:tr>
              <a:tr h="370840">
                <a:tc>
                  <a:txBody>
                    <a:bodyPr/>
                    <a:lstStyle/>
                    <a:p>
                      <a:pPr algn="ctr"/>
                      <a:endParaRPr lang="en-US"/>
                    </a:p>
                  </a:txBody>
                  <a:tcPr/>
                </a:tc>
                <a:tc>
                  <a:txBody>
                    <a:bodyPr/>
                    <a:lstStyle/>
                    <a:p>
                      <a:pPr algn="ctr"/>
                      <a:r>
                        <a:rPr lang="en-US" dirty="0"/>
                        <a:t>Sponge (MT)</a:t>
                      </a:r>
                    </a:p>
                  </a:txBody>
                  <a:tcPr/>
                </a:tc>
                <a:extLst>
                  <a:ext uri="{0D108BD9-81ED-4DB2-BD59-A6C34878D82A}">
                    <a16:rowId xmlns:a16="http://schemas.microsoft.com/office/drawing/2014/main" val="2283954092"/>
                  </a:ext>
                </a:extLst>
              </a:tr>
              <a:tr h="370840">
                <a:tc>
                  <a:txBody>
                    <a:bodyPr/>
                    <a:lstStyle/>
                    <a:p>
                      <a:pPr algn="ctr"/>
                      <a:endParaRPr lang="en-US" dirty="0"/>
                    </a:p>
                  </a:txBody>
                  <a:tcPr/>
                </a:tc>
                <a:tc>
                  <a:txBody>
                    <a:bodyPr/>
                    <a:lstStyle/>
                    <a:p>
                      <a:pPr algn="ctr"/>
                      <a:r>
                        <a:rPr lang="en-US" dirty="0"/>
                        <a:t>Alloys (MT)</a:t>
                      </a:r>
                    </a:p>
                  </a:txBody>
                  <a:tcPr/>
                </a:tc>
                <a:extLst>
                  <a:ext uri="{0D108BD9-81ED-4DB2-BD59-A6C34878D82A}">
                    <a16:rowId xmlns:a16="http://schemas.microsoft.com/office/drawing/2014/main" val="40151179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a:t>Input energy previous (KWH)</a:t>
                      </a:r>
                    </a:p>
                  </a:txBody>
                  <a:tcPr/>
                </a:tc>
                <a:extLst>
                  <a:ext uri="{0D108BD9-81ED-4DB2-BD59-A6C34878D82A}">
                    <a16:rowId xmlns:a16="http://schemas.microsoft.com/office/drawing/2014/main" val="135595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Metrics</a:t>
                      </a:r>
                      <a:endParaRPr lang="en-US" dirty="0"/>
                    </a:p>
                  </a:txBody>
                  <a:tcPr/>
                </a:tc>
                <a:tc>
                  <a:txBody>
                    <a:bodyPr/>
                    <a:lstStyle/>
                    <a:p>
                      <a:pPr algn="ctr"/>
                      <a:r>
                        <a:rPr lang="en-IN" dirty="0"/>
                        <a:t>Total Heat Time previous (minutes)</a:t>
                      </a:r>
                      <a:endParaRPr lang="en-US" dirty="0"/>
                    </a:p>
                  </a:txBody>
                  <a:tcPr/>
                </a:tc>
                <a:extLst>
                  <a:ext uri="{0D108BD9-81ED-4DB2-BD59-A6C34878D82A}">
                    <a16:rowId xmlns:a16="http://schemas.microsoft.com/office/drawing/2014/main" val="682548391"/>
                  </a:ext>
                </a:extLst>
              </a:tr>
              <a:tr h="370840">
                <a:tc>
                  <a:txBody>
                    <a:bodyPr/>
                    <a:lstStyle/>
                    <a:p>
                      <a:pPr algn="ctr"/>
                      <a:r>
                        <a:rPr lang="en-IN" dirty="0"/>
                        <a:t>Train NMSE: </a:t>
                      </a:r>
                      <a:r>
                        <a:rPr lang="en-US" dirty="0"/>
                        <a:t>8.324</a:t>
                      </a:r>
                    </a:p>
                  </a:txBody>
                  <a:tcPr/>
                </a:tc>
                <a:tc>
                  <a:txBody>
                    <a:bodyPr/>
                    <a:lstStyle/>
                    <a:p>
                      <a:pPr algn="ctr"/>
                      <a:r>
                        <a:rPr lang="en-US" dirty="0"/>
                        <a:t>Previous Voltage</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179.659</a:t>
                      </a:r>
                    </a:p>
                  </a:txBody>
                  <a:tcPr/>
                </a:tc>
                <a:tc>
                  <a:txBody>
                    <a:bodyPr/>
                    <a:lstStyle/>
                    <a:p>
                      <a:pPr algn="ctr"/>
                      <a:r>
                        <a:rPr lang="en-US" dirty="0"/>
                        <a:t>Previous Frequency</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-0.796</a:t>
                      </a:r>
                    </a:p>
                  </a:txBody>
                  <a:tcPr/>
                </a:tc>
                <a:tc>
                  <a:txBody>
                    <a:bodyPr/>
                    <a:lstStyle/>
                    <a:p>
                      <a:pPr algn="ctr"/>
                      <a:r>
                        <a:rPr lang="en-IN" dirty="0"/>
                        <a:t>Previous Rating of the Furnace</a:t>
                      </a:r>
                      <a:endParaRPr lang="en-US" dirty="0"/>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955341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Total Heat Time</a:t>
            </a:r>
            <a:endParaRPr lang="en-US" dirty="0"/>
          </a:p>
        </p:txBody>
      </p:sp>
      <p:pic>
        <p:nvPicPr>
          <p:cNvPr id="7" name="Picture 6">
            <a:extLst>
              <a:ext uri="{FF2B5EF4-FFF2-40B4-BE49-F238E27FC236}">
                <a16:creationId xmlns:a16="http://schemas.microsoft.com/office/drawing/2014/main" id="{6A2C99D1-EEC2-43E2-81D4-C2B5991D9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60747"/>
            <a:ext cx="4941426" cy="3531405"/>
          </a:xfrm>
          <a:prstGeom prst="rect">
            <a:avLst/>
          </a:prstGeom>
        </p:spPr>
      </p:pic>
      <p:pic>
        <p:nvPicPr>
          <p:cNvPr id="9" name="Picture 8">
            <a:extLst>
              <a:ext uri="{FF2B5EF4-FFF2-40B4-BE49-F238E27FC236}">
                <a16:creationId xmlns:a16="http://schemas.microsoft.com/office/drawing/2014/main" id="{0705E1B4-0666-45AC-9C08-6D89703DA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5" y="1560746"/>
            <a:ext cx="4941426" cy="3531405"/>
          </a:xfrm>
          <a:prstGeom prst="rect">
            <a:avLst/>
          </a:prstGeom>
        </p:spPr>
      </p:pic>
    </p:spTree>
    <p:extLst>
      <p:ext uri="{BB962C8B-B14F-4D97-AF65-F5344CB8AC3E}">
        <p14:creationId xmlns:p14="http://schemas.microsoft.com/office/powerpoint/2010/main" val="4058787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Voltage</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110174328"/>
              </p:ext>
            </p:extLst>
          </p:nvPr>
        </p:nvGraphicFramePr>
        <p:xfrm>
          <a:off x="2590800" y="1574800"/>
          <a:ext cx="7010400" cy="445008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Voltage</a:t>
                      </a:r>
                      <a:endParaRPr lang="en-US" dirty="0"/>
                    </a:p>
                  </a:txBody>
                  <a:tcPr/>
                </a:tc>
                <a:tc>
                  <a:txBody>
                    <a:bodyPr/>
                    <a:lstStyle/>
                    <a:p>
                      <a:pPr algn="ctr"/>
                      <a:r>
                        <a:rPr lang="en-US" dirty="0"/>
                        <a:t>Scrap (MT)</a:t>
                      </a:r>
                    </a:p>
                  </a:txBody>
                  <a:tcPr/>
                </a:tc>
                <a:extLst>
                  <a:ext uri="{0D108BD9-81ED-4DB2-BD59-A6C34878D82A}">
                    <a16:rowId xmlns:a16="http://schemas.microsoft.com/office/drawing/2014/main" val="705595396"/>
                  </a:ext>
                </a:extLst>
              </a:tr>
              <a:tr h="370840">
                <a:tc>
                  <a:txBody>
                    <a:bodyPr/>
                    <a:lstStyle/>
                    <a:p>
                      <a:pPr algn="ctr"/>
                      <a:endParaRPr lang="en-US"/>
                    </a:p>
                  </a:txBody>
                  <a:tcPr/>
                </a:tc>
                <a:tc>
                  <a:txBody>
                    <a:bodyPr/>
                    <a:lstStyle/>
                    <a:p>
                      <a:pPr algn="ctr"/>
                      <a:r>
                        <a:rPr lang="en-US" dirty="0"/>
                        <a:t>Sponge (MT)</a:t>
                      </a:r>
                    </a:p>
                  </a:txBody>
                  <a:tcPr/>
                </a:tc>
                <a:extLst>
                  <a:ext uri="{0D108BD9-81ED-4DB2-BD59-A6C34878D82A}">
                    <a16:rowId xmlns:a16="http://schemas.microsoft.com/office/drawing/2014/main" val="2283954092"/>
                  </a:ext>
                </a:extLst>
              </a:tr>
              <a:tr h="370840">
                <a:tc>
                  <a:txBody>
                    <a:bodyPr/>
                    <a:lstStyle/>
                    <a:p>
                      <a:pPr algn="ctr"/>
                      <a:endParaRPr lang="en-US" dirty="0"/>
                    </a:p>
                  </a:txBody>
                  <a:tcPr/>
                </a:tc>
                <a:tc>
                  <a:txBody>
                    <a:bodyPr/>
                    <a:lstStyle/>
                    <a:p>
                      <a:pPr algn="ctr"/>
                      <a:r>
                        <a:rPr lang="en-US" dirty="0"/>
                        <a:t>Alloys (MT)</a:t>
                      </a:r>
                    </a:p>
                  </a:txBody>
                  <a:tcPr/>
                </a:tc>
                <a:extLst>
                  <a:ext uri="{0D108BD9-81ED-4DB2-BD59-A6C34878D82A}">
                    <a16:rowId xmlns:a16="http://schemas.microsoft.com/office/drawing/2014/main" val="40151179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a:t>Input energy previous (KWH)</a:t>
                      </a:r>
                    </a:p>
                  </a:txBody>
                  <a:tcPr/>
                </a:tc>
                <a:extLst>
                  <a:ext uri="{0D108BD9-81ED-4DB2-BD59-A6C34878D82A}">
                    <a16:rowId xmlns:a16="http://schemas.microsoft.com/office/drawing/2014/main" val="135595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Metrics</a:t>
                      </a:r>
                      <a:endParaRPr lang="en-US" dirty="0"/>
                    </a:p>
                  </a:txBody>
                  <a:tcPr/>
                </a:tc>
                <a:tc>
                  <a:txBody>
                    <a:bodyPr/>
                    <a:lstStyle/>
                    <a:p>
                      <a:pPr algn="ctr"/>
                      <a:r>
                        <a:rPr lang="en-IN" dirty="0"/>
                        <a:t>Total Heat Time previous (minutes)</a:t>
                      </a:r>
                      <a:endParaRPr lang="en-US" dirty="0"/>
                    </a:p>
                  </a:txBody>
                  <a:tcPr/>
                </a:tc>
                <a:extLst>
                  <a:ext uri="{0D108BD9-81ED-4DB2-BD59-A6C34878D82A}">
                    <a16:rowId xmlns:a16="http://schemas.microsoft.com/office/drawing/2014/main" val="682548391"/>
                  </a:ext>
                </a:extLst>
              </a:tr>
              <a:tr h="370840">
                <a:tc>
                  <a:txBody>
                    <a:bodyPr/>
                    <a:lstStyle/>
                    <a:p>
                      <a:pPr algn="ctr"/>
                      <a:r>
                        <a:rPr lang="en-IN" dirty="0"/>
                        <a:t>Train NMSE: </a:t>
                      </a:r>
                      <a:r>
                        <a:rPr lang="en-US" dirty="0"/>
                        <a:t>1.418</a:t>
                      </a:r>
                    </a:p>
                  </a:txBody>
                  <a:tcPr/>
                </a:tc>
                <a:tc>
                  <a:txBody>
                    <a:bodyPr/>
                    <a:lstStyle/>
                    <a:p>
                      <a:pPr algn="ctr"/>
                      <a:r>
                        <a:rPr lang="en-US" dirty="0"/>
                        <a:t>Previous Voltage</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20.815</a:t>
                      </a:r>
                    </a:p>
                  </a:txBody>
                  <a:tcPr/>
                </a:tc>
                <a:tc>
                  <a:txBody>
                    <a:bodyPr/>
                    <a:lstStyle/>
                    <a:p>
                      <a:pPr algn="ctr"/>
                      <a:r>
                        <a:rPr lang="en-US" dirty="0"/>
                        <a:t>Previous Frequency</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0.791</a:t>
                      </a:r>
                    </a:p>
                  </a:txBody>
                  <a:tcPr/>
                </a:tc>
                <a:tc>
                  <a:txBody>
                    <a:bodyPr/>
                    <a:lstStyle/>
                    <a:p>
                      <a:pPr algn="ctr"/>
                      <a:r>
                        <a:rPr lang="en-IN" dirty="0"/>
                        <a:t>Previous Rating of the Furnace</a:t>
                      </a:r>
                      <a:endParaRPr lang="en-US" dirty="0"/>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2162906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Voltage</a:t>
            </a:r>
            <a:endParaRPr lang="en-US" dirty="0"/>
          </a:p>
        </p:txBody>
      </p:sp>
      <p:pic>
        <p:nvPicPr>
          <p:cNvPr id="7" name="Picture 6">
            <a:extLst>
              <a:ext uri="{FF2B5EF4-FFF2-40B4-BE49-F238E27FC236}">
                <a16:creationId xmlns:a16="http://schemas.microsoft.com/office/drawing/2014/main" id="{5B1D3B51-123D-4258-B065-9ADD6841E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63297"/>
            <a:ext cx="5017643" cy="3531405"/>
          </a:xfrm>
          <a:prstGeom prst="rect">
            <a:avLst/>
          </a:prstGeom>
        </p:spPr>
      </p:pic>
      <p:pic>
        <p:nvPicPr>
          <p:cNvPr id="9" name="Picture 8">
            <a:extLst>
              <a:ext uri="{FF2B5EF4-FFF2-40B4-BE49-F238E27FC236}">
                <a16:creationId xmlns:a16="http://schemas.microsoft.com/office/drawing/2014/main" id="{18B3ED42-BE76-46B6-B408-D9304EDD0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49" y="1663297"/>
            <a:ext cx="5157375" cy="3531405"/>
          </a:xfrm>
          <a:prstGeom prst="rect">
            <a:avLst/>
          </a:prstGeom>
        </p:spPr>
      </p:pic>
    </p:spTree>
    <p:extLst>
      <p:ext uri="{BB962C8B-B14F-4D97-AF65-F5344CB8AC3E}">
        <p14:creationId xmlns:p14="http://schemas.microsoft.com/office/powerpoint/2010/main" val="272903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A5D1-5F11-4E69-99B6-A7F5FA23A4C8}"/>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20FBA8C0-A42F-4E6F-A24F-9763025A14D0}"/>
              </a:ext>
            </a:extLst>
          </p:cNvPr>
          <p:cNvSpPr>
            <a:spLocks noGrp="1"/>
          </p:cNvSpPr>
          <p:nvPr>
            <p:ph idx="1"/>
          </p:nvPr>
        </p:nvSpPr>
        <p:spPr/>
        <p:txBody>
          <a:bodyPr/>
          <a:lstStyle/>
          <a:p>
            <a:r>
              <a:rPr lang="en-US" dirty="0"/>
              <a:t>Inputs : Charge mix (sponge, alloys, hot heel and scrap/pig iron), refractory lining at start</a:t>
            </a:r>
          </a:p>
          <a:p>
            <a:r>
              <a:rPr lang="en-US" dirty="0"/>
              <a:t>Outputs : Output molten metal, slag, voltage, refractory lining at end of heat (data not given, value calculated by interpolation between start and end based on number of heats), time of heat, energy consumed, Tapping temperature, final C (%)</a:t>
            </a:r>
          </a:p>
          <a:p>
            <a:r>
              <a:rPr lang="en-US" dirty="0"/>
              <a:t>Control variable : only charge (up to what extent)</a:t>
            </a:r>
          </a:p>
          <a:p>
            <a:endParaRPr lang="en-IN" dirty="0"/>
          </a:p>
        </p:txBody>
      </p:sp>
    </p:spTree>
    <p:extLst>
      <p:ext uri="{BB962C8B-B14F-4D97-AF65-F5344CB8AC3E}">
        <p14:creationId xmlns:p14="http://schemas.microsoft.com/office/powerpoint/2010/main" val="3412033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Frequency</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4090095749"/>
              </p:ext>
            </p:extLst>
          </p:nvPr>
        </p:nvGraphicFramePr>
        <p:xfrm>
          <a:off x="2590800" y="1574800"/>
          <a:ext cx="7010400" cy="445008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Frequency</a:t>
                      </a:r>
                      <a:endParaRPr lang="en-US" dirty="0"/>
                    </a:p>
                  </a:txBody>
                  <a:tcPr/>
                </a:tc>
                <a:tc>
                  <a:txBody>
                    <a:bodyPr/>
                    <a:lstStyle/>
                    <a:p>
                      <a:pPr algn="ctr"/>
                      <a:r>
                        <a:rPr lang="en-US" dirty="0"/>
                        <a:t>Scrap (MT)</a:t>
                      </a:r>
                    </a:p>
                  </a:txBody>
                  <a:tcPr/>
                </a:tc>
                <a:extLst>
                  <a:ext uri="{0D108BD9-81ED-4DB2-BD59-A6C34878D82A}">
                    <a16:rowId xmlns:a16="http://schemas.microsoft.com/office/drawing/2014/main" val="705595396"/>
                  </a:ext>
                </a:extLst>
              </a:tr>
              <a:tr h="370840">
                <a:tc>
                  <a:txBody>
                    <a:bodyPr/>
                    <a:lstStyle/>
                    <a:p>
                      <a:pPr algn="ctr"/>
                      <a:endParaRPr lang="en-US"/>
                    </a:p>
                  </a:txBody>
                  <a:tcPr/>
                </a:tc>
                <a:tc>
                  <a:txBody>
                    <a:bodyPr/>
                    <a:lstStyle/>
                    <a:p>
                      <a:pPr algn="ctr"/>
                      <a:r>
                        <a:rPr lang="en-US" dirty="0"/>
                        <a:t>Sponge (MT)</a:t>
                      </a:r>
                    </a:p>
                  </a:txBody>
                  <a:tcPr/>
                </a:tc>
                <a:extLst>
                  <a:ext uri="{0D108BD9-81ED-4DB2-BD59-A6C34878D82A}">
                    <a16:rowId xmlns:a16="http://schemas.microsoft.com/office/drawing/2014/main" val="2283954092"/>
                  </a:ext>
                </a:extLst>
              </a:tr>
              <a:tr h="370840">
                <a:tc>
                  <a:txBody>
                    <a:bodyPr/>
                    <a:lstStyle/>
                    <a:p>
                      <a:pPr algn="ctr"/>
                      <a:endParaRPr lang="en-US" dirty="0"/>
                    </a:p>
                  </a:txBody>
                  <a:tcPr/>
                </a:tc>
                <a:tc>
                  <a:txBody>
                    <a:bodyPr/>
                    <a:lstStyle/>
                    <a:p>
                      <a:pPr algn="ctr"/>
                      <a:r>
                        <a:rPr lang="en-US" dirty="0"/>
                        <a:t>Alloys (MT)</a:t>
                      </a:r>
                    </a:p>
                  </a:txBody>
                  <a:tcPr/>
                </a:tc>
                <a:extLst>
                  <a:ext uri="{0D108BD9-81ED-4DB2-BD59-A6C34878D82A}">
                    <a16:rowId xmlns:a16="http://schemas.microsoft.com/office/drawing/2014/main" val="40151179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a:t>Input energy previous (KWH)</a:t>
                      </a:r>
                    </a:p>
                  </a:txBody>
                  <a:tcPr/>
                </a:tc>
                <a:extLst>
                  <a:ext uri="{0D108BD9-81ED-4DB2-BD59-A6C34878D82A}">
                    <a16:rowId xmlns:a16="http://schemas.microsoft.com/office/drawing/2014/main" val="135595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Metrics</a:t>
                      </a:r>
                      <a:endParaRPr lang="en-US" dirty="0"/>
                    </a:p>
                  </a:txBody>
                  <a:tcPr/>
                </a:tc>
                <a:tc>
                  <a:txBody>
                    <a:bodyPr/>
                    <a:lstStyle/>
                    <a:p>
                      <a:pPr algn="ctr"/>
                      <a:r>
                        <a:rPr lang="en-IN" dirty="0"/>
                        <a:t>Total Heat Time previous (minutes)</a:t>
                      </a:r>
                      <a:endParaRPr lang="en-US" dirty="0"/>
                    </a:p>
                  </a:txBody>
                  <a:tcPr/>
                </a:tc>
                <a:extLst>
                  <a:ext uri="{0D108BD9-81ED-4DB2-BD59-A6C34878D82A}">
                    <a16:rowId xmlns:a16="http://schemas.microsoft.com/office/drawing/2014/main" val="682548391"/>
                  </a:ext>
                </a:extLst>
              </a:tr>
              <a:tr h="370840">
                <a:tc>
                  <a:txBody>
                    <a:bodyPr/>
                    <a:lstStyle/>
                    <a:p>
                      <a:pPr algn="ctr"/>
                      <a:r>
                        <a:rPr lang="en-IN" dirty="0"/>
                        <a:t>Train NMSE: </a:t>
                      </a:r>
                      <a:r>
                        <a:rPr lang="en-US" dirty="0"/>
                        <a:t>0.438</a:t>
                      </a:r>
                    </a:p>
                  </a:txBody>
                  <a:tcPr/>
                </a:tc>
                <a:tc>
                  <a:txBody>
                    <a:bodyPr/>
                    <a:lstStyle/>
                    <a:p>
                      <a:pPr algn="ctr"/>
                      <a:r>
                        <a:rPr lang="en-US" dirty="0"/>
                        <a:t>Previous Voltage</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2.661</a:t>
                      </a:r>
                    </a:p>
                  </a:txBody>
                  <a:tcPr/>
                </a:tc>
                <a:tc>
                  <a:txBody>
                    <a:bodyPr/>
                    <a:lstStyle/>
                    <a:p>
                      <a:pPr algn="ctr"/>
                      <a:r>
                        <a:rPr lang="en-US" dirty="0"/>
                        <a:t>Previous Frequency</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0.973</a:t>
                      </a:r>
                    </a:p>
                  </a:txBody>
                  <a:tcPr/>
                </a:tc>
                <a:tc>
                  <a:txBody>
                    <a:bodyPr/>
                    <a:lstStyle/>
                    <a:p>
                      <a:pPr algn="ctr"/>
                      <a:r>
                        <a:rPr lang="en-IN" dirty="0"/>
                        <a:t>Previous Rating of the Furnace</a:t>
                      </a:r>
                      <a:endParaRPr lang="en-US" dirty="0"/>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2493283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Frequency</a:t>
            </a:r>
            <a:endParaRPr lang="en-US" dirty="0"/>
          </a:p>
        </p:txBody>
      </p:sp>
      <p:pic>
        <p:nvPicPr>
          <p:cNvPr id="7" name="Picture 6">
            <a:extLst>
              <a:ext uri="{FF2B5EF4-FFF2-40B4-BE49-F238E27FC236}">
                <a16:creationId xmlns:a16="http://schemas.microsoft.com/office/drawing/2014/main" id="{50E70AF0-DC51-442A-8D68-2EB0E971A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301" y="1663295"/>
            <a:ext cx="4941426" cy="3531405"/>
          </a:xfrm>
          <a:prstGeom prst="rect">
            <a:avLst/>
          </a:prstGeom>
        </p:spPr>
      </p:pic>
      <p:pic>
        <p:nvPicPr>
          <p:cNvPr id="9" name="Picture 8">
            <a:extLst>
              <a:ext uri="{FF2B5EF4-FFF2-40B4-BE49-F238E27FC236}">
                <a16:creationId xmlns:a16="http://schemas.microsoft.com/office/drawing/2014/main" id="{FDF40760-B676-4417-A832-65326C77F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66" y="1663294"/>
            <a:ext cx="4941426" cy="3531405"/>
          </a:xfrm>
          <a:prstGeom prst="rect">
            <a:avLst/>
          </a:prstGeom>
        </p:spPr>
      </p:pic>
    </p:spTree>
    <p:extLst>
      <p:ext uri="{BB962C8B-B14F-4D97-AF65-F5344CB8AC3E}">
        <p14:creationId xmlns:p14="http://schemas.microsoft.com/office/powerpoint/2010/main" val="1587470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Refractory lining after heat</a:t>
            </a:r>
            <a:endParaRPr lang="en-US" dirty="0"/>
          </a:p>
        </p:txBody>
      </p:sp>
      <p:graphicFrame>
        <p:nvGraphicFramePr>
          <p:cNvPr id="4" name="Table 4">
            <a:extLst>
              <a:ext uri="{FF2B5EF4-FFF2-40B4-BE49-F238E27FC236}">
                <a16:creationId xmlns:a16="http://schemas.microsoft.com/office/drawing/2014/main" id="{D694791B-6429-408B-97DC-3CB9BC81291A}"/>
              </a:ext>
            </a:extLst>
          </p:cNvPr>
          <p:cNvGraphicFramePr>
            <a:graphicFrameLocks noGrp="1"/>
          </p:cNvGraphicFramePr>
          <p:nvPr>
            <p:ph idx="1"/>
            <p:extLst>
              <p:ext uri="{D42A27DB-BD31-4B8C-83A1-F6EECF244321}">
                <p14:modId xmlns:p14="http://schemas.microsoft.com/office/powerpoint/2010/main" val="297362132"/>
              </p:ext>
            </p:extLst>
          </p:nvPr>
        </p:nvGraphicFramePr>
        <p:xfrm>
          <a:off x="2590800" y="1574800"/>
          <a:ext cx="7010400" cy="4450080"/>
        </p:xfrm>
        <a:graphic>
          <a:graphicData uri="http://schemas.openxmlformats.org/drawingml/2006/table">
            <a:tbl>
              <a:tblPr firstRow="1" bandRow="1"/>
              <a:tblGrid>
                <a:gridCol w="3505200">
                  <a:extLst>
                    <a:ext uri="{9D8B030D-6E8A-4147-A177-3AD203B41FA5}">
                      <a16:colId xmlns:a16="http://schemas.microsoft.com/office/drawing/2014/main" val="3624351020"/>
                    </a:ext>
                  </a:extLst>
                </a:gridCol>
                <a:gridCol w="3505200">
                  <a:extLst>
                    <a:ext uri="{9D8B030D-6E8A-4147-A177-3AD203B41FA5}">
                      <a16:colId xmlns:a16="http://schemas.microsoft.com/office/drawing/2014/main" val="3499278990"/>
                    </a:ext>
                  </a:extLst>
                </a:gridCol>
              </a:tblGrid>
              <a:tr h="370840">
                <a:tc>
                  <a:txBody>
                    <a:bodyPr/>
                    <a:lstStyle/>
                    <a:p>
                      <a:pPr algn="ctr"/>
                      <a:r>
                        <a:rPr lang="en-IN" b="1" dirty="0"/>
                        <a:t>Target Variable</a:t>
                      </a:r>
                      <a:endParaRPr lang="en-US" b="1" dirty="0"/>
                    </a:p>
                  </a:txBody>
                  <a:tcPr/>
                </a:tc>
                <a:tc>
                  <a:txBody>
                    <a:bodyPr/>
                    <a:lstStyle/>
                    <a:p>
                      <a:pPr algn="ctr"/>
                      <a:r>
                        <a:rPr lang="en-IN" b="1" dirty="0"/>
                        <a:t>Input</a:t>
                      </a:r>
                      <a:endParaRPr lang="en-US" b="1" dirty="0"/>
                    </a:p>
                  </a:txBody>
                  <a:tcPr/>
                </a:tc>
                <a:extLst>
                  <a:ext uri="{0D108BD9-81ED-4DB2-BD59-A6C34878D82A}">
                    <a16:rowId xmlns:a16="http://schemas.microsoft.com/office/drawing/2014/main" val="2010958779"/>
                  </a:ext>
                </a:extLst>
              </a:tr>
              <a:tr h="370840">
                <a:tc>
                  <a:txBody>
                    <a:bodyPr/>
                    <a:lstStyle/>
                    <a:p>
                      <a:pPr algn="ctr"/>
                      <a:r>
                        <a:rPr lang="en-IN" dirty="0"/>
                        <a:t>Refractory lining after heat</a:t>
                      </a:r>
                      <a:endParaRPr lang="en-US" dirty="0"/>
                    </a:p>
                  </a:txBody>
                  <a:tcPr/>
                </a:tc>
                <a:tc>
                  <a:txBody>
                    <a:bodyPr/>
                    <a:lstStyle/>
                    <a:p>
                      <a:pPr algn="ctr"/>
                      <a:r>
                        <a:rPr lang="en-US" dirty="0"/>
                        <a:t>Scrap (MT)</a:t>
                      </a:r>
                    </a:p>
                  </a:txBody>
                  <a:tcPr/>
                </a:tc>
                <a:extLst>
                  <a:ext uri="{0D108BD9-81ED-4DB2-BD59-A6C34878D82A}">
                    <a16:rowId xmlns:a16="http://schemas.microsoft.com/office/drawing/2014/main" val="705595396"/>
                  </a:ext>
                </a:extLst>
              </a:tr>
              <a:tr h="370840">
                <a:tc>
                  <a:txBody>
                    <a:bodyPr/>
                    <a:lstStyle/>
                    <a:p>
                      <a:pPr algn="ctr"/>
                      <a:endParaRPr lang="en-US" dirty="0"/>
                    </a:p>
                  </a:txBody>
                  <a:tcPr/>
                </a:tc>
                <a:tc>
                  <a:txBody>
                    <a:bodyPr/>
                    <a:lstStyle/>
                    <a:p>
                      <a:pPr algn="ctr"/>
                      <a:r>
                        <a:rPr lang="en-US" dirty="0"/>
                        <a:t>Sponge (MT)</a:t>
                      </a:r>
                    </a:p>
                  </a:txBody>
                  <a:tcPr/>
                </a:tc>
                <a:extLst>
                  <a:ext uri="{0D108BD9-81ED-4DB2-BD59-A6C34878D82A}">
                    <a16:rowId xmlns:a16="http://schemas.microsoft.com/office/drawing/2014/main" val="2283954092"/>
                  </a:ext>
                </a:extLst>
              </a:tr>
              <a:tr h="370840">
                <a:tc>
                  <a:txBody>
                    <a:bodyPr/>
                    <a:lstStyle/>
                    <a:p>
                      <a:pPr algn="ctr"/>
                      <a:endParaRPr lang="en-US" dirty="0"/>
                    </a:p>
                  </a:txBody>
                  <a:tcPr/>
                </a:tc>
                <a:tc>
                  <a:txBody>
                    <a:bodyPr/>
                    <a:lstStyle/>
                    <a:p>
                      <a:pPr algn="ctr"/>
                      <a:r>
                        <a:rPr lang="en-US" dirty="0"/>
                        <a:t>Alloys (MT)</a:t>
                      </a:r>
                    </a:p>
                  </a:txBody>
                  <a:tcPr/>
                </a:tc>
                <a:extLst>
                  <a:ext uri="{0D108BD9-81ED-4DB2-BD59-A6C34878D82A}">
                    <a16:rowId xmlns:a16="http://schemas.microsoft.com/office/drawing/2014/main" val="40151179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a:t>Input energy previous (KWH)</a:t>
                      </a:r>
                    </a:p>
                  </a:txBody>
                  <a:tcPr/>
                </a:tc>
                <a:extLst>
                  <a:ext uri="{0D108BD9-81ED-4DB2-BD59-A6C34878D82A}">
                    <a16:rowId xmlns:a16="http://schemas.microsoft.com/office/drawing/2014/main" val="135595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Metrics</a:t>
                      </a:r>
                      <a:endParaRPr lang="en-US" dirty="0"/>
                    </a:p>
                  </a:txBody>
                  <a:tcPr/>
                </a:tc>
                <a:tc>
                  <a:txBody>
                    <a:bodyPr/>
                    <a:lstStyle/>
                    <a:p>
                      <a:pPr algn="ctr"/>
                      <a:r>
                        <a:rPr lang="en-IN" dirty="0"/>
                        <a:t>Total Heat Time previous (minutes)</a:t>
                      </a:r>
                      <a:endParaRPr lang="en-US" dirty="0"/>
                    </a:p>
                  </a:txBody>
                  <a:tcPr/>
                </a:tc>
                <a:extLst>
                  <a:ext uri="{0D108BD9-81ED-4DB2-BD59-A6C34878D82A}">
                    <a16:rowId xmlns:a16="http://schemas.microsoft.com/office/drawing/2014/main" val="682548391"/>
                  </a:ext>
                </a:extLst>
              </a:tr>
              <a:tr h="370840">
                <a:tc>
                  <a:txBody>
                    <a:bodyPr/>
                    <a:lstStyle/>
                    <a:p>
                      <a:pPr algn="ctr"/>
                      <a:r>
                        <a:rPr lang="en-IN" dirty="0"/>
                        <a:t>Train NMSE: </a:t>
                      </a:r>
                      <a:r>
                        <a:rPr lang="en-US" dirty="0"/>
                        <a:t>0.183</a:t>
                      </a:r>
                    </a:p>
                  </a:txBody>
                  <a:tcPr/>
                </a:tc>
                <a:tc>
                  <a:txBody>
                    <a:bodyPr/>
                    <a:lstStyle/>
                    <a:p>
                      <a:pPr algn="ctr"/>
                      <a:r>
                        <a:rPr lang="en-US" dirty="0"/>
                        <a:t>Previous Voltage</a:t>
                      </a:r>
                    </a:p>
                  </a:txBody>
                  <a:tcPr/>
                </a:tc>
                <a:extLst>
                  <a:ext uri="{0D108BD9-81ED-4DB2-BD59-A6C34878D82A}">
                    <a16:rowId xmlns:a16="http://schemas.microsoft.com/office/drawing/2014/main" val="3164899757"/>
                  </a:ext>
                </a:extLst>
              </a:tr>
              <a:tr h="370840">
                <a:tc>
                  <a:txBody>
                    <a:bodyPr/>
                    <a:lstStyle/>
                    <a:p>
                      <a:pPr algn="ctr"/>
                      <a:r>
                        <a:rPr lang="en-IN" dirty="0"/>
                        <a:t>Test NMSE: </a:t>
                      </a:r>
                      <a:r>
                        <a:rPr lang="en-US" dirty="0"/>
                        <a:t>0.508</a:t>
                      </a:r>
                    </a:p>
                  </a:txBody>
                  <a:tcPr/>
                </a:tc>
                <a:tc>
                  <a:txBody>
                    <a:bodyPr/>
                    <a:lstStyle/>
                    <a:p>
                      <a:pPr algn="ctr"/>
                      <a:r>
                        <a:rPr lang="en-US" dirty="0"/>
                        <a:t>Previous Frequency</a:t>
                      </a:r>
                    </a:p>
                  </a:txBody>
                  <a:tcPr/>
                </a:tc>
                <a:extLst>
                  <a:ext uri="{0D108BD9-81ED-4DB2-BD59-A6C34878D82A}">
                    <a16:rowId xmlns:a16="http://schemas.microsoft.com/office/drawing/2014/main" val="3017751920"/>
                  </a:ext>
                </a:extLst>
              </a:tr>
              <a:tr h="370840">
                <a:tc>
                  <a:txBody>
                    <a:bodyPr/>
                    <a:lstStyle/>
                    <a:p>
                      <a:pPr algn="ctr"/>
                      <a:r>
                        <a:rPr lang="en-IN" dirty="0"/>
                        <a:t>R2: </a:t>
                      </a:r>
                      <a:r>
                        <a:rPr lang="en-US" dirty="0"/>
                        <a:t>0.994</a:t>
                      </a:r>
                    </a:p>
                  </a:txBody>
                  <a:tcPr/>
                </a:tc>
                <a:tc>
                  <a:txBody>
                    <a:bodyPr/>
                    <a:lstStyle/>
                    <a:p>
                      <a:pPr algn="ctr"/>
                      <a:r>
                        <a:rPr lang="en-IN" dirty="0"/>
                        <a:t>Previous Rating of the Furnace</a:t>
                      </a:r>
                      <a:endParaRPr lang="en-US" dirty="0"/>
                    </a:p>
                  </a:txBody>
                  <a:tcPr/>
                </a:tc>
                <a:extLst>
                  <a:ext uri="{0D108BD9-81ED-4DB2-BD59-A6C34878D82A}">
                    <a16:rowId xmlns:a16="http://schemas.microsoft.com/office/drawing/2014/main" val="1561216576"/>
                  </a:ext>
                </a:extLst>
              </a:tr>
              <a:tr h="370840">
                <a:tc>
                  <a:txBody>
                    <a:bodyPr/>
                    <a:lstStyle/>
                    <a:p>
                      <a:pPr algn="ctr"/>
                      <a:endParaRPr lang="en-US"/>
                    </a:p>
                  </a:txBody>
                  <a:tcPr/>
                </a:tc>
                <a:tc>
                  <a:txBody>
                    <a:bodyPr/>
                    <a:lstStyle/>
                    <a:p>
                      <a:pPr algn="ctr"/>
                      <a:r>
                        <a:rPr lang="en-US" dirty="0"/>
                        <a:t>Refractory lining before heating</a:t>
                      </a:r>
                    </a:p>
                  </a:txBody>
                  <a:tcPr/>
                </a:tc>
                <a:extLst>
                  <a:ext uri="{0D108BD9-81ED-4DB2-BD59-A6C34878D82A}">
                    <a16:rowId xmlns:a16="http://schemas.microsoft.com/office/drawing/2014/main" val="1231062176"/>
                  </a:ext>
                </a:extLst>
              </a:tr>
              <a:tr h="370840">
                <a:tc>
                  <a:txBody>
                    <a:bodyPr/>
                    <a:lstStyle/>
                    <a:p>
                      <a:pPr algn="ctr"/>
                      <a:endParaRPr lang="en-US"/>
                    </a:p>
                  </a:txBody>
                  <a:tcPr/>
                </a:tc>
                <a:tc>
                  <a:txBody>
                    <a:bodyPr/>
                    <a:lstStyle/>
                    <a:p>
                      <a:pPr algn="ctr"/>
                      <a:r>
                        <a:rPr lang="en-US" dirty="0"/>
                        <a:t>Number of capacitors removed</a:t>
                      </a:r>
                    </a:p>
                  </a:txBody>
                  <a:tcPr/>
                </a:tc>
                <a:extLst>
                  <a:ext uri="{0D108BD9-81ED-4DB2-BD59-A6C34878D82A}">
                    <a16:rowId xmlns:a16="http://schemas.microsoft.com/office/drawing/2014/main" val="4229253874"/>
                  </a:ext>
                </a:extLst>
              </a:tr>
              <a:tr h="370840">
                <a:tc>
                  <a:txBody>
                    <a:bodyPr/>
                    <a:lstStyle/>
                    <a:p>
                      <a:pPr algn="ctr"/>
                      <a:endParaRPr lang="en-US"/>
                    </a:p>
                  </a:txBody>
                  <a:tcPr/>
                </a:tc>
                <a:tc>
                  <a:txBody>
                    <a:bodyPr/>
                    <a:lstStyle/>
                    <a:p>
                      <a:pPr algn="ctr"/>
                      <a:r>
                        <a:rPr lang="en-US" dirty="0"/>
                        <a:t>Tapping Temperature</a:t>
                      </a:r>
                    </a:p>
                  </a:txBody>
                  <a:tcPr/>
                </a:tc>
                <a:extLst>
                  <a:ext uri="{0D108BD9-81ED-4DB2-BD59-A6C34878D82A}">
                    <a16:rowId xmlns:a16="http://schemas.microsoft.com/office/drawing/2014/main" val="2126930445"/>
                  </a:ext>
                </a:extLst>
              </a:tr>
            </a:tbl>
          </a:graphicData>
        </a:graphic>
      </p:graphicFrame>
    </p:spTree>
    <p:extLst>
      <p:ext uri="{BB962C8B-B14F-4D97-AF65-F5344CB8AC3E}">
        <p14:creationId xmlns:p14="http://schemas.microsoft.com/office/powerpoint/2010/main" val="207953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594B-0909-449E-B890-57C3D5E345C3}"/>
              </a:ext>
            </a:extLst>
          </p:cNvPr>
          <p:cNvSpPr>
            <a:spLocks noGrp="1"/>
          </p:cNvSpPr>
          <p:nvPr>
            <p:ph type="title"/>
          </p:nvPr>
        </p:nvSpPr>
        <p:spPr>
          <a:xfrm>
            <a:off x="838200" y="365126"/>
            <a:ext cx="10515600" cy="688612"/>
          </a:xfrm>
        </p:spPr>
        <p:txBody>
          <a:bodyPr>
            <a:normAutofit fontScale="90000"/>
          </a:bodyPr>
          <a:lstStyle/>
          <a:p>
            <a:r>
              <a:rPr lang="en-IN" dirty="0"/>
              <a:t>All Inputs and Target is Refractory lining after heat</a:t>
            </a:r>
            <a:endParaRPr lang="en-US" dirty="0"/>
          </a:p>
        </p:txBody>
      </p:sp>
      <p:pic>
        <p:nvPicPr>
          <p:cNvPr id="7" name="Picture 6">
            <a:extLst>
              <a:ext uri="{FF2B5EF4-FFF2-40B4-BE49-F238E27FC236}">
                <a16:creationId xmlns:a16="http://schemas.microsoft.com/office/drawing/2014/main" id="{88326A89-50EF-462B-90AD-814881218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18" y="1584696"/>
            <a:ext cx="4903317" cy="3531405"/>
          </a:xfrm>
          <a:prstGeom prst="rect">
            <a:avLst/>
          </a:prstGeom>
        </p:spPr>
      </p:pic>
      <p:pic>
        <p:nvPicPr>
          <p:cNvPr id="9" name="Picture 8">
            <a:extLst>
              <a:ext uri="{FF2B5EF4-FFF2-40B4-BE49-F238E27FC236}">
                <a16:creationId xmlns:a16="http://schemas.microsoft.com/office/drawing/2014/main" id="{F27EAD15-41DB-4A77-A698-BC07971B0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06" y="1584696"/>
            <a:ext cx="4903317" cy="3531405"/>
          </a:xfrm>
          <a:prstGeom prst="rect">
            <a:avLst/>
          </a:prstGeom>
        </p:spPr>
      </p:pic>
    </p:spTree>
    <p:extLst>
      <p:ext uri="{BB962C8B-B14F-4D97-AF65-F5344CB8AC3E}">
        <p14:creationId xmlns:p14="http://schemas.microsoft.com/office/powerpoint/2010/main" val="300307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3D96-FDAE-424D-A701-0BB39FF25DAF}"/>
              </a:ext>
            </a:extLst>
          </p:cNvPr>
          <p:cNvSpPr>
            <a:spLocks noGrp="1"/>
          </p:cNvSpPr>
          <p:nvPr>
            <p:ph type="title"/>
          </p:nvPr>
        </p:nvSpPr>
        <p:spPr/>
        <p:txBody>
          <a:bodyPr/>
          <a:lstStyle/>
          <a:p>
            <a:r>
              <a:rPr lang="en-US" dirty="0"/>
              <a:t>Efficiency</a:t>
            </a:r>
            <a:endParaRPr lang="en-IN" dirty="0"/>
          </a:p>
        </p:txBody>
      </p:sp>
      <p:sp>
        <p:nvSpPr>
          <p:cNvPr id="3" name="Content Placeholder 2">
            <a:extLst>
              <a:ext uri="{FF2B5EF4-FFF2-40B4-BE49-F238E27FC236}">
                <a16:creationId xmlns:a16="http://schemas.microsoft.com/office/drawing/2014/main" id="{CEDE7E56-915B-44B1-A373-27C1440D8827}"/>
              </a:ext>
            </a:extLst>
          </p:cNvPr>
          <p:cNvSpPr>
            <a:spLocks noGrp="1"/>
          </p:cNvSpPr>
          <p:nvPr>
            <p:ph idx="1"/>
          </p:nvPr>
        </p:nvSpPr>
        <p:spPr/>
        <p:txBody>
          <a:bodyPr/>
          <a:lstStyle/>
          <a:p>
            <a:r>
              <a:rPr lang="en-US" dirty="0"/>
              <a:t>Furnace efficiency : Considers heat loss and energy loss due to various factors; compares power consumed to theoretical requirement.</a:t>
            </a:r>
          </a:p>
          <a:p>
            <a:r>
              <a:rPr lang="en-US" dirty="0"/>
              <a:t>Melt efficiency : Considers the efficiency of the melting process, dependent on input/output and power consumed. </a:t>
            </a:r>
          </a:p>
          <a:p>
            <a:r>
              <a:rPr lang="en-US" dirty="0"/>
              <a:t>Yield : Output/Input (I doubt the need of this as input is calculated using output by us and the relationship is known).</a:t>
            </a:r>
            <a:endParaRPr lang="en-IN" dirty="0"/>
          </a:p>
        </p:txBody>
      </p:sp>
    </p:spTree>
    <p:extLst>
      <p:ext uri="{BB962C8B-B14F-4D97-AF65-F5344CB8AC3E}">
        <p14:creationId xmlns:p14="http://schemas.microsoft.com/office/powerpoint/2010/main" val="386856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692A-3C62-418A-985E-F583D12B885B}"/>
              </a:ext>
            </a:extLst>
          </p:cNvPr>
          <p:cNvSpPr>
            <a:spLocks noGrp="1"/>
          </p:cNvSpPr>
          <p:nvPr>
            <p:ph type="title"/>
          </p:nvPr>
        </p:nvSpPr>
        <p:spPr/>
        <p:txBody>
          <a:bodyPr/>
          <a:lstStyle/>
          <a:p>
            <a:r>
              <a:rPr lang="en-US" dirty="0"/>
              <a:t>Model 1 -  Furnace efficiency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795D95-1AA3-4137-B40B-2CAA53005B6F}"/>
                  </a:ext>
                </a:extLst>
              </p:cNvPr>
              <p:cNvSpPr>
                <a:spLocks noGrp="1"/>
              </p:cNvSpPr>
              <p:nvPr>
                <p:ph idx="1"/>
              </p:nvPr>
            </p:nvSpPr>
            <p:spPr/>
            <p:txBody>
              <a:bodyPr/>
              <a:lstStyle/>
              <a:p>
                <a:r>
                  <a:rPr lang="en-US" dirty="0"/>
                  <a:t>This model is to predict the energy efficiency of the process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𝐹𝑢𝑟𝑛𝑎𝑐𝑒</m:t>
                      </m:r>
                      <m:r>
                        <a:rPr lang="en-IN" sz="1800" b="0" i="1" smtClean="0">
                          <a:latin typeface="Cambria Math" panose="02040503050406030204" pitchFamily="18" charset="0"/>
                        </a:rPr>
                        <m:t> </m:t>
                      </m:r>
                      <m:r>
                        <a:rPr lang="en-IN" sz="1800" b="0" i="1" smtClean="0">
                          <a:latin typeface="Cambria Math" panose="02040503050406030204" pitchFamily="18" charset="0"/>
                        </a:rPr>
                        <m:t>𝐸𝑓𝑓𝑖𝑐𝑖𝑒𝑛𝑐𝑦</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𝑇h𝑒𝑜𝑟𝑒𝑡𝑖𝑐𝑎𝑙</m:t>
                          </m:r>
                          <m:r>
                            <a:rPr lang="en-IN" sz="1800" b="0" i="1" smtClean="0">
                              <a:latin typeface="Cambria Math" panose="02040503050406030204" pitchFamily="18" charset="0"/>
                            </a:rPr>
                            <m:t> </m:t>
                          </m:r>
                          <m:r>
                            <a:rPr lang="en-IN" sz="1800" b="0" i="1" smtClean="0">
                              <a:latin typeface="Cambria Math" panose="02040503050406030204" pitchFamily="18" charset="0"/>
                            </a:rPr>
                            <m:t>𝑡𝑜𝑡𝑎𝑙</m:t>
                          </m:r>
                          <m:r>
                            <a:rPr lang="en-IN" sz="1800" b="0" i="1" smtClean="0">
                              <a:latin typeface="Cambria Math" panose="02040503050406030204" pitchFamily="18" charset="0"/>
                            </a:rPr>
                            <m:t> </m:t>
                          </m:r>
                          <m:r>
                            <a:rPr lang="en-IN" sz="1800" b="0" i="1" smtClean="0">
                              <a:latin typeface="Cambria Math" panose="02040503050406030204" pitchFamily="18" charset="0"/>
                            </a:rPr>
                            <m:t>h𝑒𝑎𝑡</m:t>
                          </m:r>
                          <m:r>
                            <a:rPr lang="en-IN" sz="1800" b="0" i="1" smtClean="0">
                              <a:latin typeface="Cambria Math" panose="02040503050406030204" pitchFamily="18" charset="0"/>
                            </a:rPr>
                            <m:t> </m:t>
                          </m:r>
                          <m:r>
                            <a:rPr lang="en-IN" sz="1800" b="0" i="1" smtClean="0">
                              <a:latin typeface="Cambria Math" panose="02040503050406030204" pitchFamily="18" charset="0"/>
                            </a:rPr>
                            <m:t>𝑟𝑒𝑞𝑢𝑖𝑟𝑒𝑑</m:t>
                          </m:r>
                          <m:r>
                            <a:rPr lang="en-IN" sz="1800" b="0" i="1" smtClean="0">
                              <a:latin typeface="Cambria Math" panose="02040503050406030204" pitchFamily="18" charset="0"/>
                            </a:rPr>
                            <m:t> </m:t>
                          </m:r>
                          <m:r>
                            <a:rPr lang="en-IN" sz="1800" b="0" i="1" smtClean="0">
                              <a:latin typeface="Cambria Math" panose="02040503050406030204" pitchFamily="18" charset="0"/>
                            </a:rPr>
                            <m:t>𝑓𝑜𝑟</m:t>
                          </m:r>
                          <m:r>
                            <a:rPr lang="en-IN" sz="1800" b="0" i="1" smtClean="0">
                              <a:latin typeface="Cambria Math" panose="02040503050406030204" pitchFamily="18" charset="0"/>
                            </a:rPr>
                            <m:t> </m:t>
                          </m:r>
                          <m:r>
                            <a:rPr lang="en-IN" sz="1800" b="0" i="1" smtClean="0">
                              <a:latin typeface="Cambria Math" panose="02040503050406030204" pitchFamily="18" charset="0"/>
                            </a:rPr>
                            <m:t>𝑚𝑒𝑙𝑡𝑖𝑛𝑔</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𝐾𝑊𝐻</m:t>
                          </m:r>
                          <m:r>
                            <a:rPr lang="en-IN" sz="1800" b="0" i="1" smtClean="0">
                              <a:latin typeface="Cambria Math" panose="02040503050406030204" pitchFamily="18" charset="0"/>
                            </a:rPr>
                            <m:t> </m:t>
                          </m:r>
                          <m:r>
                            <a:rPr lang="en-IN" sz="1800" b="0" i="1" smtClean="0">
                              <a:latin typeface="Cambria Math" panose="02040503050406030204" pitchFamily="18" charset="0"/>
                            </a:rPr>
                            <m:t>𝑓𝑜𝑟</m:t>
                          </m:r>
                          <m:r>
                            <a:rPr lang="en-IN" sz="1800" b="0" i="1" smtClean="0">
                              <a:latin typeface="Cambria Math" panose="02040503050406030204" pitchFamily="18" charset="0"/>
                            </a:rPr>
                            <m:t> </m:t>
                          </m:r>
                          <m:r>
                            <a:rPr lang="en-IN" sz="1800" b="0" i="1" smtClean="0">
                              <a:latin typeface="Cambria Math" panose="02040503050406030204" pitchFamily="18" charset="0"/>
                            </a:rPr>
                            <m:t>𝑚𝑒𝑙𝑡𝑖𝑛𝑔</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𝑚𝑒𝑡𝑎𝑙</m:t>
                          </m:r>
                        </m:num>
                        <m:den>
                          <m:r>
                            <a:rPr lang="en-IN" sz="1800" b="0" i="1" smtClean="0">
                              <a:latin typeface="Cambria Math" panose="02040503050406030204" pitchFamily="18" charset="0"/>
                            </a:rPr>
                            <m:t>𝐴𝑐𝑡𝑢𝑎𝑙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𝑒𝑛𝑒𝑟𝑔𝑦</m:t>
                          </m:r>
                          <m:r>
                            <a:rPr lang="en-IN" sz="1800" b="0" i="1" smtClean="0">
                              <a:latin typeface="Cambria Math" panose="02040503050406030204" pitchFamily="18" charset="0"/>
                            </a:rPr>
                            <m:t> </m:t>
                          </m:r>
                          <m:r>
                            <a:rPr lang="en-IN" sz="1800" b="0" i="1" smtClean="0">
                              <a:latin typeface="Cambria Math" panose="02040503050406030204" pitchFamily="18" charset="0"/>
                            </a:rPr>
                            <m:t>𝑐𝑜𝑛𝑠𝑢𝑚𝑒𝑑</m:t>
                          </m:r>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𝑡h𝑒</m:t>
                          </m:r>
                          <m:r>
                            <a:rPr lang="en-IN" sz="1800" b="0" i="1" smtClean="0">
                              <a:latin typeface="Cambria Math" panose="02040503050406030204" pitchFamily="18" charset="0"/>
                            </a:rPr>
                            <m:t> </m:t>
                          </m:r>
                          <m:r>
                            <a:rPr lang="en-IN" sz="1800" b="0" i="1" smtClean="0">
                              <a:latin typeface="Cambria Math" panose="02040503050406030204" pitchFamily="18" charset="0"/>
                            </a:rPr>
                            <m:t>𝑓𝑢𝑟𝑛𝑎𝑐𝑒</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𝐾𝑊𝐻</m:t>
                          </m:r>
                        </m:den>
                      </m:f>
                    </m:oMath>
                  </m:oMathPara>
                </a14:m>
                <a:endParaRPr lang="en-IN" b="0" dirty="0"/>
              </a:p>
              <a:p>
                <a:pPr marL="0" indent="0">
                  <a:buNone/>
                </a:pPr>
                <a:endParaRPr lang="en-US" sz="1800" dirty="0"/>
              </a:p>
              <a:p>
                <a:pPr marL="0" indent="0">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𝑇h𝑒𝑜𝑟𝑒𝑡𝑖𝑐𝑎𝑙</m:t>
                      </m:r>
                      <m:r>
                        <a:rPr lang="en-IN" sz="1800" b="0" i="1" smtClean="0">
                          <a:latin typeface="Cambria Math" panose="02040503050406030204" pitchFamily="18" charset="0"/>
                        </a:rPr>
                        <m:t> </m:t>
                      </m:r>
                      <m:r>
                        <a:rPr lang="en-IN" sz="1800" b="0" i="1" smtClean="0">
                          <a:latin typeface="Cambria Math" panose="02040503050406030204" pitchFamily="18" charset="0"/>
                        </a:rPr>
                        <m:t>h𝑒𝑎𝑡</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𝑊</m:t>
                          </m:r>
                          <m:r>
                            <a:rPr lang="en-IN" sz="1800" b="0" i="1" smtClean="0">
                              <a:latin typeface="Cambria Math" panose="02040503050406030204" pitchFamily="18" charset="0"/>
                            </a:rPr>
                            <m:t>∗</m:t>
                          </m:r>
                          <m:r>
                            <a:rPr lang="en-IN" sz="1800" b="0" i="1" smtClean="0">
                              <a:latin typeface="Cambria Math" panose="02040503050406030204" pitchFamily="18" charset="0"/>
                            </a:rPr>
                            <m:t>𝑆𝑝𝑒𝑐𝑖𝑓𝑖𝑐</m:t>
                          </m:r>
                          <m:r>
                            <a:rPr lang="en-IN" sz="1800" b="0" i="1" smtClean="0">
                              <a:latin typeface="Cambria Math" panose="02040503050406030204" pitchFamily="18" charset="0"/>
                            </a:rPr>
                            <m:t> </m:t>
                          </m:r>
                          <m:r>
                            <a:rPr lang="en-IN" sz="1800" b="0" i="1" smtClean="0">
                              <a:latin typeface="Cambria Math" panose="02040503050406030204" pitchFamily="18" charset="0"/>
                            </a:rPr>
                            <m:t>h𝑒𝑎𝑡</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𝑚𝑒𝑡𝑎𝑙</m:t>
                          </m:r>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𝑇</m:t>
                              </m:r>
                              <m:r>
                                <a:rPr lang="en-IN" sz="1800" b="0" i="1" smtClean="0">
                                  <a:latin typeface="Cambria Math" panose="02040503050406030204" pitchFamily="18" charset="0"/>
                                </a:rPr>
                                <m:t>2−</m:t>
                              </m:r>
                              <m:r>
                                <a:rPr lang="en-IN" sz="1800" b="0" i="1" smtClean="0">
                                  <a:latin typeface="Cambria Math" panose="02040503050406030204" pitchFamily="18" charset="0"/>
                                </a:rPr>
                                <m:t>𝑇</m:t>
                              </m:r>
                              <m:r>
                                <a:rPr lang="en-IN" sz="1800" b="0" i="1" smtClean="0">
                                  <a:latin typeface="Cambria Math" panose="02040503050406030204" pitchFamily="18" charset="0"/>
                                </a:rPr>
                                <m:t>1</m:t>
                              </m:r>
                            </m:e>
                          </m:d>
                          <m:r>
                            <a:rPr lang="en-IN" sz="1800" b="0" i="1" smtClean="0">
                              <a:latin typeface="Cambria Math" panose="02040503050406030204" pitchFamily="18" charset="0"/>
                            </a:rPr>
                            <m:t>+</m:t>
                          </m:r>
                          <m:r>
                            <a:rPr lang="en-IN" sz="1800" b="0" i="1" smtClean="0">
                              <a:latin typeface="Cambria Math" panose="02040503050406030204" pitchFamily="18" charset="0"/>
                            </a:rPr>
                            <m:t>𝐿𝑎𝑡𝑒𝑛𝑡</m:t>
                          </m:r>
                          <m:r>
                            <a:rPr lang="en-IN" sz="1800" b="0" i="1" smtClean="0">
                              <a:latin typeface="Cambria Math" panose="02040503050406030204" pitchFamily="18" charset="0"/>
                            </a:rPr>
                            <m:t> </m:t>
                          </m:r>
                          <m:r>
                            <a:rPr lang="en-IN" sz="1800" b="0" i="1" smtClean="0">
                              <a:latin typeface="Cambria Math" panose="02040503050406030204" pitchFamily="18" charset="0"/>
                            </a:rPr>
                            <m:t>h𝑒𝑎𝑡</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𝑚𝑒𝑡𝑎𝑙</m:t>
                          </m:r>
                          <m:r>
                            <a:rPr lang="en-IN" sz="1800" b="0" i="1" smtClean="0">
                              <a:latin typeface="Cambria Math" panose="02040503050406030204" pitchFamily="18" charset="0"/>
                            </a:rPr>
                            <m:t>∗</m:t>
                          </m:r>
                          <m:r>
                            <a:rPr lang="en-IN" sz="1800" b="0" i="1" smtClean="0">
                              <a:latin typeface="Cambria Math" panose="02040503050406030204" pitchFamily="18" charset="0"/>
                            </a:rPr>
                            <m:t>𝑊</m:t>
                          </m:r>
                        </m:num>
                        <m:den>
                          <m:r>
                            <a:rPr lang="en-IN" sz="1800" b="0" i="1" smtClean="0">
                              <a:latin typeface="Cambria Math" panose="02040503050406030204" pitchFamily="18" charset="0"/>
                            </a:rPr>
                            <m:t>3600</m:t>
                          </m:r>
                        </m:den>
                      </m:f>
                      <m:r>
                        <a:rPr lang="en-IN" sz="1800" b="0" i="1" smtClean="0">
                          <a:latin typeface="Cambria Math" panose="02040503050406030204" pitchFamily="18" charset="0"/>
                        </a:rPr>
                        <m:t> (</m:t>
                      </m:r>
                      <m:r>
                        <a:rPr lang="en-IN" sz="1800" b="0" i="1" smtClean="0">
                          <a:latin typeface="Cambria Math" panose="02040503050406030204" pitchFamily="18" charset="0"/>
                        </a:rPr>
                        <m:t>𝐾𝑊𝐻</m:t>
                      </m:r>
                      <m:r>
                        <a:rPr lang="en-IN" sz="1800" b="0" i="1" smtClean="0">
                          <a:latin typeface="Cambria Math" panose="02040503050406030204" pitchFamily="18" charset="0"/>
                        </a:rPr>
                        <m:t>)</m:t>
                      </m:r>
                    </m:oMath>
                  </m:oMathPara>
                </a14:m>
                <a:endParaRPr lang="en-IN" sz="1800" b="0" dirty="0"/>
              </a:p>
              <a:p>
                <a:pPr marL="0" indent="0">
                  <a:buNone/>
                </a:pPr>
                <a:endParaRPr lang="en-US" sz="180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8795D95-1AA3-4137-B40B-2CAA53005B6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2778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2967-2EFD-4D8B-BDFD-1B434D526681}"/>
              </a:ext>
            </a:extLst>
          </p:cNvPr>
          <p:cNvSpPr>
            <a:spLocks noGrp="1"/>
          </p:cNvSpPr>
          <p:nvPr>
            <p:ph type="title"/>
          </p:nvPr>
        </p:nvSpPr>
        <p:spPr/>
        <p:txBody>
          <a:bodyPr/>
          <a:lstStyle/>
          <a:p>
            <a:r>
              <a:rPr lang="en-US" dirty="0"/>
              <a:t>Model 2 – Melt efficiency</a:t>
            </a:r>
            <a:endParaRPr lang="en-IN" dirty="0"/>
          </a:p>
        </p:txBody>
      </p:sp>
      <p:sp>
        <p:nvSpPr>
          <p:cNvPr id="3" name="Content Placeholder 2">
            <a:extLst>
              <a:ext uri="{FF2B5EF4-FFF2-40B4-BE49-F238E27FC236}">
                <a16:creationId xmlns:a16="http://schemas.microsoft.com/office/drawing/2014/main" id="{09455ECE-F19B-405A-8855-78CED940C75D}"/>
              </a:ext>
            </a:extLst>
          </p:cNvPr>
          <p:cNvSpPr>
            <a:spLocks noGrp="1"/>
          </p:cNvSpPr>
          <p:nvPr>
            <p:ph idx="1"/>
          </p:nvPr>
        </p:nvSpPr>
        <p:spPr/>
        <p:txBody>
          <a:bodyPr/>
          <a:lstStyle/>
          <a:p>
            <a:r>
              <a:rPr lang="en-US" dirty="0"/>
              <a:t>This model considers the efficiency of melting process with respect to power consumed</a:t>
            </a:r>
          </a:p>
          <a:p>
            <a:endParaRPr lang="en-US" dirty="0"/>
          </a:p>
          <a:p>
            <a:r>
              <a:rPr lang="en-US" dirty="0"/>
              <a:t>Melt efficiency = Input charged per heat/Energy consumed per heat</a:t>
            </a:r>
            <a:endParaRPr lang="en-IN" dirty="0"/>
          </a:p>
        </p:txBody>
      </p:sp>
    </p:spTree>
    <p:extLst>
      <p:ext uri="{BB962C8B-B14F-4D97-AF65-F5344CB8AC3E}">
        <p14:creationId xmlns:p14="http://schemas.microsoft.com/office/powerpoint/2010/main" val="216315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78FF-1372-414C-BF3A-05534FE47E08}"/>
              </a:ext>
            </a:extLst>
          </p:cNvPr>
          <p:cNvSpPr>
            <a:spLocks noGrp="1"/>
          </p:cNvSpPr>
          <p:nvPr>
            <p:ph type="title"/>
          </p:nvPr>
        </p:nvSpPr>
        <p:spPr/>
        <p:txBody>
          <a:bodyPr/>
          <a:lstStyle/>
          <a:p>
            <a:r>
              <a:rPr lang="en-US" dirty="0"/>
              <a:t>Model 1 and 2 description – for each heat/melt</a:t>
            </a:r>
            <a:endParaRPr lang="en-IN" dirty="0"/>
          </a:p>
        </p:txBody>
      </p:sp>
      <p:grpSp>
        <p:nvGrpSpPr>
          <p:cNvPr id="17" name="Group 16">
            <a:extLst>
              <a:ext uri="{FF2B5EF4-FFF2-40B4-BE49-F238E27FC236}">
                <a16:creationId xmlns:a16="http://schemas.microsoft.com/office/drawing/2014/main" id="{60921E3F-1AB2-4E71-9F34-86B4397403F5}"/>
              </a:ext>
            </a:extLst>
          </p:cNvPr>
          <p:cNvGrpSpPr/>
          <p:nvPr/>
        </p:nvGrpSpPr>
        <p:grpSpPr>
          <a:xfrm>
            <a:off x="814387" y="1914522"/>
            <a:ext cx="9872663" cy="3238501"/>
            <a:chOff x="814387" y="1914522"/>
            <a:chExt cx="9872663" cy="3238501"/>
          </a:xfrm>
        </p:grpSpPr>
        <p:sp>
          <p:nvSpPr>
            <p:cNvPr id="4" name="Rectangle: Diagonal Corners Rounded 3">
              <a:extLst>
                <a:ext uri="{FF2B5EF4-FFF2-40B4-BE49-F238E27FC236}">
                  <a16:creationId xmlns:a16="http://schemas.microsoft.com/office/drawing/2014/main" id="{D5A7B06E-A783-4764-A066-8F1F652C7539}"/>
                </a:ext>
              </a:extLst>
            </p:cNvPr>
            <p:cNvSpPr/>
            <p:nvPr/>
          </p:nvSpPr>
          <p:spPr>
            <a:xfrm>
              <a:off x="5186360" y="1914522"/>
              <a:ext cx="1952625" cy="3190875"/>
            </a:xfrm>
            <a:prstGeom prst="round2DiagRect">
              <a:avLst/>
            </a:prstGeom>
            <a:solidFill>
              <a:schemeClr val="bg1"/>
            </a:solid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9F1196D5-0754-42EA-B300-AE5BF05265FB}"/>
                </a:ext>
              </a:extLst>
            </p:cNvPr>
            <p:cNvCxnSpPr>
              <a:cxnSpLocks/>
            </p:cNvCxnSpPr>
            <p:nvPr/>
          </p:nvCxnSpPr>
          <p:spPr>
            <a:xfrm>
              <a:off x="4276725" y="3390900"/>
              <a:ext cx="86677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Diagonal Corners Rounded 7">
              <a:extLst>
                <a:ext uri="{FF2B5EF4-FFF2-40B4-BE49-F238E27FC236}">
                  <a16:creationId xmlns:a16="http://schemas.microsoft.com/office/drawing/2014/main" id="{46BAFFA8-B890-456A-90F2-7B2AB245D7E9}"/>
                </a:ext>
              </a:extLst>
            </p:cNvPr>
            <p:cNvSpPr/>
            <p:nvPr/>
          </p:nvSpPr>
          <p:spPr>
            <a:xfrm>
              <a:off x="814387" y="1914522"/>
              <a:ext cx="3419477" cy="3190875"/>
            </a:xfrm>
            <a:prstGeom prst="round2DiagRect">
              <a:avLst/>
            </a:prstGeom>
            <a:solidFill>
              <a:schemeClr val="bg1"/>
            </a:solid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Diagonal Corners Rounded 9">
              <a:extLst>
                <a:ext uri="{FF2B5EF4-FFF2-40B4-BE49-F238E27FC236}">
                  <a16:creationId xmlns:a16="http://schemas.microsoft.com/office/drawing/2014/main" id="{09DBFFCF-E412-48BA-B816-048EBE00EB14}"/>
                </a:ext>
              </a:extLst>
            </p:cNvPr>
            <p:cNvSpPr/>
            <p:nvPr/>
          </p:nvSpPr>
          <p:spPr>
            <a:xfrm>
              <a:off x="8058148" y="1962148"/>
              <a:ext cx="2628902" cy="3190875"/>
            </a:xfrm>
            <a:prstGeom prst="round2DiagRect">
              <a:avLst/>
            </a:prstGeom>
            <a:solidFill>
              <a:schemeClr val="bg1"/>
            </a:solid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2FE3B813-EC79-4C6D-8CFA-F22C9283EDF7}"/>
                </a:ext>
              </a:extLst>
            </p:cNvPr>
            <p:cNvCxnSpPr>
              <a:cxnSpLocks/>
            </p:cNvCxnSpPr>
            <p:nvPr/>
          </p:nvCxnSpPr>
          <p:spPr>
            <a:xfrm>
              <a:off x="7148513" y="3305175"/>
              <a:ext cx="86677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9E90819-C9A4-439C-9700-F5068CDCBD04}"/>
                </a:ext>
              </a:extLst>
            </p:cNvPr>
            <p:cNvSpPr txBox="1"/>
            <p:nvPr/>
          </p:nvSpPr>
          <p:spPr>
            <a:xfrm>
              <a:off x="1254917" y="2412742"/>
              <a:ext cx="3021808" cy="2585323"/>
            </a:xfrm>
            <a:prstGeom prst="rect">
              <a:avLst/>
            </a:prstGeom>
            <a:noFill/>
          </p:spPr>
          <p:txBody>
            <a:bodyPr wrap="square" rtlCol="0">
              <a:spAutoFit/>
            </a:bodyPr>
            <a:lstStyle/>
            <a:p>
              <a:pPr marL="342900" indent="-342900">
                <a:buAutoNum type="arabicPeriod"/>
              </a:pPr>
              <a:r>
                <a:rPr lang="en-US" dirty="0"/>
                <a:t>Charge-scrap, sponge, hot heel, alloys (t1)</a:t>
              </a:r>
            </a:p>
            <a:p>
              <a:pPr marL="342900" indent="-342900">
                <a:buAutoNum type="arabicPeriod"/>
              </a:pPr>
              <a:r>
                <a:rPr lang="en-US" dirty="0"/>
                <a:t>Voltage t0</a:t>
              </a:r>
            </a:p>
            <a:p>
              <a:pPr marL="342900" indent="-342900">
                <a:buAutoNum type="arabicPeriod"/>
              </a:pPr>
              <a:r>
                <a:rPr lang="en-US" dirty="0"/>
                <a:t>Frequency t0</a:t>
              </a:r>
            </a:p>
            <a:p>
              <a:pPr marL="342900" indent="-342900">
                <a:buAutoNum type="arabicPeriod"/>
              </a:pPr>
              <a:r>
                <a:rPr lang="en-US" dirty="0"/>
                <a:t>Rating of furnace t0</a:t>
              </a:r>
            </a:p>
            <a:p>
              <a:pPr marL="342900" indent="-342900">
                <a:buAutoNum type="arabicPeriod"/>
              </a:pPr>
              <a:r>
                <a:rPr lang="en-US" dirty="0"/>
                <a:t>Lining thickness t1</a:t>
              </a:r>
            </a:p>
            <a:p>
              <a:pPr marL="342900" indent="-342900">
                <a:buAutoNum type="arabicPeriod"/>
              </a:pPr>
              <a:r>
                <a:rPr lang="en-US" dirty="0"/>
                <a:t>Tapping temp t1</a:t>
              </a:r>
            </a:p>
            <a:p>
              <a:pPr marL="342900" indent="-342900">
                <a:buAutoNum type="arabicPeriod"/>
              </a:pPr>
              <a:endParaRPr lang="en-US" dirty="0"/>
            </a:p>
            <a:p>
              <a:pPr marL="342900" indent="-342900">
                <a:buAutoNum type="arabicPeriod"/>
              </a:pPr>
              <a:endParaRPr lang="en-IN" dirty="0"/>
            </a:p>
          </p:txBody>
        </p:sp>
        <p:sp>
          <p:nvSpPr>
            <p:cNvPr id="14" name="TextBox 13">
              <a:extLst>
                <a:ext uri="{FF2B5EF4-FFF2-40B4-BE49-F238E27FC236}">
                  <a16:creationId xmlns:a16="http://schemas.microsoft.com/office/drawing/2014/main" id="{4033F74D-F706-4155-89DB-4F519205C039}"/>
                </a:ext>
              </a:extLst>
            </p:cNvPr>
            <p:cNvSpPr txBox="1"/>
            <p:nvPr/>
          </p:nvSpPr>
          <p:spPr>
            <a:xfrm>
              <a:off x="5345769" y="2652236"/>
              <a:ext cx="1602377" cy="1477328"/>
            </a:xfrm>
            <a:prstGeom prst="rect">
              <a:avLst/>
            </a:prstGeom>
            <a:noFill/>
          </p:spPr>
          <p:txBody>
            <a:bodyPr wrap="square" rtlCol="0">
              <a:spAutoFit/>
            </a:bodyPr>
            <a:lstStyle/>
            <a:p>
              <a:r>
                <a:rPr lang="en-US" dirty="0"/>
                <a:t>Black box</a:t>
              </a:r>
            </a:p>
            <a:p>
              <a:endParaRPr lang="en-US" dirty="0"/>
            </a:p>
            <a:p>
              <a:r>
                <a:rPr lang="en-US" dirty="0"/>
                <a:t>Multi-linear regression model</a:t>
              </a:r>
              <a:endParaRPr lang="en-IN" dirty="0"/>
            </a:p>
          </p:txBody>
        </p:sp>
        <p:sp>
          <p:nvSpPr>
            <p:cNvPr id="15" name="TextBox 14">
              <a:extLst>
                <a:ext uri="{FF2B5EF4-FFF2-40B4-BE49-F238E27FC236}">
                  <a16:creationId xmlns:a16="http://schemas.microsoft.com/office/drawing/2014/main" id="{A01D15BA-3CDD-4AB3-8DED-A6F2913232AB}"/>
                </a:ext>
              </a:extLst>
            </p:cNvPr>
            <p:cNvSpPr txBox="1"/>
            <p:nvPr/>
          </p:nvSpPr>
          <p:spPr>
            <a:xfrm>
              <a:off x="8191500" y="2135742"/>
              <a:ext cx="2226466" cy="2862322"/>
            </a:xfrm>
            <a:prstGeom prst="rect">
              <a:avLst/>
            </a:prstGeom>
            <a:noFill/>
          </p:spPr>
          <p:txBody>
            <a:bodyPr wrap="square" rtlCol="0">
              <a:spAutoFit/>
            </a:bodyPr>
            <a:lstStyle/>
            <a:p>
              <a:r>
                <a:rPr lang="en-US" dirty="0"/>
                <a:t>1. Furnace</a:t>
              </a:r>
            </a:p>
            <a:p>
              <a:r>
                <a:rPr lang="en-US" dirty="0"/>
                <a:t>Efficiency – can compute power consumed from this</a:t>
              </a:r>
            </a:p>
            <a:p>
              <a:r>
                <a:rPr lang="en-IN" dirty="0"/>
                <a:t>2. Melt efficiency – power from this as well</a:t>
              </a:r>
            </a:p>
            <a:p>
              <a:r>
                <a:rPr lang="en-IN" dirty="0"/>
                <a:t>3. Heat time</a:t>
              </a:r>
            </a:p>
            <a:p>
              <a:r>
                <a:rPr lang="en-IN" dirty="0"/>
                <a:t>4. Voltage t1</a:t>
              </a:r>
            </a:p>
            <a:p>
              <a:r>
                <a:rPr lang="en-IN" dirty="0"/>
                <a:t>5. Frequency t1</a:t>
              </a:r>
            </a:p>
          </p:txBody>
        </p:sp>
      </p:grpSp>
      <p:sp>
        <p:nvSpPr>
          <p:cNvPr id="18" name="TextBox 17">
            <a:extLst>
              <a:ext uri="{FF2B5EF4-FFF2-40B4-BE49-F238E27FC236}">
                <a16:creationId xmlns:a16="http://schemas.microsoft.com/office/drawing/2014/main" id="{27869978-CC1B-45F8-BA4F-47570BCBB07C}"/>
              </a:ext>
            </a:extLst>
          </p:cNvPr>
          <p:cNvSpPr txBox="1"/>
          <p:nvPr/>
        </p:nvSpPr>
        <p:spPr>
          <a:xfrm>
            <a:off x="2085975" y="5895975"/>
            <a:ext cx="8121967" cy="369332"/>
          </a:xfrm>
          <a:prstGeom prst="rect">
            <a:avLst/>
          </a:prstGeom>
          <a:noFill/>
        </p:spPr>
        <p:txBody>
          <a:bodyPr wrap="none" rtlCol="0">
            <a:spAutoFit/>
          </a:bodyPr>
          <a:lstStyle/>
          <a:p>
            <a:r>
              <a:rPr lang="en-US" dirty="0"/>
              <a:t>Note : The voltage change due to capacitor removal effect needs to be accounted for</a:t>
            </a:r>
            <a:endParaRPr lang="en-IN" dirty="0"/>
          </a:p>
        </p:txBody>
      </p:sp>
    </p:spTree>
    <p:extLst>
      <p:ext uri="{BB962C8B-B14F-4D97-AF65-F5344CB8AC3E}">
        <p14:creationId xmlns:p14="http://schemas.microsoft.com/office/powerpoint/2010/main" val="149586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F4C9-EDE3-495D-8F80-FA56B9CD1CFB}"/>
              </a:ext>
            </a:extLst>
          </p:cNvPr>
          <p:cNvSpPr>
            <a:spLocks noGrp="1"/>
          </p:cNvSpPr>
          <p:nvPr>
            <p:ph type="title"/>
          </p:nvPr>
        </p:nvSpPr>
        <p:spPr/>
        <p:txBody>
          <a:bodyPr/>
          <a:lstStyle/>
          <a:p>
            <a:r>
              <a:rPr lang="en-US" dirty="0"/>
              <a:t>Model 3 – Refractory lining prediction, batch wise aggregate</a:t>
            </a:r>
            <a:endParaRPr lang="en-IN" dirty="0"/>
          </a:p>
        </p:txBody>
      </p:sp>
      <p:sp>
        <p:nvSpPr>
          <p:cNvPr id="3" name="Content Placeholder 2">
            <a:extLst>
              <a:ext uri="{FF2B5EF4-FFF2-40B4-BE49-F238E27FC236}">
                <a16:creationId xmlns:a16="http://schemas.microsoft.com/office/drawing/2014/main" id="{C0D72C1F-AFEC-49B9-8A92-3024FC9F356B}"/>
              </a:ext>
            </a:extLst>
          </p:cNvPr>
          <p:cNvSpPr>
            <a:spLocks noGrp="1"/>
          </p:cNvSpPr>
          <p:nvPr>
            <p:ph idx="1"/>
          </p:nvPr>
        </p:nvSpPr>
        <p:spPr/>
        <p:txBody>
          <a:bodyPr/>
          <a:lstStyle/>
          <a:p>
            <a:pPr marL="0" indent="0">
              <a:buNone/>
            </a:pPr>
            <a:endParaRPr lang="en-IN" dirty="0"/>
          </a:p>
        </p:txBody>
      </p:sp>
      <p:grpSp>
        <p:nvGrpSpPr>
          <p:cNvPr id="4" name="Group 3">
            <a:extLst>
              <a:ext uri="{FF2B5EF4-FFF2-40B4-BE49-F238E27FC236}">
                <a16:creationId xmlns:a16="http://schemas.microsoft.com/office/drawing/2014/main" id="{F29FBD72-8885-47FD-871E-0ACECFE09844}"/>
              </a:ext>
            </a:extLst>
          </p:cNvPr>
          <p:cNvGrpSpPr/>
          <p:nvPr/>
        </p:nvGrpSpPr>
        <p:grpSpPr>
          <a:xfrm>
            <a:off x="1497806" y="2809872"/>
            <a:ext cx="9170193" cy="3238501"/>
            <a:chOff x="814387" y="1914522"/>
            <a:chExt cx="9196386" cy="3238501"/>
          </a:xfrm>
        </p:grpSpPr>
        <p:sp>
          <p:nvSpPr>
            <p:cNvPr id="5" name="Rectangle: Diagonal Corners Rounded 4">
              <a:extLst>
                <a:ext uri="{FF2B5EF4-FFF2-40B4-BE49-F238E27FC236}">
                  <a16:creationId xmlns:a16="http://schemas.microsoft.com/office/drawing/2014/main" id="{2609A2BE-71C8-4138-9648-46BF543607E9}"/>
                </a:ext>
              </a:extLst>
            </p:cNvPr>
            <p:cNvSpPr/>
            <p:nvPr/>
          </p:nvSpPr>
          <p:spPr>
            <a:xfrm>
              <a:off x="5186360" y="1914522"/>
              <a:ext cx="1952625" cy="3190875"/>
            </a:xfrm>
            <a:prstGeom prst="round2DiagRect">
              <a:avLst/>
            </a:prstGeom>
            <a:solidFill>
              <a:schemeClr val="bg1"/>
            </a:solid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10658BBA-6E7B-4DBF-AF7D-90D965B557B6}"/>
                </a:ext>
              </a:extLst>
            </p:cNvPr>
            <p:cNvCxnSpPr>
              <a:cxnSpLocks/>
            </p:cNvCxnSpPr>
            <p:nvPr/>
          </p:nvCxnSpPr>
          <p:spPr>
            <a:xfrm>
              <a:off x="4276725" y="3390900"/>
              <a:ext cx="86677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Rectangle: Diagonal Corners Rounded 6">
              <a:extLst>
                <a:ext uri="{FF2B5EF4-FFF2-40B4-BE49-F238E27FC236}">
                  <a16:creationId xmlns:a16="http://schemas.microsoft.com/office/drawing/2014/main" id="{F9E7706E-AF5B-4E86-97D1-9148E3157040}"/>
                </a:ext>
              </a:extLst>
            </p:cNvPr>
            <p:cNvSpPr/>
            <p:nvPr/>
          </p:nvSpPr>
          <p:spPr>
            <a:xfrm>
              <a:off x="814387" y="1914522"/>
              <a:ext cx="3419477" cy="3190875"/>
            </a:xfrm>
            <a:prstGeom prst="round2DiagRect">
              <a:avLst/>
            </a:prstGeom>
            <a:solidFill>
              <a:schemeClr val="bg1"/>
            </a:solid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Diagonal Corners Rounded 7">
              <a:extLst>
                <a:ext uri="{FF2B5EF4-FFF2-40B4-BE49-F238E27FC236}">
                  <a16:creationId xmlns:a16="http://schemas.microsoft.com/office/drawing/2014/main" id="{B28451B2-DDB1-476C-880D-918A1552E7EF}"/>
                </a:ext>
              </a:extLst>
            </p:cNvPr>
            <p:cNvSpPr/>
            <p:nvPr/>
          </p:nvSpPr>
          <p:spPr>
            <a:xfrm>
              <a:off x="8058148" y="1962148"/>
              <a:ext cx="1952625" cy="3190875"/>
            </a:xfrm>
            <a:prstGeom prst="round2DiagRect">
              <a:avLst/>
            </a:prstGeom>
            <a:solidFill>
              <a:schemeClr val="bg1"/>
            </a:solid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C542C332-EB79-4B76-8551-B31094C7CBEC}"/>
                </a:ext>
              </a:extLst>
            </p:cNvPr>
            <p:cNvCxnSpPr>
              <a:cxnSpLocks/>
            </p:cNvCxnSpPr>
            <p:nvPr/>
          </p:nvCxnSpPr>
          <p:spPr>
            <a:xfrm>
              <a:off x="7148513" y="3305175"/>
              <a:ext cx="86677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9B1100B-D9B9-4C61-962F-75D33209CE24}"/>
                </a:ext>
              </a:extLst>
            </p:cNvPr>
            <p:cNvSpPr txBox="1"/>
            <p:nvPr/>
          </p:nvSpPr>
          <p:spPr>
            <a:xfrm>
              <a:off x="1006076" y="2290701"/>
              <a:ext cx="3021808" cy="2862322"/>
            </a:xfrm>
            <a:prstGeom prst="rect">
              <a:avLst/>
            </a:prstGeom>
            <a:noFill/>
          </p:spPr>
          <p:txBody>
            <a:bodyPr wrap="square" rtlCol="0">
              <a:spAutoFit/>
            </a:bodyPr>
            <a:lstStyle/>
            <a:p>
              <a:pPr marL="342900" indent="-342900">
                <a:buAutoNum type="arabicPeriod"/>
              </a:pPr>
              <a:r>
                <a:rPr lang="en-US" dirty="0"/>
                <a:t>Refractory thickness start</a:t>
              </a:r>
            </a:p>
            <a:p>
              <a:pPr marL="342900" indent="-342900">
                <a:buAutoNum type="arabicPeriod"/>
              </a:pPr>
              <a:r>
                <a:rPr lang="en-US" dirty="0"/>
                <a:t>Refractory thickness end</a:t>
              </a:r>
            </a:p>
            <a:p>
              <a:pPr marL="342900" indent="-342900">
                <a:buAutoNum type="arabicPeriod"/>
              </a:pPr>
              <a:r>
                <a:rPr lang="en-US" dirty="0"/>
                <a:t>Frequency start</a:t>
              </a:r>
            </a:p>
            <a:p>
              <a:pPr marL="342900" indent="-342900">
                <a:buAutoNum type="arabicPeriod"/>
              </a:pPr>
              <a:r>
                <a:rPr lang="en-US" dirty="0"/>
                <a:t>Frequency end</a:t>
              </a:r>
            </a:p>
            <a:p>
              <a:pPr marL="342900" indent="-342900">
                <a:buAutoNum type="arabicPeriod"/>
              </a:pPr>
              <a:r>
                <a:rPr lang="en-US" dirty="0"/>
                <a:t>Voltage start</a:t>
              </a:r>
            </a:p>
            <a:p>
              <a:pPr marL="342900" indent="-342900">
                <a:buAutoNum type="arabicPeriod"/>
              </a:pPr>
              <a:r>
                <a:rPr lang="en-US" dirty="0"/>
                <a:t>Voltage end</a:t>
              </a:r>
            </a:p>
            <a:p>
              <a:pPr marL="342900" indent="-342900">
                <a:buAutoNum type="arabicPeriod"/>
              </a:pPr>
              <a:r>
                <a:rPr lang="en-US" dirty="0"/>
                <a:t>Total charge input</a:t>
              </a:r>
            </a:p>
            <a:p>
              <a:pPr marL="342900" indent="-342900">
                <a:buAutoNum type="arabicPeriod"/>
              </a:pPr>
              <a:r>
                <a:rPr lang="en-US" dirty="0"/>
                <a:t>Tapping temperature</a:t>
              </a:r>
            </a:p>
            <a:p>
              <a:pPr marL="342900" indent="-342900">
                <a:buAutoNum type="arabicPeriod"/>
              </a:pPr>
              <a:r>
                <a:rPr lang="en-US" dirty="0"/>
                <a:t>Furnace capacity</a:t>
              </a:r>
            </a:p>
            <a:p>
              <a:endParaRPr lang="en-IN" dirty="0"/>
            </a:p>
          </p:txBody>
        </p:sp>
        <p:sp>
          <p:nvSpPr>
            <p:cNvPr id="11" name="TextBox 10">
              <a:extLst>
                <a:ext uri="{FF2B5EF4-FFF2-40B4-BE49-F238E27FC236}">
                  <a16:creationId xmlns:a16="http://schemas.microsoft.com/office/drawing/2014/main" id="{FC80EADC-D919-4A19-97B2-3C791B229B22}"/>
                </a:ext>
              </a:extLst>
            </p:cNvPr>
            <p:cNvSpPr txBox="1"/>
            <p:nvPr/>
          </p:nvSpPr>
          <p:spPr>
            <a:xfrm>
              <a:off x="5560218" y="3188253"/>
              <a:ext cx="1128714" cy="369332"/>
            </a:xfrm>
            <a:prstGeom prst="rect">
              <a:avLst/>
            </a:prstGeom>
            <a:noFill/>
          </p:spPr>
          <p:txBody>
            <a:bodyPr wrap="square" rtlCol="0">
              <a:spAutoFit/>
            </a:bodyPr>
            <a:lstStyle/>
            <a:p>
              <a:r>
                <a:rPr lang="en-US" dirty="0"/>
                <a:t>Black box</a:t>
              </a:r>
              <a:endParaRPr lang="en-IN" dirty="0"/>
            </a:p>
          </p:txBody>
        </p:sp>
        <p:sp>
          <p:nvSpPr>
            <p:cNvPr id="12" name="TextBox 11">
              <a:extLst>
                <a:ext uri="{FF2B5EF4-FFF2-40B4-BE49-F238E27FC236}">
                  <a16:creationId xmlns:a16="http://schemas.microsoft.com/office/drawing/2014/main" id="{FC5E80D1-36A7-4A6F-98BD-A05D6E03D3A2}"/>
                </a:ext>
              </a:extLst>
            </p:cNvPr>
            <p:cNvSpPr txBox="1"/>
            <p:nvPr/>
          </p:nvSpPr>
          <p:spPr>
            <a:xfrm>
              <a:off x="8176022" y="2632796"/>
              <a:ext cx="1516855" cy="2308324"/>
            </a:xfrm>
            <a:prstGeom prst="rect">
              <a:avLst/>
            </a:prstGeom>
            <a:noFill/>
          </p:spPr>
          <p:txBody>
            <a:bodyPr wrap="square" rtlCol="0">
              <a:spAutoFit/>
            </a:bodyPr>
            <a:lstStyle/>
            <a:p>
              <a:r>
                <a:rPr lang="en-US" dirty="0"/>
                <a:t>1. Number of heats</a:t>
              </a:r>
            </a:p>
            <a:p>
              <a:r>
                <a:rPr lang="en-IN" dirty="0"/>
                <a:t>2. Average furnace efficiency</a:t>
              </a:r>
            </a:p>
            <a:p>
              <a:r>
                <a:rPr lang="en-IN" dirty="0"/>
                <a:t>3. Average melt efficiency</a:t>
              </a:r>
            </a:p>
          </p:txBody>
        </p:sp>
      </p:grpSp>
    </p:spTree>
    <p:extLst>
      <p:ext uri="{BB962C8B-B14F-4D97-AF65-F5344CB8AC3E}">
        <p14:creationId xmlns:p14="http://schemas.microsoft.com/office/powerpoint/2010/main" val="256542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8979-AAA1-41D7-8505-02AFBA621C71}"/>
              </a:ext>
            </a:extLst>
          </p:cNvPr>
          <p:cNvSpPr>
            <a:spLocks noGrp="1"/>
          </p:cNvSpPr>
          <p:nvPr>
            <p:ph type="title"/>
          </p:nvPr>
        </p:nvSpPr>
        <p:spPr/>
        <p:txBody>
          <a:bodyPr/>
          <a:lstStyle/>
          <a:p>
            <a:r>
              <a:rPr lang="en-IN" dirty="0"/>
              <a:t>Data needed from SGRI</a:t>
            </a:r>
            <a:endParaRPr lang="en-US" dirty="0"/>
          </a:p>
        </p:txBody>
      </p:sp>
      <p:sp>
        <p:nvSpPr>
          <p:cNvPr id="3" name="Content Placeholder 2">
            <a:extLst>
              <a:ext uri="{FF2B5EF4-FFF2-40B4-BE49-F238E27FC236}">
                <a16:creationId xmlns:a16="http://schemas.microsoft.com/office/drawing/2014/main" id="{5D30297C-DB43-4AE4-A261-1E68FD87C643}"/>
              </a:ext>
            </a:extLst>
          </p:cNvPr>
          <p:cNvSpPr>
            <a:spLocks noGrp="1"/>
          </p:cNvSpPr>
          <p:nvPr>
            <p:ph idx="1"/>
          </p:nvPr>
        </p:nvSpPr>
        <p:spPr>
          <a:xfrm>
            <a:off x="838200" y="1454331"/>
            <a:ext cx="10515600" cy="4722632"/>
          </a:xfrm>
        </p:spPr>
        <p:txBody>
          <a:bodyPr/>
          <a:lstStyle/>
          <a:p>
            <a:r>
              <a:rPr lang="en-IN" dirty="0"/>
              <a:t>What can be the range of input material (MT) for a furnace with a given capacity?</a:t>
            </a:r>
          </a:p>
          <a:p>
            <a:r>
              <a:rPr lang="en-IN" dirty="0"/>
              <a:t>Capacity and dimensions of the furnace </a:t>
            </a:r>
          </a:p>
          <a:p>
            <a:r>
              <a:rPr lang="en-IN" dirty="0"/>
              <a:t>More information on how many capacitors are available and how many can be removed</a:t>
            </a:r>
          </a:p>
          <a:p>
            <a:r>
              <a:rPr lang="en-IN" dirty="0"/>
              <a:t>What are the various parameters that they look for before deciding on how much amount of material they can charge?</a:t>
            </a:r>
          </a:p>
          <a:p>
            <a:r>
              <a:rPr lang="en-IN" dirty="0"/>
              <a:t>What type of steel is needed as the output?</a:t>
            </a:r>
          </a:p>
          <a:p>
            <a:endParaRPr lang="en-US" dirty="0"/>
          </a:p>
        </p:txBody>
      </p:sp>
    </p:spTree>
    <p:extLst>
      <p:ext uri="{BB962C8B-B14F-4D97-AF65-F5344CB8AC3E}">
        <p14:creationId xmlns:p14="http://schemas.microsoft.com/office/powerpoint/2010/main" val="2344192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1432</Words>
  <Application>Microsoft Office PowerPoint</Application>
  <PresentationFormat>Widescreen</PresentationFormat>
  <Paragraphs>304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vt:lpstr>
      <vt:lpstr>Cambria Math</vt:lpstr>
      <vt:lpstr>Office Theme</vt:lpstr>
      <vt:lpstr>Work plan</vt:lpstr>
      <vt:lpstr>Dataset</vt:lpstr>
      <vt:lpstr>Data description</vt:lpstr>
      <vt:lpstr>Efficiency</vt:lpstr>
      <vt:lpstr>Model 1 -  Furnace efficiency</vt:lpstr>
      <vt:lpstr>Model 2 – Melt efficiency</vt:lpstr>
      <vt:lpstr>Model 1 and 2 description – for each heat/melt</vt:lpstr>
      <vt:lpstr>Model 3 – Refractory lining prediction, batch wise aggregate</vt:lpstr>
      <vt:lpstr>Data needed from SGRI</vt:lpstr>
      <vt:lpstr>PowerPoint Presentation</vt:lpstr>
      <vt:lpstr>Modelling the effects of removing a capacitor </vt:lpstr>
      <vt:lpstr>Dataset preparation</vt:lpstr>
      <vt:lpstr>Linear Models</vt:lpstr>
      <vt:lpstr>All Inputs and Target is Efficiency</vt:lpstr>
      <vt:lpstr>All Inputs and Target is Efficiency</vt:lpstr>
      <vt:lpstr>All Inputs and Target is Total Heat Time</vt:lpstr>
      <vt:lpstr>All Inputs and Target is Total Heat Time</vt:lpstr>
      <vt:lpstr>All Inputs and Target is Voltage</vt:lpstr>
      <vt:lpstr>All Inputs and Target is Voltage</vt:lpstr>
      <vt:lpstr>All Inputs and Target is Frequency</vt:lpstr>
      <vt:lpstr>All Inputs and Target is Frequency</vt:lpstr>
      <vt:lpstr>All Inputs and Target is Refractory Lining after heat</vt:lpstr>
      <vt:lpstr>Non-linear Models</vt:lpstr>
      <vt:lpstr>All Inputs and Target is Efficiency</vt:lpstr>
      <vt:lpstr>All Inputs and Target is Efficiency</vt:lpstr>
      <vt:lpstr>All Inputs and Target is Total Heat Time</vt:lpstr>
      <vt:lpstr>All Inputs and Target is Total Heat Time</vt:lpstr>
      <vt:lpstr>All Inputs and Target is Voltage</vt:lpstr>
      <vt:lpstr>All Inputs and Target is Voltage</vt:lpstr>
      <vt:lpstr>All Inputs and Target is Frequency</vt:lpstr>
      <vt:lpstr>All Inputs and Target is Frequency</vt:lpstr>
      <vt:lpstr>All Inputs and Target is Refractory lining after heat</vt:lpstr>
      <vt:lpstr>All Inputs and Target is Refractory lining after heat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plan</dc:title>
  <dc:creator>Bala Shyamala</dc:creator>
  <cp:lastModifiedBy>SAI NIKHIL DONDAPATI</cp:lastModifiedBy>
  <cp:revision>93</cp:revision>
  <dcterms:created xsi:type="dcterms:W3CDTF">2020-10-07T11:16:49Z</dcterms:created>
  <dcterms:modified xsi:type="dcterms:W3CDTF">2020-10-13T14:36:37Z</dcterms:modified>
</cp:coreProperties>
</file>