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2" r:id="rId5"/>
    <p:sldId id="264" r:id="rId6"/>
    <p:sldId id="265" r:id="rId7"/>
    <p:sldId id="263" r:id="rId8"/>
    <p:sldId id="273" r:id="rId9"/>
    <p:sldId id="274" r:id="rId10"/>
    <p:sldId id="272" r:id="rId11"/>
    <p:sldId id="27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25DA-6A2D-4A98-98BC-31647F18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2577C-4AFF-4367-87C3-47907C40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1C4E-AA20-47A3-9431-3AFA2E6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9F64-3B7E-4196-A10F-26A2BA26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E2B3-C99D-4F11-808D-5763CA08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6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D5DE-B7A6-4704-A897-45AAAB00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60D86-507D-4B68-A5AC-C0AE1DBBB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B84E-E10A-4916-9C5E-D602449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6BF7-2B7E-43B5-8964-482C24B1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E04D-B933-4CE0-9525-1ECE3EAD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05B1B-E52D-43AD-A839-5E734465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6869-2934-406F-B1A4-A38760355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107C-BE4F-4E50-9CBF-DCAA9147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0A62-0B1E-4134-80F3-854997D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91E3-848B-43F7-BD72-ED9E823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556C-77F3-4CD6-AD9C-DF0577C9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BE0C-2952-4E32-AC45-53B540B9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C11A-485C-4FDF-9F0C-9ED16727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C640-329F-4F01-B4C6-FE6D7499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6D4A-9600-4F06-B44A-933B5139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6EB5-FD3B-438F-B0C4-621A40F7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B1AF-D855-465E-9033-FF756B6E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A11C-F78E-4B65-A013-31B79046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9926-0A50-414D-ABFE-2613A75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8BE9-7AA6-45C2-A740-979D97C0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7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E49F-3EC6-47A3-9E1C-9087560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E292-78D5-48C8-B61E-732572A00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DF352-B975-43D5-BB4D-DE5EA468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625F-6841-4EED-8434-627590D4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91E4-36AE-4EE7-B7D8-ECCE6B89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4277-0E13-4C93-A109-DD6D8118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F45-1CB3-4FD1-94E2-73C94C9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3323-D005-434F-95D4-B86C3502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74D19-2100-4EE2-8291-C3DFE018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89416-3693-46C3-9354-FB41BEA68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705EB-1FCB-4A67-806A-DCB66B84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5B08B-9607-4B4C-869C-41C3FF84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D0499-797D-47B3-B685-E4ADF6F4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A0A0C-7504-4299-887B-FAB2F6EF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9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CA41-A34C-4ED6-82FA-2711B531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21F1B-832D-4F49-B533-70B5390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E8072-5EB3-4192-AA50-6FAC59A4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6487-B12B-4973-B820-0F32C71A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2FD44-1BDA-4FA1-965B-D8DCDDC8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E19BC-CE4E-47BA-9903-4CDB7EA4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4F53-4A53-4ECB-8A8F-CB692DD0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649-7FD2-4DD4-83FF-7140DAC4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A339-1D66-4D20-9CF6-D05CA5BB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77B6-259B-42E3-8171-AA2F8DA5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E2FEB-61B1-496C-9083-24EFE05E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953D9-31E1-4236-915C-55FE53B5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26467-A120-4154-8822-0AD5CEE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CE72-C5E7-4FD7-B3A3-AA4AE2B6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718F7-C885-408B-9FE1-5147C426A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3C73A-9AE2-4555-90F2-7F6D94110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8224-A94F-4E66-A439-B939E224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144FA-BA2A-497F-A904-5FEA4F5B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0871-99CE-4729-9ED8-BAFF199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4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D8F3D-385B-4FF0-B594-CAAC7B5F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F7C06-9809-4525-B501-BAA1182A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78A5-F848-4F2A-B9A2-37690793E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5390-3817-4FF0-BA18-A526B10B100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8E3A-8E8A-43E0-B3E0-D06DD6B9D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BF8A-117C-48C4-AC5F-68442E559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399D-79F7-4856-AC09-E96B0BF1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8752-9A6A-4692-BF32-8BCE90BB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Crowding Data Extraction, Estimation, Prediction</a:t>
            </a:r>
          </a:p>
        </p:txBody>
      </p:sp>
    </p:spTree>
    <p:extLst>
      <p:ext uri="{BB962C8B-B14F-4D97-AF65-F5344CB8AC3E}">
        <p14:creationId xmlns:p14="http://schemas.microsoft.com/office/powerpoint/2010/main" val="82214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129FB9D-9E42-4922-A942-721A061C1C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1255" y="818180"/>
              <a:ext cx="11800115" cy="2239409"/>
            </p:xfrm>
            <a:graphic>
              <a:graphicData uri="http://schemas.openxmlformats.org/drawingml/2006/table">
                <a:tbl>
                  <a:tblPr/>
                  <a:tblGrid>
                    <a:gridCol w="3692436">
                      <a:extLst>
                        <a:ext uri="{9D8B030D-6E8A-4147-A177-3AD203B41FA5}">
                          <a16:colId xmlns:a16="http://schemas.microsoft.com/office/drawing/2014/main" val="196533409"/>
                        </a:ext>
                      </a:extLst>
                    </a:gridCol>
                    <a:gridCol w="8107679">
                      <a:extLst>
                        <a:ext uri="{9D8B030D-6E8A-4147-A177-3AD203B41FA5}">
                          <a16:colId xmlns:a16="http://schemas.microsoft.com/office/drawing/2014/main" val="36690993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Y (Response Variable)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(Explanatory Variables)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8528118"/>
                      </a:ext>
                    </a:extLst>
                  </a:tr>
                  <a:tr h="3222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𝑁𝑢𝑚𝑏𝑒𝑟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𝑖𝑛𝑡𝑒𝑟𝑐h𝑎𝑛𝑔𝑒𝑠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𝐼𝑛𝑡𝑒𝑟𝑐h𝑎𝑛𝑔𝑒𝑠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𝑠𝑎𝑚𝑒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𝑠𝑎𝑚𝑒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𝑠𝑐h𝑒𝑑𝑢𝑙𝑒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7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,..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3836941"/>
                      </a:ext>
                    </a:extLst>
                  </a:tr>
                  <a:tr h="322217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8326766"/>
                      </a:ext>
                    </a:extLst>
                  </a:tr>
                  <a:tr h="231176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𝐷𝑎𝑦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𝑊𝑒𝑒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5629771"/>
                      </a:ext>
                    </a:extLst>
                  </a:tr>
                  <a:tr h="193929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𝐵𝑜𝑎𝑟𝑑𝑖𝑛𝑔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𝑆𝑡𝑎𝑔𝑒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𝑛𝑎𝑚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3848724"/>
                      </a:ext>
                    </a:extLst>
                  </a:tr>
                  <a:tr h="19392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𝐴𝑙𝑖𝑔h𝑡𝑖𝑛𝑔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𝑆𝑡𝑎𝑔𝑒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𝑛𝑎𝑚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2238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129FB9D-9E42-4922-A942-721A061C1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07564"/>
                  </p:ext>
                </p:extLst>
              </p:nvPr>
            </p:nvGraphicFramePr>
            <p:xfrm>
              <a:off x="261255" y="818180"/>
              <a:ext cx="11800115" cy="2239409"/>
            </p:xfrm>
            <a:graphic>
              <a:graphicData uri="http://schemas.openxmlformats.org/drawingml/2006/table">
                <a:tbl>
                  <a:tblPr/>
                  <a:tblGrid>
                    <a:gridCol w="3692436">
                      <a:extLst>
                        <a:ext uri="{9D8B030D-6E8A-4147-A177-3AD203B41FA5}">
                          <a16:colId xmlns:a16="http://schemas.microsoft.com/office/drawing/2014/main" val="196533409"/>
                        </a:ext>
                      </a:extLst>
                    </a:gridCol>
                    <a:gridCol w="8107679">
                      <a:extLst>
                        <a:ext uri="{9D8B030D-6E8A-4147-A177-3AD203B41FA5}">
                          <a16:colId xmlns:a16="http://schemas.microsoft.com/office/drawing/2014/main" val="36690993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Y (Response Variable)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(Explanatory Variables)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8528118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5" t="-101563" r="-219967" b="-38906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05" t="-55556" r="-150" b="-167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3836941"/>
                      </a:ext>
                    </a:extLst>
                  </a:tr>
                  <a:tr h="322217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8326766"/>
                      </a:ext>
                    </a:extLst>
                  </a:tr>
                  <a:tr h="387858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05" t="-284375" r="-15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629771"/>
                      </a:ext>
                    </a:extLst>
                  </a:tr>
                  <a:tr h="387858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05" t="-390476" r="-150" b="-1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848724"/>
                      </a:ext>
                    </a:extLst>
                  </a:tr>
                  <a:tr h="38785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05" t="-482813" r="-150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38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514F9B-8B8F-4938-B622-003E05FD74E5}"/>
              </a:ext>
            </a:extLst>
          </p:cNvPr>
          <p:cNvSpPr txBox="1"/>
          <p:nvPr/>
        </p:nvSpPr>
        <p:spPr>
          <a:xfrm>
            <a:off x="165462" y="174171"/>
            <a:ext cx="1134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Interchanges prediction for a selected route, run and schedule on a given day. Interchanges of same run and schedule for the same route on previous days are used as explanatory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47DEF5A3-A982-4B59-AB29-C762CCE6B5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44983" y="3202432"/>
              <a:ext cx="8116386" cy="227609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116386">
                      <a:extLst>
                        <a:ext uri="{9D8B030D-6E8A-4147-A177-3AD203B41FA5}">
                          <a16:colId xmlns:a16="http://schemas.microsoft.com/office/drawing/2014/main" val="42737390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Other Explanatory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571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𝑅𝑜𝑢𝑡𝑒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𝑛𝑢𝑚𝑏𝑒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𝑖𝑗𝑠𝑞𝑡𝑑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(0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1)</m:t>
                              </m:r>
                            </m:oMath>
                          </a14:m>
                          <a:r>
                            <a:rPr lang="en-I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𝑚𝑢𝑙𝑡𝑖𝑝𝑙𝑒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𝑟𝑜𝑢𝑡𝑒𝑠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𝑎𝑟𝑒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𝑢𝑠𝑒𝑑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5189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𝑆𝑒𝑟𝑣𝑖𝑐𝑒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𝑡𝑦𝑝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𝑖𝑗𝑠𝑞𝑡𝑑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𝑜𝑟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e>
                              </m:d>
                            </m:oMath>
                          </a14:m>
                          <a:r>
                            <a:rPr lang="en-I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𝑚𝑢𝑙𝑡𝑖𝑝𝑙𝑒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𝑠𝑐h𝑒𝑑𝑢𝑙𝑒𝑠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𝑎𝑟𝑒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𝑢𝑠𝑒𝑑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0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(1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h𝑜𝑢𝑟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𝑖𝑛𝑡𝑒𝑟𝑣𝑎𝑙𝑠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637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𝑟𝑒𝑝𝑟𝑒𝑠𝑒𝑛𝑡𝑠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𝑢𝑛𝑖𝑞𝑢𝑒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158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𝑟𝑢𝑛𝑠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𝑑𝑎𝑦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393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47DEF5A3-A982-4B59-AB29-C762CCE6B5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276652"/>
                  </p:ext>
                </p:extLst>
              </p:nvPr>
            </p:nvGraphicFramePr>
            <p:xfrm>
              <a:off x="3944983" y="3202432"/>
              <a:ext cx="8116386" cy="227609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116386">
                      <a:extLst>
                        <a:ext uri="{9D8B030D-6E8A-4147-A177-3AD203B41FA5}">
                          <a16:colId xmlns:a16="http://schemas.microsoft.com/office/drawing/2014/main" val="42737390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Other Explanatory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571648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" t="-103125" r="-15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8901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" t="-206349" r="-150" b="-3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451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" t="-301563" r="-150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637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" t="-421311" r="-150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58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" t="-521311" r="-15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23931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4734CB1-50A9-4F54-894A-19F0BC4FBF68}"/>
              </a:ext>
            </a:extLst>
          </p:cNvPr>
          <p:cNvSpPr/>
          <p:nvPr/>
        </p:nvSpPr>
        <p:spPr>
          <a:xfrm>
            <a:off x="261255" y="5894977"/>
            <a:ext cx="1180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Both linear (Linear Regression) and non-linear (ANN’s) models can be developed which gives us the functional relationship between the Feature Vector and the Response Variables. </a:t>
            </a:r>
          </a:p>
        </p:txBody>
      </p:sp>
    </p:spTree>
    <p:extLst>
      <p:ext uri="{BB962C8B-B14F-4D97-AF65-F5344CB8AC3E}">
        <p14:creationId xmlns:p14="http://schemas.microsoft.com/office/powerpoint/2010/main" val="422020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C98A2-87D8-4544-88B9-3AE32A9750FB}"/>
              </a:ext>
            </a:extLst>
          </p:cNvPr>
          <p:cNvSpPr txBox="1"/>
          <p:nvPr/>
        </p:nvSpPr>
        <p:spPr>
          <a:xfrm>
            <a:off x="165462" y="174171"/>
            <a:ext cx="1134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Interchanges prediction for a selected route, run and schedule on a given day. Interchanges of previous runs of the same route on the same day are used as explanatory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2E9A7E-55B1-47C7-B594-2B356FFE62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1255" y="963023"/>
              <a:ext cx="11800115" cy="1895094"/>
            </p:xfrm>
            <a:graphic>
              <a:graphicData uri="http://schemas.openxmlformats.org/drawingml/2006/table">
                <a:tbl>
                  <a:tblPr/>
                  <a:tblGrid>
                    <a:gridCol w="3387636">
                      <a:extLst>
                        <a:ext uri="{9D8B030D-6E8A-4147-A177-3AD203B41FA5}">
                          <a16:colId xmlns:a16="http://schemas.microsoft.com/office/drawing/2014/main" val="196533409"/>
                        </a:ext>
                      </a:extLst>
                    </a:gridCol>
                    <a:gridCol w="8412479">
                      <a:extLst>
                        <a:ext uri="{9D8B030D-6E8A-4147-A177-3AD203B41FA5}">
                          <a16:colId xmlns:a16="http://schemas.microsoft.com/office/drawing/2014/main" val="36690993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Y (Response Variable)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(Explanatory Variables)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8528118"/>
                      </a:ext>
                    </a:extLst>
                  </a:tr>
                  <a:tr h="3222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𝐼𝑛𝑡𝑒𝑟𝑐h𝑎𝑛𝑔𝑒𝑠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𝑠𝑎𝑚𝑒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𝑝𝑟𝑒𝑣𝑖𝑜𝑢𝑠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3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𝑡𝑟𝑖𝑝𝑠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𝑠𝑎𝑚𝑒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𝑑𝑎𝑦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9266413"/>
                      </a:ext>
                    </a:extLst>
                  </a:tr>
                  <a:tr h="3222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𝑁𝑢𝑚𝑏𝑒𝑟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𝑖𝑛𝑡𝑒𝑟𝑐h𝑎𝑛𝑔𝑒𝑠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𝑁𝑢𝑚𝑏𝑒𝑟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𝑖𝑛𝑡𝑒𝑟𝑐h𝑎𝑛𝑔𝑒𝑠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8326766"/>
                      </a:ext>
                    </a:extLst>
                  </a:tr>
                  <a:tr h="19392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𝐵𝑜𝑎𝑟𝑑𝑖𝑛𝑔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𝑆𝑡𝑎𝑔𝑒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𝑛𝑎𝑚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3848724"/>
                      </a:ext>
                    </a:extLst>
                  </a:tr>
                  <a:tr h="19392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𝐴𝑙𝑖𝑔h𝑡𝑖𝑛𝑔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𝑆𝑡𝑎𝑔𝑒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𝑛𝑎𝑚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6507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2E9A7E-55B1-47C7-B594-2B356FFE62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9060418"/>
                  </p:ext>
                </p:extLst>
              </p:nvPr>
            </p:nvGraphicFramePr>
            <p:xfrm>
              <a:off x="261255" y="963023"/>
              <a:ext cx="11800115" cy="1895094"/>
            </p:xfrm>
            <a:graphic>
              <a:graphicData uri="http://schemas.openxmlformats.org/drawingml/2006/table">
                <a:tbl>
                  <a:tblPr/>
                  <a:tblGrid>
                    <a:gridCol w="3387636">
                      <a:extLst>
                        <a:ext uri="{9D8B030D-6E8A-4147-A177-3AD203B41FA5}">
                          <a16:colId xmlns:a16="http://schemas.microsoft.com/office/drawing/2014/main" val="196533409"/>
                        </a:ext>
                      </a:extLst>
                    </a:gridCol>
                    <a:gridCol w="8412479">
                      <a:extLst>
                        <a:ext uri="{9D8B030D-6E8A-4147-A177-3AD203B41FA5}">
                          <a16:colId xmlns:a16="http://schemas.microsoft.com/office/drawing/2014/main" val="36690993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Y (Response Variable)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(Explanatory Variables)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85281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3" t="-108333" r="-145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26641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0" t="-195313" r="-248741" b="-2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3" t="-195313" r="-145" b="-2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2676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3" t="-295313" r="-145" b="-1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84872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3" t="-395313" r="-145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507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1E35D88-BE92-4638-B1F2-F34C5C89CF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2434" y="3345689"/>
              <a:ext cx="8429896" cy="114655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429896">
                      <a:extLst>
                        <a:ext uri="{9D8B030D-6E8A-4147-A177-3AD203B41FA5}">
                          <a16:colId xmlns:a16="http://schemas.microsoft.com/office/drawing/2014/main" val="3539997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𝑆𝑒𝑟𝑣𝑖𝑐𝑒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𝑡𝑦𝑝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0624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𝑖𝑗𝑠𝑞𝑡𝑑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0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(1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h𝑜𝑢𝑟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𝑖𝑛𝑡𝑒𝑟𝑣𝑎𝑙𝑠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16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𝑟𝑒𝑝𝑟𝑒𝑠𝑒𝑛𝑡𝑠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𝑢𝑛𝑖𝑞𝑢𝑒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69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1E35D88-BE92-4638-B1F2-F34C5C89C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27420"/>
                  </p:ext>
                </p:extLst>
              </p:nvPr>
            </p:nvGraphicFramePr>
            <p:xfrm>
              <a:off x="3692434" y="3345689"/>
              <a:ext cx="8429896" cy="114655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429896">
                      <a:extLst>
                        <a:ext uri="{9D8B030D-6E8A-4147-A177-3AD203B41FA5}">
                          <a16:colId xmlns:a16="http://schemas.microsoft.com/office/drawing/2014/main" val="353999739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" t="-1563" r="-145" b="-20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62438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" t="-101563" r="-145" b="-10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6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" t="-211475" r="-145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696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173F689-9EFD-4832-B1C9-D25546CE5E84}"/>
              </a:ext>
            </a:extLst>
          </p:cNvPr>
          <p:cNvSpPr/>
          <p:nvPr/>
        </p:nvSpPr>
        <p:spPr>
          <a:xfrm>
            <a:off x="261255" y="5894977"/>
            <a:ext cx="1180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Both linear (Linear Regression) and non-linear (ANN’s) models can be developed which gives us the functional relationship between the Feature Vector and the Response Variables. </a:t>
            </a:r>
          </a:p>
        </p:txBody>
      </p:sp>
    </p:spTree>
    <p:extLst>
      <p:ext uri="{BB962C8B-B14F-4D97-AF65-F5344CB8AC3E}">
        <p14:creationId xmlns:p14="http://schemas.microsoft.com/office/powerpoint/2010/main" val="87844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F3DA2-A45C-4FB0-B236-4FBB467EB852}"/>
              </a:ext>
            </a:extLst>
          </p:cNvPr>
          <p:cNvSpPr txBox="1"/>
          <p:nvPr/>
        </p:nvSpPr>
        <p:spPr>
          <a:xfrm>
            <a:off x="165462" y="174171"/>
            <a:ext cx="1134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Interchanges prediction for a selected route, run and schedule on a given day. Occupancy of the last three links of the same run are used as explanatory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2AB6214-47C5-45AD-88D9-6110F44366C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1255" y="963023"/>
              <a:ext cx="11800115" cy="1892427"/>
            </p:xfrm>
            <a:graphic>
              <a:graphicData uri="http://schemas.openxmlformats.org/drawingml/2006/table">
                <a:tbl>
                  <a:tblPr/>
                  <a:tblGrid>
                    <a:gridCol w="3814356">
                      <a:extLst>
                        <a:ext uri="{9D8B030D-6E8A-4147-A177-3AD203B41FA5}">
                          <a16:colId xmlns:a16="http://schemas.microsoft.com/office/drawing/2014/main" val="196533409"/>
                        </a:ext>
                      </a:extLst>
                    </a:gridCol>
                    <a:gridCol w="7985759">
                      <a:extLst>
                        <a:ext uri="{9D8B030D-6E8A-4147-A177-3AD203B41FA5}">
                          <a16:colId xmlns:a16="http://schemas.microsoft.com/office/drawing/2014/main" val="36690993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Y (Response Variable)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(Explanatory Variables)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8528118"/>
                      </a:ext>
                    </a:extLst>
                  </a:tr>
                  <a:tr h="3222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𝑂𝑐𝑐𝑢𝑝𝑎𝑛𝑐𝑖𝑒𝑠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𝑠𝑎𝑚𝑒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𝑝𝑟𝑒𝑣𝑖𝑜𝑢𝑠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3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𝑙𝑖𝑛𝑘𝑠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𝑠𝑎𝑚𝑒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𝑑𝑎𝑦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9266413"/>
                      </a:ext>
                    </a:extLst>
                  </a:tr>
                  <a:tr h="3222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𝑁𝑢𝑚𝑏𝑒𝑟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𝑖𝑛𝑡𝑒𝑟𝑐h𝑎𝑛𝑔𝑒𝑠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𝑂𝑐𝑐𝑢𝑝𝑎𝑛𝑐𝑖𝑒𝑠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8326766"/>
                      </a:ext>
                    </a:extLst>
                  </a:tr>
                  <a:tr h="19392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𝐵𝑜𝑎𝑟𝑑𝑖𝑛𝑔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𝑆𝑡𝑎𝑔𝑒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𝑛𝑎𝑚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3848724"/>
                      </a:ext>
                    </a:extLst>
                  </a:tr>
                  <a:tr h="19392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𝐴𝑙𝑖𝑔h𝑡𝑖𝑛𝑔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𝑆𝑡𝑎𝑔𝑒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𝑛𝑎𝑚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(0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6507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2AB6214-47C5-45AD-88D9-6110F4436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972094"/>
                  </p:ext>
                </p:extLst>
              </p:nvPr>
            </p:nvGraphicFramePr>
            <p:xfrm>
              <a:off x="261255" y="963023"/>
              <a:ext cx="11800115" cy="1892427"/>
            </p:xfrm>
            <a:graphic>
              <a:graphicData uri="http://schemas.openxmlformats.org/drawingml/2006/table">
                <a:tbl>
                  <a:tblPr/>
                  <a:tblGrid>
                    <a:gridCol w="3814356">
                      <a:extLst>
                        <a:ext uri="{9D8B030D-6E8A-4147-A177-3AD203B41FA5}">
                          <a16:colId xmlns:a16="http://schemas.microsoft.com/office/drawing/2014/main" val="196533409"/>
                        </a:ext>
                      </a:extLst>
                    </a:gridCol>
                    <a:gridCol w="7985759">
                      <a:extLst>
                        <a:ext uri="{9D8B030D-6E8A-4147-A177-3AD203B41FA5}">
                          <a16:colId xmlns:a16="http://schemas.microsoft.com/office/drawing/2014/main" val="36690993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Y (Response Variable)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(Explanatory Variables)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85281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26" t="-106557" r="-15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26641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0" t="-200000" r="-2097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26" t="-200000" r="-153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2676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26" t="-295313" r="-153" b="-10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848724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26" t="-395313" r="-153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507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3534CE-E89C-440E-B057-C0074138809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2434" y="3345689"/>
              <a:ext cx="8429896" cy="114477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429896">
                      <a:extLst>
                        <a:ext uri="{9D8B030D-6E8A-4147-A177-3AD203B41FA5}">
                          <a16:colId xmlns:a16="http://schemas.microsoft.com/office/drawing/2014/main" val="3539997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𝑆𝑒𝑟𝑣𝑖𝑐𝑒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𝑡𝑦𝑝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0624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𝑠𝑞𝑡𝑑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0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(1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h𝑜𝑢𝑟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𝑖𝑛𝑡𝑒𝑟𝑣𝑎𝑙𝑠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16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𝑟𝑒𝑝𝑟𝑒𝑠𝑒𝑛𝑡𝑠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𝑢𝑛𝑖𝑞𝑢𝑒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69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3534CE-E89C-440E-B057-C007413880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80539"/>
                  </p:ext>
                </p:extLst>
              </p:nvPr>
            </p:nvGraphicFramePr>
            <p:xfrm>
              <a:off x="3692434" y="3345689"/>
              <a:ext cx="8429896" cy="114477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429896">
                      <a:extLst>
                        <a:ext uri="{9D8B030D-6E8A-4147-A177-3AD203B41FA5}">
                          <a16:colId xmlns:a16="http://schemas.microsoft.com/office/drawing/2014/main" val="3539997390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" t="-1563" r="-145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62438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" t="-101563" r="-145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6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" t="-211475" r="-145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696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C4A16E4-5002-477F-B28D-AD80781BB750}"/>
              </a:ext>
            </a:extLst>
          </p:cNvPr>
          <p:cNvSpPr/>
          <p:nvPr/>
        </p:nvSpPr>
        <p:spPr>
          <a:xfrm>
            <a:off x="261255" y="5894977"/>
            <a:ext cx="1180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Both linear (Linear Regression) and non-linear (ANN’s) models can be developed which gives us the functional relationship between the Feature Vector and the Response Variables. </a:t>
            </a:r>
          </a:p>
        </p:txBody>
      </p:sp>
    </p:spTree>
    <p:extLst>
      <p:ext uri="{BB962C8B-B14F-4D97-AF65-F5344CB8AC3E}">
        <p14:creationId xmlns:p14="http://schemas.microsoft.com/office/powerpoint/2010/main" val="38193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C594F7F-820F-4FB3-872A-5BE2F110BA80}"/>
              </a:ext>
            </a:extLst>
          </p:cNvPr>
          <p:cNvSpPr/>
          <p:nvPr/>
        </p:nvSpPr>
        <p:spPr>
          <a:xfrm>
            <a:off x="3361508" y="653143"/>
            <a:ext cx="5235295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  <a:p>
            <a:pPr algn="ctr"/>
            <a:r>
              <a:rPr lang="en-IN" dirty="0"/>
              <a:t>Input -&gt; Raw ETM Data</a:t>
            </a:r>
          </a:p>
          <a:p>
            <a:pPr algn="ctr"/>
            <a:r>
              <a:rPr lang="en-IN" dirty="0"/>
              <a:t>Output -&gt; Route/Schedule Level, Trip Level Ticket data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99E6704-BA19-4841-BF48-A34DAD49B60E}"/>
              </a:ext>
            </a:extLst>
          </p:cNvPr>
          <p:cNvSpPr/>
          <p:nvPr/>
        </p:nvSpPr>
        <p:spPr>
          <a:xfrm>
            <a:off x="3361508" y="2714897"/>
            <a:ext cx="5235295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Estimation</a:t>
            </a:r>
          </a:p>
          <a:p>
            <a:pPr algn="ctr"/>
            <a:r>
              <a:rPr lang="en-IN" dirty="0"/>
              <a:t>Input -&gt; Route/Schedule Level, Trip Level Ticket data</a:t>
            </a:r>
          </a:p>
          <a:p>
            <a:pPr algn="ctr"/>
            <a:r>
              <a:rPr lang="en-IN" dirty="0"/>
              <a:t>Output -&gt; Route/Schedule Level Demand data, Real-Time Trip Level Crowding Level data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D6918DA-CFF6-4385-A87E-0B22CC06474B}"/>
              </a:ext>
            </a:extLst>
          </p:cNvPr>
          <p:cNvSpPr/>
          <p:nvPr/>
        </p:nvSpPr>
        <p:spPr>
          <a:xfrm>
            <a:off x="3361508" y="4911634"/>
            <a:ext cx="5235295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Prediction</a:t>
            </a:r>
          </a:p>
          <a:p>
            <a:pPr algn="ctr"/>
            <a:r>
              <a:rPr lang="en-IN" dirty="0"/>
              <a:t>Input -&gt; Historical Route Level Demand data</a:t>
            </a:r>
          </a:p>
          <a:p>
            <a:pPr algn="ctr"/>
            <a:r>
              <a:rPr lang="en-IN" dirty="0"/>
              <a:t>Output -&gt; Real-Time Demand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814842-9F11-4C81-848D-4196DD7D21B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79156" y="2081348"/>
            <a:ext cx="0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E783945-2555-4756-94C7-BA9FF77EED8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3361508" y="3429001"/>
            <a:ext cx="12700" cy="21967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4094BD-F7AC-4008-BB14-68BEEB65D9E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79156" y="4143102"/>
            <a:ext cx="0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9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8899DAE-C51C-47B2-B937-40DC8C7B65B8}"/>
              </a:ext>
            </a:extLst>
          </p:cNvPr>
          <p:cNvSpPr/>
          <p:nvPr/>
        </p:nvSpPr>
        <p:spPr>
          <a:xfrm>
            <a:off x="322218" y="1099807"/>
            <a:ext cx="2638696" cy="7141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405EF23B-7CAB-4D4C-AED1-7D820F93672F}"/>
              </a:ext>
            </a:extLst>
          </p:cNvPr>
          <p:cNvSpPr/>
          <p:nvPr/>
        </p:nvSpPr>
        <p:spPr>
          <a:xfrm>
            <a:off x="3833388" y="778433"/>
            <a:ext cx="5066772" cy="13568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discrepancies</a:t>
            </a:r>
          </a:p>
          <a:p>
            <a:pPr algn="ctr"/>
            <a:r>
              <a:rPr lang="en-IN" dirty="0"/>
              <a:t>Input -&gt; Raw ETM Data</a:t>
            </a:r>
          </a:p>
          <a:p>
            <a:pPr algn="ctr"/>
            <a:r>
              <a:rPr lang="en-IN" dirty="0"/>
              <a:t>Output -&gt; Clean ETM Data</a:t>
            </a:r>
          </a:p>
          <a:p>
            <a:pPr algn="ctr"/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E106094-4D40-4FE3-AEEB-48716CBBA33F}"/>
              </a:ext>
            </a:extLst>
          </p:cNvPr>
          <p:cNvSpPr/>
          <p:nvPr/>
        </p:nvSpPr>
        <p:spPr>
          <a:xfrm>
            <a:off x="3833387" y="4679030"/>
            <a:ext cx="5066773" cy="12290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Stages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Manual ordering for select routes/schedules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Plotting the stages in Google Maps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3DACCCD-DDE4-46BD-BD13-FBEBC2C49D8E}"/>
              </a:ext>
            </a:extLst>
          </p:cNvPr>
          <p:cNvSpPr/>
          <p:nvPr/>
        </p:nvSpPr>
        <p:spPr>
          <a:xfrm>
            <a:off x="3833387" y="2650776"/>
            <a:ext cx="5066773" cy="13568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Route level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Trip level data extraction</a:t>
            </a:r>
          </a:p>
          <a:p>
            <a:pPr algn="ctr"/>
            <a:r>
              <a:rPr lang="en-IN" dirty="0"/>
              <a:t>Input -&gt; Clean ETM data</a:t>
            </a:r>
          </a:p>
          <a:p>
            <a:pPr algn="ctr"/>
            <a:r>
              <a:rPr lang="en-IN" dirty="0"/>
              <a:t>Output-&gt; Route level / trip level ticket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6A028-F5CD-4D93-9F71-518B6B39164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366774" y="2135285"/>
            <a:ext cx="0" cy="51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E896BF-F1DE-459E-B752-B143E1F510E9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366774" y="4007628"/>
            <a:ext cx="0" cy="6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BE86FD-2E4D-4946-8965-5CE204A8556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60914" y="1456859"/>
            <a:ext cx="87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EE75196-7D56-42F8-903D-5EACBA87F9C4}"/>
              </a:ext>
            </a:extLst>
          </p:cNvPr>
          <p:cNvSpPr/>
          <p:nvPr/>
        </p:nvSpPr>
        <p:spPr>
          <a:xfrm>
            <a:off x="400593" y="287383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Extracted ETM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037C6C03-7E86-404E-8905-AA2480A3F488}"/>
                  </a:ext>
                </a:extLst>
              </p:cNvPr>
              <p:cNvSpPr/>
              <p:nvPr/>
            </p:nvSpPr>
            <p:spPr>
              <a:xfrm>
                <a:off x="4306387" y="287383"/>
                <a:ext cx="4907281" cy="104503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Stage level B,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estimation for ticket data</a:t>
                </a:r>
              </a:p>
              <a:p>
                <a:pPr algn="ctr"/>
                <a:r>
                  <a:rPr lang="en-IN" dirty="0"/>
                  <a:t>Input -&gt; Route/Schedule level, trip level ticket data</a:t>
                </a:r>
              </a:p>
              <a:p>
                <a:pPr algn="ctr"/>
                <a:r>
                  <a:rPr lang="en-IN" dirty="0"/>
                  <a:t>Output -&gt; Trip level demand data for tickets</a:t>
                </a:r>
              </a:p>
            </p:txBody>
          </p:sp>
        </mc:Choice>
        <mc:Fallback xmlns="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037C6C03-7E86-404E-8905-AA2480A3F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87" y="287383"/>
                <a:ext cx="4907281" cy="1045030"/>
              </a:xfrm>
              <a:prstGeom prst="flowChartProcess">
                <a:avLst/>
              </a:prstGeom>
              <a:blipFill>
                <a:blip r:embed="rId2"/>
                <a:stretch>
                  <a:fillRect l="-743" r="-867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075D8D1-1830-42E1-B9EE-0124555AE879}"/>
              </a:ext>
            </a:extLst>
          </p:cNvPr>
          <p:cNvSpPr/>
          <p:nvPr/>
        </p:nvSpPr>
        <p:spPr>
          <a:xfrm>
            <a:off x="464821" y="1911530"/>
            <a:ext cx="4019006" cy="17591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-&gt; Stage level ETM Data, Number of stops for each stage</a:t>
            </a:r>
          </a:p>
          <a:p>
            <a:pPr algn="ctr"/>
            <a:r>
              <a:rPr lang="en-IN" dirty="0"/>
              <a:t>Output -&gt; Grouped Stop Level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Mean shift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Kernel Density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Changepoints/Breakpoints method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A26BCF0-7BA6-48C4-8A44-CC4D10A0262F}"/>
              </a:ext>
            </a:extLst>
          </p:cNvPr>
          <p:cNvSpPr/>
          <p:nvPr/>
        </p:nvSpPr>
        <p:spPr>
          <a:xfrm>
            <a:off x="8112029" y="1772193"/>
            <a:ext cx="3596640" cy="14543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Pass holder model</a:t>
            </a:r>
          </a:p>
          <a:p>
            <a:pPr algn="ctr"/>
            <a:r>
              <a:rPr lang="en-IN" dirty="0"/>
              <a:t>Input -&gt; Trip Level Demand data for tickets</a:t>
            </a:r>
          </a:p>
          <a:p>
            <a:pPr algn="ctr"/>
            <a:r>
              <a:rPr lang="en-IN" dirty="0"/>
              <a:t>Output -&gt; Trip level Demand data for tickets and pass holders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13FB42D4-6781-44C0-B8DE-DDE7A9B01DCC}"/>
                  </a:ext>
                </a:extLst>
              </p:cNvPr>
              <p:cNvSpPr/>
              <p:nvPr/>
            </p:nvSpPr>
            <p:spPr>
              <a:xfrm>
                <a:off x="464821" y="4001589"/>
                <a:ext cx="5027017" cy="75764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Total B,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estimation at trip level</a:t>
                </a:r>
              </a:p>
              <a:p>
                <a:pPr algn="ctr"/>
                <a:r>
                  <a:rPr lang="en-IN" dirty="0"/>
                  <a:t>Output -&gt; Trip level total demand data (stage level)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13FB42D4-6781-44C0-B8DE-DDE7A9B01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1" y="4001589"/>
                <a:ext cx="5027017" cy="757646"/>
              </a:xfrm>
              <a:prstGeom prst="flowChartProcess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04B557-C88D-4D6D-8C6A-BE1717205E62}"/>
              </a:ext>
            </a:extLst>
          </p:cNvPr>
          <p:cNvSpPr/>
          <p:nvPr/>
        </p:nvSpPr>
        <p:spPr>
          <a:xfrm>
            <a:off x="5930530" y="5085807"/>
            <a:ext cx="5778139" cy="14543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Determination of Crowding Level</a:t>
            </a:r>
          </a:p>
          <a:p>
            <a:pPr algn="ctr"/>
            <a:r>
              <a:rPr lang="en-IN" dirty="0"/>
              <a:t>Input -&gt; Real time demand data at stage, Stages ordered file</a:t>
            </a:r>
          </a:p>
          <a:p>
            <a:pPr algn="ctr"/>
            <a:r>
              <a:rPr lang="en-IN" dirty="0"/>
              <a:t>Output -&gt; Real time demand data with crowding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State Space Equation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3F50A39-6A0E-4A18-A2AA-579059B820F5}"/>
              </a:ext>
            </a:extLst>
          </p:cNvPr>
          <p:cNvSpPr/>
          <p:nvPr/>
        </p:nvSpPr>
        <p:spPr>
          <a:xfrm>
            <a:off x="7633065" y="3692433"/>
            <a:ext cx="4075604" cy="10450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Demand Prediction</a:t>
            </a:r>
          </a:p>
          <a:p>
            <a:pPr algn="ctr"/>
            <a:r>
              <a:rPr lang="en-IN" dirty="0"/>
              <a:t>Input -&gt; Testing data, ML Models</a:t>
            </a:r>
          </a:p>
          <a:p>
            <a:pPr algn="ctr"/>
            <a:r>
              <a:rPr lang="en-IN" dirty="0"/>
              <a:t>Output -&gt; Real time demand data at stage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66B7792-F40F-414A-8701-E9D3A3497DDC}"/>
              </a:ext>
            </a:extLst>
          </p:cNvPr>
          <p:cNvSpPr/>
          <p:nvPr/>
        </p:nvSpPr>
        <p:spPr>
          <a:xfrm>
            <a:off x="630284" y="5290459"/>
            <a:ext cx="4075604" cy="9579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Thresholds Determination</a:t>
            </a:r>
          </a:p>
          <a:p>
            <a:pPr algn="ctr"/>
            <a:r>
              <a:rPr lang="en-IN" dirty="0"/>
              <a:t>Input -&gt; Trip level total demand data</a:t>
            </a:r>
          </a:p>
          <a:p>
            <a:pPr algn="ctr"/>
            <a:r>
              <a:rPr lang="en-IN" dirty="0"/>
              <a:t>Output -&gt; Crowding Thresholds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D25D0-D4DD-41A4-966E-2733E91086BC}"/>
              </a:ext>
            </a:extLst>
          </p:cNvPr>
          <p:cNvCxnSpPr>
            <a:stCxn id="2" idx="3"/>
          </p:cNvCxnSpPr>
          <p:nvPr/>
        </p:nvCxnSpPr>
        <p:spPr>
          <a:xfrm>
            <a:off x="3143793" y="66620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0B37D6-546A-4867-AF09-FCA8BF2FCF27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474325" y="1197430"/>
            <a:ext cx="1832063" cy="714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11332F9-0F52-4AE4-9C2C-CCA427654A6B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9213668" y="809898"/>
            <a:ext cx="696681" cy="962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64174-6943-4FB7-8A31-4EAA58F815E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5491839" y="2499359"/>
            <a:ext cx="2620191" cy="156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A111AB-1B28-4D40-83EC-5344A686C001}"/>
              </a:ext>
            </a:extLst>
          </p:cNvPr>
          <p:cNvCxnSpPr/>
          <p:nvPr/>
        </p:nvCxnSpPr>
        <p:spPr>
          <a:xfrm>
            <a:off x="5181600" y="1332413"/>
            <a:ext cx="0" cy="266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712D3-B7AF-430E-8607-8210DD8B446E}"/>
              </a:ext>
            </a:extLst>
          </p:cNvPr>
          <p:cNvCxnSpPr>
            <a:stCxn id="6" idx="3"/>
          </p:cNvCxnSpPr>
          <p:nvPr/>
        </p:nvCxnSpPr>
        <p:spPr>
          <a:xfrm>
            <a:off x="5491838" y="4380412"/>
            <a:ext cx="214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4B6072-515C-41AD-8847-02D415BB3311}"/>
              </a:ext>
            </a:extLst>
          </p:cNvPr>
          <p:cNvCxnSpPr/>
          <p:nvPr/>
        </p:nvCxnSpPr>
        <p:spPr>
          <a:xfrm>
            <a:off x="2474324" y="4759235"/>
            <a:ext cx="0" cy="5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46AB16-7083-478A-8606-D359A2C03748}"/>
              </a:ext>
            </a:extLst>
          </p:cNvPr>
          <p:cNvCxnSpPr/>
          <p:nvPr/>
        </p:nvCxnSpPr>
        <p:spPr>
          <a:xfrm>
            <a:off x="4705888" y="5434149"/>
            <a:ext cx="122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D33724-8863-4B19-8E8C-F28990098041}"/>
              </a:ext>
            </a:extLst>
          </p:cNvPr>
          <p:cNvCxnSpPr>
            <a:stCxn id="17" idx="2"/>
          </p:cNvCxnSpPr>
          <p:nvPr/>
        </p:nvCxnSpPr>
        <p:spPr>
          <a:xfrm>
            <a:off x="9670867" y="4737463"/>
            <a:ext cx="0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4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91CB-A5C8-42F2-B700-4E51D0EF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Crowding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F72DD-0387-4A9D-817D-8334188E3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Estimate the number of passengers getting in at each stage</a:t>
                </a:r>
              </a:p>
              <a:p>
                <a:r>
                  <a:rPr lang="en-IN" dirty="0"/>
                  <a:t>Estimate the number of passengers getting down at each stage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Crowd on link S-</a:t>
                </a:r>
                <a:r>
                  <a:rPr lang="en-IN" dirty="0" err="1"/>
                  <a:t>i</a:t>
                </a:r>
                <a:r>
                  <a:rPr lang="en-IN" dirty="0"/>
                  <a:t> = Number of passengers getting inside the bus at source stage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Crowd on link </a:t>
                </a:r>
                <a:r>
                  <a:rPr lang="en-IN" dirty="0" err="1"/>
                  <a:t>i</a:t>
                </a:r>
                <a:r>
                  <a:rPr lang="en-IN" dirty="0"/>
                  <a:t>-j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Number of passengers getting inside the bus at stage </a:t>
                </a:r>
                <a:r>
                  <a:rPr lang="en-IN" dirty="0" err="1"/>
                  <a:t>i</a:t>
                </a:r>
                <a:r>
                  <a:rPr lang="en-IN" dirty="0"/>
                  <a:t> – Number of passengers getting down at stage </a:t>
                </a:r>
                <a:r>
                  <a:rPr lang="en-IN" dirty="0" err="1"/>
                  <a:t>i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F72DD-0387-4A9D-817D-8334188E3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FC1348E-1942-4FEC-83F0-6A519BE76376}"/>
              </a:ext>
            </a:extLst>
          </p:cNvPr>
          <p:cNvSpPr/>
          <p:nvPr/>
        </p:nvSpPr>
        <p:spPr>
          <a:xfrm>
            <a:off x="2991775" y="3675355"/>
            <a:ext cx="612559" cy="64807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B9D39-D427-4D9F-9E5E-CF52F579D166}"/>
              </a:ext>
            </a:extLst>
          </p:cNvPr>
          <p:cNvCxnSpPr>
            <a:cxnSpLocks/>
          </p:cNvCxnSpPr>
          <p:nvPr/>
        </p:nvCxnSpPr>
        <p:spPr>
          <a:xfrm>
            <a:off x="3604334" y="4001294"/>
            <a:ext cx="2057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4565CE8-A39A-436B-8AF7-116133D22D29}"/>
              </a:ext>
            </a:extLst>
          </p:cNvPr>
          <p:cNvSpPr/>
          <p:nvPr/>
        </p:nvSpPr>
        <p:spPr>
          <a:xfrm>
            <a:off x="5714998" y="3675355"/>
            <a:ext cx="665825" cy="64807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7F1BB-701F-4730-A04D-4A96370A469D}"/>
              </a:ext>
            </a:extLst>
          </p:cNvPr>
          <p:cNvCxnSpPr>
            <a:cxnSpLocks/>
          </p:cNvCxnSpPr>
          <p:nvPr/>
        </p:nvCxnSpPr>
        <p:spPr>
          <a:xfrm>
            <a:off x="6380823" y="3993614"/>
            <a:ext cx="2057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BA222CB-B16C-49A2-AA77-885472DA56A1}"/>
              </a:ext>
            </a:extLst>
          </p:cNvPr>
          <p:cNvSpPr/>
          <p:nvPr/>
        </p:nvSpPr>
        <p:spPr>
          <a:xfrm>
            <a:off x="8534399" y="3675355"/>
            <a:ext cx="665825" cy="64807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j</a:t>
            </a:r>
          </a:p>
        </p:txBody>
      </p:sp>
    </p:spTree>
    <p:extLst>
      <p:ext uri="{BB962C8B-B14F-4D97-AF65-F5344CB8AC3E}">
        <p14:creationId xmlns:p14="http://schemas.microsoft.com/office/powerpoint/2010/main" val="75014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6425-DAAB-4094-AD24-DCE8F28CF3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Estimating </a:t>
            </a:r>
            <a:r>
              <a:rPr lang="en-IN" dirty="0" err="1"/>
              <a:t>Boardings</a:t>
            </a:r>
            <a:r>
              <a:rPr lang="en-IN" dirty="0"/>
              <a:t>/</a:t>
            </a:r>
            <a:r>
              <a:rPr lang="en-IN" dirty="0" err="1"/>
              <a:t>Alightings</a:t>
            </a:r>
            <a:r>
              <a:rPr lang="en-IN" dirty="0"/>
              <a:t> from Interchanges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DB3-8490-4C3B-B4C4-F91C55848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6672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To account for pass-holders</a:t>
                </a:r>
              </a:p>
              <a:p>
                <a:r>
                  <a:rPr lang="en-IN" dirty="0" err="1"/>
                  <a:t>Boardings</a:t>
                </a:r>
                <a:r>
                  <a:rPr lang="en-IN" dirty="0"/>
                  <a:t> at Stage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b="0" dirty="0"/>
              </a:p>
              <a:p>
                <a:r>
                  <a:rPr lang="en-IN" dirty="0" err="1"/>
                  <a:t>Alightings</a:t>
                </a:r>
                <a:r>
                  <a:rPr lang="en-IN" dirty="0"/>
                  <a:t> at Stage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𝑠𝑡𝑎𝑔𝑒𝑠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𝑟𝑜𝑢𝑡𝑒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Pass holders interchanges as percentage of ticket holders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DB3-8490-4C3B-B4C4-F91C5584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667250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60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D202A1B-14EC-4865-849A-0E3E94E5C963}"/>
              </a:ext>
            </a:extLst>
          </p:cNvPr>
          <p:cNvSpPr/>
          <p:nvPr/>
        </p:nvSpPr>
        <p:spPr>
          <a:xfrm>
            <a:off x="574766" y="792480"/>
            <a:ext cx="2220685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Prediction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92FF975-B0F1-4347-972F-8002EE9354C5}"/>
              </a:ext>
            </a:extLst>
          </p:cNvPr>
          <p:cNvSpPr/>
          <p:nvPr/>
        </p:nvSpPr>
        <p:spPr>
          <a:xfrm>
            <a:off x="4454434" y="552995"/>
            <a:ext cx="5447211" cy="106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Features Extraction</a:t>
            </a:r>
          </a:p>
          <a:p>
            <a:pPr algn="ctr"/>
            <a:r>
              <a:rPr lang="en-IN" dirty="0"/>
              <a:t>Input -&gt; Trip level demand data</a:t>
            </a:r>
          </a:p>
          <a:p>
            <a:pPr algn="ctr"/>
            <a:r>
              <a:rPr lang="en-IN" dirty="0"/>
              <a:t>Output -&gt; Listed Features for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2212F0E1-328A-421F-AF8D-FD619CC2F431}"/>
                  </a:ext>
                </a:extLst>
              </p:cNvPr>
              <p:cNvSpPr/>
              <p:nvPr/>
            </p:nvSpPr>
            <p:spPr>
              <a:xfrm>
                <a:off x="4454434" y="1889760"/>
                <a:ext cx="5447211" cy="142820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Exploratory Data Analysis</a:t>
                </a:r>
              </a:p>
              <a:p>
                <a:pPr algn="ctr"/>
                <a:r>
                  <a:rPr lang="en-IN" dirty="0"/>
                  <a:t>Input -&gt; Listed features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as target variable</a:t>
                </a:r>
              </a:p>
              <a:p>
                <a:pPr algn="ctr"/>
                <a:r>
                  <a:rPr lang="en-IN" dirty="0"/>
                  <a:t>Output -&gt; Features effect on target variables, Correlation between Features, Database for model building</a:t>
                </a:r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2212F0E1-328A-421F-AF8D-FD619CC2F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34" y="1889760"/>
                <a:ext cx="5447211" cy="1428206"/>
              </a:xfrm>
              <a:prstGeom prst="flowChartProcess">
                <a:avLst/>
              </a:prstGeom>
              <a:blipFill>
                <a:blip r:embed="rId2"/>
                <a:stretch>
                  <a:fillRect t="-3814" b="-8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3A4A001D-AD9D-42C9-BD2C-8367742A9D49}"/>
                  </a:ext>
                </a:extLst>
              </p:cNvPr>
              <p:cNvSpPr/>
              <p:nvPr/>
            </p:nvSpPr>
            <p:spPr>
              <a:xfrm>
                <a:off x="4454434" y="3631475"/>
                <a:ext cx="5447211" cy="106244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Training and Testing </a:t>
                </a:r>
              </a:p>
              <a:p>
                <a:pPr algn="ctr"/>
                <a:r>
                  <a:rPr lang="en-IN" dirty="0"/>
                  <a:t>Input -&gt; Route Level Demand Data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as target variable</a:t>
                </a:r>
              </a:p>
              <a:p>
                <a:pPr algn="ctr"/>
                <a:r>
                  <a:rPr lang="en-IN" dirty="0"/>
                  <a:t>Output -&gt; ML Models for prediction</a:t>
                </a:r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3A4A001D-AD9D-42C9-BD2C-8367742A9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34" y="3631475"/>
                <a:ext cx="5447211" cy="1062445"/>
              </a:xfrm>
              <a:prstGeom prst="flowChartProcess">
                <a:avLst/>
              </a:prstGeom>
              <a:blipFill>
                <a:blip r:embed="rId3"/>
                <a:stretch>
                  <a:fillRect t="-9659" b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72ACE0B-F433-48D7-A219-96059926A010}"/>
              </a:ext>
            </a:extLst>
          </p:cNvPr>
          <p:cNvSpPr/>
          <p:nvPr/>
        </p:nvSpPr>
        <p:spPr>
          <a:xfrm>
            <a:off x="4454435" y="5364480"/>
            <a:ext cx="5447210" cy="106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Demand Prediction</a:t>
            </a:r>
          </a:p>
          <a:p>
            <a:pPr algn="ctr"/>
            <a:r>
              <a:rPr lang="en-IN" dirty="0"/>
              <a:t>Input -&gt;  Testing data, ML Models</a:t>
            </a:r>
          </a:p>
          <a:p>
            <a:pPr algn="ctr"/>
            <a:r>
              <a:rPr lang="en-IN" dirty="0"/>
              <a:t>Output -&gt; Real time demand data at stage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8DB19-6813-47AF-B782-F280307F594F}"/>
              </a:ext>
            </a:extLst>
          </p:cNvPr>
          <p:cNvCxnSpPr>
            <a:stCxn id="2" idx="3"/>
          </p:cNvCxnSpPr>
          <p:nvPr/>
        </p:nvCxnSpPr>
        <p:spPr>
          <a:xfrm>
            <a:off x="2795451" y="1153886"/>
            <a:ext cx="1658983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B890F4-B27B-4623-8482-1AA210A7446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7178040" y="16154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F68A8-A290-4198-81ED-5270E133EB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178040" y="3317966"/>
            <a:ext cx="0" cy="3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CE8648-D45F-4F4B-BCAA-AD267FC8290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178040" y="469392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6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B2A1-3AA9-434A-8DE3-9436ED5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affecting number of boarding passengers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09D-5A40-48F8-AC65-CB81C664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of Day </a:t>
            </a:r>
          </a:p>
          <a:p>
            <a:r>
              <a:rPr lang="en-IN" dirty="0"/>
              <a:t>Day of Week</a:t>
            </a:r>
          </a:p>
          <a:p>
            <a:r>
              <a:rPr lang="en-IN" dirty="0"/>
              <a:t>Month of Year</a:t>
            </a:r>
          </a:p>
          <a:p>
            <a:r>
              <a:rPr lang="en-IN" dirty="0"/>
              <a:t>Dwell time</a:t>
            </a:r>
          </a:p>
          <a:p>
            <a:r>
              <a:rPr lang="en-IN" dirty="0"/>
              <a:t>Travel time between previous bus stop and current bus stop</a:t>
            </a:r>
          </a:p>
          <a:p>
            <a:r>
              <a:rPr lang="en-IN" dirty="0"/>
              <a:t>Proximity to a prominent location (binary variable)</a:t>
            </a:r>
          </a:p>
          <a:p>
            <a:r>
              <a:rPr lang="en-IN" dirty="0"/>
              <a:t>Directional changes (combined with Time of Day)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2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84F3-55C2-4730-BABE-54CF6A9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affecting number of alighting passengers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AE3A-6C78-4D8C-93FD-44E9AEC2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of Day</a:t>
            </a:r>
          </a:p>
          <a:p>
            <a:r>
              <a:rPr lang="en-IN" dirty="0"/>
              <a:t>Day of Week</a:t>
            </a:r>
          </a:p>
          <a:p>
            <a:r>
              <a:rPr lang="en-IN" dirty="0"/>
              <a:t>Month of Year</a:t>
            </a:r>
          </a:p>
          <a:p>
            <a:r>
              <a:rPr lang="en-IN" dirty="0"/>
              <a:t>Dwell time</a:t>
            </a:r>
          </a:p>
          <a:p>
            <a:r>
              <a:rPr lang="en-IN" dirty="0"/>
              <a:t>Number of </a:t>
            </a:r>
            <a:r>
              <a:rPr lang="en-IN" dirty="0" err="1"/>
              <a:t>boardings</a:t>
            </a:r>
            <a:r>
              <a:rPr lang="en-IN" dirty="0"/>
              <a:t> at the source bus stop</a:t>
            </a:r>
          </a:p>
          <a:p>
            <a:r>
              <a:rPr lang="en-IN" dirty="0"/>
              <a:t>Travel time between previous bus stop and current bus stop</a:t>
            </a:r>
          </a:p>
          <a:p>
            <a:r>
              <a:rPr lang="en-IN" dirty="0"/>
              <a:t>Proximity to a prominent location (binary variable)</a:t>
            </a:r>
          </a:p>
          <a:p>
            <a:r>
              <a:rPr lang="en-IN" dirty="0"/>
              <a:t>Directional changes (combined with Time of Day)</a:t>
            </a:r>
          </a:p>
        </p:txBody>
      </p:sp>
    </p:spTree>
    <p:extLst>
      <p:ext uri="{BB962C8B-B14F-4D97-AF65-F5344CB8AC3E}">
        <p14:creationId xmlns:p14="http://schemas.microsoft.com/office/powerpoint/2010/main" val="215963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1068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Crowding Data Extraction, Estimation, Prediction</vt:lpstr>
      <vt:lpstr>PowerPoint Presentation</vt:lpstr>
      <vt:lpstr>PowerPoint Presentation</vt:lpstr>
      <vt:lpstr>PowerPoint Presentation</vt:lpstr>
      <vt:lpstr>Crowding Estimation</vt:lpstr>
      <vt:lpstr>PowerPoint Presentation</vt:lpstr>
      <vt:lpstr>PowerPoint Presentation</vt:lpstr>
      <vt:lpstr>Factors affecting number of boarding passengers</vt:lpstr>
      <vt:lpstr>Factors affecting number of alighting passengers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Crowding Data Extraction, Estimation, Prediction</dc:title>
  <dc:creator>SAI NIKHIL DONDAPATI</dc:creator>
  <cp:lastModifiedBy>SAI NIKHIL DONDAPATI</cp:lastModifiedBy>
  <cp:revision>5</cp:revision>
  <dcterms:created xsi:type="dcterms:W3CDTF">2020-07-01T07:56:06Z</dcterms:created>
  <dcterms:modified xsi:type="dcterms:W3CDTF">2020-07-02T04:21:40Z</dcterms:modified>
</cp:coreProperties>
</file>