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0F10-F654-45AF-A3FE-138F6D73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21ECE-67A6-4FCB-BF58-40E36B3F0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D7AF4-F157-4433-8324-99362DE1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DFB6-33F9-4812-8E3C-8EF973C1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814B-8414-4D07-9B45-6192F3E0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54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6229-5D4C-4C14-B087-6DD2965D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02CD6-2FB9-4067-A02F-529012AD9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E486C-9C47-4DD5-93BA-C6B3C323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44C-772E-4EF7-9451-77F6FC5B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FA1BE-9B3D-4A14-B23C-4116E0F5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1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3B80A-9266-44E6-A7CC-5D6C94A9F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3AE1E-FEF4-4604-8B33-BD99D586D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19FF-B7CA-43B9-B40B-F10408D3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F205-F02D-4364-BFA5-FE7A9479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5A60-FFE4-4272-BC6E-8D219422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798C-0B24-4A98-BD1E-7145DE8D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7504-703B-4FA3-8FAB-09753776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7C93-5BD0-4F56-8703-4C3F555C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3B53-E1DA-4505-9569-A775A815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84AD-4144-4FE0-834A-32339A8A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8339-C076-4F2A-85AF-09D6ACFE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0944F-AFFE-4B0D-A59D-2F090CDC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06B3-B465-4507-8A7B-60FE0912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16D6-AED6-4A45-B934-C2E93509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06C8-BE9D-4FF2-B5F9-B0BA95CA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5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B897-1DE7-4F1F-8FD8-915BCBE5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2173-7DF4-43BC-BC24-2B923C8EC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67857-87C7-41DB-ADD7-C387C31E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9459-1589-4CF4-9FCB-6A773025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CEE2-0428-42A3-8039-9EE2A4E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94C9D-3CC1-4D90-BD21-F89B7CC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1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E7D-F496-47DA-AC0B-7A12F7ED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AC437-1356-4AD7-89FC-9F58B88EB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9DA7-27F2-45EB-84CF-79291D07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1225F-AEB9-411E-A5A5-9CFDF5D38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42F9A-DE3E-417B-9BE7-AF87C6999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3FAE8-639F-4AD9-AB90-7B463238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49395-9779-46B2-AAE7-DBA125E8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62C8F-C565-4CBC-AA12-ADA3A797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4F6A-4159-4522-A1DF-1F99E98A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C0856-CB1D-4DB7-BC05-F35B3D92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7905-AB1F-4EF0-9C64-86712AE8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3AB88-19FE-4D21-9C7F-3CA2A568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C92A2-D139-47BF-8B24-13B40F8B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13D94-661A-415F-9348-51E8B3C1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11AB-079A-4278-B584-BE15E77B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6E08-C66C-4A8E-AA94-D50C4A8C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5C25-3A2E-4507-93C1-55B5752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36167-D35C-4A31-99BE-3DEBF24A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B1D95-0E26-4AF5-B194-A604C0B7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58525-36D8-43C6-9766-50D1C42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30FE-1A2F-42C1-9462-A334F61B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6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EBD-2634-403C-AD82-DF6C8D01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88036-B5B9-4102-8FE3-518FB43A4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BADF5-EB2A-47BD-AA3B-6E00E3D64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4FDA-8D19-4138-944E-78D99AF0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13D80-1771-4871-AC83-E884BF94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62820-9C3C-4B9A-B845-253C6B8F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F5D96-87DC-4E44-8D1B-06BFD48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F4E8-F1EE-4C8A-92D0-A07CF4EF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7A01-FA68-4C78-9621-F0D0E6B85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432A-4F91-4EE9-B4DD-14703FCB1825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92A9-CC46-45B1-89E9-5E467B7A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A0A2-9069-4040-A723-57A3D6AC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F548-BC04-40AC-95DF-5FA22576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F660-E7A5-423A-A299-37069F8EE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Finding an Optimal Route based on Crowding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357429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16A02B8B-6208-413D-8913-B291CAE0101E}"/>
              </a:ext>
            </a:extLst>
          </p:cNvPr>
          <p:cNvSpPr/>
          <p:nvPr/>
        </p:nvSpPr>
        <p:spPr>
          <a:xfrm>
            <a:off x="3949337" y="653143"/>
            <a:ext cx="4293326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  <a:p>
            <a:pPr algn="ctr"/>
            <a:r>
              <a:rPr lang="en-IN" dirty="0"/>
              <a:t>Input -&gt; Raw ETM Data</a:t>
            </a:r>
          </a:p>
          <a:p>
            <a:pPr algn="ctr"/>
            <a:r>
              <a:rPr lang="en-IN" dirty="0"/>
              <a:t>Output -&gt; Route/Schedule Level, Trip Level Ticket 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C6EDD0-F7D6-41CA-B5B7-274BA212FD2F}"/>
              </a:ext>
            </a:extLst>
          </p:cNvPr>
          <p:cNvCxnSpPr/>
          <p:nvPr/>
        </p:nvCxnSpPr>
        <p:spPr>
          <a:xfrm>
            <a:off x="6096000" y="2081348"/>
            <a:ext cx="0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DD39618-5088-4575-BB20-7E5D572DBD46}"/>
              </a:ext>
            </a:extLst>
          </p:cNvPr>
          <p:cNvSpPr/>
          <p:nvPr/>
        </p:nvSpPr>
        <p:spPr>
          <a:xfrm>
            <a:off x="3949337" y="2714897"/>
            <a:ext cx="4293326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Estimation</a:t>
            </a:r>
          </a:p>
          <a:p>
            <a:pPr algn="ctr"/>
            <a:r>
              <a:rPr lang="en-IN" dirty="0"/>
              <a:t>Input -&gt; Route/Schedule Level, Trip Level Ticket data</a:t>
            </a:r>
          </a:p>
          <a:p>
            <a:pPr algn="ctr"/>
            <a:r>
              <a:rPr lang="en-IN" dirty="0"/>
              <a:t>Output -&gt; Route/Schedule, Trip Level Stage-Stage Travel Time Estimates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CED3DF3-A13E-4C37-A95C-E640933C62AC}"/>
              </a:ext>
            </a:extLst>
          </p:cNvPr>
          <p:cNvSpPr/>
          <p:nvPr/>
        </p:nvSpPr>
        <p:spPr>
          <a:xfrm>
            <a:off x="3949337" y="4911634"/>
            <a:ext cx="4293326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Prediction</a:t>
            </a:r>
          </a:p>
          <a:p>
            <a:pPr algn="ctr"/>
            <a:r>
              <a:rPr lang="en-IN" dirty="0"/>
              <a:t>Input -&gt; Historic Route level Stage-Stage Travel Time estimates</a:t>
            </a:r>
          </a:p>
          <a:p>
            <a:pPr algn="ctr"/>
            <a:r>
              <a:rPr lang="en-IN" dirty="0"/>
              <a:t>Output -&gt; Future Trip Stage-Stage Travel Time Estimates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D82B54-C24A-44AA-93AB-7605DD8D8660}"/>
              </a:ext>
            </a:extLst>
          </p:cNvPr>
          <p:cNvCxnSpPr/>
          <p:nvPr/>
        </p:nvCxnSpPr>
        <p:spPr>
          <a:xfrm>
            <a:off x="6096000" y="4143102"/>
            <a:ext cx="0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0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DC4E655-96CA-4B5A-9617-FAA16FFD88B2}"/>
              </a:ext>
            </a:extLst>
          </p:cNvPr>
          <p:cNvSpPr/>
          <p:nvPr/>
        </p:nvSpPr>
        <p:spPr>
          <a:xfrm>
            <a:off x="348344" y="778433"/>
            <a:ext cx="2638696" cy="128549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5492668-9046-45B9-99C5-5474B6BC6386}"/>
              </a:ext>
            </a:extLst>
          </p:cNvPr>
          <p:cNvSpPr/>
          <p:nvPr/>
        </p:nvSpPr>
        <p:spPr>
          <a:xfrm>
            <a:off x="3833388" y="778433"/>
            <a:ext cx="5066772" cy="13568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discrepancies</a:t>
            </a:r>
          </a:p>
          <a:p>
            <a:pPr algn="ctr"/>
            <a:r>
              <a:rPr lang="en-IN" dirty="0"/>
              <a:t>Input -&gt; Raw ETM Data</a:t>
            </a:r>
          </a:p>
          <a:p>
            <a:pPr algn="ctr"/>
            <a:r>
              <a:rPr lang="en-IN" dirty="0"/>
              <a:t>Output -&gt; Clean ETM Data</a:t>
            </a:r>
          </a:p>
          <a:p>
            <a:pPr algn="ctr"/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C69857B-82CD-4B06-B263-0C1CA3830AA9}"/>
              </a:ext>
            </a:extLst>
          </p:cNvPr>
          <p:cNvSpPr/>
          <p:nvPr/>
        </p:nvSpPr>
        <p:spPr>
          <a:xfrm>
            <a:off x="3833387" y="4679030"/>
            <a:ext cx="5066773" cy="12290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Stages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Manual ordering for select routes/schedules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Plotting the stages in Google Maps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6603BFE-2EAF-49C6-95B0-2346F460CA87}"/>
              </a:ext>
            </a:extLst>
          </p:cNvPr>
          <p:cNvSpPr/>
          <p:nvPr/>
        </p:nvSpPr>
        <p:spPr>
          <a:xfrm>
            <a:off x="3833387" y="2650776"/>
            <a:ext cx="5066773" cy="13568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Route level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Trip level data extraction</a:t>
            </a:r>
          </a:p>
          <a:p>
            <a:pPr algn="ctr"/>
            <a:r>
              <a:rPr lang="en-IN" dirty="0"/>
              <a:t>Input -&gt; Clean ETM data</a:t>
            </a:r>
          </a:p>
          <a:p>
            <a:pPr algn="ctr"/>
            <a:r>
              <a:rPr lang="en-IN" dirty="0"/>
              <a:t>Output-&gt; Route level / trip level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1D9CD-D80A-4B94-A1C8-4A0808B8E692}"/>
              </a:ext>
            </a:extLst>
          </p:cNvPr>
          <p:cNvCxnSpPr/>
          <p:nvPr/>
        </p:nvCxnSpPr>
        <p:spPr>
          <a:xfrm>
            <a:off x="2969623" y="1045029"/>
            <a:ext cx="86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315AB0-2DB6-40C5-B1E9-7218EB2D9B6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366774" y="2135285"/>
            <a:ext cx="0" cy="51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89FFE1-1298-4CD5-9B75-1C27172B9284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366774" y="4007628"/>
            <a:ext cx="0" cy="6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3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2E6BB6B-9832-429B-9ECC-A54810ABB283}"/>
              </a:ext>
            </a:extLst>
          </p:cNvPr>
          <p:cNvSpPr/>
          <p:nvPr/>
        </p:nvSpPr>
        <p:spPr>
          <a:xfrm>
            <a:off x="470263" y="914400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Extracted ETM &amp; GPS data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AC34CE8-8468-4722-9340-908817850B18}"/>
              </a:ext>
            </a:extLst>
          </p:cNvPr>
          <p:cNvSpPr/>
          <p:nvPr/>
        </p:nvSpPr>
        <p:spPr>
          <a:xfrm>
            <a:off x="6633752" y="812075"/>
            <a:ext cx="5386251" cy="128887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Stage-Stage Approximate Travel Time Estimation (ETM)</a:t>
            </a:r>
          </a:p>
          <a:p>
            <a:pPr algn="ctr"/>
            <a:r>
              <a:rPr lang="en-IN" dirty="0"/>
              <a:t>Input -&gt; Route/Schedule level, trip level ticket data, Stages ordered file</a:t>
            </a:r>
          </a:p>
          <a:p>
            <a:pPr algn="ctr"/>
            <a:r>
              <a:rPr lang="en-IN" dirty="0"/>
              <a:t>Output -&gt; Stage Level Travel Time Estimates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5E362C9-1850-4436-8C67-F98659214065}"/>
              </a:ext>
            </a:extLst>
          </p:cNvPr>
          <p:cNvSpPr/>
          <p:nvPr/>
        </p:nvSpPr>
        <p:spPr>
          <a:xfrm>
            <a:off x="470263" y="2330632"/>
            <a:ext cx="3927566" cy="12387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ETM-GPS Mapping</a:t>
            </a:r>
          </a:p>
          <a:p>
            <a:pPr algn="ctr"/>
            <a:r>
              <a:rPr lang="en-IN" dirty="0"/>
              <a:t>Input -&gt; Route/Schedule Level, Trip Level Ticket data, ETM-GPS Mapping file</a:t>
            </a:r>
          </a:p>
          <a:p>
            <a:pPr algn="ctr"/>
            <a:r>
              <a:rPr lang="en-IN" dirty="0"/>
              <a:t>Output -&gt; GPS data for Route/Trip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10F6035-2559-4A5A-BE03-EE080001B93F}"/>
              </a:ext>
            </a:extLst>
          </p:cNvPr>
          <p:cNvSpPr/>
          <p:nvPr/>
        </p:nvSpPr>
        <p:spPr>
          <a:xfrm>
            <a:off x="5634446" y="2950029"/>
            <a:ext cx="3927566" cy="165462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Stage-Stage Actual Travel Time Estimation (GPS)</a:t>
            </a:r>
          </a:p>
          <a:p>
            <a:pPr algn="ctr"/>
            <a:r>
              <a:rPr lang="en-IN" dirty="0"/>
              <a:t>Input -&gt; Route/Trip level GPS data</a:t>
            </a:r>
          </a:p>
          <a:p>
            <a:pPr algn="ctr"/>
            <a:r>
              <a:rPr lang="en-IN" dirty="0"/>
              <a:t>Output -&gt; Stage-Stage Travel Time Estimation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BF589CC-181B-413B-835C-EECB7A81FB36}"/>
              </a:ext>
            </a:extLst>
          </p:cNvPr>
          <p:cNvSpPr/>
          <p:nvPr/>
        </p:nvSpPr>
        <p:spPr>
          <a:xfrm>
            <a:off x="5634446" y="5190308"/>
            <a:ext cx="5268685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for estimation and prediction of Travel Time using ETM data and GPS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5135C-9571-4FDA-A5B7-07D8E393B459}"/>
              </a:ext>
            </a:extLst>
          </p:cNvPr>
          <p:cNvCxnSpPr>
            <a:stCxn id="2" idx="2"/>
          </p:cNvCxnSpPr>
          <p:nvPr/>
        </p:nvCxnSpPr>
        <p:spPr>
          <a:xfrm>
            <a:off x="1841863" y="1672046"/>
            <a:ext cx="0" cy="65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4A27D2-5C90-46BD-8055-A5E1F17B383D}"/>
              </a:ext>
            </a:extLst>
          </p:cNvPr>
          <p:cNvCxnSpPr/>
          <p:nvPr/>
        </p:nvCxnSpPr>
        <p:spPr>
          <a:xfrm>
            <a:off x="4397829" y="3291840"/>
            <a:ext cx="1236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30252B-D295-4105-8AFD-AE3BC7B3C5DE}"/>
              </a:ext>
            </a:extLst>
          </p:cNvPr>
          <p:cNvCxnSpPr>
            <a:cxnSpLocks/>
          </p:cNvCxnSpPr>
          <p:nvPr/>
        </p:nvCxnSpPr>
        <p:spPr>
          <a:xfrm>
            <a:off x="10293531" y="2100945"/>
            <a:ext cx="0" cy="308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6645A705-AE2A-4491-B093-F030D426690C}"/>
              </a:ext>
            </a:extLst>
          </p:cNvPr>
          <p:cNvSpPr/>
          <p:nvPr/>
        </p:nvSpPr>
        <p:spPr>
          <a:xfrm>
            <a:off x="3537858" y="684168"/>
            <a:ext cx="2453635" cy="1418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Decision point: For each stage pair, whether ETM data is sufficient for travel time estimation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68270-0849-4AFC-A994-BE95DC77F132}"/>
              </a:ext>
            </a:extLst>
          </p:cNvPr>
          <p:cNvCxnSpPr>
            <a:stCxn id="5" idx="2"/>
          </p:cNvCxnSpPr>
          <p:nvPr/>
        </p:nvCxnSpPr>
        <p:spPr>
          <a:xfrm flipH="1">
            <a:off x="7593874" y="4604657"/>
            <a:ext cx="4355" cy="5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9CE0A0-6242-4ACD-AAEB-0D3DB904BC7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213463" y="1293223"/>
            <a:ext cx="3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314A-B63D-49A9-9A94-17FB4EE27D7B}"/>
              </a:ext>
            </a:extLst>
          </p:cNvPr>
          <p:cNvCxnSpPr/>
          <p:nvPr/>
        </p:nvCxnSpPr>
        <p:spPr>
          <a:xfrm>
            <a:off x="5991493" y="1175657"/>
            <a:ext cx="642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3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D6742D2-6954-426F-AB83-289801FA8A02}"/>
              </a:ext>
            </a:extLst>
          </p:cNvPr>
          <p:cNvSpPr/>
          <p:nvPr/>
        </p:nvSpPr>
        <p:spPr>
          <a:xfrm>
            <a:off x="261257" y="322217"/>
            <a:ext cx="2368731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Prediction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D7CC202-D043-41EA-B481-1E07E31D6018}"/>
              </a:ext>
            </a:extLst>
          </p:cNvPr>
          <p:cNvSpPr/>
          <p:nvPr/>
        </p:nvSpPr>
        <p:spPr>
          <a:xfrm>
            <a:off x="4132214" y="152399"/>
            <a:ext cx="5447211" cy="106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Features Extraction</a:t>
            </a:r>
          </a:p>
          <a:p>
            <a:pPr algn="ctr"/>
            <a:r>
              <a:rPr lang="en-IN" dirty="0"/>
              <a:t>Input -&gt; Trip level Stage to Stage Travel time data</a:t>
            </a:r>
          </a:p>
          <a:p>
            <a:pPr algn="ctr"/>
            <a:r>
              <a:rPr lang="en-IN" dirty="0"/>
              <a:t>Output -&gt; Listed Features for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EA750D33-997B-4F28-AFA9-9A3EDA81FADA}"/>
                  </a:ext>
                </a:extLst>
              </p:cNvPr>
              <p:cNvSpPr/>
              <p:nvPr/>
            </p:nvSpPr>
            <p:spPr>
              <a:xfrm>
                <a:off x="4132215" y="1432557"/>
                <a:ext cx="5447211" cy="142820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Exploratory Data Analysis</a:t>
                </a:r>
              </a:p>
              <a:p>
                <a:pPr algn="ctr"/>
                <a:r>
                  <a:rPr lang="en-IN" dirty="0"/>
                  <a:t>Input -&gt; Listed features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as target variable</a:t>
                </a:r>
              </a:p>
              <a:p>
                <a:pPr algn="ctr"/>
                <a:r>
                  <a:rPr lang="en-IN" dirty="0"/>
                  <a:t>Output -&gt; Features effect on target variables, Correlation between Features, Database for model building</a:t>
                </a:r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EA750D33-997B-4F28-AFA9-9A3EDA81F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15" y="1432557"/>
                <a:ext cx="5447211" cy="1428206"/>
              </a:xfrm>
              <a:prstGeom prst="flowChartProcess">
                <a:avLst/>
              </a:prstGeom>
              <a:blipFill>
                <a:blip r:embed="rId2"/>
                <a:stretch>
                  <a:fillRect t="-3814" b="-8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63843A5C-D13F-4874-AC8E-536CF36762B3}"/>
                  </a:ext>
                </a:extLst>
              </p:cNvPr>
              <p:cNvSpPr/>
              <p:nvPr/>
            </p:nvSpPr>
            <p:spPr>
              <a:xfrm>
                <a:off x="4132213" y="3087187"/>
                <a:ext cx="5447211" cy="190717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Training and Testing </a:t>
                </a:r>
              </a:p>
              <a:p>
                <a:pPr algn="ctr"/>
                <a:r>
                  <a:rPr lang="en-IN" dirty="0"/>
                  <a:t>Input -&gt; Route Level Stage to Stage travel time data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as target variable</a:t>
                </a:r>
              </a:p>
              <a:p>
                <a:pPr algn="ctr"/>
                <a:r>
                  <a:rPr lang="en-IN" dirty="0"/>
                  <a:t>Output -&gt; ML Models for prediction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Linear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Artificial Neural Networks</a:t>
                </a:r>
              </a:p>
            </p:txBody>
          </p:sp>
        </mc:Choice>
        <mc:Fallback xmlns=""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63843A5C-D13F-4874-AC8E-536CF3676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13" y="3087187"/>
                <a:ext cx="5447211" cy="1907178"/>
              </a:xfrm>
              <a:prstGeom prst="flowChartProcess">
                <a:avLst/>
              </a:prstGeom>
              <a:blipFill>
                <a:blip r:embed="rId3"/>
                <a:stretch>
                  <a:fillRect l="-670" r="-1229" b="-1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460D5B2-901E-4153-8D7E-B75C6F35E780}"/>
              </a:ext>
            </a:extLst>
          </p:cNvPr>
          <p:cNvSpPr/>
          <p:nvPr/>
        </p:nvSpPr>
        <p:spPr>
          <a:xfrm>
            <a:off x="4132214" y="5220789"/>
            <a:ext cx="5447210" cy="15675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Prediction</a:t>
            </a:r>
          </a:p>
          <a:p>
            <a:pPr algn="ctr"/>
            <a:r>
              <a:rPr lang="en-IN" dirty="0"/>
              <a:t>Input -&gt;  Testing data, ML Models</a:t>
            </a:r>
          </a:p>
          <a:p>
            <a:pPr algn="ctr"/>
            <a:r>
              <a:rPr lang="en-IN" dirty="0"/>
              <a:t>Output -&gt; Travel time data estimates for a future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Pattern Recognition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Kalman Filtering for Real Time Prediction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D7B159-52CF-43F4-8266-A96DA4B79E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55820" y="1214844"/>
            <a:ext cx="1" cy="21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9349C4-FBEE-4C08-8535-88CEE5E6962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855819" y="2860763"/>
            <a:ext cx="2" cy="2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57FE38-5240-4DBC-A93C-386D722E1E8F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55819" y="4994365"/>
            <a:ext cx="0" cy="2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91920B-2200-452B-B6C6-121C3E7E01F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29988" y="683622"/>
            <a:ext cx="1502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8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FA1B1C2-8556-458A-B013-EDB16AFD9872}"/>
              </a:ext>
            </a:extLst>
          </p:cNvPr>
          <p:cNvSpPr/>
          <p:nvPr/>
        </p:nvSpPr>
        <p:spPr>
          <a:xfrm>
            <a:off x="4108269" y="1349830"/>
            <a:ext cx="3975462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Prediction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DE8D227-3D7F-461E-998E-4969E320C249}"/>
              </a:ext>
            </a:extLst>
          </p:cNvPr>
          <p:cNvSpPr/>
          <p:nvPr/>
        </p:nvSpPr>
        <p:spPr>
          <a:xfrm>
            <a:off x="3705497" y="2917371"/>
            <a:ext cx="4781006" cy="190717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 Applications</a:t>
            </a:r>
          </a:p>
          <a:p>
            <a:pPr algn="ctr"/>
            <a:r>
              <a:rPr lang="en-IN" dirty="0"/>
              <a:t>Input -&gt; Features like Dwell Time, Crowding</a:t>
            </a:r>
          </a:p>
          <a:p>
            <a:pPr algn="ctr"/>
            <a:r>
              <a:rPr lang="en-IN" dirty="0"/>
              <a:t>Output -&gt; Future Travel Time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Artificial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Pattern Recognition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Kalman Filtering for Real Time Prediction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538AB6-F574-4659-AAC0-58709E8103F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096000" y="2072641"/>
            <a:ext cx="0" cy="84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5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268-79ED-4567-A2B0-3DB7808CA6EA}"/>
              </a:ext>
            </a:extLst>
          </p:cNvPr>
          <p:cNvSpPr txBox="1">
            <a:spLocks/>
          </p:cNvSpPr>
          <p:nvPr/>
        </p:nvSpPr>
        <p:spPr>
          <a:xfrm>
            <a:off x="1393371" y="2235200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20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D0069DB-2AA1-4B0C-8B42-038699056FA1}"/>
              </a:ext>
            </a:extLst>
          </p:cNvPr>
          <p:cNvSpPr/>
          <p:nvPr/>
        </p:nvSpPr>
        <p:spPr>
          <a:xfrm>
            <a:off x="108856" y="453933"/>
            <a:ext cx="2151017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Minimum Crowding Path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E91C6538-ABF8-48AC-9573-14E1CF314751}"/>
                  </a:ext>
                </a:extLst>
              </p:cNvPr>
              <p:cNvSpPr/>
              <p:nvPr/>
            </p:nvSpPr>
            <p:spPr>
              <a:xfrm>
                <a:off x="2555969" y="189404"/>
                <a:ext cx="4717869" cy="174824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  <a:p>
                <a:pPr algn="ctr"/>
                <a:r>
                  <a:rPr lang="en-IN" dirty="0"/>
                  <a:t>Single Objective Formulation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is cost -&gt; 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G1: Low crowded links only -&gt;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G2: Low + Medium crowded links only -&gt;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G3: All links -&gt;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  <a:p>
                <a:pPr algn="ctr"/>
                <a:endParaRPr lang="en-IN" dirty="0"/>
              </a:p>
            </p:txBody>
          </p:sp>
        </mc:Choice>
        <mc:Fallback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E91C6538-ABF8-48AC-9573-14E1CF314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969" y="189404"/>
                <a:ext cx="4717869" cy="1748248"/>
              </a:xfrm>
              <a:prstGeom prst="flowChartProcess">
                <a:avLst/>
              </a:prstGeom>
              <a:blipFill>
                <a:blip r:embed="rId2"/>
                <a:stretch>
                  <a:fillRect l="-644" t="-13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C8FECE8-9095-417C-B702-E6FFAF07642B}"/>
              </a:ext>
            </a:extLst>
          </p:cNvPr>
          <p:cNvSpPr/>
          <p:nvPr/>
        </p:nvSpPr>
        <p:spPr>
          <a:xfrm>
            <a:off x="108856" y="2490645"/>
            <a:ext cx="2669178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path reached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78899472-ECBD-4D6A-A6C7-B079E7FACD58}"/>
                  </a:ext>
                </a:extLst>
              </p:cNvPr>
              <p:cNvSpPr/>
              <p:nvPr/>
            </p:nvSpPr>
            <p:spPr>
              <a:xfrm>
                <a:off x="7441480" y="1054831"/>
                <a:ext cx="4515390" cy="1021078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MOF1 with G2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and Crowded duration as costs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Crowding coefficient is 0 if low and 1 if medium</a:t>
                </a:r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78899472-ECBD-4D6A-A6C7-B079E7FAC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480" y="1054831"/>
                <a:ext cx="4515390" cy="1021078"/>
              </a:xfrm>
              <a:prstGeom prst="flowChartProcess">
                <a:avLst/>
              </a:prstGeom>
              <a:blipFill>
                <a:blip r:embed="rId3"/>
                <a:stretch>
                  <a:fillRect l="-809" t="-10588" b="-16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F232902D-D59F-4856-A4D8-EB605A6330BE}"/>
                  </a:ext>
                </a:extLst>
              </p:cNvPr>
              <p:cNvSpPr/>
              <p:nvPr/>
            </p:nvSpPr>
            <p:spPr>
              <a:xfrm>
                <a:off x="108856" y="3698969"/>
                <a:ext cx="5588726" cy="82730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MOF2 with G3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and Crowding duration (1) as costs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Crowding coefficient is 0 if low and 1 if medium or high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F232902D-D59F-4856-A4D8-EB605A633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6" y="3698969"/>
                <a:ext cx="5588726" cy="827305"/>
              </a:xfrm>
              <a:prstGeom prst="flowChartProcess">
                <a:avLst/>
              </a:prstGeom>
              <a:blipFill>
                <a:blip r:embed="rId5"/>
                <a:stretch>
                  <a:fillRect l="-653" t="-8759" r="-762" b="-16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713E7E3D-D9AE-4FC1-BC18-F1213446981B}"/>
                  </a:ext>
                </a:extLst>
              </p:cNvPr>
              <p:cNvSpPr/>
              <p:nvPr/>
            </p:nvSpPr>
            <p:spPr>
              <a:xfrm>
                <a:off x="6398622" y="3698969"/>
                <a:ext cx="5588725" cy="82731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MOF3 with G3 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is best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Travel time and Crowding duration (2) as costs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Crowding coefficient is 0 if low or medium and 1 if high</a:t>
                </a:r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713E7E3D-D9AE-4FC1-BC18-F12134469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622" y="3698969"/>
                <a:ext cx="5588725" cy="827312"/>
              </a:xfrm>
              <a:prstGeom prst="flowChartProcess">
                <a:avLst/>
              </a:prstGeom>
              <a:blipFill>
                <a:blip r:embed="rId6"/>
                <a:stretch>
                  <a:fillRect l="-654" t="-8696" r="-871" b="-15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5CE0C43-98E8-4C4D-A026-ED7B0D629350}"/>
              </a:ext>
            </a:extLst>
          </p:cNvPr>
          <p:cNvSpPr/>
          <p:nvPr/>
        </p:nvSpPr>
        <p:spPr>
          <a:xfrm>
            <a:off x="108856" y="5011786"/>
            <a:ext cx="3257005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KSP based algorithm for MOF2</a:t>
            </a:r>
          </a:p>
          <a:p>
            <a:pPr algn="ctr"/>
            <a:r>
              <a:rPr lang="en-IN" dirty="0"/>
              <a:t>Non Dominated Set 2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2962AC5-B7B5-4CE1-885A-4663DF2E9282}"/>
              </a:ext>
            </a:extLst>
          </p:cNvPr>
          <p:cNvSpPr/>
          <p:nvPr/>
        </p:nvSpPr>
        <p:spPr>
          <a:xfrm>
            <a:off x="8547468" y="5011785"/>
            <a:ext cx="3230864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KSP based algorithm for MOF3 Non Dominated Set 3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6BA4E60-1259-41FC-8130-3282E8758F34}"/>
              </a:ext>
            </a:extLst>
          </p:cNvPr>
          <p:cNvSpPr/>
          <p:nvPr/>
        </p:nvSpPr>
        <p:spPr>
          <a:xfrm>
            <a:off x="4914903" y="5011787"/>
            <a:ext cx="2211977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Candidate Set</a:t>
            </a:r>
          </a:p>
          <a:p>
            <a:pPr algn="ctr"/>
            <a:r>
              <a:rPr lang="en-IN" dirty="0"/>
              <a:t>Combine ND2, ND3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4298144D-CAFA-45EB-8607-70C5BBC84684}"/>
                  </a:ext>
                </a:extLst>
              </p:cNvPr>
              <p:cNvSpPr/>
              <p:nvPr/>
            </p:nvSpPr>
            <p:spPr>
              <a:xfrm>
                <a:off x="2259873" y="5993674"/>
                <a:ext cx="7541623" cy="72281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Non Dominated Set </a:t>
                </a:r>
                <a:r>
                  <a:rPr lang="en-IN" dirty="0" err="1"/>
                  <a:t>wrt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𝑡𝑡</m:t>
                    </m:r>
                  </m:oMath>
                </a14:m>
                <a:r>
                  <a:rPr lang="en-IN" dirty="0"/>
                  <a:t>, crowding duration 1, crowding duration 2</a:t>
                </a:r>
              </a:p>
            </p:txBody>
          </p:sp>
        </mc:Choice>
        <mc:Fallback xmlns=""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4298144D-CAFA-45EB-8607-70C5BBC84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873" y="5993674"/>
                <a:ext cx="7541623" cy="722811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3DA8C0C5-39E6-47FD-B424-F9AA3A28A9C9}"/>
              </a:ext>
            </a:extLst>
          </p:cNvPr>
          <p:cNvSpPr/>
          <p:nvPr/>
        </p:nvSpPr>
        <p:spPr>
          <a:xfrm>
            <a:off x="7441480" y="2965265"/>
            <a:ext cx="2211977" cy="4637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Non Dominated Set 1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85689A2-5A2E-4820-A32C-C913393F86EE}"/>
              </a:ext>
            </a:extLst>
          </p:cNvPr>
          <p:cNvSpPr/>
          <p:nvPr/>
        </p:nvSpPr>
        <p:spPr>
          <a:xfrm>
            <a:off x="7441480" y="2306683"/>
            <a:ext cx="3165560" cy="4855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KSP based algorithm for MOF1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E88DB2-25BE-45E6-B6DD-E48740176F7D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7126880" y="5373191"/>
            <a:ext cx="142058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F9C4FA-CA75-4E15-A6D7-5539218B16C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365861" y="5373192"/>
            <a:ext cx="15490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1494E-CEB3-4C5D-8501-4BDC3307A93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20892" y="5734598"/>
            <a:ext cx="9793" cy="25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9B685E-0B28-4FAA-BF02-61387E54A7C7}"/>
              </a:ext>
            </a:extLst>
          </p:cNvPr>
          <p:cNvCxnSpPr>
            <a:stCxn id="2" idx="3"/>
          </p:cNvCxnSpPr>
          <p:nvPr/>
        </p:nvCxnSpPr>
        <p:spPr>
          <a:xfrm flipV="1">
            <a:off x="2259873" y="815338"/>
            <a:ext cx="2960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D85748-0391-48C2-A62B-5C4BB5D4F781}"/>
              </a:ext>
            </a:extLst>
          </p:cNvPr>
          <p:cNvCxnSpPr/>
          <p:nvPr/>
        </p:nvCxnSpPr>
        <p:spPr>
          <a:xfrm>
            <a:off x="7273838" y="644434"/>
            <a:ext cx="167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5408220-C3F8-427C-9243-6456766DA713}"/>
              </a:ext>
            </a:extLst>
          </p:cNvPr>
          <p:cNvCxnSpPr/>
          <p:nvPr/>
        </p:nvCxnSpPr>
        <p:spPr>
          <a:xfrm>
            <a:off x="1933303" y="4526274"/>
            <a:ext cx="0" cy="48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B7325-2AB4-4959-9821-E1CA3629453A}"/>
              </a:ext>
            </a:extLst>
          </p:cNvPr>
          <p:cNvCxnSpPr/>
          <p:nvPr/>
        </p:nvCxnSpPr>
        <p:spPr>
          <a:xfrm>
            <a:off x="9699175" y="4526274"/>
            <a:ext cx="0" cy="48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2F5B668A-FC9A-443D-8FAC-91B1488BCFA4}"/>
                  </a:ext>
                </a:extLst>
              </p:cNvPr>
              <p:cNvSpPr/>
              <p:nvPr/>
            </p:nvSpPr>
            <p:spPr>
              <a:xfrm>
                <a:off x="95795" y="1479378"/>
                <a:ext cx="2262053" cy="82730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6" name="Flowchart: Process 25">
                <a:extLst>
                  <a:ext uri="{FF2B5EF4-FFF2-40B4-BE49-F238E27FC236}">
                    <a16:creationId xmlns:a16="http://schemas.microsoft.com/office/drawing/2014/main" id="{2F5B668A-FC9A-443D-8FAC-91B1488BC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5" y="1479378"/>
                <a:ext cx="2262053" cy="827305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4324D-8AC5-4C62-AE97-CAD8E72112F1}"/>
              </a:ext>
            </a:extLst>
          </p:cNvPr>
          <p:cNvCxnSpPr/>
          <p:nvPr/>
        </p:nvCxnSpPr>
        <p:spPr>
          <a:xfrm flipH="1">
            <a:off x="2378528" y="1797225"/>
            <a:ext cx="177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EA92D1-E549-412F-88D7-487C04566A0A}"/>
              </a:ext>
            </a:extLst>
          </p:cNvPr>
          <p:cNvCxnSpPr/>
          <p:nvPr/>
        </p:nvCxnSpPr>
        <p:spPr>
          <a:xfrm>
            <a:off x="949234" y="2306683"/>
            <a:ext cx="0" cy="18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9E77549C-3FC9-4495-A83A-F372A22B8EDD}"/>
                  </a:ext>
                </a:extLst>
              </p:cNvPr>
              <p:cNvSpPr/>
              <p:nvPr/>
            </p:nvSpPr>
            <p:spPr>
              <a:xfrm>
                <a:off x="7451279" y="207921"/>
                <a:ext cx="3155761" cy="64714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9E77549C-3FC9-4495-A83A-F372A22B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279" y="207921"/>
                <a:ext cx="3155761" cy="647146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90B587-77A1-46E8-87B1-C9AB168891B1}"/>
              </a:ext>
            </a:extLst>
          </p:cNvPr>
          <p:cNvCxnSpPr/>
          <p:nvPr/>
        </p:nvCxnSpPr>
        <p:spPr>
          <a:xfrm>
            <a:off x="8194766" y="855067"/>
            <a:ext cx="0" cy="19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B6CED-9AC3-42E0-8F35-1AB8B8C12104}"/>
              </a:ext>
            </a:extLst>
          </p:cNvPr>
          <p:cNvCxnSpPr/>
          <p:nvPr/>
        </p:nvCxnSpPr>
        <p:spPr>
          <a:xfrm>
            <a:off x="8203474" y="2075909"/>
            <a:ext cx="0" cy="23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B740CB-4DDD-4AB8-94DD-B65394F4F829}"/>
              </a:ext>
            </a:extLst>
          </p:cNvPr>
          <p:cNvCxnSpPr/>
          <p:nvPr/>
        </p:nvCxnSpPr>
        <p:spPr>
          <a:xfrm>
            <a:off x="8194766" y="2792187"/>
            <a:ext cx="0" cy="17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Flowchart: Process 39">
                <a:extLst>
                  <a:ext uri="{FF2B5EF4-FFF2-40B4-BE49-F238E27FC236}">
                    <a16:creationId xmlns:a16="http://schemas.microsoft.com/office/drawing/2014/main" id="{C9D13817-F1C8-456B-A300-10C91DC8D429}"/>
                  </a:ext>
                </a:extLst>
              </p:cNvPr>
              <p:cNvSpPr/>
              <p:nvPr/>
            </p:nvSpPr>
            <p:spPr>
              <a:xfrm>
                <a:off x="3667404" y="2309949"/>
                <a:ext cx="3165558" cy="722811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𝑡𝑡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40" name="Flowchart: Process 39">
                <a:extLst>
                  <a:ext uri="{FF2B5EF4-FFF2-40B4-BE49-F238E27FC236}">
                    <a16:creationId xmlns:a16="http://schemas.microsoft.com/office/drawing/2014/main" id="{C9D13817-F1C8-456B-A300-10C91DC8D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04" y="2309949"/>
                <a:ext cx="3165558" cy="722811"/>
              </a:xfrm>
              <a:prstGeom prst="flowChart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DCD46-2723-4CF0-A39E-321296913454}"/>
              </a:ext>
            </a:extLst>
          </p:cNvPr>
          <p:cNvCxnSpPr>
            <a:stCxn id="3" idx="2"/>
          </p:cNvCxnSpPr>
          <p:nvPr/>
        </p:nvCxnSpPr>
        <p:spPr>
          <a:xfrm flipH="1">
            <a:off x="4914903" y="1937652"/>
            <a:ext cx="1" cy="36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87ECF7-FADF-4DB1-A0B5-079FF5007436}"/>
              </a:ext>
            </a:extLst>
          </p:cNvPr>
          <p:cNvCxnSpPr/>
          <p:nvPr/>
        </p:nvCxnSpPr>
        <p:spPr>
          <a:xfrm>
            <a:off x="4750521" y="3032760"/>
            <a:ext cx="0" cy="6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6CB5A-5DE1-4DA9-95CC-ADACBAA9AD8C}"/>
              </a:ext>
            </a:extLst>
          </p:cNvPr>
          <p:cNvCxnSpPr/>
          <p:nvPr/>
        </p:nvCxnSpPr>
        <p:spPr>
          <a:xfrm>
            <a:off x="6618514" y="3032760"/>
            <a:ext cx="0" cy="66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CF58C578-2397-4EA7-B2D8-12FFE75FA94F}"/>
              </a:ext>
            </a:extLst>
          </p:cNvPr>
          <p:cNvSpPr/>
          <p:nvPr/>
        </p:nvSpPr>
        <p:spPr>
          <a:xfrm>
            <a:off x="5107577" y="280850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C9BE47E-FA2B-41E8-AC71-7DC1A73AD97F}"/>
              </a:ext>
            </a:extLst>
          </p:cNvPr>
          <p:cNvSpPr/>
          <p:nvPr/>
        </p:nvSpPr>
        <p:spPr>
          <a:xfrm>
            <a:off x="7454537" y="1533796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Data Estimation and Prediction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1D46422-6777-4CA6-BB19-C1311AFF36E7}"/>
              </a:ext>
            </a:extLst>
          </p:cNvPr>
          <p:cNvSpPr/>
          <p:nvPr/>
        </p:nvSpPr>
        <p:spPr>
          <a:xfrm>
            <a:off x="2804159" y="1533796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Estimation and Prediction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00A723F-2AA1-4709-B77A-D9B4B6D71A50}"/>
              </a:ext>
            </a:extLst>
          </p:cNvPr>
          <p:cNvSpPr/>
          <p:nvPr/>
        </p:nvSpPr>
        <p:spPr>
          <a:xfrm>
            <a:off x="4738551" y="4601393"/>
            <a:ext cx="3481251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Minimum Crowding Path Algorithm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4518077-4197-479E-A0EC-C655BF7DEAF3}"/>
              </a:ext>
            </a:extLst>
          </p:cNvPr>
          <p:cNvSpPr/>
          <p:nvPr/>
        </p:nvSpPr>
        <p:spPr>
          <a:xfrm>
            <a:off x="5199017" y="5819504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Route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0ECF4E-00C7-49D0-B85E-A561552397BD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5400000">
            <a:off x="5079818" y="134437"/>
            <a:ext cx="495300" cy="2303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64153B1-DD6A-4207-B72B-DE77E1D179DE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6200000" flipH="1">
            <a:off x="7405007" y="112666"/>
            <a:ext cx="495300" cy="2346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8D02F6D-5075-467B-AF5C-F66CB1CF8B8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121477" y="3345724"/>
            <a:ext cx="2671357" cy="562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AA70D9-A0C1-4F91-8244-D1A8F1597863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rot="5400000">
            <a:off x="7187292" y="3323953"/>
            <a:ext cx="2671357" cy="606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B2710-3A93-464E-880E-A9AF47D86F9F}"/>
              </a:ext>
            </a:extLst>
          </p:cNvPr>
          <p:cNvCxnSpPr>
            <a:stCxn id="8" idx="2"/>
          </p:cNvCxnSpPr>
          <p:nvPr/>
        </p:nvCxnSpPr>
        <p:spPr>
          <a:xfrm flipH="1">
            <a:off x="6479176" y="5324204"/>
            <a:ext cx="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44F50539-72B8-4B24-BDCD-6103177AD9B9}"/>
              </a:ext>
            </a:extLst>
          </p:cNvPr>
          <p:cNvSpPr/>
          <p:nvPr/>
        </p:nvSpPr>
        <p:spPr>
          <a:xfrm>
            <a:off x="2118359" y="280850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GPS Data Extraction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190432-E264-4D4D-9D9D-2C3A37E6680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489959" y="1038496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D628EDCE-5D29-4D08-AF96-FC838AF8D8A8}"/>
              </a:ext>
            </a:extLst>
          </p:cNvPr>
          <p:cNvSpPr/>
          <p:nvPr/>
        </p:nvSpPr>
        <p:spPr>
          <a:xfrm>
            <a:off x="5107577" y="280850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A3B9884-BD58-44CD-9D23-39D29619E995}"/>
              </a:ext>
            </a:extLst>
          </p:cNvPr>
          <p:cNvSpPr/>
          <p:nvPr/>
        </p:nvSpPr>
        <p:spPr>
          <a:xfrm>
            <a:off x="7454537" y="1533796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Data Estimation and Prediction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8B8F4A5-7C74-4929-B627-1929E7AEC369}"/>
              </a:ext>
            </a:extLst>
          </p:cNvPr>
          <p:cNvSpPr/>
          <p:nvPr/>
        </p:nvSpPr>
        <p:spPr>
          <a:xfrm>
            <a:off x="2804159" y="1533796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Travel Time Estimation and Prediction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C5F4431-5F2E-4F32-99ED-428B1F756526}"/>
              </a:ext>
            </a:extLst>
          </p:cNvPr>
          <p:cNvSpPr/>
          <p:nvPr/>
        </p:nvSpPr>
        <p:spPr>
          <a:xfrm>
            <a:off x="4738551" y="4601393"/>
            <a:ext cx="3481251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Minimum Crowding Path Algorithm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FC21577-B726-4211-8EAB-1D68E54E61E2}"/>
              </a:ext>
            </a:extLst>
          </p:cNvPr>
          <p:cNvSpPr/>
          <p:nvPr/>
        </p:nvSpPr>
        <p:spPr>
          <a:xfrm>
            <a:off x="5199017" y="5819504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Optimal Route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3ACD49-DF9C-4A3B-8F7E-239164C0286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5079818" y="134437"/>
            <a:ext cx="495300" cy="23034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797EEC-2CBB-47EA-BAA3-481B9CE27E9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7405007" y="112666"/>
            <a:ext cx="495300" cy="2346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4A2D75-FCB3-4D8D-8D01-D122094F8C1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3121477" y="3345724"/>
            <a:ext cx="2671357" cy="5627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A4AC271-4EF6-4FB2-8C20-B10836C5743A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rot="5400000">
            <a:off x="7187292" y="3323953"/>
            <a:ext cx="2671357" cy="606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A6DA92-85F4-4627-9A35-613651CB0261}"/>
              </a:ext>
            </a:extLst>
          </p:cNvPr>
          <p:cNvCxnSpPr>
            <a:stCxn id="5" idx="2"/>
          </p:cNvCxnSpPr>
          <p:nvPr/>
        </p:nvCxnSpPr>
        <p:spPr>
          <a:xfrm flipH="1">
            <a:off x="6479176" y="5324204"/>
            <a:ext cx="1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14987C5-4122-426D-8F5C-60BBB647B1C5}"/>
              </a:ext>
            </a:extLst>
          </p:cNvPr>
          <p:cNvSpPr/>
          <p:nvPr/>
        </p:nvSpPr>
        <p:spPr>
          <a:xfrm>
            <a:off x="2118359" y="280850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GPS Data Extraction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B952BC-A891-487E-A882-459FD77659E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489959" y="1038496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25217A0-6D78-4A9B-AD1D-0FF757AAB81F}"/>
              </a:ext>
            </a:extLst>
          </p:cNvPr>
          <p:cNvSpPr/>
          <p:nvPr/>
        </p:nvSpPr>
        <p:spPr>
          <a:xfrm>
            <a:off x="5107577" y="2786742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Literature Review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40C1E9B7-2CFB-48B6-8DAB-89C9869D733F}"/>
              </a:ext>
            </a:extLst>
          </p:cNvPr>
          <p:cNvSpPr/>
          <p:nvPr/>
        </p:nvSpPr>
        <p:spPr>
          <a:xfrm>
            <a:off x="4738551" y="3711485"/>
            <a:ext cx="3481251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Formulating Shortest Path Problem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7B4022-DC77-4B40-8F9A-0CBDB3E88D04}"/>
              </a:ext>
            </a:extLst>
          </p:cNvPr>
          <p:cNvCxnSpPr/>
          <p:nvPr/>
        </p:nvCxnSpPr>
        <p:spPr>
          <a:xfrm flipV="1">
            <a:off x="5327468" y="2291441"/>
            <a:ext cx="0" cy="49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CF9CDC-9A7B-4936-AAA6-D5FC9D5BB4A9}"/>
              </a:ext>
            </a:extLst>
          </p:cNvPr>
          <p:cNvCxnSpPr/>
          <p:nvPr/>
        </p:nvCxnSpPr>
        <p:spPr>
          <a:xfrm flipV="1">
            <a:off x="7652657" y="2291441"/>
            <a:ext cx="0" cy="49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5A16E4-D453-4B2B-AED8-212D7F99650E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6479177" y="3544388"/>
            <a:ext cx="0" cy="16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2A1155-8FC7-401A-9548-093D79EB4FE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6479177" y="4434296"/>
            <a:ext cx="0" cy="16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FA1F59-9AAA-4EE8-987A-6E135B612612}"/>
              </a:ext>
            </a:extLst>
          </p:cNvPr>
          <p:cNvCxnSpPr>
            <a:stCxn id="14" idx="3"/>
          </p:cNvCxnSpPr>
          <p:nvPr/>
        </p:nvCxnSpPr>
        <p:spPr>
          <a:xfrm>
            <a:off x="7850777" y="3165565"/>
            <a:ext cx="7532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F73A0E-3406-49A0-BEA4-B56B07636975}"/>
              </a:ext>
            </a:extLst>
          </p:cNvPr>
          <p:cNvCxnSpPr/>
          <p:nvPr/>
        </p:nvCxnSpPr>
        <p:spPr>
          <a:xfrm>
            <a:off x="8604069" y="3165565"/>
            <a:ext cx="0" cy="1580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BB0A9-9C24-4909-8AA6-BE2D378040A0}"/>
              </a:ext>
            </a:extLst>
          </p:cNvPr>
          <p:cNvCxnSpPr/>
          <p:nvPr/>
        </p:nvCxnSpPr>
        <p:spPr>
          <a:xfrm flipH="1">
            <a:off x="8219802" y="4746171"/>
            <a:ext cx="38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8752-9A6A-4692-BF32-8BCE90BBE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Crowding Data Extraction, Estimation, Prediction</a:t>
            </a:r>
          </a:p>
        </p:txBody>
      </p:sp>
    </p:spTree>
    <p:extLst>
      <p:ext uri="{BB962C8B-B14F-4D97-AF65-F5344CB8AC3E}">
        <p14:creationId xmlns:p14="http://schemas.microsoft.com/office/powerpoint/2010/main" val="82214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C594F7F-820F-4FB3-872A-5BE2F110BA80}"/>
              </a:ext>
            </a:extLst>
          </p:cNvPr>
          <p:cNvSpPr/>
          <p:nvPr/>
        </p:nvSpPr>
        <p:spPr>
          <a:xfrm>
            <a:off x="3361508" y="653143"/>
            <a:ext cx="5235295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  <a:p>
            <a:pPr algn="ctr"/>
            <a:r>
              <a:rPr lang="en-IN" dirty="0"/>
              <a:t>Input -&gt; Raw ETM Data</a:t>
            </a:r>
          </a:p>
          <a:p>
            <a:pPr algn="ctr"/>
            <a:r>
              <a:rPr lang="en-IN" dirty="0"/>
              <a:t>Output -&gt; Route/Schedule Level, Trip Level Ticket data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D99E6704-BA19-4841-BF48-A34DAD49B60E}"/>
              </a:ext>
            </a:extLst>
          </p:cNvPr>
          <p:cNvSpPr/>
          <p:nvPr/>
        </p:nvSpPr>
        <p:spPr>
          <a:xfrm>
            <a:off x="3361508" y="2714897"/>
            <a:ext cx="5235295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Estimation</a:t>
            </a:r>
          </a:p>
          <a:p>
            <a:pPr algn="ctr"/>
            <a:r>
              <a:rPr lang="en-IN" dirty="0"/>
              <a:t>Input -&gt; Route/Schedule Level, Trip Level Ticket data</a:t>
            </a:r>
          </a:p>
          <a:p>
            <a:pPr algn="ctr"/>
            <a:r>
              <a:rPr lang="en-IN" dirty="0"/>
              <a:t>Output -&gt; Route/Schedule Level Demand data, Real-Time Trip Level Crowding Level data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D6918DA-CFF6-4385-A87E-0B22CC06474B}"/>
              </a:ext>
            </a:extLst>
          </p:cNvPr>
          <p:cNvSpPr/>
          <p:nvPr/>
        </p:nvSpPr>
        <p:spPr>
          <a:xfrm>
            <a:off x="3361508" y="4911634"/>
            <a:ext cx="5235295" cy="142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Prediction</a:t>
            </a:r>
          </a:p>
          <a:p>
            <a:pPr algn="ctr"/>
            <a:r>
              <a:rPr lang="en-IN" dirty="0"/>
              <a:t>Input -&gt; Historical Route Level Demand data</a:t>
            </a:r>
          </a:p>
          <a:p>
            <a:pPr algn="ctr"/>
            <a:r>
              <a:rPr lang="en-IN" dirty="0"/>
              <a:t>Output -&gt; Real-Time Demand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814842-9F11-4C81-848D-4196DD7D21B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79156" y="2081348"/>
            <a:ext cx="0" cy="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E783945-2555-4756-94C7-BA9FF77EED8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>
            <a:off x="3361508" y="3429001"/>
            <a:ext cx="12700" cy="21967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4094BD-F7AC-4008-BB14-68BEEB65D9E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5979156" y="4143102"/>
            <a:ext cx="0" cy="76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68899DAE-C51C-47B2-B937-40DC8C7B65B8}"/>
              </a:ext>
            </a:extLst>
          </p:cNvPr>
          <p:cNvSpPr/>
          <p:nvPr/>
        </p:nvSpPr>
        <p:spPr>
          <a:xfrm>
            <a:off x="322218" y="1099807"/>
            <a:ext cx="2638696" cy="71410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Extraction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405EF23B-7CAB-4D4C-AED1-7D820F93672F}"/>
              </a:ext>
            </a:extLst>
          </p:cNvPr>
          <p:cNvSpPr/>
          <p:nvPr/>
        </p:nvSpPr>
        <p:spPr>
          <a:xfrm>
            <a:off x="3833388" y="778433"/>
            <a:ext cx="5066772" cy="13568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ETM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discrepancies</a:t>
            </a:r>
          </a:p>
          <a:p>
            <a:pPr algn="ctr"/>
            <a:r>
              <a:rPr lang="en-IN" dirty="0"/>
              <a:t>Input -&gt; Raw ETM Data</a:t>
            </a:r>
          </a:p>
          <a:p>
            <a:pPr algn="ctr"/>
            <a:r>
              <a:rPr lang="en-IN" dirty="0"/>
              <a:t>Output -&gt; Clean ETM Data</a:t>
            </a:r>
          </a:p>
          <a:p>
            <a:pPr algn="ctr"/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E106094-4D40-4FE3-AEEB-48716CBBA33F}"/>
              </a:ext>
            </a:extLst>
          </p:cNvPr>
          <p:cNvSpPr/>
          <p:nvPr/>
        </p:nvSpPr>
        <p:spPr>
          <a:xfrm>
            <a:off x="3833387" y="4679030"/>
            <a:ext cx="5066773" cy="12290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Stages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Manual ordering for select routes/schedules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Plotting the stages in Google Maps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3DACCCD-DDE4-46BD-BD13-FBEBC2C49D8E}"/>
              </a:ext>
            </a:extLst>
          </p:cNvPr>
          <p:cNvSpPr/>
          <p:nvPr/>
        </p:nvSpPr>
        <p:spPr>
          <a:xfrm>
            <a:off x="3833387" y="2650776"/>
            <a:ext cx="5066773" cy="135685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Route level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Trip level data extraction</a:t>
            </a:r>
          </a:p>
          <a:p>
            <a:pPr algn="ctr"/>
            <a:r>
              <a:rPr lang="en-IN" dirty="0"/>
              <a:t>Input -&gt; Clean ETM data</a:t>
            </a:r>
          </a:p>
          <a:p>
            <a:pPr algn="ctr"/>
            <a:r>
              <a:rPr lang="en-IN" dirty="0"/>
              <a:t>Output-&gt; Route level / trip level ticket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6A028-F5CD-4D93-9F71-518B6B39164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366774" y="2135285"/>
            <a:ext cx="0" cy="51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E896BF-F1DE-459E-B752-B143E1F510E9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366774" y="4007628"/>
            <a:ext cx="0" cy="6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BE86FD-2E4D-4946-8965-5CE204A8556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60914" y="1456859"/>
            <a:ext cx="87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0EE75196-7D56-42F8-903D-5EACBA87F9C4}"/>
              </a:ext>
            </a:extLst>
          </p:cNvPr>
          <p:cNvSpPr/>
          <p:nvPr/>
        </p:nvSpPr>
        <p:spPr>
          <a:xfrm>
            <a:off x="400593" y="287383"/>
            <a:ext cx="2743200" cy="7576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Extracted ETM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037C6C03-7E86-404E-8905-AA2480A3F488}"/>
                  </a:ext>
                </a:extLst>
              </p:cNvPr>
              <p:cNvSpPr/>
              <p:nvPr/>
            </p:nvSpPr>
            <p:spPr>
              <a:xfrm>
                <a:off x="4306387" y="287383"/>
                <a:ext cx="4907281" cy="1045030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Stage level B,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estimation for ticket data</a:t>
                </a:r>
              </a:p>
              <a:p>
                <a:pPr algn="ctr"/>
                <a:r>
                  <a:rPr lang="en-IN" dirty="0"/>
                  <a:t>Input -&gt; Route/Schedule level, trip level ticket data</a:t>
                </a:r>
              </a:p>
              <a:p>
                <a:pPr algn="ctr"/>
                <a:r>
                  <a:rPr lang="en-IN" dirty="0"/>
                  <a:t>Output -&gt; Trip level demand data for tickets</a:t>
                </a:r>
              </a:p>
            </p:txBody>
          </p:sp>
        </mc:Choice>
        <mc:Fallback xmlns="">
          <p:sp>
            <p:nvSpPr>
              <p:cNvPr id="3" name="Flowchart: Process 2">
                <a:extLst>
                  <a:ext uri="{FF2B5EF4-FFF2-40B4-BE49-F238E27FC236}">
                    <a16:creationId xmlns:a16="http://schemas.microsoft.com/office/drawing/2014/main" id="{037C6C03-7E86-404E-8905-AA2480A3F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87" y="287383"/>
                <a:ext cx="4907281" cy="1045030"/>
              </a:xfrm>
              <a:prstGeom prst="flowChartProcess">
                <a:avLst/>
              </a:prstGeom>
              <a:blipFill>
                <a:blip r:embed="rId2"/>
                <a:stretch>
                  <a:fillRect l="-743" r="-867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075D8D1-1830-42E1-B9EE-0124555AE879}"/>
              </a:ext>
            </a:extLst>
          </p:cNvPr>
          <p:cNvSpPr/>
          <p:nvPr/>
        </p:nvSpPr>
        <p:spPr>
          <a:xfrm>
            <a:off x="464821" y="1911530"/>
            <a:ext cx="4019006" cy="17591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-&gt; Stage level ETM Data, Number of stops for each stage</a:t>
            </a:r>
          </a:p>
          <a:p>
            <a:pPr algn="ctr"/>
            <a:r>
              <a:rPr lang="en-IN" dirty="0"/>
              <a:t>Output -&gt; Grouped Stop Level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Mean shift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Kernel Density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Changepoints/Breakpoints method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A26BCF0-7BA6-48C4-8A44-CC4D10A0262F}"/>
              </a:ext>
            </a:extLst>
          </p:cNvPr>
          <p:cNvSpPr/>
          <p:nvPr/>
        </p:nvSpPr>
        <p:spPr>
          <a:xfrm>
            <a:off x="8112029" y="1772193"/>
            <a:ext cx="3596640" cy="14543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Pass holder model</a:t>
            </a:r>
          </a:p>
          <a:p>
            <a:pPr algn="ctr"/>
            <a:r>
              <a:rPr lang="en-IN" dirty="0"/>
              <a:t>Input -&gt; Trip Level Demand data for tickets</a:t>
            </a:r>
          </a:p>
          <a:p>
            <a:pPr algn="ctr"/>
            <a:r>
              <a:rPr lang="en-IN" dirty="0"/>
              <a:t>Output -&gt; Trip level Demand data for tickets and pass holders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13FB42D4-6781-44C0-B8DE-DDE7A9B01DCC}"/>
                  </a:ext>
                </a:extLst>
              </p:cNvPr>
              <p:cNvSpPr/>
              <p:nvPr/>
            </p:nvSpPr>
            <p:spPr>
              <a:xfrm>
                <a:off x="464821" y="4001589"/>
                <a:ext cx="5027017" cy="75764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Total B,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estimation at trip level</a:t>
                </a:r>
              </a:p>
              <a:p>
                <a:pPr algn="ctr"/>
                <a:r>
                  <a:rPr lang="en-IN" dirty="0"/>
                  <a:t>Output -&gt; Trip level total demand data (stage level)</a:t>
                </a:r>
              </a:p>
            </p:txBody>
          </p:sp>
        </mc:Choice>
        <mc:Fallback xmlns=""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13FB42D4-6781-44C0-B8DE-DDE7A9B01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1" y="4001589"/>
                <a:ext cx="5027017" cy="757646"/>
              </a:xfrm>
              <a:prstGeom prst="flowChartProcess">
                <a:avLst/>
              </a:prstGeom>
              <a:blipFill>
                <a:blip r:embed="rId3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604B557-C88D-4D6D-8C6A-BE1717205E62}"/>
              </a:ext>
            </a:extLst>
          </p:cNvPr>
          <p:cNvSpPr/>
          <p:nvPr/>
        </p:nvSpPr>
        <p:spPr>
          <a:xfrm>
            <a:off x="5930530" y="5085807"/>
            <a:ext cx="5778139" cy="14543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Determination of Crowding Level</a:t>
            </a:r>
          </a:p>
          <a:p>
            <a:pPr algn="ctr"/>
            <a:r>
              <a:rPr lang="en-IN" dirty="0"/>
              <a:t>Input -&gt; Real time demand data at stage, Stages ordered file</a:t>
            </a:r>
          </a:p>
          <a:p>
            <a:pPr algn="ctr"/>
            <a:r>
              <a:rPr lang="en-IN" dirty="0"/>
              <a:t>Output -&gt; Real time demand data with crowding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State Space Equation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3F50A39-6A0E-4A18-A2AA-579059B820F5}"/>
              </a:ext>
            </a:extLst>
          </p:cNvPr>
          <p:cNvSpPr/>
          <p:nvPr/>
        </p:nvSpPr>
        <p:spPr>
          <a:xfrm>
            <a:off x="7633065" y="3692433"/>
            <a:ext cx="4075604" cy="10450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Demand Prediction</a:t>
            </a:r>
          </a:p>
          <a:p>
            <a:pPr algn="ctr"/>
            <a:r>
              <a:rPr lang="en-IN" dirty="0"/>
              <a:t>Input -&gt; Testing data, ML Models</a:t>
            </a:r>
          </a:p>
          <a:p>
            <a:pPr algn="ctr"/>
            <a:r>
              <a:rPr lang="en-IN" dirty="0"/>
              <a:t>Output -&gt; Real time demand data at stage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66B7792-F40F-414A-8701-E9D3A3497DDC}"/>
              </a:ext>
            </a:extLst>
          </p:cNvPr>
          <p:cNvSpPr/>
          <p:nvPr/>
        </p:nvSpPr>
        <p:spPr>
          <a:xfrm>
            <a:off x="630284" y="5290459"/>
            <a:ext cx="4075604" cy="95794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Thresholds Determination</a:t>
            </a:r>
          </a:p>
          <a:p>
            <a:pPr algn="ctr"/>
            <a:r>
              <a:rPr lang="en-IN" dirty="0"/>
              <a:t>Input -&gt; Trip level total demand data</a:t>
            </a:r>
          </a:p>
          <a:p>
            <a:pPr algn="ctr"/>
            <a:r>
              <a:rPr lang="en-IN" dirty="0"/>
              <a:t>Output -&gt; Crowding Thresholds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D25D0-D4DD-41A4-966E-2733E91086BC}"/>
              </a:ext>
            </a:extLst>
          </p:cNvPr>
          <p:cNvCxnSpPr>
            <a:stCxn id="2" idx="3"/>
          </p:cNvCxnSpPr>
          <p:nvPr/>
        </p:nvCxnSpPr>
        <p:spPr>
          <a:xfrm>
            <a:off x="3143793" y="666206"/>
            <a:ext cx="1162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0B37D6-546A-4867-AF09-FCA8BF2FCF27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474325" y="1197430"/>
            <a:ext cx="1832063" cy="714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11332F9-0F52-4AE4-9C2C-CCA427654A6B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9213668" y="809898"/>
            <a:ext cx="696681" cy="962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64174-6943-4FB7-8A31-4EAA58F815E2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5491839" y="2499359"/>
            <a:ext cx="2620191" cy="1567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A111AB-1B28-4D40-83EC-5344A686C001}"/>
              </a:ext>
            </a:extLst>
          </p:cNvPr>
          <p:cNvCxnSpPr/>
          <p:nvPr/>
        </p:nvCxnSpPr>
        <p:spPr>
          <a:xfrm>
            <a:off x="5181600" y="1332413"/>
            <a:ext cx="0" cy="266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B712D3-B7AF-430E-8607-8210DD8B446E}"/>
              </a:ext>
            </a:extLst>
          </p:cNvPr>
          <p:cNvCxnSpPr>
            <a:stCxn id="6" idx="3"/>
          </p:cNvCxnSpPr>
          <p:nvPr/>
        </p:nvCxnSpPr>
        <p:spPr>
          <a:xfrm>
            <a:off x="5491838" y="4380412"/>
            <a:ext cx="214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4B6072-515C-41AD-8847-02D415BB3311}"/>
              </a:ext>
            </a:extLst>
          </p:cNvPr>
          <p:cNvCxnSpPr/>
          <p:nvPr/>
        </p:nvCxnSpPr>
        <p:spPr>
          <a:xfrm>
            <a:off x="2474324" y="4759235"/>
            <a:ext cx="0" cy="5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46AB16-7083-478A-8606-D359A2C03748}"/>
              </a:ext>
            </a:extLst>
          </p:cNvPr>
          <p:cNvCxnSpPr/>
          <p:nvPr/>
        </p:nvCxnSpPr>
        <p:spPr>
          <a:xfrm>
            <a:off x="4705888" y="5434149"/>
            <a:ext cx="122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D33724-8863-4B19-8E8C-F28990098041}"/>
              </a:ext>
            </a:extLst>
          </p:cNvPr>
          <p:cNvCxnSpPr>
            <a:stCxn id="17" idx="2"/>
          </p:cNvCxnSpPr>
          <p:nvPr/>
        </p:nvCxnSpPr>
        <p:spPr>
          <a:xfrm>
            <a:off x="9670867" y="4737463"/>
            <a:ext cx="0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D202A1B-14EC-4865-849A-0E3E94E5C963}"/>
              </a:ext>
            </a:extLst>
          </p:cNvPr>
          <p:cNvSpPr/>
          <p:nvPr/>
        </p:nvSpPr>
        <p:spPr>
          <a:xfrm>
            <a:off x="574766" y="792480"/>
            <a:ext cx="2220685" cy="7228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Crowding Prediction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92FF975-B0F1-4347-972F-8002EE9354C5}"/>
              </a:ext>
            </a:extLst>
          </p:cNvPr>
          <p:cNvSpPr/>
          <p:nvPr/>
        </p:nvSpPr>
        <p:spPr>
          <a:xfrm>
            <a:off x="4454434" y="552995"/>
            <a:ext cx="5447211" cy="106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Features Extraction</a:t>
            </a:r>
          </a:p>
          <a:p>
            <a:pPr algn="ctr"/>
            <a:r>
              <a:rPr lang="en-IN" dirty="0"/>
              <a:t>Input -&gt; Trip level demand data</a:t>
            </a:r>
          </a:p>
          <a:p>
            <a:pPr algn="ctr"/>
            <a:r>
              <a:rPr lang="en-IN" dirty="0"/>
              <a:t>Output -&gt; Listed Features for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2212F0E1-328A-421F-AF8D-FD619CC2F431}"/>
                  </a:ext>
                </a:extLst>
              </p:cNvPr>
              <p:cNvSpPr/>
              <p:nvPr/>
            </p:nvSpPr>
            <p:spPr>
              <a:xfrm>
                <a:off x="4454434" y="1889760"/>
                <a:ext cx="5447211" cy="1428206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Exploratory Data Analysis</a:t>
                </a:r>
              </a:p>
              <a:p>
                <a:pPr algn="ctr"/>
                <a:r>
                  <a:rPr lang="en-IN" dirty="0"/>
                  <a:t>Input -&gt; Listed features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as target variable</a:t>
                </a:r>
              </a:p>
              <a:p>
                <a:pPr algn="ctr"/>
                <a:r>
                  <a:rPr lang="en-IN" dirty="0"/>
                  <a:t>Output -&gt; Features effect on target variables, Correlation between Features, Database for model building</a:t>
                </a:r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2212F0E1-328A-421F-AF8D-FD619CC2F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34" y="1889760"/>
                <a:ext cx="5447211" cy="1428206"/>
              </a:xfrm>
              <a:prstGeom prst="flowChartProcess">
                <a:avLst/>
              </a:prstGeom>
              <a:blipFill>
                <a:blip r:embed="rId2"/>
                <a:stretch>
                  <a:fillRect t="-3814" b="-8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3A4A001D-AD9D-42C9-BD2C-8367742A9D49}"/>
                  </a:ext>
                </a:extLst>
              </p:cNvPr>
              <p:cNvSpPr/>
              <p:nvPr/>
            </p:nvSpPr>
            <p:spPr>
              <a:xfrm>
                <a:off x="4454434" y="3631475"/>
                <a:ext cx="5447211" cy="1062445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Training and Testing </a:t>
                </a:r>
              </a:p>
              <a:p>
                <a:pPr algn="ctr"/>
                <a:r>
                  <a:rPr lang="en-IN" dirty="0"/>
                  <a:t>Input -&gt; Route Level Demand Data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/>
                  <a:t> as target variable</a:t>
                </a:r>
              </a:p>
              <a:p>
                <a:pPr algn="ctr"/>
                <a:r>
                  <a:rPr lang="en-IN" dirty="0"/>
                  <a:t>Output -&gt; ML Models for prediction</a:t>
                </a:r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3A4A001D-AD9D-42C9-BD2C-8367742A9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34" y="3631475"/>
                <a:ext cx="5447211" cy="1062445"/>
              </a:xfrm>
              <a:prstGeom prst="flowChartProcess">
                <a:avLst/>
              </a:prstGeom>
              <a:blipFill>
                <a:blip r:embed="rId3"/>
                <a:stretch>
                  <a:fillRect t="-9659" b="-15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72ACE0B-F433-48D7-A219-96059926A010}"/>
              </a:ext>
            </a:extLst>
          </p:cNvPr>
          <p:cNvSpPr/>
          <p:nvPr/>
        </p:nvSpPr>
        <p:spPr>
          <a:xfrm>
            <a:off x="4454435" y="5364480"/>
            <a:ext cx="5447210" cy="1062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Demand Prediction</a:t>
            </a:r>
          </a:p>
          <a:p>
            <a:pPr algn="ctr"/>
            <a:r>
              <a:rPr lang="en-IN" dirty="0"/>
              <a:t>Input -&gt;  Testing data, ML Models</a:t>
            </a:r>
          </a:p>
          <a:p>
            <a:pPr algn="ctr"/>
            <a:r>
              <a:rPr lang="en-IN" dirty="0"/>
              <a:t>Output -&gt; Real time demand data at stage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38DB19-6813-47AF-B782-F280307F594F}"/>
              </a:ext>
            </a:extLst>
          </p:cNvPr>
          <p:cNvCxnSpPr>
            <a:stCxn id="2" idx="3"/>
          </p:cNvCxnSpPr>
          <p:nvPr/>
        </p:nvCxnSpPr>
        <p:spPr>
          <a:xfrm>
            <a:off x="2795451" y="1153886"/>
            <a:ext cx="1658983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B890F4-B27B-4623-8482-1AA210A7446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7178040" y="161544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F68A8-A290-4198-81ED-5270E133EB1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178040" y="3317966"/>
            <a:ext cx="0" cy="3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CE8648-D45F-4F4B-BCAA-AD267FC8290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178040" y="469392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6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9197AB-59DA-4620-AA97-1219E0393D7E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Travel Time Extraction, Estimation,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6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1021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Finding an Optimal Route based on Crowding and Travel Time</vt:lpstr>
      <vt:lpstr>PowerPoint Presentation</vt:lpstr>
      <vt:lpstr>PowerPoint Presentation</vt:lpstr>
      <vt:lpstr>Crowding Data Extraction, Estimation,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 Optimal Route based on Crowding and Travel Time</dc:title>
  <dc:creator>SAI NIKHIL DONDAPATI</dc:creator>
  <cp:lastModifiedBy>SAI NIKHIL DONDAPATI</cp:lastModifiedBy>
  <cp:revision>87</cp:revision>
  <dcterms:created xsi:type="dcterms:W3CDTF">2020-05-23T10:48:30Z</dcterms:created>
  <dcterms:modified xsi:type="dcterms:W3CDTF">2020-06-15T17:41:11Z</dcterms:modified>
</cp:coreProperties>
</file>