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2" r:id="rId3"/>
    <p:sldId id="284" r:id="rId4"/>
    <p:sldId id="289" r:id="rId5"/>
    <p:sldId id="291" r:id="rId6"/>
    <p:sldId id="290" r:id="rId7"/>
    <p:sldId id="292" r:id="rId8"/>
    <p:sldId id="283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E9FF-5888-42A3-B825-19998B1B6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34DAB-5FF6-4F9D-9626-06C3F5027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0512-9F05-4C17-A75C-9076316F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A10-EC77-446E-BFE6-69D3BD490A8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304CE-81BD-4433-97C3-C9911CE6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8A3D-7DA2-4807-BF48-FC360664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C93F-F943-45AC-AFA3-87A2FF04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C00-EAAC-4198-A3F7-5B7657F8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D2F1F-0757-4B1A-A57A-3FCCAB565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4657-D3BA-4970-8C0F-666E5AC4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A10-EC77-446E-BFE6-69D3BD490A8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9C394-6FC4-49E0-8FA4-899DDE5E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85BDA-9E1D-41E1-81D5-E0D1C1FD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C93F-F943-45AC-AFA3-87A2FF04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BC4BF-329A-4091-9EEA-241F57FEF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AC1E-85FC-42C9-B530-9B06627B8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5CD0-C35F-4DA7-9B33-A864BF24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A10-EC77-446E-BFE6-69D3BD490A8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4F8F-7979-4E13-BD72-2F360270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E228-E017-4845-A503-5D1F2903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C93F-F943-45AC-AFA3-87A2FF04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EDB3-7638-40F1-9E5B-AADFD061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581C-15FE-46C2-BCDD-C60786B0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9DF15-C20B-4C23-B7D8-DA0B4E5D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A10-EC77-446E-BFE6-69D3BD490A8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BA511-F99C-456A-9921-340059F0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5436-5FC6-429E-A546-8EBC0B12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C93F-F943-45AC-AFA3-87A2FF04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04E-9758-4BAB-81B8-B90AE87C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89DE-1656-4360-9C1E-6FF3173B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8747-B72F-48AF-9B54-E5E7EF28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A10-EC77-446E-BFE6-69D3BD490A8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4226-7A00-4354-8A6D-3B267A45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89B7-273F-4665-A259-D464A7F4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C93F-F943-45AC-AFA3-87A2FF04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EE44-7F8C-4E73-8CC6-9FBDEAF5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EA6D-EF45-43CB-945D-B3CCBCB85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08515-6928-492A-88E9-511D1A43B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51FE8-8096-4453-9E89-6DFACD76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A10-EC77-446E-BFE6-69D3BD490A8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AB03-6179-4137-8E17-BE7649FC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4E5E5-6E48-4D33-81A9-118A1017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C93F-F943-45AC-AFA3-87A2FF04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1EBB-D6C4-4B0C-81B3-BC2AE19D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D34A9-58DF-44A4-945D-6C3F8353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C97F8-88DC-4F72-8203-DEB1C6271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8C484-1713-49BD-923D-AC34E2E9F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0A57-9E3E-4CF5-859D-AB60BB67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B2945-893E-440C-8F94-F92E128B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A10-EC77-446E-BFE6-69D3BD490A8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FF075-3F7C-4E65-9FDC-37657AB5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6DFAD-A550-4B21-961D-DF408C67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C93F-F943-45AC-AFA3-87A2FF04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81FC-0AC9-430E-8B67-9637FDFE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3E6DD-0B6D-4ADF-9849-2BC7141D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A10-EC77-446E-BFE6-69D3BD490A8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079F2-E8D1-444A-8082-BE5FEED2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259EB-3DC8-4E81-969A-79E20538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C93F-F943-45AC-AFA3-87A2FF04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3E5FB-36A1-4F81-8CEA-1AEB221F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A10-EC77-446E-BFE6-69D3BD490A8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EC05C-FE54-413D-86B5-9C645398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1D58B-9FD0-4840-84A3-561F7479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C93F-F943-45AC-AFA3-87A2FF04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E029-D835-4C23-9C9C-7DEA9E62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ADE1-7A42-4D9F-943F-D1DCDD4D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92EE2-2980-46F5-96FE-3F10581ED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CF72-3B86-44B9-9121-4C8C5659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A10-EC77-446E-BFE6-69D3BD490A8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555EC-41BA-449E-B760-BD8C7D25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3DE2D-74DC-4A3A-BBFD-2418F0AA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C93F-F943-45AC-AFA3-87A2FF04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9372-B170-4405-AC0B-BD5D6696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D4164-7D48-4867-87BB-7BE1A9728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0101B-F517-4319-8CDB-97B9A093B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1E9AF-8897-44E1-A87E-28B3F303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A10-EC77-446E-BFE6-69D3BD490A8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5967D-F0B9-4989-A3C0-A2D9D7CF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4CD30-0909-473B-924C-C9617007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C93F-F943-45AC-AFA3-87A2FF04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6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F9E41-F355-4D56-A642-BF743843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2A739-1394-48C0-9BB6-9AC3765E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643C0-5E5A-40D8-B1DA-EEAC18F6A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A10-EC77-446E-BFE6-69D3BD490A8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D4A9-7250-4097-811B-D38EC2EA0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0F31A-6841-41D2-B4E5-C4AD3EFA1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C93F-F943-45AC-AFA3-87A2FF04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2236-AE0B-4A04-B6FC-CF78D54C8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Multi-objective Optimization</a:t>
            </a:r>
          </a:p>
        </p:txBody>
      </p:sp>
    </p:spTree>
    <p:extLst>
      <p:ext uri="{BB962C8B-B14F-4D97-AF65-F5344CB8AC3E}">
        <p14:creationId xmlns:p14="http://schemas.microsoft.com/office/powerpoint/2010/main" val="375910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F45E-0B8D-4F31-9C04-26E29274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Minimum Crowding Path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C84F-29D1-494B-9A65-78C0B622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0341"/>
          </a:xfrm>
        </p:spPr>
        <p:txBody>
          <a:bodyPr/>
          <a:lstStyle/>
          <a:p>
            <a:r>
              <a:rPr lang="en-IN" dirty="0"/>
              <a:t>A novel hierarchical algorithm is developed</a:t>
            </a:r>
          </a:p>
          <a:p>
            <a:r>
              <a:rPr lang="en-IN" dirty="0"/>
              <a:t>Optimize for both crowded duration and travel time</a:t>
            </a:r>
          </a:p>
          <a:p>
            <a:r>
              <a:rPr lang="en-IN" dirty="0"/>
              <a:t>Single Objective Formulation: Minimize travel time </a:t>
            </a:r>
          </a:p>
          <a:p>
            <a:r>
              <a:rPr lang="en-IN" dirty="0"/>
              <a:t>Multi-objective Formulation: </a:t>
            </a:r>
          </a:p>
          <a:p>
            <a:pPr marL="457200" lvl="1" indent="0">
              <a:buNone/>
            </a:pPr>
            <a:r>
              <a:rPr lang="en-IN" dirty="0"/>
              <a:t>Minimize crowded duration and use K-shortest paths based algorithm to increase crowded duration in every iteration and reach the path corresponding to the minimum travel time</a:t>
            </a:r>
          </a:p>
          <a:p>
            <a:r>
              <a:rPr lang="en-IN" dirty="0"/>
              <a:t>Implemented on a sample network with 24 nodes and 76 links</a:t>
            </a:r>
          </a:p>
          <a:p>
            <a:r>
              <a:rPr lang="en-IN" dirty="0"/>
              <a:t>Non-Dominated Pareto optimal solution set obtained in the case of Multi-objective optimization </a:t>
            </a:r>
          </a:p>
        </p:txBody>
      </p:sp>
    </p:spTree>
    <p:extLst>
      <p:ext uri="{BB962C8B-B14F-4D97-AF65-F5344CB8AC3E}">
        <p14:creationId xmlns:p14="http://schemas.microsoft.com/office/powerpoint/2010/main" val="220818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611F4A0-43DF-4D45-A58B-BEFE2BC4DF69}"/>
              </a:ext>
            </a:extLst>
          </p:cNvPr>
          <p:cNvSpPr/>
          <p:nvPr/>
        </p:nvSpPr>
        <p:spPr>
          <a:xfrm>
            <a:off x="108856" y="453933"/>
            <a:ext cx="2151017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Minimum Crowding Path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Process 2">
                <a:extLst>
                  <a:ext uri="{FF2B5EF4-FFF2-40B4-BE49-F238E27FC236}">
                    <a16:creationId xmlns:a16="http://schemas.microsoft.com/office/drawing/2014/main" id="{2AF48158-F8DE-42B2-874D-1A4744505D31}"/>
                  </a:ext>
                </a:extLst>
              </p:cNvPr>
              <p:cNvSpPr/>
              <p:nvPr/>
            </p:nvSpPr>
            <p:spPr>
              <a:xfrm>
                <a:off x="2555969" y="189404"/>
                <a:ext cx="4717869" cy="1748248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  <a:p>
                <a:pPr algn="ctr"/>
                <a:r>
                  <a:rPr lang="en-IN" dirty="0"/>
                  <a:t>Single Objective Formulation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Travel time is cost -&gt; 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G1: Low crowded links only -&gt;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G2: Low + Medium crowded links only -&gt;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G3: All links -&gt;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dirty="0"/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3" name="Flowchart: Process 2">
                <a:extLst>
                  <a:ext uri="{FF2B5EF4-FFF2-40B4-BE49-F238E27FC236}">
                    <a16:creationId xmlns:a16="http://schemas.microsoft.com/office/drawing/2014/main" id="{2AF48158-F8DE-42B2-874D-1A4744505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969" y="189404"/>
                <a:ext cx="4717869" cy="1748248"/>
              </a:xfrm>
              <a:prstGeom prst="flowChartProcess">
                <a:avLst/>
              </a:prstGeom>
              <a:blipFill>
                <a:blip r:embed="rId2"/>
                <a:stretch>
                  <a:fillRect l="-644" t="-13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5D44F2F-E150-40AB-9815-CEA80CD2CBEC}"/>
              </a:ext>
            </a:extLst>
          </p:cNvPr>
          <p:cNvSpPr/>
          <p:nvPr/>
        </p:nvSpPr>
        <p:spPr>
          <a:xfrm>
            <a:off x="108856" y="2490645"/>
            <a:ext cx="2669178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Optimal path reached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DA620895-83BF-404C-A317-F7E5F83D286E}"/>
                  </a:ext>
                </a:extLst>
              </p:cNvPr>
              <p:cNvSpPr/>
              <p:nvPr/>
            </p:nvSpPr>
            <p:spPr>
              <a:xfrm>
                <a:off x="7441480" y="1054831"/>
                <a:ext cx="4515390" cy="1021078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MOF1 with G2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is best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Travel time and Crowded duration as costs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Crowding coefficient is 0 if low and 1 if medium</a:t>
                </a:r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DA620895-83BF-404C-A317-F7E5F83D2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480" y="1054831"/>
                <a:ext cx="4515390" cy="1021078"/>
              </a:xfrm>
              <a:prstGeom prst="flowChartProcess">
                <a:avLst/>
              </a:prstGeom>
              <a:blipFill>
                <a:blip r:embed="rId3"/>
                <a:stretch>
                  <a:fillRect l="-809" t="-10588" b="-16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4FD70392-8538-4387-B049-3C29FB03780B}"/>
                  </a:ext>
                </a:extLst>
              </p:cNvPr>
              <p:cNvSpPr/>
              <p:nvPr/>
            </p:nvSpPr>
            <p:spPr>
              <a:xfrm>
                <a:off x="108856" y="3698969"/>
                <a:ext cx="5588726" cy="827305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MOF2 with G3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is best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Travel time and Crowding duration (1) as costs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Crowding coefficient is 0 if low and 1 if medium or high</a:t>
                </a:r>
              </a:p>
            </p:txBody>
          </p:sp>
        </mc:Choice>
        <mc:Fallback xmlns="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4FD70392-8538-4387-B049-3C29FB037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6" y="3698969"/>
                <a:ext cx="5588726" cy="827305"/>
              </a:xfrm>
              <a:prstGeom prst="flowChartProcess">
                <a:avLst/>
              </a:prstGeom>
              <a:blipFill>
                <a:blip r:embed="rId4"/>
                <a:stretch>
                  <a:fillRect l="-653" t="-8759" r="-762" b="-16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DE69F45A-B0EE-40E7-9BC2-05EB6F548267}"/>
                  </a:ext>
                </a:extLst>
              </p:cNvPr>
              <p:cNvSpPr/>
              <p:nvPr/>
            </p:nvSpPr>
            <p:spPr>
              <a:xfrm>
                <a:off x="6398622" y="3698969"/>
                <a:ext cx="5588725" cy="82731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MOF3 with G3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is best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Travel time and Crowding duration (2) as costs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Crowding coefficient is 0 if low or medium and 1 if high</a:t>
                </a:r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DE69F45A-B0EE-40E7-9BC2-05EB6F548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622" y="3698969"/>
                <a:ext cx="5588725" cy="827312"/>
              </a:xfrm>
              <a:prstGeom prst="flowChartProcess">
                <a:avLst/>
              </a:prstGeom>
              <a:blipFill>
                <a:blip r:embed="rId5"/>
                <a:stretch>
                  <a:fillRect l="-654" t="-8696" r="-871" b="-15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5333D8F-26E9-442F-9068-E7654EE400BD}"/>
              </a:ext>
            </a:extLst>
          </p:cNvPr>
          <p:cNvSpPr/>
          <p:nvPr/>
        </p:nvSpPr>
        <p:spPr>
          <a:xfrm>
            <a:off x="108856" y="5011786"/>
            <a:ext cx="3257005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KSP based algorithm for MOF2</a:t>
            </a:r>
          </a:p>
          <a:p>
            <a:pPr algn="ctr"/>
            <a:r>
              <a:rPr lang="en-IN" dirty="0"/>
              <a:t>Non Dominated Set 2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71866A5-0B37-4F32-886E-EDA16947B761}"/>
              </a:ext>
            </a:extLst>
          </p:cNvPr>
          <p:cNvSpPr/>
          <p:nvPr/>
        </p:nvSpPr>
        <p:spPr>
          <a:xfrm>
            <a:off x="8547468" y="5011785"/>
            <a:ext cx="3230864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KSP based algorithm for MOF3 Non Dominated Set 3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B658825-5F73-4787-8CC0-E8AD285C3258}"/>
              </a:ext>
            </a:extLst>
          </p:cNvPr>
          <p:cNvSpPr/>
          <p:nvPr/>
        </p:nvSpPr>
        <p:spPr>
          <a:xfrm>
            <a:off x="4914903" y="5011787"/>
            <a:ext cx="2211977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Candidate Set</a:t>
            </a:r>
          </a:p>
          <a:p>
            <a:pPr algn="ctr"/>
            <a:r>
              <a:rPr lang="en-IN" dirty="0"/>
              <a:t>Combine ND2, ND3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CB68C159-7876-43C3-9D46-9544586F25B8}"/>
                  </a:ext>
                </a:extLst>
              </p:cNvPr>
              <p:cNvSpPr/>
              <p:nvPr/>
            </p:nvSpPr>
            <p:spPr>
              <a:xfrm>
                <a:off x="2259873" y="5993674"/>
                <a:ext cx="7541623" cy="72281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Non Dominated Set </a:t>
                </a:r>
                <a:r>
                  <a:rPr lang="en-IN" dirty="0" err="1"/>
                  <a:t>wrt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𝑡𝑡</m:t>
                    </m:r>
                  </m:oMath>
                </a14:m>
                <a:r>
                  <a:rPr lang="en-IN" dirty="0"/>
                  <a:t>, crowding duration 1, crowding duration 2</a:t>
                </a:r>
              </a:p>
            </p:txBody>
          </p:sp>
        </mc:Choice>
        <mc:Fallback xmlns=""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CB68C159-7876-43C3-9D46-9544586F2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873" y="5993674"/>
                <a:ext cx="7541623" cy="722811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0AE2D74-DA2C-4D46-985B-65038F994FBE}"/>
              </a:ext>
            </a:extLst>
          </p:cNvPr>
          <p:cNvSpPr/>
          <p:nvPr/>
        </p:nvSpPr>
        <p:spPr>
          <a:xfrm>
            <a:off x="7441480" y="2965265"/>
            <a:ext cx="2211977" cy="4637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Non Dominated Set 1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5B089F7-4DAC-4847-A261-6832D7968B0B}"/>
              </a:ext>
            </a:extLst>
          </p:cNvPr>
          <p:cNvSpPr/>
          <p:nvPr/>
        </p:nvSpPr>
        <p:spPr>
          <a:xfrm>
            <a:off x="7441480" y="2306683"/>
            <a:ext cx="3165560" cy="4855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KSP based algorithm for MOF1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651379-88C2-491C-A19D-D81885D9D30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7126880" y="5373191"/>
            <a:ext cx="142058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370B24-7D0B-4B70-8778-B3EA763D754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365861" y="5373192"/>
            <a:ext cx="15490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56A2DA-B356-41DA-9072-96C50B20907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20892" y="5734598"/>
            <a:ext cx="9793" cy="25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D55050-BCF5-4098-A73E-4079C4275943}"/>
              </a:ext>
            </a:extLst>
          </p:cNvPr>
          <p:cNvCxnSpPr>
            <a:stCxn id="2" idx="3"/>
          </p:cNvCxnSpPr>
          <p:nvPr/>
        </p:nvCxnSpPr>
        <p:spPr>
          <a:xfrm flipV="1">
            <a:off x="2259873" y="815338"/>
            <a:ext cx="2960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113482-FA50-40B2-A7DF-FA69A163B155}"/>
              </a:ext>
            </a:extLst>
          </p:cNvPr>
          <p:cNvCxnSpPr/>
          <p:nvPr/>
        </p:nvCxnSpPr>
        <p:spPr>
          <a:xfrm>
            <a:off x="7273838" y="644434"/>
            <a:ext cx="167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BA810-CB57-4A81-8961-27ADC11789DA}"/>
              </a:ext>
            </a:extLst>
          </p:cNvPr>
          <p:cNvCxnSpPr/>
          <p:nvPr/>
        </p:nvCxnSpPr>
        <p:spPr>
          <a:xfrm>
            <a:off x="1933303" y="4526274"/>
            <a:ext cx="0" cy="48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4AAAF8-1F46-4A1D-B302-2BED81B0A8D2}"/>
              </a:ext>
            </a:extLst>
          </p:cNvPr>
          <p:cNvCxnSpPr/>
          <p:nvPr/>
        </p:nvCxnSpPr>
        <p:spPr>
          <a:xfrm>
            <a:off x="9699175" y="4526274"/>
            <a:ext cx="0" cy="48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0B7A12B7-E345-40B7-957B-A206DBB8608C}"/>
                  </a:ext>
                </a:extLst>
              </p:cNvPr>
              <p:cNvSpPr/>
              <p:nvPr/>
            </p:nvSpPr>
            <p:spPr>
              <a:xfrm>
                <a:off x="95795" y="1479378"/>
                <a:ext cx="2262053" cy="827305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0B7A12B7-E345-40B7-957B-A206DBB86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5" y="1479378"/>
                <a:ext cx="2262053" cy="827305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86D6C5-8F9F-4D73-BCB4-76C23580208C}"/>
              </a:ext>
            </a:extLst>
          </p:cNvPr>
          <p:cNvCxnSpPr/>
          <p:nvPr/>
        </p:nvCxnSpPr>
        <p:spPr>
          <a:xfrm flipH="1">
            <a:off x="2378528" y="1797225"/>
            <a:ext cx="177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0E984D-5630-46DF-AD37-E1BB1138971A}"/>
              </a:ext>
            </a:extLst>
          </p:cNvPr>
          <p:cNvCxnSpPr/>
          <p:nvPr/>
        </p:nvCxnSpPr>
        <p:spPr>
          <a:xfrm>
            <a:off x="949234" y="2306683"/>
            <a:ext cx="0" cy="18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Process 23">
                <a:extLst>
                  <a:ext uri="{FF2B5EF4-FFF2-40B4-BE49-F238E27FC236}">
                    <a16:creationId xmlns:a16="http://schemas.microsoft.com/office/drawing/2014/main" id="{7589B3B8-38C8-42AE-A014-506FC6DF8733}"/>
                  </a:ext>
                </a:extLst>
              </p:cNvPr>
              <p:cNvSpPr/>
              <p:nvPr/>
            </p:nvSpPr>
            <p:spPr>
              <a:xfrm>
                <a:off x="7451279" y="207921"/>
                <a:ext cx="3155761" cy="647146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4" name="Flowchart: Process 23">
                <a:extLst>
                  <a:ext uri="{FF2B5EF4-FFF2-40B4-BE49-F238E27FC236}">
                    <a16:creationId xmlns:a16="http://schemas.microsoft.com/office/drawing/2014/main" id="{7589B3B8-38C8-42AE-A014-506FC6DF8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279" y="207921"/>
                <a:ext cx="3155761" cy="647146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105B63-E011-458E-B02F-6283A457877B}"/>
              </a:ext>
            </a:extLst>
          </p:cNvPr>
          <p:cNvCxnSpPr/>
          <p:nvPr/>
        </p:nvCxnSpPr>
        <p:spPr>
          <a:xfrm>
            <a:off x="8194766" y="855067"/>
            <a:ext cx="0" cy="19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23C69B-B135-4299-8F6A-63A5FE54F0B1}"/>
              </a:ext>
            </a:extLst>
          </p:cNvPr>
          <p:cNvCxnSpPr/>
          <p:nvPr/>
        </p:nvCxnSpPr>
        <p:spPr>
          <a:xfrm>
            <a:off x="8203474" y="2075909"/>
            <a:ext cx="0" cy="23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04503B-FB32-4BA6-8DC7-7A9047669D47}"/>
              </a:ext>
            </a:extLst>
          </p:cNvPr>
          <p:cNvCxnSpPr/>
          <p:nvPr/>
        </p:nvCxnSpPr>
        <p:spPr>
          <a:xfrm>
            <a:off x="8194766" y="2792187"/>
            <a:ext cx="0" cy="17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7A090690-940C-404C-8018-8DAC7F4EE439}"/>
                  </a:ext>
                </a:extLst>
              </p:cNvPr>
              <p:cNvSpPr/>
              <p:nvPr/>
            </p:nvSpPr>
            <p:spPr>
              <a:xfrm>
                <a:off x="3667404" y="2309949"/>
                <a:ext cx="3165558" cy="72281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7A090690-940C-404C-8018-8DAC7F4EE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404" y="2309949"/>
                <a:ext cx="3165558" cy="722811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83BBCB-129F-4FA6-B28D-4D2707019169}"/>
              </a:ext>
            </a:extLst>
          </p:cNvPr>
          <p:cNvCxnSpPr>
            <a:stCxn id="3" idx="2"/>
          </p:cNvCxnSpPr>
          <p:nvPr/>
        </p:nvCxnSpPr>
        <p:spPr>
          <a:xfrm flipH="1">
            <a:off x="4914903" y="1937652"/>
            <a:ext cx="1" cy="36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23AF85-DB67-47E2-9E67-18F51F0E118F}"/>
              </a:ext>
            </a:extLst>
          </p:cNvPr>
          <p:cNvCxnSpPr/>
          <p:nvPr/>
        </p:nvCxnSpPr>
        <p:spPr>
          <a:xfrm>
            <a:off x="4750521" y="3032760"/>
            <a:ext cx="0" cy="65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A2C938-6278-4707-8F12-6DA9F004541A}"/>
              </a:ext>
            </a:extLst>
          </p:cNvPr>
          <p:cNvCxnSpPr/>
          <p:nvPr/>
        </p:nvCxnSpPr>
        <p:spPr>
          <a:xfrm>
            <a:off x="6618514" y="3032760"/>
            <a:ext cx="0" cy="66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1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A55E17-B1B3-425E-B3AB-70EC676D7985}"/>
              </a:ext>
            </a:extLst>
          </p:cNvPr>
          <p:cNvGraphicFramePr>
            <a:graphicFrameLocks noGrp="1"/>
          </p:cNvGraphicFramePr>
          <p:nvPr/>
        </p:nvGraphicFramePr>
        <p:xfrm>
          <a:off x="365759" y="597989"/>
          <a:ext cx="11077305" cy="1483360"/>
        </p:xfrm>
        <a:graphic>
          <a:graphicData uri="http://schemas.openxmlformats.org/drawingml/2006/table">
            <a:tbl>
              <a:tblPr firstRow="1" bandRow="1"/>
              <a:tblGrid>
                <a:gridCol w="1243768">
                  <a:extLst>
                    <a:ext uri="{9D8B030D-6E8A-4147-A177-3AD203B41FA5}">
                      <a16:colId xmlns:a16="http://schemas.microsoft.com/office/drawing/2014/main" val="3713816106"/>
                    </a:ext>
                  </a:extLst>
                </a:gridCol>
                <a:gridCol w="2772564">
                  <a:extLst>
                    <a:ext uri="{9D8B030D-6E8A-4147-A177-3AD203B41FA5}">
                      <a16:colId xmlns:a16="http://schemas.microsoft.com/office/drawing/2014/main" val="1710501327"/>
                    </a:ext>
                  </a:extLst>
                </a:gridCol>
                <a:gridCol w="1386283">
                  <a:extLst>
                    <a:ext uri="{9D8B030D-6E8A-4147-A177-3AD203B41FA5}">
                      <a16:colId xmlns:a16="http://schemas.microsoft.com/office/drawing/2014/main" val="2051184621"/>
                    </a:ext>
                  </a:extLst>
                </a:gridCol>
                <a:gridCol w="2837345">
                  <a:extLst>
                    <a:ext uri="{9D8B030D-6E8A-4147-A177-3AD203B41FA5}">
                      <a16:colId xmlns:a16="http://schemas.microsoft.com/office/drawing/2014/main" val="2479720572"/>
                    </a:ext>
                  </a:extLst>
                </a:gridCol>
                <a:gridCol w="2837345">
                  <a:extLst>
                    <a:ext uri="{9D8B030D-6E8A-4147-A177-3AD203B41FA5}">
                      <a16:colId xmlns:a16="http://schemas.microsoft.com/office/drawing/2014/main" val="259533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Path (Sequence of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Travel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 Crowded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Crowded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8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1, 3, 12, 11, 10, 16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1, 3, 12, 11, 10, 17, 16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9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1, 2, 6, 8, 7, 18, 16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43.73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81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EE03823-A75D-4769-9FC7-D82D58114BC6}"/>
              </a:ext>
            </a:extLst>
          </p:cNvPr>
          <p:cNvGraphicFramePr>
            <a:graphicFrameLocks noGrp="1"/>
          </p:cNvGraphicFramePr>
          <p:nvPr/>
        </p:nvGraphicFramePr>
        <p:xfrm>
          <a:off x="365759" y="2687320"/>
          <a:ext cx="11077304" cy="741680"/>
        </p:xfrm>
        <a:graphic>
          <a:graphicData uri="http://schemas.openxmlformats.org/drawingml/2006/table">
            <a:tbl>
              <a:tblPr firstRow="1" bandRow="1"/>
              <a:tblGrid>
                <a:gridCol w="2769326">
                  <a:extLst>
                    <a:ext uri="{9D8B030D-6E8A-4147-A177-3AD203B41FA5}">
                      <a16:colId xmlns:a16="http://schemas.microsoft.com/office/drawing/2014/main" val="536298357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1261797941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4112334990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370507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Travel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 Crowded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Crowded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64937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432496D-9384-43E1-9EDA-4C6166D21FE1}"/>
              </a:ext>
            </a:extLst>
          </p:cNvPr>
          <p:cNvGraphicFramePr>
            <a:graphicFrameLocks noGrp="1"/>
          </p:cNvGraphicFramePr>
          <p:nvPr/>
        </p:nvGraphicFramePr>
        <p:xfrm>
          <a:off x="365760" y="5518331"/>
          <a:ext cx="11077304" cy="741680"/>
        </p:xfrm>
        <a:graphic>
          <a:graphicData uri="http://schemas.openxmlformats.org/drawingml/2006/table">
            <a:tbl>
              <a:tblPr firstRow="1" bandRow="1"/>
              <a:tblGrid>
                <a:gridCol w="2769326">
                  <a:extLst>
                    <a:ext uri="{9D8B030D-6E8A-4147-A177-3AD203B41FA5}">
                      <a16:colId xmlns:a16="http://schemas.microsoft.com/office/drawing/2014/main" val="536298357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1261797941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4112334990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370507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Travel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Crowded Duration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Crowded Duration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649371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1889C5E-91C1-476C-B062-4026399E927A}"/>
              </a:ext>
            </a:extLst>
          </p:cNvPr>
          <p:cNvGraphicFramePr>
            <a:graphicFrameLocks noGrp="1"/>
          </p:cNvGraphicFramePr>
          <p:nvPr/>
        </p:nvGraphicFramePr>
        <p:xfrm>
          <a:off x="365759" y="3731985"/>
          <a:ext cx="11077305" cy="1483360"/>
        </p:xfrm>
        <a:graphic>
          <a:graphicData uri="http://schemas.openxmlformats.org/drawingml/2006/table">
            <a:tbl>
              <a:tblPr firstRow="1" bandRow="1"/>
              <a:tblGrid>
                <a:gridCol w="1243768">
                  <a:extLst>
                    <a:ext uri="{9D8B030D-6E8A-4147-A177-3AD203B41FA5}">
                      <a16:colId xmlns:a16="http://schemas.microsoft.com/office/drawing/2014/main" val="3713816106"/>
                    </a:ext>
                  </a:extLst>
                </a:gridCol>
                <a:gridCol w="2772564">
                  <a:extLst>
                    <a:ext uri="{9D8B030D-6E8A-4147-A177-3AD203B41FA5}">
                      <a16:colId xmlns:a16="http://schemas.microsoft.com/office/drawing/2014/main" val="1710501327"/>
                    </a:ext>
                  </a:extLst>
                </a:gridCol>
                <a:gridCol w="1386283">
                  <a:extLst>
                    <a:ext uri="{9D8B030D-6E8A-4147-A177-3AD203B41FA5}">
                      <a16:colId xmlns:a16="http://schemas.microsoft.com/office/drawing/2014/main" val="2051184621"/>
                    </a:ext>
                  </a:extLst>
                </a:gridCol>
                <a:gridCol w="2837345">
                  <a:extLst>
                    <a:ext uri="{9D8B030D-6E8A-4147-A177-3AD203B41FA5}">
                      <a16:colId xmlns:a16="http://schemas.microsoft.com/office/drawing/2014/main" val="2479720572"/>
                    </a:ext>
                  </a:extLst>
                </a:gridCol>
                <a:gridCol w="2837345">
                  <a:extLst>
                    <a:ext uri="{9D8B030D-6E8A-4147-A177-3AD203B41FA5}">
                      <a16:colId xmlns:a16="http://schemas.microsoft.com/office/drawing/2014/main" val="259533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Path (Sequence of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Travel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Crowded Duration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Crowded Duration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8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1, 3, 12, 11, 10, 16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1, 3, 12, 11, 10, 17, 16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9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1, 2, 6, 8, 7, 18, 16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54.53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26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652EB8-09A3-43E6-8986-4A46CFCF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75" y="548368"/>
            <a:ext cx="7463245" cy="50908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1B85DC-C9AB-4D90-A854-F0CC198C67CB}"/>
              </a:ext>
            </a:extLst>
          </p:cNvPr>
          <p:cNvSpPr/>
          <p:nvPr/>
        </p:nvSpPr>
        <p:spPr>
          <a:xfrm>
            <a:off x="801189" y="5935555"/>
            <a:ext cx="10032274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 Optimal paths ideal paths for sample network with origin as node ‘1’ and destination as node ‘16’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9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A55E17-B1B3-425E-B3AB-70EC676D7985}"/>
              </a:ext>
            </a:extLst>
          </p:cNvPr>
          <p:cNvGraphicFramePr>
            <a:graphicFrameLocks noGrp="1"/>
          </p:cNvGraphicFramePr>
          <p:nvPr/>
        </p:nvGraphicFramePr>
        <p:xfrm>
          <a:off x="365759" y="519369"/>
          <a:ext cx="11077305" cy="1483360"/>
        </p:xfrm>
        <a:graphic>
          <a:graphicData uri="http://schemas.openxmlformats.org/drawingml/2006/table">
            <a:tbl>
              <a:tblPr firstRow="1" bandRow="1"/>
              <a:tblGrid>
                <a:gridCol w="1243768">
                  <a:extLst>
                    <a:ext uri="{9D8B030D-6E8A-4147-A177-3AD203B41FA5}">
                      <a16:colId xmlns:a16="http://schemas.microsoft.com/office/drawing/2014/main" val="3713816106"/>
                    </a:ext>
                  </a:extLst>
                </a:gridCol>
                <a:gridCol w="2772564">
                  <a:extLst>
                    <a:ext uri="{9D8B030D-6E8A-4147-A177-3AD203B41FA5}">
                      <a16:colId xmlns:a16="http://schemas.microsoft.com/office/drawing/2014/main" val="1710501327"/>
                    </a:ext>
                  </a:extLst>
                </a:gridCol>
                <a:gridCol w="1386283">
                  <a:extLst>
                    <a:ext uri="{9D8B030D-6E8A-4147-A177-3AD203B41FA5}">
                      <a16:colId xmlns:a16="http://schemas.microsoft.com/office/drawing/2014/main" val="2051184621"/>
                    </a:ext>
                  </a:extLst>
                </a:gridCol>
                <a:gridCol w="2837345">
                  <a:extLst>
                    <a:ext uri="{9D8B030D-6E8A-4147-A177-3AD203B41FA5}">
                      <a16:colId xmlns:a16="http://schemas.microsoft.com/office/drawing/2014/main" val="2479720572"/>
                    </a:ext>
                  </a:extLst>
                </a:gridCol>
                <a:gridCol w="2837345">
                  <a:extLst>
                    <a:ext uri="{9D8B030D-6E8A-4147-A177-3AD203B41FA5}">
                      <a16:colId xmlns:a16="http://schemas.microsoft.com/office/drawing/2014/main" val="259533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Path (Sequence of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Travel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 Crowded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Crowded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8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5, 4, 11, 14, 15, 19, 20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5, 6, 8, 16, 18, 20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9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5, 6, 8, 7, 18, 20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46.94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81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3DC026-B7E3-4494-BD7B-41476CE0D9D8}"/>
              </a:ext>
            </a:extLst>
          </p:cNvPr>
          <p:cNvGraphicFramePr>
            <a:graphicFrameLocks noGrp="1"/>
          </p:cNvGraphicFramePr>
          <p:nvPr/>
        </p:nvGraphicFramePr>
        <p:xfrm>
          <a:off x="365759" y="2337162"/>
          <a:ext cx="11077304" cy="741680"/>
        </p:xfrm>
        <a:graphic>
          <a:graphicData uri="http://schemas.openxmlformats.org/drawingml/2006/table">
            <a:tbl>
              <a:tblPr firstRow="1" bandRow="1"/>
              <a:tblGrid>
                <a:gridCol w="2769326">
                  <a:extLst>
                    <a:ext uri="{9D8B030D-6E8A-4147-A177-3AD203B41FA5}">
                      <a16:colId xmlns:a16="http://schemas.microsoft.com/office/drawing/2014/main" val="536298357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1261797941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4112334990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370507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Travel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 Crowded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Crowded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6493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C3D3F-A0DE-42CA-86C2-AF40FC285A17}"/>
              </a:ext>
            </a:extLst>
          </p:cNvPr>
          <p:cNvGraphicFramePr>
            <a:graphicFrameLocks noGrp="1"/>
          </p:cNvGraphicFramePr>
          <p:nvPr/>
        </p:nvGraphicFramePr>
        <p:xfrm>
          <a:off x="365759" y="5359883"/>
          <a:ext cx="11077304" cy="741680"/>
        </p:xfrm>
        <a:graphic>
          <a:graphicData uri="http://schemas.openxmlformats.org/drawingml/2006/table">
            <a:tbl>
              <a:tblPr firstRow="1" bandRow="1"/>
              <a:tblGrid>
                <a:gridCol w="2769326">
                  <a:extLst>
                    <a:ext uri="{9D8B030D-6E8A-4147-A177-3AD203B41FA5}">
                      <a16:colId xmlns:a16="http://schemas.microsoft.com/office/drawing/2014/main" val="536298357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1261797941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4112334990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370507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Travel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Crowded Duration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Crowded Duration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649371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547AC0C-A2F6-4C8E-B835-B8460C688112}"/>
              </a:ext>
            </a:extLst>
          </p:cNvPr>
          <p:cNvGraphicFramePr>
            <a:graphicFrameLocks noGrp="1"/>
          </p:cNvGraphicFramePr>
          <p:nvPr/>
        </p:nvGraphicFramePr>
        <p:xfrm>
          <a:off x="365759" y="3429000"/>
          <a:ext cx="11077305" cy="1483360"/>
        </p:xfrm>
        <a:graphic>
          <a:graphicData uri="http://schemas.openxmlformats.org/drawingml/2006/table">
            <a:tbl>
              <a:tblPr firstRow="1" bandRow="1"/>
              <a:tblGrid>
                <a:gridCol w="1243768">
                  <a:extLst>
                    <a:ext uri="{9D8B030D-6E8A-4147-A177-3AD203B41FA5}">
                      <a16:colId xmlns:a16="http://schemas.microsoft.com/office/drawing/2014/main" val="3713816106"/>
                    </a:ext>
                  </a:extLst>
                </a:gridCol>
                <a:gridCol w="2772564">
                  <a:extLst>
                    <a:ext uri="{9D8B030D-6E8A-4147-A177-3AD203B41FA5}">
                      <a16:colId xmlns:a16="http://schemas.microsoft.com/office/drawing/2014/main" val="1710501327"/>
                    </a:ext>
                  </a:extLst>
                </a:gridCol>
                <a:gridCol w="1386283">
                  <a:extLst>
                    <a:ext uri="{9D8B030D-6E8A-4147-A177-3AD203B41FA5}">
                      <a16:colId xmlns:a16="http://schemas.microsoft.com/office/drawing/2014/main" val="2051184621"/>
                    </a:ext>
                  </a:extLst>
                </a:gridCol>
                <a:gridCol w="2837345">
                  <a:extLst>
                    <a:ext uri="{9D8B030D-6E8A-4147-A177-3AD203B41FA5}">
                      <a16:colId xmlns:a16="http://schemas.microsoft.com/office/drawing/2014/main" val="2479720572"/>
                    </a:ext>
                  </a:extLst>
                </a:gridCol>
                <a:gridCol w="2837345">
                  <a:extLst>
                    <a:ext uri="{9D8B030D-6E8A-4147-A177-3AD203B41FA5}">
                      <a16:colId xmlns:a16="http://schemas.microsoft.com/office/drawing/2014/main" val="259533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Path (Sequence of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Travel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Crowded Duration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Crowded Duration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8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5, 4, 11, 14, 15, 19, 20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5, 6, 8, 16, 18, 20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9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5, 6, 8, 7, 18, 20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46.94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5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49DF2-38B6-48F6-8500-B3D4918D9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91" y="592182"/>
            <a:ext cx="7634141" cy="52073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B65C5A-1D3F-439E-9DB1-D444C1D27F03}"/>
              </a:ext>
            </a:extLst>
          </p:cNvPr>
          <p:cNvSpPr/>
          <p:nvPr/>
        </p:nvSpPr>
        <p:spPr>
          <a:xfrm>
            <a:off x="801189" y="5935555"/>
            <a:ext cx="10032274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 Optimal paths ideal paths for sample network with origin as node ‘5’ and destination as node ‘20’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7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D5837-4250-457D-9BF7-D8176E34E9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63" y="1184367"/>
            <a:ext cx="8473440" cy="40059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240DF0-41EA-4188-8A5F-2122EEA1059A}"/>
              </a:ext>
            </a:extLst>
          </p:cNvPr>
          <p:cNvSpPr/>
          <p:nvPr/>
        </p:nvSpPr>
        <p:spPr>
          <a:xfrm>
            <a:off x="1598022" y="5486594"/>
            <a:ext cx="8995955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 Output for the sample network with origin as node ‘1’ and destination as node ‘16’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2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50F51B-9951-4D4F-BB89-67AFA1D7FD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2" y="1097280"/>
            <a:ext cx="8874035" cy="43194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742E6B-270F-41C5-858A-9D62593E5B43}"/>
              </a:ext>
            </a:extLst>
          </p:cNvPr>
          <p:cNvSpPr/>
          <p:nvPr/>
        </p:nvSpPr>
        <p:spPr>
          <a:xfrm>
            <a:off x="1598021" y="5573681"/>
            <a:ext cx="8995955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 Output for the sample network with origin as node ‘5’ and destination as node ‘20’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3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690</Words>
  <Application>Microsoft Office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Multi-objective Optimization</vt:lpstr>
      <vt:lpstr>Minimum Crowding Path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Multi-objective Optimization</dc:title>
  <dc:creator>SAI NIKHIL DONDAPATI</dc:creator>
  <cp:lastModifiedBy>SAI NIKHIL DONDAPATI</cp:lastModifiedBy>
  <cp:revision>1</cp:revision>
  <dcterms:created xsi:type="dcterms:W3CDTF">2020-08-25T12:01:01Z</dcterms:created>
  <dcterms:modified xsi:type="dcterms:W3CDTF">2020-08-25T12:02:21Z</dcterms:modified>
</cp:coreProperties>
</file>