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050094521" r:id="rId3"/>
    <p:sldId id="2050094555" r:id="rId4"/>
    <p:sldId id="2050094468" r:id="rId5"/>
    <p:sldId id="2050094553" r:id="rId6"/>
    <p:sldId id="2050094554" r:id="rId7"/>
    <p:sldId id="2050094557" r:id="rId8"/>
    <p:sldId id="20500945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A7D47-63CE-4421-A5A3-A4E5ABCB4A5B}">
          <p14:sldIdLst>
            <p14:sldId id="256"/>
          </p14:sldIdLst>
        </p14:section>
        <p14:section name="Overview" id="{4131ABBA-4717-49A1-90B0-69A24F963B46}">
          <p14:sldIdLst>
            <p14:sldId id="2050094521"/>
          </p14:sldIdLst>
        </p14:section>
        <p14:section name="Roadmap" id="{30731531-C3BC-47AA-A0AA-402B1B24EB34}">
          <p14:sldIdLst>
            <p14:sldId id="2050094555"/>
            <p14:sldId id="2050094468"/>
            <p14:sldId id="2050094553"/>
            <p14:sldId id="2050094554"/>
            <p14:sldId id="2050094557"/>
            <p14:sldId id="20500945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5" clrIdx="0">
    <p:extLst>
      <p:ext uri="{19B8F6BF-5375-455C-9EA6-DF929625EA0E}">
        <p15:presenceInfo xmlns:p15="http://schemas.microsoft.com/office/powerpoint/2012/main" userId="1" providerId="None"/>
      </p:ext>
    </p:extLst>
  </p:cmAuthor>
  <p:cmAuthor id="2" name="14400@ioffice.site" initials="1" lastIdx="1" clrIdx="1">
    <p:extLst>
      <p:ext uri="{19B8F6BF-5375-455C-9EA6-DF929625EA0E}">
        <p15:presenceInfo xmlns:p15="http://schemas.microsoft.com/office/powerpoint/2012/main" userId="14400@ioffice.s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9900"/>
    <a:srgbClr val="CCFFCC"/>
    <a:srgbClr val="CCFF99"/>
    <a:srgbClr val="00E668"/>
    <a:srgbClr val="1AC3E4"/>
    <a:srgbClr val="F7FAFD"/>
    <a:srgbClr val="CCFF33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62580-25A0-455F-AB49-EE79FE752D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40B1D0-187F-408D-8C6F-156083EEA69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b="1" dirty="0"/>
            <a:t>Customer Base</a:t>
          </a:r>
        </a:p>
      </dgm:t>
    </dgm:pt>
    <dgm:pt modelId="{89EE68DC-7162-453E-9007-FE9F30C5065B}" type="parTrans" cxnId="{97E9EC28-5E8D-49EF-91C0-C3E56B5EDD63}">
      <dgm:prSet/>
      <dgm:spPr/>
      <dgm:t>
        <a:bodyPr/>
        <a:lstStyle/>
        <a:p>
          <a:endParaRPr lang="en-US" sz="2400" b="1"/>
        </a:p>
      </dgm:t>
    </dgm:pt>
    <dgm:pt modelId="{7B0FC32D-8628-4868-BF21-71CF74E12487}" type="sibTrans" cxnId="{97E9EC28-5E8D-49EF-91C0-C3E56B5EDD63}">
      <dgm:prSet/>
      <dgm:spPr/>
      <dgm:t>
        <a:bodyPr/>
        <a:lstStyle/>
        <a:p>
          <a:endParaRPr lang="en-US" sz="2400" b="1"/>
        </a:p>
      </dgm:t>
    </dgm:pt>
    <dgm:pt modelId="{3D00AF42-A960-4FFB-B62C-DB6DE124C32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b="1" dirty="0"/>
            <a:t>Platform</a:t>
          </a:r>
        </a:p>
      </dgm:t>
    </dgm:pt>
    <dgm:pt modelId="{3241496F-3519-4164-9A77-E0F303BC73A4}" type="parTrans" cxnId="{ECE9E161-BCCA-4136-A5C4-4319BC2FAE76}">
      <dgm:prSet/>
      <dgm:spPr/>
      <dgm:t>
        <a:bodyPr/>
        <a:lstStyle/>
        <a:p>
          <a:endParaRPr lang="en-US" sz="2400" b="1"/>
        </a:p>
      </dgm:t>
    </dgm:pt>
    <dgm:pt modelId="{7D5F8493-14BB-4CB3-BA35-6ED592F41DBE}" type="sibTrans" cxnId="{ECE9E161-BCCA-4136-A5C4-4319BC2FAE76}">
      <dgm:prSet/>
      <dgm:spPr/>
      <dgm:t>
        <a:bodyPr/>
        <a:lstStyle/>
        <a:p>
          <a:endParaRPr lang="en-US" sz="2400" b="1"/>
        </a:p>
      </dgm:t>
    </dgm:pt>
    <dgm:pt modelId="{274118F8-F7C8-4D3E-BFA1-1549AF21FF6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b="1" dirty="0"/>
            <a:t>Market Type</a:t>
          </a:r>
        </a:p>
      </dgm:t>
    </dgm:pt>
    <dgm:pt modelId="{0BFDBD7E-CFC8-4B0D-BFFC-E1D3724B41D7}" type="parTrans" cxnId="{24EB63FD-6E3E-4D16-80F4-1DB82C78DEAC}">
      <dgm:prSet/>
      <dgm:spPr/>
      <dgm:t>
        <a:bodyPr/>
        <a:lstStyle/>
        <a:p>
          <a:endParaRPr lang="en-US" sz="2400" b="1"/>
        </a:p>
      </dgm:t>
    </dgm:pt>
    <dgm:pt modelId="{75664389-CD50-4D98-9B04-28E1B2514B19}" type="sibTrans" cxnId="{24EB63FD-6E3E-4D16-80F4-1DB82C78DEAC}">
      <dgm:prSet/>
      <dgm:spPr/>
      <dgm:t>
        <a:bodyPr/>
        <a:lstStyle/>
        <a:p>
          <a:endParaRPr lang="en-US" sz="2400" b="1"/>
        </a:p>
      </dgm:t>
    </dgm:pt>
    <dgm:pt modelId="{298A82ED-9693-43FB-8355-135ED7EC778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b="1" dirty="0"/>
            <a:t>Marketing Data Dictionary</a:t>
          </a:r>
        </a:p>
      </dgm:t>
    </dgm:pt>
    <dgm:pt modelId="{3B68A7AD-29BD-4025-A778-A8289F19F4FA}" type="parTrans" cxnId="{EC09D9B9-A1FE-4400-A0DD-B00D2BB958D1}">
      <dgm:prSet/>
      <dgm:spPr/>
      <dgm:t>
        <a:bodyPr/>
        <a:lstStyle/>
        <a:p>
          <a:endParaRPr lang="en-US"/>
        </a:p>
      </dgm:t>
    </dgm:pt>
    <dgm:pt modelId="{36ED8451-7EA6-47D3-931F-6E32F1304353}" type="sibTrans" cxnId="{EC09D9B9-A1FE-4400-A0DD-B00D2BB958D1}">
      <dgm:prSet/>
      <dgm:spPr/>
      <dgm:t>
        <a:bodyPr/>
        <a:lstStyle/>
        <a:p>
          <a:endParaRPr lang="en-US"/>
        </a:p>
      </dgm:t>
    </dgm:pt>
    <dgm:pt modelId="{B831A1E4-7125-45C1-AF23-D9F12609A0B4}" type="pres">
      <dgm:prSet presAssocID="{CE662580-25A0-455F-AB49-EE79FE752DAC}" presName="Name0" presStyleCnt="0">
        <dgm:presLayoutVars>
          <dgm:dir/>
          <dgm:animLvl val="lvl"/>
          <dgm:resizeHandles val="exact"/>
        </dgm:presLayoutVars>
      </dgm:prSet>
      <dgm:spPr/>
    </dgm:pt>
    <dgm:pt modelId="{03D1E0C0-0DFF-4C06-BC5B-E04BDC1DC034}" type="pres">
      <dgm:prSet presAssocID="{2E40B1D0-187F-408D-8C6F-156083EEA69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7AF3261-4A26-4E85-BA86-95DB0CD5E981}" type="pres">
      <dgm:prSet presAssocID="{7B0FC32D-8628-4868-BF21-71CF74E12487}" presName="parTxOnlySpace" presStyleCnt="0"/>
      <dgm:spPr/>
    </dgm:pt>
    <dgm:pt modelId="{2D82C3FB-50DC-4E58-B695-E1A82E9CAE27}" type="pres">
      <dgm:prSet presAssocID="{3D00AF42-A960-4FFB-B62C-DB6DE124C3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E4B2F7-5B04-4D1F-9D1E-94514A014B87}" type="pres">
      <dgm:prSet presAssocID="{7D5F8493-14BB-4CB3-BA35-6ED592F41DBE}" presName="parTxOnlySpace" presStyleCnt="0"/>
      <dgm:spPr/>
    </dgm:pt>
    <dgm:pt modelId="{ADCE61BB-9BB0-4E62-99DB-345312587287}" type="pres">
      <dgm:prSet presAssocID="{274118F8-F7C8-4D3E-BFA1-1549AF21FF6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8F6B19-78FE-40C4-8C87-4579B25AAEEE}" type="pres">
      <dgm:prSet presAssocID="{75664389-CD50-4D98-9B04-28E1B2514B19}" presName="parTxOnlySpace" presStyleCnt="0"/>
      <dgm:spPr/>
    </dgm:pt>
    <dgm:pt modelId="{ED17979A-DF73-4DA1-A1A4-E2E24383B208}" type="pres">
      <dgm:prSet presAssocID="{298A82ED-9693-43FB-8355-135ED7EC778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EB7017-55EA-400F-BC2A-184CF4C8CE83}" type="presOf" srcId="{2E40B1D0-187F-408D-8C6F-156083EEA695}" destId="{03D1E0C0-0DFF-4C06-BC5B-E04BDC1DC034}" srcOrd="0" destOrd="0" presId="urn:microsoft.com/office/officeart/2005/8/layout/chevron1"/>
    <dgm:cxn modelId="{97E9EC28-5E8D-49EF-91C0-C3E56B5EDD63}" srcId="{CE662580-25A0-455F-AB49-EE79FE752DAC}" destId="{2E40B1D0-187F-408D-8C6F-156083EEA695}" srcOrd="0" destOrd="0" parTransId="{89EE68DC-7162-453E-9007-FE9F30C5065B}" sibTransId="{7B0FC32D-8628-4868-BF21-71CF74E12487}"/>
    <dgm:cxn modelId="{ECE9E161-BCCA-4136-A5C4-4319BC2FAE76}" srcId="{CE662580-25A0-455F-AB49-EE79FE752DAC}" destId="{3D00AF42-A960-4FFB-B62C-DB6DE124C328}" srcOrd="1" destOrd="0" parTransId="{3241496F-3519-4164-9A77-E0F303BC73A4}" sibTransId="{7D5F8493-14BB-4CB3-BA35-6ED592F41DBE}"/>
    <dgm:cxn modelId="{7A5A9468-04C0-4355-875A-2CFEEE2D267B}" type="presOf" srcId="{298A82ED-9693-43FB-8355-135ED7EC778E}" destId="{ED17979A-DF73-4DA1-A1A4-E2E24383B208}" srcOrd="0" destOrd="0" presId="urn:microsoft.com/office/officeart/2005/8/layout/chevron1"/>
    <dgm:cxn modelId="{72BD9B97-FE4C-43A0-A2B0-A09969AE44AB}" type="presOf" srcId="{274118F8-F7C8-4D3E-BFA1-1549AF21FF61}" destId="{ADCE61BB-9BB0-4E62-99DB-345312587287}" srcOrd="0" destOrd="0" presId="urn:microsoft.com/office/officeart/2005/8/layout/chevron1"/>
    <dgm:cxn modelId="{6EA6D597-BB09-485D-928E-647A62353EE9}" type="presOf" srcId="{CE662580-25A0-455F-AB49-EE79FE752DAC}" destId="{B831A1E4-7125-45C1-AF23-D9F12609A0B4}" srcOrd="0" destOrd="0" presId="urn:microsoft.com/office/officeart/2005/8/layout/chevron1"/>
    <dgm:cxn modelId="{EC09D9B9-A1FE-4400-A0DD-B00D2BB958D1}" srcId="{CE662580-25A0-455F-AB49-EE79FE752DAC}" destId="{298A82ED-9693-43FB-8355-135ED7EC778E}" srcOrd="3" destOrd="0" parTransId="{3B68A7AD-29BD-4025-A778-A8289F19F4FA}" sibTransId="{36ED8451-7EA6-47D3-931F-6E32F1304353}"/>
    <dgm:cxn modelId="{B34B48F3-E600-4BA7-9BAE-00AE68B109A5}" type="presOf" srcId="{3D00AF42-A960-4FFB-B62C-DB6DE124C328}" destId="{2D82C3FB-50DC-4E58-B695-E1A82E9CAE27}" srcOrd="0" destOrd="0" presId="urn:microsoft.com/office/officeart/2005/8/layout/chevron1"/>
    <dgm:cxn modelId="{24EB63FD-6E3E-4D16-80F4-1DB82C78DEAC}" srcId="{CE662580-25A0-455F-AB49-EE79FE752DAC}" destId="{274118F8-F7C8-4D3E-BFA1-1549AF21FF61}" srcOrd="2" destOrd="0" parTransId="{0BFDBD7E-CFC8-4B0D-BFFC-E1D3724B41D7}" sibTransId="{75664389-CD50-4D98-9B04-28E1B2514B19}"/>
    <dgm:cxn modelId="{1F44A36E-F3D1-41D4-BD6C-C20C6AAD83E6}" type="presParOf" srcId="{B831A1E4-7125-45C1-AF23-D9F12609A0B4}" destId="{03D1E0C0-0DFF-4C06-BC5B-E04BDC1DC034}" srcOrd="0" destOrd="0" presId="urn:microsoft.com/office/officeart/2005/8/layout/chevron1"/>
    <dgm:cxn modelId="{39E5FE2F-7D9F-4256-AACE-BBC01AC91383}" type="presParOf" srcId="{B831A1E4-7125-45C1-AF23-D9F12609A0B4}" destId="{07AF3261-4A26-4E85-BA86-95DB0CD5E981}" srcOrd="1" destOrd="0" presId="urn:microsoft.com/office/officeart/2005/8/layout/chevron1"/>
    <dgm:cxn modelId="{F336D185-3364-41FB-8D88-923241590FC5}" type="presParOf" srcId="{B831A1E4-7125-45C1-AF23-D9F12609A0B4}" destId="{2D82C3FB-50DC-4E58-B695-E1A82E9CAE27}" srcOrd="2" destOrd="0" presId="urn:microsoft.com/office/officeart/2005/8/layout/chevron1"/>
    <dgm:cxn modelId="{A50F73BB-730D-47C5-AB6E-3C7905847C6F}" type="presParOf" srcId="{B831A1E4-7125-45C1-AF23-D9F12609A0B4}" destId="{3CE4B2F7-5B04-4D1F-9D1E-94514A014B87}" srcOrd="3" destOrd="0" presId="urn:microsoft.com/office/officeart/2005/8/layout/chevron1"/>
    <dgm:cxn modelId="{E8AA037E-6C66-4475-B09E-F4F29C99AFD1}" type="presParOf" srcId="{B831A1E4-7125-45C1-AF23-D9F12609A0B4}" destId="{ADCE61BB-9BB0-4E62-99DB-345312587287}" srcOrd="4" destOrd="0" presId="urn:microsoft.com/office/officeart/2005/8/layout/chevron1"/>
    <dgm:cxn modelId="{45465CC2-6C85-458E-81B5-D31594542258}" type="presParOf" srcId="{B831A1E4-7125-45C1-AF23-D9F12609A0B4}" destId="{C08F6B19-78FE-40C4-8C87-4579B25AAEEE}" srcOrd="5" destOrd="0" presId="urn:microsoft.com/office/officeart/2005/8/layout/chevron1"/>
    <dgm:cxn modelId="{2E0CD91E-EE0E-4842-B79B-AAF7BD151D3B}" type="presParOf" srcId="{B831A1E4-7125-45C1-AF23-D9F12609A0B4}" destId="{ED17979A-DF73-4DA1-A1A4-E2E24383B2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1E0C0-0DFF-4C06-BC5B-E04BDC1DC034}">
      <dsp:nvSpPr>
        <dsp:cNvPr id="0" name=""/>
        <dsp:cNvSpPr/>
      </dsp:nvSpPr>
      <dsp:spPr>
        <a:xfrm>
          <a:off x="5161" y="0"/>
          <a:ext cx="3004620" cy="70497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Customer Base</a:t>
          </a:r>
        </a:p>
      </dsp:txBody>
      <dsp:txXfrm>
        <a:off x="357648" y="0"/>
        <a:ext cx="2299647" cy="704973"/>
      </dsp:txXfrm>
    </dsp:sp>
    <dsp:sp modelId="{2D82C3FB-50DC-4E58-B695-E1A82E9CAE27}">
      <dsp:nvSpPr>
        <dsp:cNvPr id="0" name=""/>
        <dsp:cNvSpPr/>
      </dsp:nvSpPr>
      <dsp:spPr>
        <a:xfrm>
          <a:off x="2709320" y="0"/>
          <a:ext cx="3004620" cy="70497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Platform</a:t>
          </a:r>
        </a:p>
      </dsp:txBody>
      <dsp:txXfrm>
        <a:off x="3061807" y="0"/>
        <a:ext cx="2299647" cy="704973"/>
      </dsp:txXfrm>
    </dsp:sp>
    <dsp:sp modelId="{ADCE61BB-9BB0-4E62-99DB-345312587287}">
      <dsp:nvSpPr>
        <dsp:cNvPr id="0" name=""/>
        <dsp:cNvSpPr/>
      </dsp:nvSpPr>
      <dsp:spPr>
        <a:xfrm>
          <a:off x="5413478" y="0"/>
          <a:ext cx="3004620" cy="70497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Market Type</a:t>
          </a:r>
        </a:p>
      </dsp:txBody>
      <dsp:txXfrm>
        <a:off x="5765965" y="0"/>
        <a:ext cx="2299647" cy="704973"/>
      </dsp:txXfrm>
    </dsp:sp>
    <dsp:sp modelId="{ED17979A-DF73-4DA1-A1A4-E2E24383B208}">
      <dsp:nvSpPr>
        <dsp:cNvPr id="0" name=""/>
        <dsp:cNvSpPr/>
      </dsp:nvSpPr>
      <dsp:spPr>
        <a:xfrm>
          <a:off x="8117636" y="0"/>
          <a:ext cx="3004620" cy="704973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Marketing Data Dictionary</a:t>
          </a:r>
        </a:p>
      </dsp:txBody>
      <dsp:txXfrm>
        <a:off x="8470123" y="0"/>
        <a:ext cx="2299647" cy="70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54F-5C50-4610-9031-207B89059F7A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9128B-C127-4628-8F06-8B6AE4F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96A5-3F01-452C-A926-91ACA466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6C7E-4EC1-4D7B-B301-19586B18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C8AB-AAFE-4730-80D2-C3B820D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B632-CDA6-4008-97C0-4424D74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1B6-CD8C-430C-8A7C-52C1124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519-94DF-44E1-99DE-293B8525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FC5-D9BE-44BC-8124-0A3CBCBC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DDEB-46D1-4B56-95F8-4E1C82C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5C35-354D-403C-B70F-58EFF3E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027-4DBF-4A46-82B0-629045E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C4F5-01C8-4818-AE3F-C1AFEFEE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0DE1-29BC-45CB-A96A-971F9DD8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0C93-3180-43B7-A27C-84BC395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05A2-EB8D-4880-9FF1-A54DA03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23FE-E74E-4A7F-A8C5-1E049BE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BE83-372F-4A21-8C23-56B8DC83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537-F0C7-47BD-8F23-3013A5F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B75A-5A28-4B0E-9C65-C6D3C84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9FEC-3D66-4F4D-ACC8-BF54B853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Proposed Timeline is for 2 resources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0C0-1F2F-4F59-A285-4E5F7E3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9B69-1B7C-4E96-ACEC-DE08E6DC9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937E35D-81FC-4DEE-99AA-E79D7B46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3575"/>
            <a:ext cx="12192000" cy="2864425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0BF04CD8-008F-4BF2-B344-2E653F071883}"/>
              </a:ext>
            </a:extLst>
          </p:cNvPr>
          <p:cNvSpPr/>
          <p:nvPr userDrawn="1"/>
        </p:nvSpPr>
        <p:spPr>
          <a:xfrm>
            <a:off x="11591926" y="295275"/>
            <a:ext cx="30480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520A0B-CA4D-46DD-8094-B193C995743E}"/>
              </a:ext>
            </a:extLst>
          </p:cNvPr>
          <p:cNvSpPr txBox="1"/>
          <p:nvPr userDrawn="1"/>
        </p:nvSpPr>
        <p:spPr>
          <a:xfrm>
            <a:off x="11385550" y="364123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2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2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222-D186-460C-82D8-84C68BD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673F-7F30-4F6B-BA6B-A167581A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D902-C6E8-4D72-BC69-F1EE9734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28A-F02E-4DEA-90FA-2574D73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E961-47DA-459A-8D05-553ACAD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D31-15CB-41F1-B0A2-EC663F7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75C-A739-4E45-A1AC-BC541411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CE4-E288-4DB0-B190-0B536C3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14CB-BE55-437C-86D5-25972284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3076-6133-4803-AC85-2FE8A42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EAE7-8B9D-465C-9535-ABA9954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DE0-47EF-47D6-8EE9-8B3AEF01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D812-6697-4D17-9E9B-325864FF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F2FA-8657-4ECB-BFAF-C81F7992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088E-0987-4CCA-ABB9-8A99978D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A5F38-613C-478B-B857-2CA607C7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F2A5-E63A-4BE4-B6AE-AF08EA1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0CAD-BBE4-4BD0-B03B-0F17B94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7605-AA93-4719-9E94-8F33B95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A9D5-90A5-4A9D-9BD4-176F45E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E240-352A-4EFA-93AB-39F773B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6DC3-C2CD-43C6-85EF-7145DFF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E49C-B562-488B-B2C0-8FCE6B6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4FF80-FF2B-4398-8F04-96CBB9D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C5257-F7DD-42A4-9F8D-6632C643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EBE1-3E4D-4AE2-9F67-CC349BC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B7E-552D-4820-A017-6890420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B3EB-B1CF-4984-A2F4-A0563893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E98C8-1EDD-47F1-8FC1-2F236F1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1A4A-E56E-42A7-9C3C-ED6449D9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22FC-A585-49D7-A74D-F57DA55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4BCA-5778-47D7-A7F1-C993F62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961-3284-47E6-B9BF-C39366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DBFC-A8F5-476F-8458-C52C02EC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28DB-02B8-47B2-8A2E-823F0E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87CD-B67C-4585-9252-F80C6C64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802B-9F22-4D20-ACCE-E681DF5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Proposed Timeline is for 2 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6FAB-BEF5-4A54-A78B-7436183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ED876-72B6-417C-92EC-25DD3786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A3B3-C258-4F3B-A1B0-04084476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6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animal, coral&#10;&#10;Description automatically generated">
            <a:extLst>
              <a:ext uri="{FF2B5EF4-FFF2-40B4-BE49-F238E27FC236}">
                <a16:creationId xmlns:a16="http://schemas.microsoft.com/office/drawing/2014/main" id="{3975C27C-BAAD-4D6E-8BF6-A0E77A60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9861"/>
          <a:stretch/>
        </p:blipFill>
        <p:spPr>
          <a:xfrm>
            <a:off x="0" y="19457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4E2B5-D752-4597-B9DC-AE444C9B34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77" y="474210"/>
            <a:ext cx="2872639" cy="792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96110-4F92-4DDB-824E-B08A112F044B}"/>
              </a:ext>
            </a:extLst>
          </p:cNvPr>
          <p:cNvSpPr txBox="1"/>
          <p:nvPr/>
        </p:nvSpPr>
        <p:spPr>
          <a:xfrm>
            <a:off x="7539121" y="6254603"/>
            <a:ext cx="34934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www.transorg.com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E9A02D4-7AAB-4C5C-8C35-66EB3F81718F}"/>
              </a:ext>
            </a:extLst>
          </p:cNvPr>
          <p:cNvSpPr txBox="1">
            <a:spLocks/>
          </p:cNvSpPr>
          <p:nvPr/>
        </p:nvSpPr>
        <p:spPr>
          <a:xfrm>
            <a:off x="382469" y="3149941"/>
            <a:ext cx="6613417" cy="116741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 Segmentation</a:t>
            </a:r>
            <a:endParaRPr lang="en-IN" sz="1100" b="1" dirty="0">
              <a:solidFill>
                <a:srgbClr val="009EC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55FF32-0080-400D-8E11-F39559618E3E}"/>
              </a:ext>
            </a:extLst>
          </p:cNvPr>
          <p:cNvGrpSpPr/>
          <p:nvPr/>
        </p:nvGrpSpPr>
        <p:grpSpPr>
          <a:xfrm>
            <a:off x="0" y="706003"/>
            <a:ext cx="12099235" cy="5973093"/>
            <a:chOff x="-90237" y="706003"/>
            <a:chExt cx="7925939" cy="5597815"/>
          </a:xfrm>
        </p:grpSpPr>
        <p:sp>
          <p:nvSpPr>
            <p:cNvPr id="108" name="Rounded Rectangle 4">
              <a:extLst>
                <a:ext uri="{FF2B5EF4-FFF2-40B4-BE49-F238E27FC236}">
                  <a16:creationId xmlns:a16="http://schemas.microsoft.com/office/drawing/2014/main" id="{B229AFCA-A99B-4A90-AC51-C8AA8EB88E91}"/>
                </a:ext>
              </a:extLst>
            </p:cNvPr>
            <p:cNvSpPr/>
            <p:nvPr/>
          </p:nvSpPr>
          <p:spPr>
            <a:xfrm>
              <a:off x="295419" y="1072680"/>
              <a:ext cx="7540283" cy="5231138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CBE8789-AEFB-4541-96D4-ED210064CC10}"/>
                </a:ext>
              </a:extLst>
            </p:cNvPr>
            <p:cNvSpPr/>
            <p:nvPr/>
          </p:nvSpPr>
          <p:spPr>
            <a:xfrm>
              <a:off x="5679901" y="2163029"/>
              <a:ext cx="2056609" cy="255881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B352C6-B9C5-40DF-92DA-776D6462C666}"/>
                </a:ext>
              </a:extLst>
            </p:cNvPr>
            <p:cNvSpPr/>
            <p:nvPr/>
          </p:nvSpPr>
          <p:spPr bwMode="gray">
            <a:xfrm>
              <a:off x="695400" y="1320522"/>
              <a:ext cx="1784411" cy="2945620"/>
            </a:xfrm>
            <a:prstGeom prst="rect">
              <a:avLst/>
            </a:prstGeom>
            <a:solidFill>
              <a:srgbClr val="00B050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ODS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EAE58E-6D62-4F65-B85F-C24D9EF178FA}"/>
                </a:ext>
              </a:extLst>
            </p:cNvPr>
            <p:cNvSpPr/>
            <p:nvPr/>
          </p:nvSpPr>
          <p:spPr bwMode="gray">
            <a:xfrm>
              <a:off x="841881" y="1135795"/>
              <a:ext cx="1491448" cy="4525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Sources / Inputs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A269944-A145-4FCA-BD68-EF3C96D18F82}"/>
                </a:ext>
              </a:extLst>
            </p:cNvPr>
            <p:cNvCxnSpPr/>
            <p:nvPr/>
          </p:nvCxnSpPr>
          <p:spPr bwMode="gray">
            <a:xfrm>
              <a:off x="2479811" y="2388112"/>
              <a:ext cx="42612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miter lim="800000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998E4B-A8EC-4480-A974-F1F15A098DC5}"/>
                </a:ext>
              </a:extLst>
            </p:cNvPr>
            <p:cNvSpPr/>
            <p:nvPr/>
          </p:nvSpPr>
          <p:spPr bwMode="gray">
            <a:xfrm>
              <a:off x="841881" y="2003716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Transactional Data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(Ticket volume and revenue)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A7A5C0B-E6C4-4255-8162-88A96FCA9DC4}"/>
                </a:ext>
              </a:extLst>
            </p:cNvPr>
            <p:cNvSpPr/>
            <p:nvPr/>
          </p:nvSpPr>
          <p:spPr bwMode="gray">
            <a:xfrm>
              <a:off x="841881" y="3137269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IndiGo Destinations Data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0CFD80-735A-4D64-8381-BFFEE01E5748}"/>
                </a:ext>
              </a:extLst>
            </p:cNvPr>
            <p:cNvSpPr/>
            <p:nvPr/>
          </p:nvSpPr>
          <p:spPr bwMode="gray">
            <a:xfrm>
              <a:off x="837174" y="3703091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Fare Type Data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A2A60B-A19F-46B1-9AE8-C1B8857705EC}"/>
                </a:ext>
              </a:extLst>
            </p:cNvPr>
            <p:cNvSpPr/>
            <p:nvPr/>
          </p:nvSpPr>
          <p:spPr bwMode="gray">
            <a:xfrm>
              <a:off x="841881" y="2580223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Ancillaries Purchased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B68D864-BEA8-41C1-A70D-7CC25B21F93B}"/>
                </a:ext>
              </a:extLst>
            </p:cNvPr>
            <p:cNvCxnSpPr/>
            <p:nvPr/>
          </p:nvCxnSpPr>
          <p:spPr bwMode="gray">
            <a:xfrm>
              <a:off x="2479811" y="3981489"/>
              <a:ext cx="42612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miter lim="800000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448818-F0FE-48EB-B825-BFAE1F2DAAED}"/>
                </a:ext>
              </a:extLst>
            </p:cNvPr>
            <p:cNvSpPr txBox="1"/>
            <p:nvPr/>
          </p:nvSpPr>
          <p:spPr>
            <a:xfrm rot="16200000">
              <a:off x="-1019958" y="3029854"/>
              <a:ext cx="2321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On Premises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9D6F8D-3C5A-438C-8000-169922910103}"/>
                </a:ext>
              </a:extLst>
            </p:cNvPr>
            <p:cNvSpPr/>
            <p:nvPr/>
          </p:nvSpPr>
          <p:spPr>
            <a:xfrm>
              <a:off x="3132026" y="1818256"/>
              <a:ext cx="2056609" cy="30906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DDD5CA-FCE5-4184-BC6B-08DE6975B449}"/>
                </a:ext>
              </a:extLst>
            </p:cNvPr>
            <p:cNvSpPr txBox="1"/>
            <p:nvPr/>
          </p:nvSpPr>
          <p:spPr>
            <a:xfrm>
              <a:off x="3114162" y="1497698"/>
              <a:ext cx="2081293" cy="28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Staging &amp; Harmonization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7B7A9A-0960-4B1B-AFB5-9AAC22FDF3BE}"/>
                </a:ext>
              </a:extLst>
            </p:cNvPr>
            <p:cNvSpPr/>
            <p:nvPr/>
          </p:nvSpPr>
          <p:spPr bwMode="gray">
            <a:xfrm>
              <a:off x="3230239" y="2216881"/>
              <a:ext cx="190446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Cleaning and Validation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68D083-46FD-47B1-9B35-5ABCA88361A2}"/>
                </a:ext>
              </a:extLst>
            </p:cNvPr>
            <p:cNvSpPr/>
            <p:nvPr/>
          </p:nvSpPr>
          <p:spPr bwMode="gray">
            <a:xfrm>
              <a:off x="3227895" y="2749108"/>
              <a:ext cx="190446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Taxonomy Creation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5300A-BBA4-4C99-A30F-31B571FECB62}"/>
                </a:ext>
              </a:extLst>
            </p:cNvPr>
            <p:cNvSpPr/>
            <p:nvPr/>
          </p:nvSpPr>
          <p:spPr bwMode="gray">
            <a:xfrm>
              <a:off x="3211484" y="3267269"/>
              <a:ext cx="190446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Anomaly Detection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F56196-F611-4C53-9507-44C8F8E109C8}"/>
                </a:ext>
              </a:extLst>
            </p:cNvPr>
            <p:cNvSpPr/>
            <p:nvPr/>
          </p:nvSpPr>
          <p:spPr bwMode="gray">
            <a:xfrm>
              <a:off x="3209136" y="3813562"/>
              <a:ext cx="190446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Mapping Data Streams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BFD094-514E-481F-B6D3-E56B9449B095}"/>
                </a:ext>
              </a:extLst>
            </p:cNvPr>
            <p:cNvSpPr/>
            <p:nvPr/>
          </p:nvSpPr>
          <p:spPr bwMode="gray">
            <a:xfrm>
              <a:off x="3192722" y="4345787"/>
              <a:ext cx="190446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Summary and Reports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C0E9287-A979-4775-8A02-159262CA480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205291" y="3480750"/>
              <a:ext cx="447364" cy="1059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miter lim="800000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1F77B3-1B48-4CD5-A38A-03C6336FAFCC}"/>
                </a:ext>
              </a:extLst>
            </p:cNvPr>
            <p:cNvSpPr/>
            <p:nvPr/>
          </p:nvSpPr>
          <p:spPr>
            <a:xfrm>
              <a:off x="6097529" y="2483030"/>
              <a:ext cx="1094286" cy="924033"/>
            </a:xfrm>
            <a:prstGeom prst="rect">
              <a:avLst/>
            </a:prstGeom>
            <a:noFill/>
            <a:ln w="6667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2386691-C3CA-47DA-A76A-85469D1C04CC}"/>
                </a:ext>
              </a:extLst>
            </p:cNvPr>
            <p:cNvSpPr txBox="1"/>
            <p:nvPr/>
          </p:nvSpPr>
          <p:spPr>
            <a:xfrm>
              <a:off x="6095822" y="2126872"/>
              <a:ext cx="104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/>
                <a:t>ML Tools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F04B79-FAC4-4D8F-BFB7-5B6A0AA64E86}"/>
                </a:ext>
              </a:extLst>
            </p:cNvPr>
            <p:cNvSpPr/>
            <p:nvPr/>
          </p:nvSpPr>
          <p:spPr>
            <a:xfrm>
              <a:off x="5807877" y="3532207"/>
              <a:ext cx="1810043" cy="327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rgbClr val="00B050"/>
                  </a:solidFill>
                </a:rPr>
                <a:t>RFM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54554C6-04FB-49A6-A5E2-7E31D1684136}"/>
                </a:ext>
              </a:extLst>
            </p:cNvPr>
            <p:cNvSpPr/>
            <p:nvPr/>
          </p:nvSpPr>
          <p:spPr>
            <a:xfrm>
              <a:off x="5805530" y="3909690"/>
              <a:ext cx="1810043" cy="327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rgbClr val="00B050"/>
                  </a:solidFill>
                </a:rPr>
                <a:t>Segmentation</a:t>
              </a: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2AF1649C-5298-489C-ADBA-8BD485158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5566" y="2591281"/>
              <a:ext cx="718746" cy="675532"/>
            </a:xfrm>
            <a:custGeom>
              <a:avLst/>
              <a:gdLst>
                <a:gd name="T0" fmla="*/ 149 w 179"/>
                <a:gd name="T1" fmla="*/ 46 h 179"/>
                <a:gd name="T2" fmla="*/ 151 w 179"/>
                <a:gd name="T3" fmla="*/ 24 h 179"/>
                <a:gd name="T4" fmla="*/ 119 w 179"/>
                <a:gd name="T5" fmla="*/ 5 h 179"/>
                <a:gd name="T6" fmla="*/ 100 w 179"/>
                <a:gd name="T7" fmla="*/ 18 h 179"/>
                <a:gd name="T8" fmla="*/ 86 w 179"/>
                <a:gd name="T9" fmla="*/ 0 h 179"/>
                <a:gd name="T10" fmla="*/ 49 w 179"/>
                <a:gd name="T11" fmla="*/ 9 h 179"/>
                <a:gd name="T12" fmla="*/ 46 w 179"/>
                <a:gd name="T13" fmla="*/ 32 h 179"/>
                <a:gd name="T14" fmla="*/ 23 w 179"/>
                <a:gd name="T15" fmla="*/ 29 h 179"/>
                <a:gd name="T16" fmla="*/ 4 w 179"/>
                <a:gd name="T17" fmla="*/ 62 h 179"/>
                <a:gd name="T18" fmla="*/ 18 w 179"/>
                <a:gd name="T19" fmla="*/ 80 h 179"/>
                <a:gd name="T20" fmla="*/ 0 w 179"/>
                <a:gd name="T21" fmla="*/ 94 h 179"/>
                <a:gd name="T22" fmla="*/ 10 w 179"/>
                <a:gd name="T23" fmla="*/ 131 h 179"/>
                <a:gd name="T24" fmla="*/ 32 w 179"/>
                <a:gd name="T25" fmla="*/ 135 h 179"/>
                <a:gd name="T26" fmla="*/ 30 w 179"/>
                <a:gd name="T27" fmla="*/ 156 h 179"/>
                <a:gd name="T28" fmla="*/ 62 w 179"/>
                <a:gd name="T29" fmla="*/ 175 h 179"/>
                <a:gd name="T30" fmla="*/ 80 w 179"/>
                <a:gd name="T31" fmla="*/ 163 h 179"/>
                <a:gd name="T32" fmla="*/ 94 w 179"/>
                <a:gd name="T33" fmla="*/ 179 h 179"/>
                <a:gd name="T34" fmla="*/ 129 w 179"/>
                <a:gd name="T35" fmla="*/ 170 h 179"/>
                <a:gd name="T36" fmla="*/ 134 w 179"/>
                <a:gd name="T37" fmla="*/ 149 h 179"/>
                <a:gd name="T38" fmla="*/ 155 w 179"/>
                <a:gd name="T39" fmla="*/ 150 h 179"/>
                <a:gd name="T40" fmla="*/ 174 w 179"/>
                <a:gd name="T41" fmla="*/ 119 h 179"/>
                <a:gd name="T42" fmla="*/ 163 w 179"/>
                <a:gd name="T43" fmla="*/ 101 h 179"/>
                <a:gd name="T44" fmla="*/ 179 w 179"/>
                <a:gd name="T45" fmla="*/ 87 h 179"/>
                <a:gd name="T46" fmla="*/ 170 w 179"/>
                <a:gd name="T47" fmla="*/ 51 h 179"/>
                <a:gd name="T48" fmla="*/ 149 w 179"/>
                <a:gd name="T49" fmla="*/ 46 h 179"/>
                <a:gd name="T50" fmla="*/ 57 w 179"/>
                <a:gd name="T51" fmla="*/ 46 h 179"/>
                <a:gd name="T52" fmla="*/ 92 w 179"/>
                <a:gd name="T53" fmla="*/ 36 h 179"/>
                <a:gd name="T54" fmla="*/ 89 w 179"/>
                <a:gd name="T55" fmla="*/ 61 h 179"/>
                <a:gd name="T56" fmla="*/ 72 w 179"/>
                <a:gd name="T57" fmla="*/ 66 h 179"/>
                <a:gd name="T58" fmla="*/ 62 w 179"/>
                <a:gd name="T59" fmla="*/ 81 h 179"/>
                <a:gd name="T60" fmla="*/ 37 w 179"/>
                <a:gd name="T61" fmla="*/ 77 h 179"/>
                <a:gd name="T62" fmla="*/ 57 w 179"/>
                <a:gd name="T63" fmla="*/ 46 h 179"/>
                <a:gd name="T64" fmla="*/ 101 w 179"/>
                <a:gd name="T65" fmla="*/ 80 h 179"/>
                <a:gd name="T66" fmla="*/ 98 w 179"/>
                <a:gd name="T67" fmla="*/ 101 h 179"/>
                <a:gd name="T68" fmla="*/ 77 w 179"/>
                <a:gd name="T69" fmla="*/ 98 h 179"/>
                <a:gd name="T70" fmla="*/ 80 w 179"/>
                <a:gd name="T71" fmla="*/ 77 h 179"/>
                <a:gd name="T72" fmla="*/ 101 w 179"/>
                <a:gd name="T73" fmla="*/ 80 h 179"/>
                <a:gd name="T74" fmla="*/ 46 w 179"/>
                <a:gd name="T75" fmla="*/ 122 h 179"/>
                <a:gd name="T76" fmla="*/ 36 w 179"/>
                <a:gd name="T77" fmla="*/ 87 h 179"/>
                <a:gd name="T78" fmla="*/ 61 w 179"/>
                <a:gd name="T79" fmla="*/ 90 h 179"/>
                <a:gd name="T80" fmla="*/ 66 w 179"/>
                <a:gd name="T81" fmla="*/ 107 h 179"/>
                <a:gd name="T82" fmla="*/ 81 w 179"/>
                <a:gd name="T83" fmla="*/ 117 h 179"/>
                <a:gd name="T84" fmla="*/ 77 w 179"/>
                <a:gd name="T85" fmla="*/ 142 h 179"/>
                <a:gd name="T86" fmla="*/ 46 w 179"/>
                <a:gd name="T87" fmla="*/ 122 h 179"/>
                <a:gd name="T88" fmla="*/ 122 w 179"/>
                <a:gd name="T89" fmla="*/ 132 h 179"/>
                <a:gd name="T90" fmla="*/ 86 w 179"/>
                <a:gd name="T91" fmla="*/ 143 h 179"/>
                <a:gd name="T92" fmla="*/ 90 w 179"/>
                <a:gd name="T93" fmla="*/ 118 h 179"/>
                <a:gd name="T94" fmla="*/ 107 w 179"/>
                <a:gd name="T95" fmla="*/ 112 h 179"/>
                <a:gd name="T96" fmla="*/ 117 w 179"/>
                <a:gd name="T97" fmla="*/ 98 h 179"/>
                <a:gd name="T98" fmla="*/ 142 w 179"/>
                <a:gd name="T99" fmla="*/ 102 h 179"/>
                <a:gd name="T100" fmla="*/ 122 w 179"/>
                <a:gd name="T101" fmla="*/ 132 h 179"/>
                <a:gd name="T102" fmla="*/ 143 w 179"/>
                <a:gd name="T103" fmla="*/ 92 h 179"/>
                <a:gd name="T104" fmla="*/ 118 w 179"/>
                <a:gd name="T105" fmla="*/ 89 h 179"/>
                <a:gd name="T106" fmla="*/ 112 w 179"/>
                <a:gd name="T107" fmla="*/ 72 h 179"/>
                <a:gd name="T108" fmla="*/ 98 w 179"/>
                <a:gd name="T109" fmla="*/ 62 h 179"/>
                <a:gd name="T110" fmla="*/ 101 w 179"/>
                <a:gd name="T111" fmla="*/ 37 h 179"/>
                <a:gd name="T112" fmla="*/ 132 w 179"/>
                <a:gd name="T113" fmla="*/ 57 h 179"/>
                <a:gd name="T114" fmla="*/ 143 w 179"/>
                <a:gd name="T115" fmla="*/ 9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" h="179">
                  <a:moveTo>
                    <a:pt x="149" y="46"/>
                  </a:moveTo>
                  <a:cubicBezTo>
                    <a:pt x="144" y="40"/>
                    <a:pt x="145" y="30"/>
                    <a:pt x="151" y="24"/>
                  </a:cubicBezTo>
                  <a:cubicBezTo>
                    <a:pt x="142" y="15"/>
                    <a:pt x="131" y="9"/>
                    <a:pt x="119" y="5"/>
                  </a:cubicBezTo>
                  <a:cubicBezTo>
                    <a:pt x="117" y="13"/>
                    <a:pt x="109" y="19"/>
                    <a:pt x="100" y="18"/>
                  </a:cubicBezTo>
                  <a:cubicBezTo>
                    <a:pt x="92" y="17"/>
                    <a:pt x="85" y="9"/>
                    <a:pt x="86" y="0"/>
                  </a:cubicBezTo>
                  <a:cubicBezTo>
                    <a:pt x="74" y="0"/>
                    <a:pt x="61" y="3"/>
                    <a:pt x="49" y="9"/>
                  </a:cubicBezTo>
                  <a:cubicBezTo>
                    <a:pt x="55" y="16"/>
                    <a:pt x="53" y="26"/>
                    <a:pt x="46" y="32"/>
                  </a:cubicBezTo>
                  <a:cubicBezTo>
                    <a:pt x="39" y="37"/>
                    <a:pt x="29" y="36"/>
                    <a:pt x="23" y="29"/>
                  </a:cubicBezTo>
                  <a:cubicBezTo>
                    <a:pt x="14" y="38"/>
                    <a:pt x="8" y="50"/>
                    <a:pt x="4" y="62"/>
                  </a:cubicBezTo>
                  <a:cubicBezTo>
                    <a:pt x="13" y="63"/>
                    <a:pt x="19" y="71"/>
                    <a:pt x="18" y="80"/>
                  </a:cubicBezTo>
                  <a:cubicBezTo>
                    <a:pt x="16" y="89"/>
                    <a:pt x="8" y="95"/>
                    <a:pt x="0" y="94"/>
                  </a:cubicBezTo>
                  <a:cubicBezTo>
                    <a:pt x="0" y="107"/>
                    <a:pt x="4" y="119"/>
                    <a:pt x="10" y="131"/>
                  </a:cubicBezTo>
                  <a:cubicBezTo>
                    <a:pt x="17" y="126"/>
                    <a:pt x="26" y="128"/>
                    <a:pt x="32" y="135"/>
                  </a:cubicBezTo>
                  <a:cubicBezTo>
                    <a:pt x="37" y="141"/>
                    <a:pt x="36" y="151"/>
                    <a:pt x="30" y="156"/>
                  </a:cubicBezTo>
                  <a:cubicBezTo>
                    <a:pt x="39" y="165"/>
                    <a:pt x="50" y="171"/>
                    <a:pt x="62" y="175"/>
                  </a:cubicBezTo>
                  <a:cubicBezTo>
                    <a:pt x="64" y="167"/>
                    <a:pt x="72" y="162"/>
                    <a:pt x="80" y="163"/>
                  </a:cubicBezTo>
                  <a:cubicBezTo>
                    <a:pt x="88" y="164"/>
                    <a:pt x="94" y="171"/>
                    <a:pt x="94" y="179"/>
                  </a:cubicBezTo>
                  <a:cubicBezTo>
                    <a:pt x="106" y="178"/>
                    <a:pt x="118" y="175"/>
                    <a:pt x="129" y="170"/>
                  </a:cubicBezTo>
                  <a:cubicBezTo>
                    <a:pt x="126" y="163"/>
                    <a:pt x="128" y="154"/>
                    <a:pt x="134" y="149"/>
                  </a:cubicBezTo>
                  <a:cubicBezTo>
                    <a:pt x="141" y="144"/>
                    <a:pt x="149" y="145"/>
                    <a:pt x="155" y="150"/>
                  </a:cubicBezTo>
                  <a:cubicBezTo>
                    <a:pt x="164" y="141"/>
                    <a:pt x="170" y="130"/>
                    <a:pt x="174" y="119"/>
                  </a:cubicBezTo>
                  <a:cubicBezTo>
                    <a:pt x="167" y="116"/>
                    <a:pt x="162" y="109"/>
                    <a:pt x="163" y="101"/>
                  </a:cubicBezTo>
                  <a:cubicBezTo>
                    <a:pt x="164" y="93"/>
                    <a:pt x="171" y="87"/>
                    <a:pt x="179" y="87"/>
                  </a:cubicBezTo>
                  <a:cubicBezTo>
                    <a:pt x="179" y="74"/>
                    <a:pt x="176" y="62"/>
                    <a:pt x="170" y="51"/>
                  </a:cubicBezTo>
                  <a:cubicBezTo>
                    <a:pt x="163" y="55"/>
                    <a:pt x="154" y="53"/>
                    <a:pt x="149" y="46"/>
                  </a:cubicBezTo>
                  <a:close/>
                  <a:moveTo>
                    <a:pt x="57" y="46"/>
                  </a:moveTo>
                  <a:cubicBezTo>
                    <a:pt x="68" y="39"/>
                    <a:pt x="80" y="35"/>
                    <a:pt x="92" y="36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3" y="61"/>
                    <a:pt x="77" y="63"/>
                    <a:pt x="72" y="66"/>
                  </a:cubicBezTo>
                  <a:cubicBezTo>
                    <a:pt x="67" y="70"/>
                    <a:pt x="64" y="75"/>
                    <a:pt x="62" y="81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40" y="65"/>
                    <a:pt x="47" y="54"/>
                    <a:pt x="57" y="46"/>
                  </a:cubicBezTo>
                  <a:close/>
                  <a:moveTo>
                    <a:pt x="101" y="80"/>
                  </a:moveTo>
                  <a:cubicBezTo>
                    <a:pt x="106" y="87"/>
                    <a:pt x="105" y="96"/>
                    <a:pt x="98" y="101"/>
                  </a:cubicBezTo>
                  <a:cubicBezTo>
                    <a:pt x="92" y="106"/>
                    <a:pt x="82" y="105"/>
                    <a:pt x="77" y="98"/>
                  </a:cubicBezTo>
                  <a:cubicBezTo>
                    <a:pt x="72" y="92"/>
                    <a:pt x="74" y="82"/>
                    <a:pt x="80" y="77"/>
                  </a:cubicBezTo>
                  <a:cubicBezTo>
                    <a:pt x="87" y="72"/>
                    <a:pt x="96" y="74"/>
                    <a:pt x="101" y="80"/>
                  </a:cubicBezTo>
                  <a:close/>
                  <a:moveTo>
                    <a:pt x="46" y="122"/>
                  </a:moveTo>
                  <a:cubicBezTo>
                    <a:pt x="39" y="111"/>
                    <a:pt x="35" y="99"/>
                    <a:pt x="36" y="87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6"/>
                    <a:pt x="63" y="102"/>
                    <a:pt x="66" y="107"/>
                  </a:cubicBezTo>
                  <a:cubicBezTo>
                    <a:pt x="70" y="112"/>
                    <a:pt x="75" y="115"/>
                    <a:pt x="81" y="117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65" y="139"/>
                    <a:pt x="54" y="132"/>
                    <a:pt x="46" y="122"/>
                  </a:cubicBezTo>
                  <a:close/>
                  <a:moveTo>
                    <a:pt x="122" y="132"/>
                  </a:moveTo>
                  <a:cubicBezTo>
                    <a:pt x="111" y="140"/>
                    <a:pt x="99" y="144"/>
                    <a:pt x="86" y="14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6" y="118"/>
                    <a:pt x="102" y="116"/>
                    <a:pt x="107" y="112"/>
                  </a:cubicBezTo>
                  <a:cubicBezTo>
                    <a:pt x="112" y="109"/>
                    <a:pt x="115" y="104"/>
                    <a:pt x="117" y="98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39" y="113"/>
                    <a:pt x="132" y="124"/>
                    <a:pt x="122" y="132"/>
                  </a:cubicBezTo>
                  <a:close/>
                  <a:moveTo>
                    <a:pt x="143" y="92"/>
                  </a:moveTo>
                  <a:cubicBezTo>
                    <a:pt x="118" y="89"/>
                    <a:pt x="118" y="89"/>
                    <a:pt x="118" y="89"/>
                  </a:cubicBezTo>
                  <a:cubicBezTo>
                    <a:pt x="118" y="83"/>
                    <a:pt x="116" y="77"/>
                    <a:pt x="112" y="72"/>
                  </a:cubicBezTo>
                  <a:cubicBezTo>
                    <a:pt x="109" y="67"/>
                    <a:pt x="103" y="64"/>
                    <a:pt x="98" y="62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13" y="40"/>
                    <a:pt x="124" y="47"/>
                    <a:pt x="132" y="57"/>
                  </a:cubicBezTo>
                  <a:cubicBezTo>
                    <a:pt x="140" y="68"/>
                    <a:pt x="143" y="80"/>
                    <a:pt x="143" y="92"/>
                  </a:cubicBezTo>
                  <a:close/>
                </a:path>
              </a:pathLst>
            </a:custGeom>
            <a:solidFill>
              <a:srgbClr val="00B050"/>
            </a:solidFill>
            <a:ln w="9525" cap="flat" cmpd="sng" algn="ctr">
              <a:noFill/>
              <a:prstDash val="solid"/>
            </a:ln>
            <a:effectLst/>
          </p:spPr>
          <p:txBody>
            <a:bodyPr lIns="720000" tIns="36000" rIns="72000" bIns="36000"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B3EA7C7-E76D-4BAE-9B42-BC7F940C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008" y="778275"/>
              <a:ext cx="542248" cy="54224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A32A7D-F5CA-41FE-BD3F-90E14C3D7AA5}"/>
                </a:ext>
              </a:extLst>
            </p:cNvPr>
            <p:cNvSpPr/>
            <p:nvPr/>
          </p:nvSpPr>
          <p:spPr bwMode="gray">
            <a:xfrm>
              <a:off x="695400" y="4380565"/>
              <a:ext cx="1784411" cy="1750279"/>
            </a:xfrm>
            <a:prstGeom prst="rect">
              <a:avLst/>
            </a:prstGeom>
            <a:solidFill>
              <a:srgbClr val="00B050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Adobe Analytics</a:t>
              </a:r>
            </a:p>
          </p:txBody>
        </p:sp>
        <p:pic>
          <p:nvPicPr>
            <p:cNvPr id="15" name="Picture 1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716560F-240D-4308-96AA-3D3F579B8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4" r="21685"/>
            <a:stretch/>
          </p:blipFill>
          <p:spPr>
            <a:xfrm>
              <a:off x="5476864" y="706003"/>
              <a:ext cx="652642" cy="656085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36CE359-2ACD-45FE-BAFA-62409E590744}"/>
                </a:ext>
              </a:extLst>
            </p:cNvPr>
            <p:cNvSpPr/>
            <p:nvPr/>
          </p:nvSpPr>
          <p:spPr bwMode="gray">
            <a:xfrm>
              <a:off x="837174" y="4846817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Mapping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66E8D0-5AD8-4E74-BCB2-3500D7C8F117}"/>
                </a:ext>
              </a:extLst>
            </p:cNvPr>
            <p:cNvSpPr/>
            <p:nvPr/>
          </p:nvSpPr>
          <p:spPr bwMode="gray">
            <a:xfrm>
              <a:off x="841881" y="5446605"/>
              <a:ext cx="1491448" cy="452586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Demographics Data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C3AAAB3-E4A8-40F9-A6E8-F60C4B4862E9}"/>
              </a:ext>
            </a:extLst>
          </p:cNvPr>
          <p:cNvSpPr txBox="1"/>
          <p:nvPr/>
        </p:nvSpPr>
        <p:spPr>
          <a:xfrm>
            <a:off x="231554" y="25008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027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C3AAAB3-E4A8-40F9-A6E8-F60C4B4862E9}"/>
              </a:ext>
            </a:extLst>
          </p:cNvPr>
          <p:cNvSpPr txBox="1"/>
          <p:nvPr/>
        </p:nvSpPr>
        <p:spPr>
          <a:xfrm>
            <a:off x="231554" y="25008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Transactional Use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8E3750-B3E2-49F6-8175-7C94375A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4421"/>
              </p:ext>
            </p:extLst>
          </p:nvPr>
        </p:nvGraphicFramePr>
        <p:xfrm>
          <a:off x="1" y="1132764"/>
          <a:ext cx="12192000" cy="2750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388">
                  <a:extLst>
                    <a:ext uri="{9D8B030D-6E8A-4147-A177-3AD203B41FA5}">
                      <a16:colId xmlns:a16="http://schemas.microsoft.com/office/drawing/2014/main" val="2820377515"/>
                    </a:ext>
                  </a:extLst>
                </a:gridCol>
                <a:gridCol w="4505100">
                  <a:extLst>
                    <a:ext uri="{9D8B030D-6E8A-4147-A177-3AD203B41FA5}">
                      <a16:colId xmlns:a16="http://schemas.microsoft.com/office/drawing/2014/main" val="1427334806"/>
                    </a:ext>
                  </a:extLst>
                </a:gridCol>
                <a:gridCol w="3720934">
                  <a:extLst>
                    <a:ext uri="{9D8B030D-6E8A-4147-A177-3AD203B41FA5}">
                      <a16:colId xmlns:a16="http://schemas.microsoft.com/office/drawing/2014/main" val="3963001328"/>
                    </a:ext>
                  </a:extLst>
                </a:gridCol>
                <a:gridCol w="764602">
                  <a:extLst>
                    <a:ext uri="{9D8B030D-6E8A-4147-A177-3AD203B41FA5}">
                      <a16:colId xmlns:a16="http://schemas.microsoft.com/office/drawing/2014/main" val="813140724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615497059"/>
                    </a:ext>
                  </a:extLst>
                </a:gridCol>
                <a:gridCol w="1460698">
                  <a:extLst>
                    <a:ext uri="{9D8B030D-6E8A-4147-A177-3AD203B41FA5}">
                      <a16:colId xmlns:a16="http://schemas.microsoft.com/office/drawing/2014/main" val="647448879"/>
                    </a:ext>
                  </a:extLst>
                </a:gridCol>
              </a:tblGrid>
              <a:tr h="27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 Question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 Requirement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Source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Proposed Timeline*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65448"/>
                  </a:ext>
                </a:extLst>
              </a:tr>
              <a:tr h="815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Which customers are bringing in the most revenue in ticket sales?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Identification of top Departure Stations, and subsequent RFM Modelling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 weeks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57504"/>
                  </a:ext>
                </a:extLst>
              </a:tr>
              <a:tr h="1359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Which customers have propensity to purchase high-value add-ons?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Top Departure Stations to be segmented to identify high ancillary attachment rates and 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49229"/>
                  </a:ext>
                </a:extLst>
              </a:tr>
            </a:tbl>
          </a:graphicData>
        </a:graphic>
      </p:graphicFrame>
      <p:sp>
        <p:nvSpPr>
          <p:cNvPr id="4" name="Chevron 68">
            <a:extLst>
              <a:ext uri="{FF2B5EF4-FFF2-40B4-BE49-F238E27FC236}">
                <a16:creationId xmlns:a16="http://schemas.microsoft.com/office/drawing/2014/main" id="{4DA6A45A-EFA0-4D93-912C-A8C09CD757C8}"/>
              </a:ext>
            </a:extLst>
          </p:cNvPr>
          <p:cNvSpPr/>
          <p:nvPr/>
        </p:nvSpPr>
        <p:spPr>
          <a:xfrm>
            <a:off x="231554" y="4134678"/>
            <a:ext cx="11642394" cy="2358887"/>
          </a:xfrm>
          <a:prstGeom prst="chevron">
            <a:avLst>
              <a:gd name="adj" fmla="val 0"/>
            </a:avLst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endParaRPr kumimoji="0" lang="en-AU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Details:</a:t>
            </a: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endParaRPr kumimoji="0" lang="en-AU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Additional layers to be mapped for focused segmentation:</a:t>
            </a:r>
          </a:p>
          <a:p>
            <a:pPr marL="800100" lvl="1" indent="-34290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+mj-lt"/>
              <a:buAutoNum type="alphaLcParenR"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Destinations, and </a:t>
            </a:r>
          </a:p>
          <a:p>
            <a:pPr marL="800100" lvl="1" indent="-34290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+mj-lt"/>
              <a:buAutoNum type="alphaLcParenR"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Booking Source Location</a:t>
            </a:r>
          </a:p>
          <a:p>
            <a:pPr marL="800100" lvl="1" indent="-34290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+mj-lt"/>
              <a:buAutoNum type="alphaLcParenR"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For L1 analysis, Customer = Person creating Booking				          </a:t>
            </a:r>
            <a:r>
              <a:rPr lang="en-US" sz="1400" i="1" kern="0" dirty="0">
                <a:solidFill>
                  <a:prstClr val="black"/>
                </a:solidFill>
                <a:latin typeface="Arial"/>
              </a:rPr>
              <a:t>*</a:t>
            </a:r>
            <a:r>
              <a:rPr lang="en-US" sz="1400" i="1" dirty="0"/>
              <a:t>Proposed Timeline is for 2 resources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  <a:p>
            <a:pPr lvl="1" algn="r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  <a:hlinkClick r:id="rId2" action="ppaction://hlinksldjump"/>
              </a:rPr>
              <a:t>Additional requirements</a:t>
            </a:r>
            <a:endParaRPr lang="en-AU" sz="1600" kern="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6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EC288-0DA8-A658-4848-A920142F5181}"/>
              </a:ext>
            </a:extLst>
          </p:cNvPr>
          <p:cNvSpPr txBox="1"/>
          <p:nvPr/>
        </p:nvSpPr>
        <p:spPr>
          <a:xfrm>
            <a:off x="332183" y="105668"/>
            <a:ext cx="1054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RFM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FA079-9717-1E98-7C8F-68EEEC1697D7}"/>
              </a:ext>
            </a:extLst>
          </p:cNvPr>
          <p:cNvSpPr/>
          <p:nvPr/>
        </p:nvSpPr>
        <p:spPr>
          <a:xfrm flipH="1" flipV="1">
            <a:off x="332184" y="720952"/>
            <a:ext cx="3870653" cy="5159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859559D5-0FE3-E4DE-EB1C-7FF879DF47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195" y="1151692"/>
            <a:ext cx="856808" cy="854801"/>
            <a:chOff x="1374" y="1718"/>
            <a:chExt cx="427" cy="426"/>
          </a:xfrm>
          <a:solidFill>
            <a:schemeClr val="tx1"/>
          </a:solidFill>
        </p:grpSpPr>
        <p:sp>
          <p:nvSpPr>
            <p:cNvPr id="9" name="Freeform 50">
              <a:extLst>
                <a:ext uri="{FF2B5EF4-FFF2-40B4-BE49-F238E27FC236}">
                  <a16:creationId xmlns:a16="http://schemas.microsoft.com/office/drawing/2014/main" id="{C0AE0B35-DAB6-6373-331E-88AE743A3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718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51">
              <a:extLst>
                <a:ext uri="{FF2B5EF4-FFF2-40B4-BE49-F238E27FC236}">
                  <a16:creationId xmlns:a16="http://schemas.microsoft.com/office/drawing/2014/main" id="{C8F12992-3DFE-BDFD-4AB1-1A5738FD0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24"/>
              <a:ext cx="126" cy="214"/>
            </a:xfrm>
            <a:custGeom>
              <a:avLst/>
              <a:gdLst>
                <a:gd name="T0" fmla="*/ 78 w 85"/>
                <a:gd name="T1" fmla="*/ 144 h 144"/>
                <a:gd name="T2" fmla="*/ 74 w 85"/>
                <a:gd name="T3" fmla="*/ 142 h 144"/>
                <a:gd name="T4" fmla="*/ 2 w 85"/>
                <a:gd name="T5" fmla="*/ 76 h 144"/>
                <a:gd name="T6" fmla="*/ 0 w 85"/>
                <a:gd name="T7" fmla="*/ 72 h 144"/>
                <a:gd name="T8" fmla="*/ 0 w 85"/>
                <a:gd name="T9" fmla="*/ 6 h 144"/>
                <a:gd name="T10" fmla="*/ 6 w 85"/>
                <a:gd name="T11" fmla="*/ 0 h 144"/>
                <a:gd name="T12" fmla="*/ 12 w 85"/>
                <a:gd name="T13" fmla="*/ 6 h 144"/>
                <a:gd name="T14" fmla="*/ 12 w 85"/>
                <a:gd name="T15" fmla="*/ 69 h 144"/>
                <a:gd name="T16" fmla="*/ 82 w 85"/>
                <a:gd name="T17" fmla="*/ 133 h 144"/>
                <a:gd name="T18" fmla="*/ 82 w 85"/>
                <a:gd name="T19" fmla="*/ 142 h 144"/>
                <a:gd name="T20" fmla="*/ 78 w 85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78" y="144"/>
                  </a:moveTo>
                  <a:cubicBezTo>
                    <a:pt x="76" y="144"/>
                    <a:pt x="75" y="143"/>
                    <a:pt x="74" y="14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5"/>
                    <a:pt x="0" y="73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4" y="135"/>
                    <a:pt x="85" y="139"/>
                    <a:pt x="82" y="142"/>
                  </a:cubicBezTo>
                  <a:cubicBezTo>
                    <a:pt x="81" y="143"/>
                    <a:pt x="79" y="144"/>
                    <a:pt x="7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72A62-8F44-57C9-D9C9-68E7DC42FA8A}"/>
              </a:ext>
            </a:extLst>
          </p:cNvPr>
          <p:cNvGrpSpPr/>
          <p:nvPr/>
        </p:nvGrpSpPr>
        <p:grpSpPr>
          <a:xfrm>
            <a:off x="1056313" y="4596021"/>
            <a:ext cx="736831" cy="897589"/>
            <a:chOff x="5742293" y="945357"/>
            <a:chExt cx="633413" cy="65087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E753BE8-D0BC-1D8A-83CE-53989F43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468" y="1210470"/>
              <a:ext cx="231775" cy="236538"/>
            </a:xfrm>
            <a:custGeom>
              <a:avLst/>
              <a:gdLst>
                <a:gd name="T0" fmla="*/ 3 w 35"/>
                <a:gd name="T1" fmla="*/ 0 h 35"/>
                <a:gd name="T2" fmla="*/ 0 w 35"/>
                <a:gd name="T3" fmla="*/ 0 h 35"/>
                <a:gd name="T4" fmla="*/ 0 w 35"/>
                <a:gd name="T5" fmla="*/ 3 h 35"/>
                <a:gd name="T6" fmla="*/ 3 w 35"/>
                <a:gd name="T7" fmla="*/ 6 h 35"/>
                <a:gd name="T8" fmla="*/ 4 w 35"/>
                <a:gd name="T9" fmla="*/ 19 h 35"/>
                <a:gd name="T10" fmla="*/ 19 w 35"/>
                <a:gd name="T11" fmla="*/ 19 h 35"/>
                <a:gd name="T12" fmla="*/ 28 w 35"/>
                <a:gd name="T13" fmla="*/ 19 h 35"/>
                <a:gd name="T14" fmla="*/ 28 w 35"/>
                <a:gd name="T15" fmla="*/ 28 h 35"/>
                <a:gd name="T16" fmla="*/ 19 w 35"/>
                <a:gd name="T17" fmla="*/ 28 h 35"/>
                <a:gd name="T18" fmla="*/ 16 w 35"/>
                <a:gd name="T19" fmla="*/ 28 h 35"/>
                <a:gd name="T20" fmla="*/ 16 w 35"/>
                <a:gd name="T21" fmla="*/ 31 h 35"/>
                <a:gd name="T22" fmla="*/ 23 w 35"/>
                <a:gd name="T23" fmla="*/ 34 h 35"/>
                <a:gd name="T24" fmla="*/ 29 w 35"/>
                <a:gd name="T25" fmla="*/ 32 h 35"/>
                <a:gd name="T26" fmla="*/ 32 w 35"/>
                <a:gd name="T27" fmla="*/ 34 h 35"/>
                <a:gd name="T28" fmla="*/ 33 w 35"/>
                <a:gd name="T29" fmla="*/ 35 h 35"/>
                <a:gd name="T30" fmla="*/ 34 w 35"/>
                <a:gd name="T31" fmla="*/ 34 h 35"/>
                <a:gd name="T32" fmla="*/ 34 w 35"/>
                <a:gd name="T33" fmla="*/ 32 h 35"/>
                <a:gd name="T34" fmla="*/ 32 w 35"/>
                <a:gd name="T35" fmla="*/ 29 h 35"/>
                <a:gd name="T36" fmla="*/ 31 w 35"/>
                <a:gd name="T37" fmla="*/ 16 h 35"/>
                <a:gd name="T38" fmla="*/ 16 w 35"/>
                <a:gd name="T39" fmla="*/ 16 h 35"/>
                <a:gd name="T40" fmla="*/ 7 w 35"/>
                <a:gd name="T41" fmla="*/ 16 h 35"/>
                <a:gd name="T42" fmla="*/ 7 w 35"/>
                <a:gd name="T43" fmla="*/ 7 h 35"/>
                <a:gd name="T44" fmla="*/ 12 w 35"/>
                <a:gd name="T45" fmla="*/ 5 h 35"/>
                <a:gd name="T46" fmla="*/ 12 w 35"/>
                <a:gd name="T47" fmla="*/ 5 h 35"/>
                <a:gd name="T48" fmla="*/ 16 w 35"/>
                <a:gd name="T49" fmla="*/ 7 h 35"/>
                <a:gd name="T50" fmla="*/ 19 w 35"/>
                <a:gd name="T51" fmla="*/ 7 h 35"/>
                <a:gd name="T52" fmla="*/ 19 w 35"/>
                <a:gd name="T53" fmla="*/ 4 h 35"/>
                <a:gd name="T54" fmla="*/ 12 w 35"/>
                <a:gd name="T55" fmla="*/ 1 h 35"/>
                <a:gd name="T56" fmla="*/ 12 w 35"/>
                <a:gd name="T57" fmla="*/ 1 h 35"/>
                <a:gd name="T58" fmla="*/ 6 w 35"/>
                <a:gd name="T59" fmla="*/ 3 h 35"/>
                <a:gd name="T60" fmla="*/ 3 w 35"/>
                <a:gd name="T6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35">
                  <a:moveTo>
                    <a:pt x="3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10"/>
                    <a:pt x="1" y="15"/>
                    <a:pt x="4" y="19"/>
                  </a:cubicBezTo>
                  <a:cubicBezTo>
                    <a:pt x="8" y="23"/>
                    <a:pt x="15" y="23"/>
                    <a:pt x="19" y="19"/>
                  </a:cubicBezTo>
                  <a:cubicBezTo>
                    <a:pt x="21" y="16"/>
                    <a:pt x="25" y="16"/>
                    <a:pt x="28" y="19"/>
                  </a:cubicBezTo>
                  <a:cubicBezTo>
                    <a:pt x="30" y="21"/>
                    <a:pt x="30" y="25"/>
                    <a:pt x="28" y="28"/>
                  </a:cubicBezTo>
                  <a:cubicBezTo>
                    <a:pt x="25" y="30"/>
                    <a:pt x="21" y="30"/>
                    <a:pt x="19" y="28"/>
                  </a:cubicBezTo>
                  <a:cubicBezTo>
                    <a:pt x="18" y="27"/>
                    <a:pt x="17" y="27"/>
                    <a:pt x="16" y="28"/>
                  </a:cubicBezTo>
                  <a:cubicBezTo>
                    <a:pt x="15" y="28"/>
                    <a:pt x="15" y="30"/>
                    <a:pt x="16" y="31"/>
                  </a:cubicBezTo>
                  <a:cubicBezTo>
                    <a:pt x="18" y="33"/>
                    <a:pt x="21" y="34"/>
                    <a:pt x="23" y="34"/>
                  </a:cubicBezTo>
                  <a:cubicBezTo>
                    <a:pt x="25" y="34"/>
                    <a:pt x="27" y="33"/>
                    <a:pt x="29" y="32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4" y="35"/>
                    <a:pt x="34" y="34"/>
                  </a:cubicBezTo>
                  <a:cubicBezTo>
                    <a:pt x="35" y="34"/>
                    <a:pt x="35" y="32"/>
                    <a:pt x="34" y="3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4" y="25"/>
                    <a:pt x="34" y="20"/>
                    <a:pt x="31" y="16"/>
                  </a:cubicBezTo>
                  <a:cubicBezTo>
                    <a:pt x="27" y="12"/>
                    <a:pt x="20" y="12"/>
                    <a:pt x="16" y="16"/>
                  </a:cubicBezTo>
                  <a:cubicBezTo>
                    <a:pt x="14" y="18"/>
                    <a:pt x="10" y="18"/>
                    <a:pt x="7" y="16"/>
                  </a:cubicBezTo>
                  <a:cubicBezTo>
                    <a:pt x="5" y="14"/>
                    <a:pt x="5" y="10"/>
                    <a:pt x="7" y="7"/>
                  </a:cubicBezTo>
                  <a:cubicBezTo>
                    <a:pt x="8" y="6"/>
                    <a:pt x="10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7" y="8"/>
                    <a:pt x="18" y="8"/>
                    <a:pt x="19" y="7"/>
                  </a:cubicBezTo>
                  <a:cubicBezTo>
                    <a:pt x="20" y="6"/>
                    <a:pt x="20" y="5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2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E2BE42-0C11-8618-8969-0BB693F85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2293" y="945357"/>
              <a:ext cx="633413" cy="650875"/>
            </a:xfrm>
            <a:custGeom>
              <a:avLst/>
              <a:gdLst>
                <a:gd name="T0" fmla="*/ 95 w 96"/>
                <a:gd name="T1" fmla="*/ 59 h 96"/>
                <a:gd name="T2" fmla="*/ 45 w 96"/>
                <a:gd name="T3" fmla="*/ 9 h 96"/>
                <a:gd name="T4" fmla="*/ 44 w 96"/>
                <a:gd name="T5" fmla="*/ 8 h 96"/>
                <a:gd name="T6" fmla="*/ 11 w 96"/>
                <a:gd name="T7" fmla="*/ 8 h 96"/>
                <a:gd name="T8" fmla="*/ 3 w 96"/>
                <a:gd name="T9" fmla="*/ 1 h 96"/>
                <a:gd name="T10" fmla="*/ 1 w 96"/>
                <a:gd name="T11" fmla="*/ 1 h 96"/>
                <a:gd name="T12" fmla="*/ 1 w 96"/>
                <a:gd name="T13" fmla="*/ 3 h 96"/>
                <a:gd name="T14" fmla="*/ 8 w 96"/>
                <a:gd name="T15" fmla="*/ 11 h 96"/>
                <a:gd name="T16" fmla="*/ 8 w 96"/>
                <a:gd name="T17" fmla="*/ 44 h 96"/>
                <a:gd name="T18" fmla="*/ 9 w 96"/>
                <a:gd name="T19" fmla="*/ 45 h 96"/>
                <a:gd name="T20" fmla="*/ 59 w 96"/>
                <a:gd name="T21" fmla="*/ 95 h 96"/>
                <a:gd name="T22" fmla="*/ 60 w 96"/>
                <a:gd name="T23" fmla="*/ 96 h 96"/>
                <a:gd name="T24" fmla="*/ 61 w 96"/>
                <a:gd name="T25" fmla="*/ 95 h 96"/>
                <a:gd name="T26" fmla="*/ 95 w 96"/>
                <a:gd name="T27" fmla="*/ 61 h 96"/>
                <a:gd name="T28" fmla="*/ 95 w 96"/>
                <a:gd name="T29" fmla="*/ 59 h 96"/>
                <a:gd name="T30" fmla="*/ 60 w 96"/>
                <a:gd name="T31" fmla="*/ 91 h 96"/>
                <a:gd name="T32" fmla="*/ 12 w 96"/>
                <a:gd name="T33" fmla="*/ 43 h 96"/>
                <a:gd name="T34" fmla="*/ 12 w 96"/>
                <a:gd name="T35" fmla="*/ 15 h 96"/>
                <a:gd name="T36" fmla="*/ 22 w 96"/>
                <a:gd name="T37" fmla="*/ 25 h 96"/>
                <a:gd name="T38" fmla="*/ 20 w 96"/>
                <a:gd name="T39" fmla="*/ 30 h 96"/>
                <a:gd name="T40" fmla="*/ 30 w 96"/>
                <a:gd name="T41" fmla="*/ 40 h 96"/>
                <a:gd name="T42" fmla="*/ 40 w 96"/>
                <a:gd name="T43" fmla="*/ 30 h 96"/>
                <a:gd name="T44" fmla="*/ 30 w 96"/>
                <a:gd name="T45" fmla="*/ 20 h 96"/>
                <a:gd name="T46" fmla="*/ 25 w 96"/>
                <a:gd name="T47" fmla="*/ 22 h 96"/>
                <a:gd name="T48" fmla="*/ 15 w 96"/>
                <a:gd name="T49" fmla="*/ 12 h 96"/>
                <a:gd name="T50" fmla="*/ 43 w 96"/>
                <a:gd name="T51" fmla="*/ 12 h 96"/>
                <a:gd name="T52" fmla="*/ 91 w 96"/>
                <a:gd name="T53" fmla="*/ 60 h 96"/>
                <a:gd name="T54" fmla="*/ 60 w 96"/>
                <a:gd name="T55" fmla="*/ 91 h 96"/>
                <a:gd name="T56" fmla="*/ 27 w 96"/>
                <a:gd name="T57" fmla="*/ 29 h 96"/>
                <a:gd name="T58" fmla="*/ 28 w 96"/>
                <a:gd name="T59" fmla="*/ 30 h 96"/>
                <a:gd name="T60" fmla="*/ 29 w 96"/>
                <a:gd name="T61" fmla="*/ 29 h 96"/>
                <a:gd name="T62" fmla="*/ 29 w 96"/>
                <a:gd name="T63" fmla="*/ 27 h 96"/>
                <a:gd name="T64" fmla="*/ 27 w 96"/>
                <a:gd name="T65" fmla="*/ 25 h 96"/>
                <a:gd name="T66" fmla="*/ 30 w 96"/>
                <a:gd name="T67" fmla="*/ 24 h 96"/>
                <a:gd name="T68" fmla="*/ 36 w 96"/>
                <a:gd name="T69" fmla="*/ 30 h 96"/>
                <a:gd name="T70" fmla="*/ 30 w 96"/>
                <a:gd name="T71" fmla="*/ 36 h 96"/>
                <a:gd name="T72" fmla="*/ 24 w 96"/>
                <a:gd name="T73" fmla="*/ 30 h 96"/>
                <a:gd name="T74" fmla="*/ 25 w 96"/>
                <a:gd name="T75" fmla="*/ 27 h 96"/>
                <a:gd name="T76" fmla="*/ 27 w 96"/>
                <a:gd name="T7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96">
                  <a:moveTo>
                    <a:pt x="95" y="59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6"/>
                    <a:pt x="60" y="96"/>
                    <a:pt x="60" y="96"/>
                  </a:cubicBezTo>
                  <a:cubicBezTo>
                    <a:pt x="61" y="96"/>
                    <a:pt x="61" y="96"/>
                    <a:pt x="61" y="95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96" y="61"/>
                    <a:pt x="96" y="59"/>
                    <a:pt x="95" y="59"/>
                  </a:cubicBezTo>
                  <a:close/>
                  <a:moveTo>
                    <a:pt x="60" y="91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6"/>
                    <a:pt x="20" y="28"/>
                    <a:pt x="20" y="30"/>
                  </a:cubicBezTo>
                  <a:cubicBezTo>
                    <a:pt x="20" y="36"/>
                    <a:pt x="25" y="40"/>
                    <a:pt x="30" y="40"/>
                  </a:cubicBezTo>
                  <a:cubicBezTo>
                    <a:pt x="36" y="40"/>
                    <a:pt x="40" y="36"/>
                    <a:pt x="40" y="30"/>
                  </a:cubicBezTo>
                  <a:cubicBezTo>
                    <a:pt x="40" y="25"/>
                    <a:pt x="36" y="20"/>
                    <a:pt x="30" y="20"/>
                  </a:cubicBezTo>
                  <a:cubicBezTo>
                    <a:pt x="28" y="20"/>
                    <a:pt x="26" y="21"/>
                    <a:pt x="25" y="2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91" y="60"/>
                    <a:pt x="91" y="60"/>
                    <a:pt x="91" y="60"/>
                  </a:cubicBezTo>
                  <a:lnTo>
                    <a:pt x="60" y="91"/>
                  </a:lnTo>
                  <a:close/>
                  <a:moveTo>
                    <a:pt x="27" y="29"/>
                  </a:moveTo>
                  <a:cubicBezTo>
                    <a:pt x="27" y="30"/>
                    <a:pt x="27" y="30"/>
                    <a:pt x="28" y="30"/>
                  </a:cubicBezTo>
                  <a:cubicBezTo>
                    <a:pt x="29" y="30"/>
                    <a:pt x="29" y="30"/>
                    <a:pt x="29" y="29"/>
                  </a:cubicBezTo>
                  <a:cubicBezTo>
                    <a:pt x="30" y="29"/>
                    <a:pt x="30" y="27"/>
                    <a:pt x="29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9" y="24"/>
                    <a:pt x="30" y="24"/>
                  </a:cubicBezTo>
                  <a:cubicBezTo>
                    <a:pt x="33" y="24"/>
                    <a:pt x="36" y="27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ubicBezTo>
                    <a:pt x="27" y="36"/>
                    <a:pt x="24" y="33"/>
                    <a:pt x="24" y="30"/>
                  </a:cubicBezTo>
                  <a:cubicBezTo>
                    <a:pt x="24" y="29"/>
                    <a:pt x="24" y="28"/>
                    <a:pt x="25" y="27"/>
                  </a:cubicBezTo>
                  <a:lnTo>
                    <a:pt x="2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58">
            <a:extLst>
              <a:ext uri="{FF2B5EF4-FFF2-40B4-BE49-F238E27FC236}">
                <a16:creationId xmlns:a16="http://schemas.microsoft.com/office/drawing/2014/main" id="{00607867-B783-AB3C-1AA1-CE533BEC05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8132" y="2955230"/>
            <a:ext cx="735012" cy="787551"/>
            <a:chOff x="3706" y="2018"/>
            <a:chExt cx="257" cy="201"/>
          </a:xfrm>
          <a:solidFill>
            <a:schemeClr val="tx1"/>
          </a:solidFill>
        </p:grpSpPr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EA99DD40-350B-FAAC-1BA1-5FE674D70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2018"/>
              <a:ext cx="257" cy="201"/>
            </a:xfrm>
            <a:custGeom>
              <a:avLst/>
              <a:gdLst>
                <a:gd name="T0" fmla="*/ 163 w 169"/>
                <a:gd name="T1" fmla="*/ 132 h 132"/>
                <a:gd name="T2" fmla="*/ 6 w 169"/>
                <a:gd name="T3" fmla="*/ 132 h 132"/>
                <a:gd name="T4" fmla="*/ 0 w 169"/>
                <a:gd name="T5" fmla="*/ 126 h 132"/>
                <a:gd name="T6" fmla="*/ 0 w 169"/>
                <a:gd name="T7" fmla="*/ 6 h 132"/>
                <a:gd name="T8" fmla="*/ 6 w 169"/>
                <a:gd name="T9" fmla="*/ 0 h 132"/>
                <a:gd name="T10" fmla="*/ 12 w 169"/>
                <a:gd name="T11" fmla="*/ 6 h 132"/>
                <a:gd name="T12" fmla="*/ 12 w 169"/>
                <a:gd name="T13" fmla="*/ 120 h 132"/>
                <a:gd name="T14" fmla="*/ 163 w 169"/>
                <a:gd name="T15" fmla="*/ 120 h 132"/>
                <a:gd name="T16" fmla="*/ 169 w 169"/>
                <a:gd name="T17" fmla="*/ 126 h 132"/>
                <a:gd name="T18" fmla="*/ 163 w 169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32">
                  <a:moveTo>
                    <a:pt x="163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6" y="120"/>
                    <a:pt x="169" y="123"/>
                    <a:pt x="169" y="126"/>
                  </a:cubicBezTo>
                  <a:cubicBezTo>
                    <a:pt x="169" y="130"/>
                    <a:pt x="166" y="132"/>
                    <a:pt x="163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B402FA10-B5F0-6DF6-3A0B-82BF7E81F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110"/>
              <a:ext cx="55" cy="109"/>
            </a:xfrm>
            <a:custGeom>
              <a:avLst/>
              <a:gdLst>
                <a:gd name="T0" fmla="*/ 30 w 36"/>
                <a:gd name="T1" fmla="*/ 72 h 72"/>
                <a:gd name="T2" fmla="*/ 6 w 36"/>
                <a:gd name="T3" fmla="*/ 72 h 72"/>
                <a:gd name="T4" fmla="*/ 0 w 36"/>
                <a:gd name="T5" fmla="*/ 66 h 72"/>
                <a:gd name="T6" fmla="*/ 0 w 36"/>
                <a:gd name="T7" fmla="*/ 6 h 72"/>
                <a:gd name="T8" fmla="*/ 6 w 36"/>
                <a:gd name="T9" fmla="*/ 0 h 72"/>
                <a:gd name="T10" fmla="*/ 30 w 36"/>
                <a:gd name="T11" fmla="*/ 0 h 72"/>
                <a:gd name="T12" fmla="*/ 36 w 36"/>
                <a:gd name="T13" fmla="*/ 6 h 72"/>
                <a:gd name="T14" fmla="*/ 36 w 36"/>
                <a:gd name="T15" fmla="*/ 66 h 72"/>
                <a:gd name="T16" fmla="*/ 30 w 36"/>
                <a:gd name="T17" fmla="*/ 72 h 72"/>
                <a:gd name="T18" fmla="*/ 12 w 36"/>
                <a:gd name="T19" fmla="*/ 60 h 72"/>
                <a:gd name="T20" fmla="*/ 24 w 36"/>
                <a:gd name="T21" fmla="*/ 60 h 72"/>
                <a:gd name="T22" fmla="*/ 24 w 36"/>
                <a:gd name="T23" fmla="*/ 12 h 72"/>
                <a:gd name="T24" fmla="*/ 12 w 36"/>
                <a:gd name="T25" fmla="*/ 12 h 72"/>
                <a:gd name="T26" fmla="*/ 12 w 3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3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0"/>
                    <a:pt x="34" y="72"/>
                    <a:pt x="30" y="72"/>
                  </a:cubicBezTo>
                  <a:close/>
                  <a:moveTo>
                    <a:pt x="12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1E801718-9EEB-1CC9-1E52-6A97289B5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6" y="2018"/>
              <a:ext cx="54" cy="201"/>
            </a:xfrm>
            <a:custGeom>
              <a:avLst/>
              <a:gdLst>
                <a:gd name="T0" fmla="*/ 30 w 36"/>
                <a:gd name="T1" fmla="*/ 132 h 132"/>
                <a:gd name="T2" fmla="*/ 6 w 36"/>
                <a:gd name="T3" fmla="*/ 132 h 132"/>
                <a:gd name="T4" fmla="*/ 0 w 36"/>
                <a:gd name="T5" fmla="*/ 126 h 132"/>
                <a:gd name="T6" fmla="*/ 0 w 36"/>
                <a:gd name="T7" fmla="*/ 6 h 132"/>
                <a:gd name="T8" fmla="*/ 6 w 36"/>
                <a:gd name="T9" fmla="*/ 0 h 132"/>
                <a:gd name="T10" fmla="*/ 30 w 36"/>
                <a:gd name="T11" fmla="*/ 0 h 132"/>
                <a:gd name="T12" fmla="*/ 36 w 36"/>
                <a:gd name="T13" fmla="*/ 6 h 132"/>
                <a:gd name="T14" fmla="*/ 36 w 36"/>
                <a:gd name="T15" fmla="*/ 126 h 132"/>
                <a:gd name="T16" fmla="*/ 30 w 36"/>
                <a:gd name="T17" fmla="*/ 132 h 132"/>
                <a:gd name="T18" fmla="*/ 12 w 36"/>
                <a:gd name="T19" fmla="*/ 120 h 132"/>
                <a:gd name="T20" fmla="*/ 24 w 36"/>
                <a:gd name="T21" fmla="*/ 120 h 132"/>
                <a:gd name="T22" fmla="*/ 24 w 36"/>
                <a:gd name="T23" fmla="*/ 12 h 132"/>
                <a:gd name="T24" fmla="*/ 12 w 36"/>
                <a:gd name="T25" fmla="*/ 12 h 132"/>
                <a:gd name="T26" fmla="*/ 12 w 3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32">
                  <a:moveTo>
                    <a:pt x="3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30"/>
                    <a:pt x="34" y="132"/>
                    <a:pt x="30" y="132"/>
                  </a:cubicBezTo>
                  <a:close/>
                  <a:moveTo>
                    <a:pt x="12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E271A090-D4B2-032F-AA96-9ECAE1F12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9" y="2055"/>
              <a:ext cx="54" cy="164"/>
            </a:xfrm>
            <a:custGeom>
              <a:avLst/>
              <a:gdLst>
                <a:gd name="T0" fmla="*/ 30 w 36"/>
                <a:gd name="T1" fmla="*/ 108 h 108"/>
                <a:gd name="T2" fmla="*/ 6 w 36"/>
                <a:gd name="T3" fmla="*/ 108 h 108"/>
                <a:gd name="T4" fmla="*/ 0 w 36"/>
                <a:gd name="T5" fmla="*/ 102 h 108"/>
                <a:gd name="T6" fmla="*/ 0 w 36"/>
                <a:gd name="T7" fmla="*/ 6 h 108"/>
                <a:gd name="T8" fmla="*/ 6 w 36"/>
                <a:gd name="T9" fmla="*/ 0 h 108"/>
                <a:gd name="T10" fmla="*/ 30 w 36"/>
                <a:gd name="T11" fmla="*/ 0 h 108"/>
                <a:gd name="T12" fmla="*/ 36 w 36"/>
                <a:gd name="T13" fmla="*/ 6 h 108"/>
                <a:gd name="T14" fmla="*/ 36 w 36"/>
                <a:gd name="T15" fmla="*/ 102 h 108"/>
                <a:gd name="T16" fmla="*/ 30 w 36"/>
                <a:gd name="T17" fmla="*/ 108 h 108"/>
                <a:gd name="T18" fmla="*/ 12 w 36"/>
                <a:gd name="T19" fmla="*/ 96 h 108"/>
                <a:gd name="T20" fmla="*/ 24 w 36"/>
                <a:gd name="T21" fmla="*/ 96 h 108"/>
                <a:gd name="T22" fmla="*/ 24 w 36"/>
                <a:gd name="T23" fmla="*/ 12 h 108"/>
                <a:gd name="T24" fmla="*/ 12 w 36"/>
                <a:gd name="T25" fmla="*/ 12 h 108"/>
                <a:gd name="T26" fmla="*/ 12 w 36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08">
                  <a:moveTo>
                    <a:pt x="30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6"/>
                    <a:pt x="34" y="108"/>
                    <a:pt x="30" y="108"/>
                  </a:cubicBezTo>
                  <a:close/>
                  <a:moveTo>
                    <a:pt x="12" y="96"/>
                  </a:moveTo>
                  <a:cubicBezTo>
                    <a:pt x="24" y="96"/>
                    <a:pt x="24" y="96"/>
                    <a:pt x="24" y="9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Half Frame 18">
            <a:extLst>
              <a:ext uri="{FF2B5EF4-FFF2-40B4-BE49-F238E27FC236}">
                <a16:creationId xmlns:a16="http://schemas.microsoft.com/office/drawing/2014/main" id="{59815938-7AFB-7AD5-12F1-FFB75F250B4F}"/>
              </a:ext>
            </a:extLst>
          </p:cNvPr>
          <p:cNvSpPr/>
          <p:nvPr/>
        </p:nvSpPr>
        <p:spPr>
          <a:xfrm>
            <a:off x="706582" y="915832"/>
            <a:ext cx="1246909" cy="1433090"/>
          </a:xfrm>
          <a:prstGeom prst="halfFrame">
            <a:avLst>
              <a:gd name="adj1" fmla="val 12803"/>
              <a:gd name="adj2" fmla="val 157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2853FA97-73BE-DAD0-631A-A5119067B990}"/>
              </a:ext>
            </a:extLst>
          </p:cNvPr>
          <p:cNvSpPr/>
          <p:nvPr/>
        </p:nvSpPr>
        <p:spPr>
          <a:xfrm>
            <a:off x="742144" y="2609125"/>
            <a:ext cx="1246909" cy="1433090"/>
          </a:xfrm>
          <a:prstGeom prst="halfFrame">
            <a:avLst>
              <a:gd name="adj1" fmla="val 12803"/>
              <a:gd name="adj2" fmla="val 157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81D37A48-93E2-2291-79BF-FDAF3935CE07}"/>
              </a:ext>
            </a:extLst>
          </p:cNvPr>
          <p:cNvSpPr/>
          <p:nvPr/>
        </p:nvSpPr>
        <p:spPr>
          <a:xfrm>
            <a:off x="742144" y="4399374"/>
            <a:ext cx="1246909" cy="1433090"/>
          </a:xfrm>
          <a:prstGeom prst="halfFrame">
            <a:avLst>
              <a:gd name="adj1" fmla="val 12803"/>
              <a:gd name="adj2" fmla="val 157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861D9-C4F6-09F2-B053-66D58CF7DF32}"/>
              </a:ext>
            </a:extLst>
          </p:cNvPr>
          <p:cNvSpPr txBox="1"/>
          <p:nvPr/>
        </p:nvSpPr>
        <p:spPr>
          <a:xfrm>
            <a:off x="1776386" y="1214534"/>
            <a:ext cx="24264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recent was the customer booking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(0-10 days, 10-20 days, &gt;20 days)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FA03F-C77D-4047-590A-C5F2B4AC7DFF}"/>
              </a:ext>
            </a:extLst>
          </p:cNvPr>
          <p:cNvSpPr txBox="1"/>
          <p:nvPr/>
        </p:nvSpPr>
        <p:spPr>
          <a:xfrm>
            <a:off x="1898963" y="2968330"/>
            <a:ext cx="2145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frequently a customer travels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(1, 2, &gt;2)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4BFF7-3D56-7622-4B61-FF6085EE074D}"/>
              </a:ext>
            </a:extLst>
          </p:cNvPr>
          <p:cNvSpPr txBox="1"/>
          <p:nvPr/>
        </p:nvSpPr>
        <p:spPr>
          <a:xfrm>
            <a:off x="1953491" y="4661623"/>
            <a:ext cx="1856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much a customer spends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(&lt;</a:t>
            </a:r>
            <a:r>
              <a:rPr lang="en-IN" sz="1400" i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k, &lt;</a:t>
            </a:r>
            <a:r>
              <a:rPr lang="en-IN" sz="1400" i="1" dirty="0">
                <a:solidFill>
                  <a:prstClr val="black"/>
                </a:solidFill>
                <a:latin typeface="Calibri" panose="020F0502020204030204"/>
              </a:rPr>
              <a:t>10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k, &lt;</a:t>
            </a:r>
            <a:r>
              <a:rPr lang="en-IN" sz="1400" i="1" dirty="0">
                <a:solidFill>
                  <a:prstClr val="black"/>
                </a:solidFill>
                <a:latin typeface="Calibri" panose="020F0502020204030204"/>
              </a:rPr>
              <a:t>20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k, &gt;20k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7FDBB-8226-5EEC-3D5B-4FE2D51EA22C}"/>
              </a:ext>
            </a:extLst>
          </p:cNvPr>
          <p:cNvSpPr txBox="1"/>
          <p:nvPr/>
        </p:nvSpPr>
        <p:spPr>
          <a:xfrm rot="16200000">
            <a:off x="-216052" y="132780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RECENCY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75885-8D8E-3C58-2DF6-60B0E2FE722E}"/>
              </a:ext>
            </a:extLst>
          </p:cNvPr>
          <p:cNvSpPr txBox="1"/>
          <p:nvPr/>
        </p:nvSpPr>
        <p:spPr>
          <a:xfrm rot="16200000">
            <a:off x="-337623" y="3079850"/>
            <a:ext cx="170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DB1101-BD9C-2368-51CF-9D7AA9FD6B78}"/>
              </a:ext>
            </a:extLst>
          </p:cNvPr>
          <p:cNvSpPr txBox="1"/>
          <p:nvPr/>
        </p:nvSpPr>
        <p:spPr>
          <a:xfrm rot="16200000">
            <a:off x="-337626" y="4797812"/>
            <a:ext cx="170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MONITORY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8F071-8690-EE6B-032F-45C8FB8D9239}"/>
              </a:ext>
            </a:extLst>
          </p:cNvPr>
          <p:cNvSpPr txBox="1"/>
          <p:nvPr/>
        </p:nvSpPr>
        <p:spPr>
          <a:xfrm>
            <a:off x="10691109" y="64016"/>
            <a:ext cx="14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Illustrative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C66CE2-9E28-4C93-95D0-6BB9593B6CD8}"/>
              </a:ext>
            </a:extLst>
          </p:cNvPr>
          <p:cNvGrpSpPr/>
          <p:nvPr/>
        </p:nvGrpSpPr>
        <p:grpSpPr>
          <a:xfrm>
            <a:off x="4251424" y="720951"/>
            <a:ext cx="6164190" cy="5159743"/>
            <a:chOff x="5152867" y="1137986"/>
            <a:chExt cx="5595345" cy="480397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7DA0B0-93F0-4F51-B70A-B1D96A5453EA}"/>
                </a:ext>
              </a:extLst>
            </p:cNvPr>
            <p:cNvSpPr/>
            <p:nvPr/>
          </p:nvSpPr>
          <p:spPr>
            <a:xfrm>
              <a:off x="5706077" y="1691611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3C75FB-68FB-425C-AF3D-EC1C960932FF}"/>
                </a:ext>
              </a:extLst>
            </p:cNvPr>
            <p:cNvSpPr/>
            <p:nvPr/>
          </p:nvSpPr>
          <p:spPr>
            <a:xfrm>
              <a:off x="6468081" y="1683597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0CF950-E9C9-4CAC-B799-1D00A1C84E63}"/>
                </a:ext>
              </a:extLst>
            </p:cNvPr>
            <p:cNvSpPr/>
            <p:nvPr/>
          </p:nvSpPr>
          <p:spPr>
            <a:xfrm>
              <a:off x="7216833" y="1683597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B28DCD-7301-4781-BD8F-580783A29920}"/>
                </a:ext>
              </a:extLst>
            </p:cNvPr>
            <p:cNvSpPr/>
            <p:nvPr/>
          </p:nvSpPr>
          <p:spPr>
            <a:xfrm>
              <a:off x="7978836" y="1683597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7EA8A-D1B9-4660-92B3-7CEBE722DCBF}"/>
                </a:ext>
              </a:extLst>
            </p:cNvPr>
            <p:cNvSpPr/>
            <p:nvPr/>
          </p:nvSpPr>
          <p:spPr>
            <a:xfrm>
              <a:off x="8727589" y="1683597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6923EE-1BE4-4CDE-A2F4-8AE064CF7A3C}"/>
                </a:ext>
              </a:extLst>
            </p:cNvPr>
            <p:cNvSpPr/>
            <p:nvPr/>
          </p:nvSpPr>
          <p:spPr>
            <a:xfrm>
              <a:off x="9489592" y="1683597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24E407-3D48-49EE-B18A-E4139D564FF7}"/>
                </a:ext>
              </a:extLst>
            </p:cNvPr>
            <p:cNvSpPr/>
            <p:nvPr/>
          </p:nvSpPr>
          <p:spPr>
            <a:xfrm>
              <a:off x="5706077" y="2319903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1AD07-013A-4273-9FC8-C2B4348E93B0}"/>
                </a:ext>
              </a:extLst>
            </p:cNvPr>
            <p:cNvSpPr/>
            <p:nvPr/>
          </p:nvSpPr>
          <p:spPr>
            <a:xfrm>
              <a:off x="6468081" y="2311889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57B772-FD44-454D-B995-472F5684AF3F}"/>
                </a:ext>
              </a:extLst>
            </p:cNvPr>
            <p:cNvSpPr/>
            <p:nvPr/>
          </p:nvSpPr>
          <p:spPr>
            <a:xfrm>
              <a:off x="7216833" y="2311889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137673-BB8F-4C79-B6B7-BBA2093CA4E0}"/>
                </a:ext>
              </a:extLst>
            </p:cNvPr>
            <p:cNvSpPr/>
            <p:nvPr/>
          </p:nvSpPr>
          <p:spPr>
            <a:xfrm>
              <a:off x="7978836" y="2311889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CE3282-F009-4BDD-941C-3DC7D3673160}"/>
                </a:ext>
              </a:extLst>
            </p:cNvPr>
            <p:cNvSpPr/>
            <p:nvPr/>
          </p:nvSpPr>
          <p:spPr>
            <a:xfrm>
              <a:off x="8727589" y="2311889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BB4732-8173-4595-893D-2A855EBB1178}"/>
                </a:ext>
              </a:extLst>
            </p:cNvPr>
            <p:cNvSpPr/>
            <p:nvPr/>
          </p:nvSpPr>
          <p:spPr>
            <a:xfrm>
              <a:off x="9489592" y="2311889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A13B9A-980B-4416-84BA-B94A4CA95CD0}"/>
                </a:ext>
              </a:extLst>
            </p:cNvPr>
            <p:cNvSpPr/>
            <p:nvPr/>
          </p:nvSpPr>
          <p:spPr>
            <a:xfrm>
              <a:off x="5706077" y="2932763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709A8-EF78-48CA-B3A2-14996F4483D4}"/>
                </a:ext>
              </a:extLst>
            </p:cNvPr>
            <p:cNvSpPr/>
            <p:nvPr/>
          </p:nvSpPr>
          <p:spPr>
            <a:xfrm>
              <a:off x="6468081" y="2935382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691D0C-3ACB-439D-AEAC-D865DCE12B24}"/>
                </a:ext>
              </a:extLst>
            </p:cNvPr>
            <p:cNvSpPr/>
            <p:nvPr/>
          </p:nvSpPr>
          <p:spPr>
            <a:xfrm>
              <a:off x="7216833" y="2935382"/>
              <a:ext cx="702368" cy="5830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AD9D82-692D-4647-8D84-9B94C87F45EF}"/>
                </a:ext>
              </a:extLst>
            </p:cNvPr>
            <p:cNvSpPr/>
            <p:nvPr/>
          </p:nvSpPr>
          <p:spPr>
            <a:xfrm>
              <a:off x="7978836" y="2935382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64D9D5-19B6-43E0-886D-F22D06BDDDA3}"/>
                </a:ext>
              </a:extLst>
            </p:cNvPr>
            <p:cNvSpPr/>
            <p:nvPr/>
          </p:nvSpPr>
          <p:spPr>
            <a:xfrm>
              <a:off x="8727589" y="2935382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F70E56-B9A7-43CB-BF9B-80A24E43BEA0}"/>
                </a:ext>
              </a:extLst>
            </p:cNvPr>
            <p:cNvSpPr/>
            <p:nvPr/>
          </p:nvSpPr>
          <p:spPr>
            <a:xfrm>
              <a:off x="9489592" y="2935382"/>
              <a:ext cx="702368" cy="583096"/>
            </a:xfrm>
            <a:prstGeom prst="rect">
              <a:avLst/>
            </a:prstGeom>
            <a:noFill/>
            <a:ln w="28575">
              <a:solidFill>
                <a:srgbClr val="CC9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57DABB-A83B-4AA2-8385-219A2E02E1F8}"/>
                </a:ext>
              </a:extLst>
            </p:cNvPr>
            <p:cNvSpPr/>
            <p:nvPr/>
          </p:nvSpPr>
          <p:spPr>
            <a:xfrm>
              <a:off x="5706077" y="3577224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B302BD-2086-4E71-9906-1993F4654945}"/>
                </a:ext>
              </a:extLst>
            </p:cNvPr>
            <p:cNvSpPr/>
            <p:nvPr/>
          </p:nvSpPr>
          <p:spPr>
            <a:xfrm>
              <a:off x="6468081" y="3569210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3BBEA3-E9D6-4EC2-A199-B10F32D9C7A4}"/>
                </a:ext>
              </a:extLst>
            </p:cNvPr>
            <p:cNvSpPr/>
            <p:nvPr/>
          </p:nvSpPr>
          <p:spPr>
            <a:xfrm>
              <a:off x="7216833" y="3569210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7661B5-32A9-43E8-803C-72C50AEED4EE}"/>
                </a:ext>
              </a:extLst>
            </p:cNvPr>
            <p:cNvSpPr/>
            <p:nvPr/>
          </p:nvSpPr>
          <p:spPr>
            <a:xfrm>
              <a:off x="7978836" y="3569210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D1D165-BEAD-44BC-A890-6B7144A5195F}"/>
                </a:ext>
              </a:extLst>
            </p:cNvPr>
            <p:cNvSpPr/>
            <p:nvPr/>
          </p:nvSpPr>
          <p:spPr>
            <a:xfrm>
              <a:off x="8727589" y="3569210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5AD7BC-DFB8-4B50-88D7-E2C3F800BF82}"/>
                </a:ext>
              </a:extLst>
            </p:cNvPr>
            <p:cNvSpPr/>
            <p:nvPr/>
          </p:nvSpPr>
          <p:spPr>
            <a:xfrm>
              <a:off x="9489592" y="3569210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B77079-ED26-4581-9718-9264F1DEDA6C}"/>
                </a:ext>
              </a:extLst>
            </p:cNvPr>
            <p:cNvSpPr/>
            <p:nvPr/>
          </p:nvSpPr>
          <p:spPr>
            <a:xfrm>
              <a:off x="5706077" y="4186376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136B01-EADE-41FF-AC8C-A22C81B1319D}"/>
                </a:ext>
              </a:extLst>
            </p:cNvPr>
            <p:cNvSpPr/>
            <p:nvPr/>
          </p:nvSpPr>
          <p:spPr>
            <a:xfrm>
              <a:off x="6468081" y="4199628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3EE3C8-061D-4BC1-BEBD-96EE5D786789}"/>
                </a:ext>
              </a:extLst>
            </p:cNvPr>
            <p:cNvSpPr/>
            <p:nvPr/>
          </p:nvSpPr>
          <p:spPr>
            <a:xfrm>
              <a:off x="7216833" y="4199628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7AD378-4526-453F-BB36-6EB18F4EBFBC}"/>
                </a:ext>
              </a:extLst>
            </p:cNvPr>
            <p:cNvSpPr/>
            <p:nvPr/>
          </p:nvSpPr>
          <p:spPr>
            <a:xfrm>
              <a:off x="7978836" y="4199628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502D42-130D-4D5A-8A70-094683EBE7FC}"/>
                </a:ext>
              </a:extLst>
            </p:cNvPr>
            <p:cNvSpPr/>
            <p:nvPr/>
          </p:nvSpPr>
          <p:spPr>
            <a:xfrm>
              <a:off x="8727589" y="4199628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496FE6-3A10-488E-96FA-95D1350BBE02}"/>
                </a:ext>
              </a:extLst>
            </p:cNvPr>
            <p:cNvSpPr/>
            <p:nvPr/>
          </p:nvSpPr>
          <p:spPr>
            <a:xfrm>
              <a:off x="9489592" y="4199628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8D93DE-A869-49AD-AA8B-BA413248F942}"/>
                </a:ext>
              </a:extLst>
            </p:cNvPr>
            <p:cNvSpPr/>
            <p:nvPr/>
          </p:nvSpPr>
          <p:spPr>
            <a:xfrm>
              <a:off x="5706077" y="4817585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B7938A-AB37-4D5B-ADCA-4DBCB335C3F9}"/>
                </a:ext>
              </a:extLst>
            </p:cNvPr>
            <p:cNvSpPr/>
            <p:nvPr/>
          </p:nvSpPr>
          <p:spPr>
            <a:xfrm>
              <a:off x="6468081" y="4830837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406798-CB99-41B7-9C78-5650CE78677F}"/>
                </a:ext>
              </a:extLst>
            </p:cNvPr>
            <p:cNvSpPr/>
            <p:nvPr/>
          </p:nvSpPr>
          <p:spPr>
            <a:xfrm>
              <a:off x="7216833" y="4830837"/>
              <a:ext cx="702368" cy="583096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0E22A8-4E95-4F2F-9C7B-72261CE587C1}"/>
                </a:ext>
              </a:extLst>
            </p:cNvPr>
            <p:cNvSpPr/>
            <p:nvPr/>
          </p:nvSpPr>
          <p:spPr>
            <a:xfrm>
              <a:off x="7978836" y="4830837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14C6F5-758D-4900-9BDC-515CBEE0916A}"/>
                </a:ext>
              </a:extLst>
            </p:cNvPr>
            <p:cNvSpPr/>
            <p:nvPr/>
          </p:nvSpPr>
          <p:spPr>
            <a:xfrm>
              <a:off x="8727589" y="4830837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473DD4-750B-4625-9807-FB860E4811EB}"/>
                </a:ext>
              </a:extLst>
            </p:cNvPr>
            <p:cNvSpPr/>
            <p:nvPr/>
          </p:nvSpPr>
          <p:spPr>
            <a:xfrm>
              <a:off x="9489592" y="4830837"/>
              <a:ext cx="702368" cy="5830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78EC53-9EBA-4DA0-ADFD-A3398510E762}"/>
                </a:ext>
              </a:extLst>
            </p:cNvPr>
            <p:cNvSpPr txBox="1"/>
            <p:nvPr/>
          </p:nvSpPr>
          <p:spPr>
            <a:xfrm>
              <a:off x="6851368" y="5634179"/>
              <a:ext cx="2445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9C2C2-B762-4510-9317-611D3CDCEC5B}"/>
                </a:ext>
              </a:extLst>
            </p:cNvPr>
            <p:cNvSpPr txBox="1"/>
            <p:nvPr/>
          </p:nvSpPr>
          <p:spPr>
            <a:xfrm>
              <a:off x="6851368" y="1137986"/>
              <a:ext cx="2445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Recency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0AC9BD-B80C-439E-9CCC-C1F65B6FD953}"/>
                </a:ext>
              </a:extLst>
            </p:cNvPr>
            <p:cNvSpPr txBox="1"/>
            <p:nvPr/>
          </p:nvSpPr>
          <p:spPr>
            <a:xfrm rot="16200000">
              <a:off x="9371806" y="3467848"/>
              <a:ext cx="2445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Frequency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41CD84-1F2A-4461-A4DE-F30AA3A8D913}"/>
                </a:ext>
              </a:extLst>
            </p:cNvPr>
            <p:cNvSpPr txBox="1"/>
            <p:nvPr/>
          </p:nvSpPr>
          <p:spPr>
            <a:xfrm rot="16200000">
              <a:off x="4084238" y="3437745"/>
              <a:ext cx="2445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1E716D-AE4D-4653-B40D-6BE642FAF846}"/>
                </a:ext>
              </a:extLst>
            </p:cNvPr>
            <p:cNvSpPr/>
            <p:nvPr/>
          </p:nvSpPr>
          <p:spPr>
            <a:xfrm>
              <a:off x="5706077" y="1456385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0-10 Days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1E3999C-0B46-4BFA-9711-CF17E7356DEB}"/>
                </a:ext>
              </a:extLst>
            </p:cNvPr>
            <p:cNvSpPr/>
            <p:nvPr/>
          </p:nvSpPr>
          <p:spPr>
            <a:xfrm>
              <a:off x="6461459" y="1449761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10-20 Days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4AF198-DCA9-4806-8C59-C3E30793AB38}"/>
                </a:ext>
              </a:extLst>
            </p:cNvPr>
            <p:cNvSpPr/>
            <p:nvPr/>
          </p:nvSpPr>
          <p:spPr>
            <a:xfrm>
              <a:off x="7230102" y="1456385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20-50 Days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F660B8-AB91-4996-B05A-578A88617C38}"/>
                </a:ext>
              </a:extLst>
            </p:cNvPr>
            <p:cNvSpPr/>
            <p:nvPr/>
          </p:nvSpPr>
          <p:spPr>
            <a:xfrm>
              <a:off x="7978845" y="1444788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50-70 Days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0F8854-BC7A-4773-BC79-5E690664869F}"/>
                </a:ext>
              </a:extLst>
            </p:cNvPr>
            <p:cNvSpPr/>
            <p:nvPr/>
          </p:nvSpPr>
          <p:spPr>
            <a:xfrm>
              <a:off x="8760725" y="1443132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70-90 Days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377A8D1-2AAF-4635-9612-A333D4DF2EE4}"/>
                </a:ext>
              </a:extLst>
            </p:cNvPr>
            <p:cNvSpPr/>
            <p:nvPr/>
          </p:nvSpPr>
          <p:spPr>
            <a:xfrm>
              <a:off x="9476350" y="1456385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 90 Days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9B4428C-CFEB-4874-A2B7-C5EA33F44F13}"/>
                </a:ext>
              </a:extLst>
            </p:cNvPr>
            <p:cNvSpPr/>
            <p:nvPr/>
          </p:nvSpPr>
          <p:spPr>
            <a:xfrm rot="16200000">
              <a:off x="10069212" y="5115070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EE6C56-426F-444E-BEBE-BB273020F799}"/>
                </a:ext>
              </a:extLst>
            </p:cNvPr>
            <p:cNvSpPr/>
            <p:nvPr/>
          </p:nvSpPr>
          <p:spPr>
            <a:xfrm rot="16200000">
              <a:off x="10063778" y="4473924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6A86B5-D461-4423-8019-0C29388BE51F}"/>
                </a:ext>
              </a:extLst>
            </p:cNvPr>
            <p:cNvSpPr/>
            <p:nvPr/>
          </p:nvSpPr>
          <p:spPr>
            <a:xfrm rot="16200000">
              <a:off x="10059283" y="3817005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74F6101-9BAE-48C0-B046-F6374D2AF0C8}"/>
                </a:ext>
              </a:extLst>
            </p:cNvPr>
            <p:cNvSpPr/>
            <p:nvPr/>
          </p:nvSpPr>
          <p:spPr>
            <a:xfrm rot="16200000">
              <a:off x="10064254" y="3175851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609D5B-CE3F-4B9B-9FDE-7A3906BB565E}"/>
                </a:ext>
              </a:extLst>
            </p:cNvPr>
            <p:cNvSpPr/>
            <p:nvPr/>
          </p:nvSpPr>
          <p:spPr>
            <a:xfrm rot="16200000">
              <a:off x="10044915" y="2521841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A517D0-6C6A-4E73-8A96-0F9B230A2200}"/>
                </a:ext>
              </a:extLst>
            </p:cNvPr>
            <p:cNvSpPr/>
            <p:nvPr/>
          </p:nvSpPr>
          <p:spPr>
            <a:xfrm rot="16200000">
              <a:off x="10067415" y="1893543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 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DDDF32-CD79-40C5-80E5-FFC488F3A690}"/>
                </a:ext>
              </a:extLst>
            </p:cNvPr>
            <p:cNvSpPr/>
            <p:nvPr/>
          </p:nvSpPr>
          <p:spPr>
            <a:xfrm>
              <a:off x="5706077" y="5473300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A24499E-153A-455E-9CD5-0CF1F55073BE}"/>
                </a:ext>
              </a:extLst>
            </p:cNvPr>
            <p:cNvSpPr/>
            <p:nvPr/>
          </p:nvSpPr>
          <p:spPr>
            <a:xfrm>
              <a:off x="6507837" y="5484568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018BEE2-BC80-47C5-8B03-98CD5CCD89CE}"/>
                </a:ext>
              </a:extLst>
            </p:cNvPr>
            <p:cNvSpPr/>
            <p:nvPr/>
          </p:nvSpPr>
          <p:spPr>
            <a:xfrm>
              <a:off x="7269841" y="5473300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490690-2A4B-41C1-BD05-8BB1E91840D9}"/>
                </a:ext>
              </a:extLst>
            </p:cNvPr>
            <p:cNvSpPr/>
            <p:nvPr/>
          </p:nvSpPr>
          <p:spPr>
            <a:xfrm>
              <a:off x="8018618" y="5474636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869A15B-581C-4593-8C93-8113627F8264}"/>
                </a:ext>
              </a:extLst>
            </p:cNvPr>
            <p:cNvSpPr/>
            <p:nvPr/>
          </p:nvSpPr>
          <p:spPr>
            <a:xfrm>
              <a:off x="8780620" y="5485904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9E8C05A-634D-496F-868A-B64ED948FD6F}"/>
                </a:ext>
              </a:extLst>
            </p:cNvPr>
            <p:cNvSpPr/>
            <p:nvPr/>
          </p:nvSpPr>
          <p:spPr>
            <a:xfrm>
              <a:off x="9516122" y="5474636"/>
              <a:ext cx="702368" cy="182218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438D48E-C89F-4546-A94C-069C5B37EFA0}"/>
                </a:ext>
              </a:extLst>
            </p:cNvPr>
            <p:cNvSpPr/>
            <p:nvPr/>
          </p:nvSpPr>
          <p:spPr>
            <a:xfrm rot="16200000">
              <a:off x="5292086" y="5058752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0-50k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9E7E1F-8771-4565-AEFA-2CD3D6E0C0BA}"/>
                </a:ext>
              </a:extLst>
            </p:cNvPr>
            <p:cNvSpPr/>
            <p:nvPr/>
          </p:nvSpPr>
          <p:spPr>
            <a:xfrm rot="16200000">
              <a:off x="5289027" y="4437478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50-70k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BC74E7-9617-41B7-8821-42073A9BD52D}"/>
                </a:ext>
              </a:extLst>
            </p:cNvPr>
            <p:cNvSpPr/>
            <p:nvPr/>
          </p:nvSpPr>
          <p:spPr>
            <a:xfrm rot="16200000">
              <a:off x="5285410" y="3800434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70-90k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0EE9B2B-81E3-43A1-95BF-A873631644AE}"/>
                </a:ext>
              </a:extLst>
            </p:cNvPr>
            <p:cNvSpPr/>
            <p:nvPr/>
          </p:nvSpPr>
          <p:spPr>
            <a:xfrm rot="16200000">
              <a:off x="5291948" y="3189103"/>
              <a:ext cx="569844" cy="19245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90-100k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5A106E3-6B37-44D2-BA28-192CA3FDC07C}"/>
                </a:ext>
              </a:extLst>
            </p:cNvPr>
            <p:cNvSpPr/>
            <p:nvPr/>
          </p:nvSpPr>
          <p:spPr>
            <a:xfrm rot="16200000">
              <a:off x="5261898" y="2552770"/>
              <a:ext cx="629487" cy="179363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100-120k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880C33-CB78-44F5-A526-0E6C978C48D9}"/>
                </a:ext>
              </a:extLst>
            </p:cNvPr>
            <p:cNvSpPr/>
            <p:nvPr/>
          </p:nvSpPr>
          <p:spPr>
            <a:xfrm rot="16200000">
              <a:off x="5268675" y="1857041"/>
              <a:ext cx="629487" cy="179363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 120k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7D444A-2581-43E4-A451-B4A5E079A343}"/>
              </a:ext>
            </a:extLst>
          </p:cNvPr>
          <p:cNvGrpSpPr/>
          <p:nvPr/>
        </p:nvGrpSpPr>
        <p:grpSpPr>
          <a:xfrm>
            <a:off x="10398336" y="1361430"/>
            <a:ext cx="1730621" cy="1577077"/>
            <a:chOff x="10649026" y="1841049"/>
            <a:chExt cx="1348864" cy="1100417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191E3D3-6BB7-4617-B652-5917E52C98BB}"/>
                </a:ext>
              </a:extLst>
            </p:cNvPr>
            <p:cNvSpPr/>
            <p:nvPr/>
          </p:nvSpPr>
          <p:spPr>
            <a:xfrm>
              <a:off x="10649026" y="1841049"/>
              <a:ext cx="1335826" cy="24617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Recent, Frequent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D87801A7-1B08-4D5D-BCB5-31C29AE6DF11}"/>
                </a:ext>
              </a:extLst>
            </p:cNvPr>
            <p:cNvSpPr/>
            <p:nvPr/>
          </p:nvSpPr>
          <p:spPr>
            <a:xfrm>
              <a:off x="10649026" y="2126416"/>
              <a:ext cx="1335826" cy="24617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Recent, Frequent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7FBBF61-8EB4-4025-9843-4547707081E8}"/>
                </a:ext>
              </a:extLst>
            </p:cNvPr>
            <p:cNvSpPr/>
            <p:nvPr/>
          </p:nvSpPr>
          <p:spPr>
            <a:xfrm>
              <a:off x="10649026" y="2410381"/>
              <a:ext cx="1335826" cy="24617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Recent, infrequent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A096659-023D-41CD-8761-6214CC9A1A9F}"/>
                </a:ext>
              </a:extLst>
            </p:cNvPr>
            <p:cNvSpPr/>
            <p:nvPr/>
          </p:nvSpPr>
          <p:spPr>
            <a:xfrm>
              <a:off x="10662064" y="2695291"/>
              <a:ext cx="1335826" cy="246175"/>
            </a:xfrm>
            <a:prstGeom prst="roundRect">
              <a:avLst/>
            </a:prstGeom>
            <a:solidFill>
              <a:srgbClr val="CC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Recent, infrequent</a:t>
              </a:r>
            </a:p>
          </p:txBody>
        </p:sp>
      </p:grpSp>
      <p:pic>
        <p:nvPicPr>
          <p:cNvPr id="100" name="Picture 99" descr="Icon&#10;&#10;Description automatically generated">
            <a:extLst>
              <a:ext uri="{FF2B5EF4-FFF2-40B4-BE49-F238E27FC236}">
                <a16:creationId xmlns:a16="http://schemas.microsoft.com/office/drawing/2014/main" id="{CD4B8C35-ECE7-0697-BEE4-91502010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69265" y="6367058"/>
            <a:ext cx="512620" cy="4778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713116-DC73-4DC8-BF86-2A6DFA46E2D7}"/>
              </a:ext>
            </a:extLst>
          </p:cNvPr>
          <p:cNvGrpSpPr/>
          <p:nvPr/>
        </p:nvGrpSpPr>
        <p:grpSpPr>
          <a:xfrm>
            <a:off x="10307681" y="4715331"/>
            <a:ext cx="1795937" cy="1790250"/>
            <a:chOff x="10698620" y="4415447"/>
            <a:chExt cx="1335826" cy="1417016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A98419D-3C43-41E8-B56D-27E107B82B48}"/>
                </a:ext>
              </a:extLst>
            </p:cNvPr>
            <p:cNvSpPr/>
            <p:nvPr/>
          </p:nvSpPr>
          <p:spPr>
            <a:xfrm>
              <a:off x="10698620" y="4415447"/>
              <a:ext cx="1335826" cy="24617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Filters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D2C4714-869E-4D6E-9439-50CB827457A8}"/>
                </a:ext>
              </a:extLst>
            </p:cNvPr>
            <p:cNvSpPr/>
            <p:nvPr/>
          </p:nvSpPr>
          <p:spPr>
            <a:xfrm>
              <a:off x="10698620" y="4700813"/>
              <a:ext cx="1335826" cy="40687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20 Departure Cities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EF2DEE-5A48-4030-A4EC-939305F58A79}"/>
                </a:ext>
              </a:extLst>
            </p:cNvPr>
            <p:cNvSpPr/>
            <p:nvPr/>
          </p:nvSpPr>
          <p:spPr>
            <a:xfrm>
              <a:off x="10698620" y="5154977"/>
              <a:ext cx="1335826" cy="24617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20 Sectors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539D881-FD02-46A0-A825-EEE3D43D1964}"/>
                </a:ext>
              </a:extLst>
            </p:cNvPr>
            <p:cNvSpPr/>
            <p:nvPr/>
          </p:nvSpPr>
          <p:spPr>
            <a:xfrm>
              <a:off x="10698620" y="5448450"/>
              <a:ext cx="1335826" cy="38401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20 Booking Source Cities</a:t>
              </a:r>
            </a:p>
          </p:txBody>
        </p:sp>
      </p:grpSp>
      <p:sp>
        <p:nvSpPr>
          <p:cNvPr id="106" name="Chevron 68">
            <a:extLst>
              <a:ext uri="{FF2B5EF4-FFF2-40B4-BE49-F238E27FC236}">
                <a16:creationId xmlns:a16="http://schemas.microsoft.com/office/drawing/2014/main" id="{C21E4C78-C4E9-4CED-BCFA-3BEE4672B58F}"/>
              </a:ext>
            </a:extLst>
          </p:cNvPr>
          <p:cNvSpPr/>
          <p:nvPr/>
        </p:nvSpPr>
        <p:spPr>
          <a:xfrm>
            <a:off x="4860876" y="5880561"/>
            <a:ext cx="5199843" cy="802564"/>
          </a:xfrm>
          <a:prstGeom prst="chevron">
            <a:avLst>
              <a:gd name="adj" fmla="val 0"/>
            </a:avLst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AU" sz="1600" b="1" kern="0" dirty="0">
                <a:solidFill>
                  <a:prstClr val="black"/>
                </a:solidFill>
                <a:latin typeface="Arial"/>
              </a:rPr>
              <a:t>Additional analysis for Ancillaries:</a:t>
            </a: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AU" sz="1600" kern="0" dirty="0">
                <a:solidFill>
                  <a:prstClr val="black"/>
                </a:solidFill>
                <a:latin typeface="Arial"/>
              </a:rPr>
              <a:t>Attachment rate,</a:t>
            </a: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AU" sz="1600" kern="0" dirty="0">
                <a:solidFill>
                  <a:prstClr val="black"/>
                </a:solidFill>
                <a:latin typeface="Arial"/>
              </a:rPr>
              <a:t>Ancillary volume and value</a:t>
            </a:r>
          </a:p>
        </p:txBody>
      </p:sp>
    </p:spTree>
    <p:extLst>
      <p:ext uri="{BB962C8B-B14F-4D97-AF65-F5344CB8AC3E}">
        <p14:creationId xmlns:p14="http://schemas.microsoft.com/office/powerpoint/2010/main" val="17219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C3AAAB3-E4A8-40F9-A6E8-F60C4B4862E9}"/>
              </a:ext>
            </a:extLst>
          </p:cNvPr>
          <p:cNvSpPr txBox="1"/>
          <p:nvPr/>
        </p:nvSpPr>
        <p:spPr>
          <a:xfrm>
            <a:off x="231554" y="25008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Behavioral</a:t>
            </a:r>
            <a:r>
              <a:rPr lang="en-IN" sz="3600" dirty="0"/>
              <a:t> Use Cases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8E3750-B3E2-49F6-8175-7C94375A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33604"/>
              </p:ext>
            </p:extLst>
          </p:nvPr>
        </p:nvGraphicFramePr>
        <p:xfrm>
          <a:off x="1" y="1132764"/>
          <a:ext cx="12192000" cy="383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388">
                  <a:extLst>
                    <a:ext uri="{9D8B030D-6E8A-4147-A177-3AD203B41FA5}">
                      <a16:colId xmlns:a16="http://schemas.microsoft.com/office/drawing/2014/main" val="2820377515"/>
                    </a:ext>
                  </a:extLst>
                </a:gridCol>
                <a:gridCol w="4505100">
                  <a:extLst>
                    <a:ext uri="{9D8B030D-6E8A-4147-A177-3AD203B41FA5}">
                      <a16:colId xmlns:a16="http://schemas.microsoft.com/office/drawing/2014/main" val="1427334806"/>
                    </a:ext>
                  </a:extLst>
                </a:gridCol>
                <a:gridCol w="3720934">
                  <a:extLst>
                    <a:ext uri="{9D8B030D-6E8A-4147-A177-3AD203B41FA5}">
                      <a16:colId xmlns:a16="http://schemas.microsoft.com/office/drawing/2014/main" val="3963001328"/>
                    </a:ext>
                  </a:extLst>
                </a:gridCol>
                <a:gridCol w="764602">
                  <a:extLst>
                    <a:ext uri="{9D8B030D-6E8A-4147-A177-3AD203B41FA5}">
                      <a16:colId xmlns:a16="http://schemas.microsoft.com/office/drawing/2014/main" val="813140724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615497059"/>
                    </a:ext>
                  </a:extLst>
                </a:gridCol>
                <a:gridCol w="1460698">
                  <a:extLst>
                    <a:ext uri="{9D8B030D-6E8A-4147-A177-3AD203B41FA5}">
                      <a16:colId xmlns:a16="http://schemas.microsoft.com/office/drawing/2014/main" val="647448879"/>
                    </a:ext>
                  </a:extLst>
                </a:gridCol>
              </a:tblGrid>
              <a:tr h="271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 Question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 Requirement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Source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Proposed Timeline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65448"/>
                  </a:ext>
                </a:extLst>
              </a:tr>
              <a:tr h="815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Which audience could potentially bring in higher revenue?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Identification of customer segments with multiple domestic leisure trips, to be targeted for international travel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P2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ODS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 weeks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57504"/>
                  </a:ext>
                </a:extLst>
              </a:tr>
              <a:tr h="1359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What is the customers' travel behavior?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EDA: tickets with higher number of passengers to be profiled separately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P2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49229"/>
                  </a:ext>
                </a:extLst>
              </a:tr>
              <a:tr h="108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Which customer niche is using IndiGo’s Special Fares*?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Identification of customer segments travelling with IndiGo Special Fares for further upsell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P2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984082"/>
                  </a:ext>
                </a:extLst>
              </a:tr>
            </a:tbl>
          </a:graphicData>
        </a:graphic>
      </p:graphicFrame>
      <p:sp>
        <p:nvSpPr>
          <p:cNvPr id="5" name="Chevron 68">
            <a:extLst>
              <a:ext uri="{FF2B5EF4-FFF2-40B4-BE49-F238E27FC236}">
                <a16:creationId xmlns:a16="http://schemas.microsoft.com/office/drawing/2014/main" id="{ED0207D7-8EBE-4AF7-869D-A45B4E97C765}"/>
              </a:ext>
            </a:extLst>
          </p:cNvPr>
          <p:cNvSpPr/>
          <p:nvPr/>
        </p:nvSpPr>
        <p:spPr>
          <a:xfrm>
            <a:off x="231554" y="5115339"/>
            <a:ext cx="11642394" cy="1537252"/>
          </a:xfrm>
          <a:prstGeom prst="chevron">
            <a:avLst>
              <a:gd name="adj" fmla="val 0"/>
            </a:avLst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endParaRPr kumimoji="0" lang="en-AU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Details: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(3)Identification of audience segments that prefer to travel as groups, creating a target segment for IndiGo's Group Booking functionality</a:t>
            </a: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*Armed Forces, Doctors and Nurses, Infants, Senior Citizens etc. can be targeted for each Special fare separately</a:t>
            </a:r>
          </a:p>
          <a:p>
            <a:pPr algn="r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  <a:hlinkClick r:id="rId2" action="ppaction://hlinksldjump"/>
              </a:rPr>
              <a:t>Additional requirements</a:t>
            </a:r>
            <a:endParaRPr lang="en-AU" sz="1600" kern="0" dirty="0">
              <a:solidFill>
                <a:prstClr val="black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3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C3AAAB3-E4A8-40F9-A6E8-F60C4B4862E9}"/>
              </a:ext>
            </a:extLst>
          </p:cNvPr>
          <p:cNvSpPr txBox="1"/>
          <p:nvPr/>
        </p:nvSpPr>
        <p:spPr>
          <a:xfrm>
            <a:off x="231554" y="25008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Demographic Use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66A3DC-8EFD-4F8C-83BD-DA775C860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78825"/>
              </p:ext>
            </p:extLst>
          </p:nvPr>
        </p:nvGraphicFramePr>
        <p:xfrm>
          <a:off x="0" y="777593"/>
          <a:ext cx="12192000" cy="5140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051">
                  <a:extLst>
                    <a:ext uri="{9D8B030D-6E8A-4147-A177-3AD203B41FA5}">
                      <a16:colId xmlns:a16="http://schemas.microsoft.com/office/drawing/2014/main" val="747576783"/>
                    </a:ext>
                  </a:extLst>
                </a:gridCol>
                <a:gridCol w="4374124">
                  <a:extLst>
                    <a:ext uri="{9D8B030D-6E8A-4147-A177-3AD203B41FA5}">
                      <a16:colId xmlns:a16="http://schemas.microsoft.com/office/drawing/2014/main" val="3276121277"/>
                    </a:ext>
                  </a:extLst>
                </a:gridCol>
                <a:gridCol w="3612756">
                  <a:extLst>
                    <a:ext uri="{9D8B030D-6E8A-4147-A177-3AD203B41FA5}">
                      <a16:colId xmlns:a16="http://schemas.microsoft.com/office/drawing/2014/main" val="1881661028"/>
                    </a:ext>
                  </a:extLst>
                </a:gridCol>
                <a:gridCol w="742373">
                  <a:extLst>
                    <a:ext uri="{9D8B030D-6E8A-4147-A177-3AD203B41FA5}">
                      <a16:colId xmlns:a16="http://schemas.microsoft.com/office/drawing/2014/main" val="343836468"/>
                    </a:ext>
                  </a:extLst>
                </a:gridCol>
                <a:gridCol w="1496465">
                  <a:extLst>
                    <a:ext uri="{9D8B030D-6E8A-4147-A177-3AD203B41FA5}">
                      <a16:colId xmlns:a16="http://schemas.microsoft.com/office/drawing/2014/main" val="1350103176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4049760283"/>
                    </a:ext>
                  </a:extLst>
                </a:gridCol>
              </a:tblGrid>
              <a:tr h="524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 Question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Business Requirement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Source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Proposed Timeline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54409"/>
                  </a:ext>
                </a:extLst>
              </a:tr>
              <a:tr h="1361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Where do the customers prefer to travel to?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Audience segmentation by preference for type of terrain: mountain/beach/urban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 weeks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397646"/>
                  </a:ext>
                </a:extLst>
              </a:tr>
              <a:tr h="1040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7.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How far ahead does the customer plan?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prstClr val="black"/>
                          </a:solidFill>
                          <a:latin typeface="+mn-lt"/>
                        </a:rPr>
                        <a:t>Average time between booking and departure, b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est time to target customer for future holiday/festival seasons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P3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ODS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512039"/>
                  </a:ext>
                </a:extLst>
              </a:tr>
              <a:tr h="1006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does the customer prefer to travel?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prstClr val="black"/>
                          </a:solidFill>
                          <a:latin typeface="+mn-lt"/>
                        </a:rPr>
                        <a:t>Identification of customers travelling only in festival season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116409"/>
                  </a:ext>
                </a:extLst>
              </a:tr>
              <a:tr h="1040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Which Sectors give the best conversion?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Identification of sectors with good traffic volume that give good conversion rates on the website and app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P3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Adobe Analytics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 week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59219"/>
                  </a:ext>
                </a:extLst>
              </a:tr>
            </a:tbl>
          </a:graphicData>
        </a:graphic>
      </p:graphicFrame>
      <p:sp>
        <p:nvSpPr>
          <p:cNvPr id="6" name="Chevron 68">
            <a:extLst>
              <a:ext uri="{FF2B5EF4-FFF2-40B4-BE49-F238E27FC236}">
                <a16:creationId xmlns:a16="http://schemas.microsoft.com/office/drawing/2014/main" id="{D7640085-8FAC-4019-B6A5-49606278E383}"/>
              </a:ext>
            </a:extLst>
          </p:cNvPr>
          <p:cNvSpPr/>
          <p:nvPr/>
        </p:nvSpPr>
        <p:spPr>
          <a:xfrm>
            <a:off x="231554" y="5699440"/>
            <a:ext cx="11642394" cy="1101234"/>
          </a:xfrm>
          <a:prstGeom prst="chevron">
            <a:avLst>
              <a:gd name="adj" fmla="val 0"/>
            </a:avLst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endParaRPr kumimoji="0" lang="en-AU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kumimoji="0" lang="en-AU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Details:</a:t>
            </a:r>
            <a:endParaRPr lang="en-US" sz="1500" kern="0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buFont typeface="Arial" panose="020B0604020202020204" pitchFamily="34" charset="0"/>
              <a:buChar char="•"/>
              <a:defRPr/>
            </a:pPr>
            <a:r>
              <a:rPr lang="en-US" sz="1500" kern="0" dirty="0">
                <a:solidFill>
                  <a:prstClr val="black"/>
                </a:solidFill>
                <a:latin typeface="Arial"/>
              </a:rPr>
              <a:t>(6)Audience to be segregated by  geographical regions of India(booking Source city and Departure stations), paired with types of destinations, to define travel behavior</a:t>
            </a:r>
          </a:p>
          <a:p>
            <a:pPr algn="r">
              <a:lnSpc>
                <a:spcPct val="90000"/>
              </a:lnSpc>
              <a:spcAft>
                <a:spcPts val="400"/>
              </a:spcAft>
              <a:buClr>
                <a:srgbClr val="44546A"/>
              </a:buClr>
              <a:defRPr/>
            </a:pPr>
            <a:r>
              <a:rPr lang="en-US" sz="1500" kern="0" dirty="0">
                <a:solidFill>
                  <a:prstClr val="black"/>
                </a:solidFill>
                <a:latin typeface="Arial"/>
                <a:hlinkClick r:id="rId2" action="ppaction://hlinksldjump"/>
              </a:rPr>
              <a:t>Additional requirements</a:t>
            </a:r>
            <a:endParaRPr lang="en-AU" sz="1500" kern="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85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E3859-752A-4DA9-AB19-833614F15810}"/>
              </a:ext>
            </a:extLst>
          </p:cNvPr>
          <p:cNvSpPr/>
          <p:nvPr/>
        </p:nvSpPr>
        <p:spPr>
          <a:xfrm>
            <a:off x="1012760" y="1627209"/>
            <a:ext cx="2061746" cy="47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63BD8-3829-4C37-BBF0-EE9A1474D580}"/>
              </a:ext>
            </a:extLst>
          </p:cNvPr>
          <p:cNvSpPr/>
          <p:nvPr/>
        </p:nvSpPr>
        <p:spPr>
          <a:xfrm>
            <a:off x="3554978" y="1679684"/>
            <a:ext cx="2061746" cy="47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DA77B-B5E6-4712-AF67-8EC61AF72EDC}"/>
              </a:ext>
            </a:extLst>
          </p:cNvPr>
          <p:cNvSpPr/>
          <p:nvPr/>
        </p:nvSpPr>
        <p:spPr>
          <a:xfrm>
            <a:off x="6380936" y="1679684"/>
            <a:ext cx="2061746" cy="47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hevron 68">
            <a:extLst>
              <a:ext uri="{FF2B5EF4-FFF2-40B4-BE49-F238E27FC236}">
                <a16:creationId xmlns:a16="http://schemas.microsoft.com/office/drawing/2014/main" id="{5EEA0CA8-E1F2-43DD-A7CE-0F538D790252}"/>
              </a:ext>
            </a:extLst>
          </p:cNvPr>
          <p:cNvSpPr/>
          <p:nvPr/>
        </p:nvSpPr>
        <p:spPr>
          <a:xfrm>
            <a:off x="1061641" y="2141489"/>
            <a:ext cx="2012864" cy="4154319"/>
          </a:xfrm>
          <a:prstGeom prst="chevron">
            <a:avLst>
              <a:gd name="adj" fmla="val 0"/>
            </a:avLst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3663" marR="0" lvl="0" indent="-93663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B2C transactions to be covered</a:t>
            </a:r>
          </a:p>
          <a:p>
            <a:pPr marL="93663" marR="0" lvl="0" indent="-93663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3663" marR="0" lvl="0" indent="-93663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AU" kern="0" dirty="0">
                <a:solidFill>
                  <a:prstClr val="black"/>
                </a:solidFill>
                <a:latin typeface="Arial"/>
              </a:rPr>
              <a:t>Last 15 months data from </a:t>
            </a:r>
            <a:r>
              <a:rPr lang="en-AU" kern="0" dirty="0" err="1">
                <a:solidFill>
                  <a:prstClr val="black"/>
                </a:solidFill>
                <a:latin typeface="Arial"/>
              </a:rPr>
              <a:t>Navitaire</a:t>
            </a:r>
            <a:r>
              <a:rPr lang="en-AU" kern="0" dirty="0">
                <a:solidFill>
                  <a:prstClr val="black"/>
                </a:solidFill>
                <a:latin typeface="Arial"/>
              </a:rPr>
              <a:t> ODS </a:t>
            </a: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3663" marR="0" lvl="0" indent="-93663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hevron 69">
            <a:extLst>
              <a:ext uri="{FF2B5EF4-FFF2-40B4-BE49-F238E27FC236}">
                <a16:creationId xmlns:a16="http://schemas.microsoft.com/office/drawing/2014/main" id="{4B802F73-9ABC-42FF-9E98-ADD0DB6CAED7}"/>
              </a:ext>
            </a:extLst>
          </p:cNvPr>
          <p:cNvSpPr/>
          <p:nvPr/>
        </p:nvSpPr>
        <p:spPr>
          <a:xfrm>
            <a:off x="3554977" y="2164757"/>
            <a:ext cx="2061746" cy="4274663"/>
          </a:xfrm>
          <a:prstGeom prst="chevron">
            <a:avLst>
              <a:gd name="adj" fmla="val 0"/>
            </a:avLst>
          </a:prstGeom>
          <a:noFill/>
          <a:ln w="571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tabLst/>
              <a:defRPr/>
            </a:pP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3663" marR="0" lvl="0" indent="-936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rgbClr val="44546A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AU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Separate analysis for Website and App platforms</a:t>
            </a: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hevron 74">
            <a:extLst>
              <a:ext uri="{FF2B5EF4-FFF2-40B4-BE49-F238E27FC236}">
                <a16:creationId xmlns:a16="http://schemas.microsoft.com/office/drawing/2014/main" id="{68D7F6AB-C5EC-4207-82C9-C90C184B7285}"/>
              </a:ext>
            </a:extLst>
          </p:cNvPr>
          <p:cNvSpPr/>
          <p:nvPr/>
        </p:nvSpPr>
        <p:spPr>
          <a:xfrm>
            <a:off x="6380936" y="2068240"/>
            <a:ext cx="2061746" cy="4300819"/>
          </a:xfrm>
          <a:prstGeom prst="chevron">
            <a:avLst>
              <a:gd name="adj" fmla="val 0"/>
            </a:avLst>
          </a:prstGeom>
          <a:noFill/>
          <a:ln w="571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endParaRPr lang="en-AU" kern="0" dirty="0">
              <a:solidFill>
                <a:prstClr val="black"/>
              </a:solidFill>
              <a:latin typeface="Arial"/>
            </a:endParaRPr>
          </a:p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r>
              <a:rPr lang="en-AU" kern="0" dirty="0">
                <a:solidFill>
                  <a:prstClr val="black"/>
                </a:solidFill>
                <a:latin typeface="Arial"/>
              </a:rPr>
              <a:t>Separate analysis for Domestic  and International flights</a:t>
            </a:r>
            <a:endParaRPr lang="en-AU" kern="0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D1E9D-12DE-4C4F-BC07-E717E945DFC4}"/>
              </a:ext>
            </a:extLst>
          </p:cNvPr>
          <p:cNvSpPr txBox="1"/>
          <p:nvPr/>
        </p:nvSpPr>
        <p:spPr>
          <a:xfrm>
            <a:off x="249376" y="-3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srgbClr val="000000"/>
                </a:solidFill>
                <a:latin typeface="Calibri" panose="020F0502020204030204"/>
              </a:rPr>
              <a:t>Additional Business Requirements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880A69F-7633-40C6-B964-4632A8E22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138998"/>
              </p:ext>
            </p:extLst>
          </p:nvPr>
        </p:nvGraphicFramePr>
        <p:xfrm>
          <a:off x="532289" y="974710"/>
          <a:ext cx="11127419" cy="70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A589433-F8EC-401C-B6F9-8F017AA911EB}"/>
              </a:ext>
            </a:extLst>
          </p:cNvPr>
          <p:cNvSpPr/>
          <p:nvPr/>
        </p:nvSpPr>
        <p:spPr>
          <a:xfrm>
            <a:off x="9020322" y="1752934"/>
            <a:ext cx="2061746" cy="47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Chevron 74">
            <a:extLst>
              <a:ext uri="{FF2B5EF4-FFF2-40B4-BE49-F238E27FC236}">
                <a16:creationId xmlns:a16="http://schemas.microsoft.com/office/drawing/2014/main" id="{2FFD271E-A2FC-42A5-9349-623A0AF74AF2}"/>
              </a:ext>
            </a:extLst>
          </p:cNvPr>
          <p:cNvSpPr/>
          <p:nvPr/>
        </p:nvSpPr>
        <p:spPr>
          <a:xfrm>
            <a:off x="9020322" y="2141490"/>
            <a:ext cx="2061746" cy="4300819"/>
          </a:xfrm>
          <a:prstGeom prst="chevron">
            <a:avLst>
              <a:gd name="adj" fmla="val 0"/>
            </a:avLst>
          </a:prstGeom>
          <a:noFill/>
          <a:ln w="571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endParaRPr lang="en-AU" kern="0" dirty="0">
              <a:solidFill>
                <a:srgbClr val="00B050"/>
              </a:solidFill>
              <a:latin typeface="Arial"/>
            </a:endParaRPr>
          </a:p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endParaRPr lang="en-AU" kern="0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26" name="Chevron 74">
            <a:extLst>
              <a:ext uri="{FF2B5EF4-FFF2-40B4-BE49-F238E27FC236}">
                <a16:creationId xmlns:a16="http://schemas.microsoft.com/office/drawing/2014/main" id="{01425CFF-3B2D-4C25-9C3E-3666799768B5}"/>
              </a:ext>
            </a:extLst>
          </p:cNvPr>
          <p:cNvSpPr/>
          <p:nvPr/>
        </p:nvSpPr>
        <p:spPr>
          <a:xfrm>
            <a:off x="9020322" y="2141489"/>
            <a:ext cx="2061746" cy="4300819"/>
          </a:xfrm>
          <a:prstGeom prst="chevron">
            <a:avLst>
              <a:gd name="adj" fmla="val 0"/>
            </a:avLst>
          </a:prstGeom>
          <a:noFill/>
          <a:ln w="57150" cap="flat" cmpd="sng" algn="ctr">
            <a:noFill/>
            <a:prstDash val="solid"/>
            <a:miter lim="800000"/>
          </a:ln>
          <a:effectLst/>
        </p:spPr>
        <p:txBody>
          <a:bodyPr wrap="square" lIns="72000" tIns="0" rIns="72009" bIns="72009" rtlCol="0" anchor="t" anchorCtr="0">
            <a:noAutofit/>
          </a:bodyPr>
          <a:lstStyle/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endParaRPr lang="en-AU" kern="0" dirty="0">
              <a:solidFill>
                <a:prstClr val="black"/>
              </a:solidFill>
              <a:latin typeface="Arial"/>
            </a:endParaRPr>
          </a:p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r>
              <a:rPr lang="en-AU" kern="0" dirty="0">
                <a:solidFill>
                  <a:prstClr val="black"/>
                </a:solidFill>
                <a:latin typeface="Arial"/>
              </a:rPr>
              <a:t>Qualitative classification of destinations as leisure/urban</a:t>
            </a:r>
          </a:p>
          <a:p>
            <a:pPr marL="93663" lvl="0" indent="-93663">
              <a:lnSpc>
                <a:spcPct val="150000"/>
              </a:lnSpc>
              <a:spcAft>
                <a:spcPts val="400"/>
              </a:spcAft>
              <a:buClr>
                <a:srgbClr val="44546A"/>
              </a:buClr>
              <a:buFont typeface="Arial" pitchFamily="34" charset="0"/>
              <a:buChar char="•"/>
              <a:defRPr/>
            </a:pPr>
            <a:endParaRPr lang="en-AU" kern="0" dirty="0">
              <a:solidFill>
                <a:srgbClr val="00B05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1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F295A9-ACD2-0F65-0F6D-2DC404857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1065"/>
              </p:ext>
            </p:extLst>
          </p:nvPr>
        </p:nvGraphicFramePr>
        <p:xfrm>
          <a:off x="0" y="774969"/>
          <a:ext cx="12192003" cy="60965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2148">
                  <a:extLst>
                    <a:ext uri="{9D8B030D-6E8A-4147-A177-3AD203B41FA5}">
                      <a16:colId xmlns:a16="http://schemas.microsoft.com/office/drawing/2014/main" val="565604339"/>
                    </a:ext>
                  </a:extLst>
                </a:gridCol>
                <a:gridCol w="337645">
                  <a:extLst>
                    <a:ext uri="{9D8B030D-6E8A-4147-A177-3AD203B41FA5}">
                      <a16:colId xmlns:a16="http://schemas.microsoft.com/office/drawing/2014/main" val="3024915476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119699552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1761617091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1578335919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204815730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2572706507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1786210994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2349185946"/>
                    </a:ext>
                  </a:extLst>
                </a:gridCol>
                <a:gridCol w="361022">
                  <a:extLst>
                    <a:ext uri="{9D8B030D-6E8A-4147-A177-3AD203B41FA5}">
                      <a16:colId xmlns:a16="http://schemas.microsoft.com/office/drawing/2014/main" val="1004515986"/>
                    </a:ext>
                  </a:extLst>
                </a:gridCol>
                <a:gridCol w="1284034">
                  <a:extLst>
                    <a:ext uri="{9D8B030D-6E8A-4147-A177-3AD203B41FA5}">
                      <a16:colId xmlns:a16="http://schemas.microsoft.com/office/drawing/2014/main" val="2024193942"/>
                    </a:ext>
                  </a:extLst>
                </a:gridCol>
              </a:tblGrid>
              <a:tr h="21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Week Number: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6702"/>
                  </a:ext>
                </a:extLst>
              </a:tr>
              <a:tr h="21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Setup+ EDA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07757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Transactional Data Extraction(ODS)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230173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Mapping PNRs with Adobe Analytics Booking Source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0499"/>
                  </a:ext>
                </a:extLst>
              </a:tr>
              <a:tr h="3589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 of IndiGo Destinations as "Leisure", "Urban" etc.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3286"/>
                  </a:ext>
                </a:extLst>
              </a:tr>
              <a:tr h="35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 Data Analysis+ Preliminary Insights(Output 1)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15158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RFM Modelling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588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RFM Algorithm Implementation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8806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Segmentation results(Final Output)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166273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Behavioral Segmentation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8106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International Leisure Travelers Segmentation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49656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Bookings+ Family and Friends Fares Segmentation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94644"/>
                  </a:ext>
                </a:extLst>
              </a:tr>
              <a:tr h="3577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"Special Fare" Segmentation with Booking Source Cities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517244"/>
                  </a:ext>
                </a:extLst>
              </a:tr>
              <a:tr h="3589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Demographic Segmentation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44330"/>
                  </a:ext>
                </a:extLst>
              </a:tr>
              <a:tr h="35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Audience segmentation by preference for type of terrain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4859"/>
                  </a:ext>
                </a:extLst>
              </a:tr>
              <a:tr h="318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0" dirty="0">
                          <a:solidFill>
                            <a:prstClr val="black"/>
                          </a:solidFill>
                          <a:latin typeface="+mn-lt"/>
                        </a:rPr>
                        <a:t>Average time between booking and departure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08688"/>
                  </a:ext>
                </a:extLst>
              </a:tr>
              <a:tr h="3589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prstClr val="black"/>
                          </a:solidFill>
                          <a:latin typeface="+mn-lt"/>
                        </a:rPr>
                        <a:t>Identification of customers travelling only in festival 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28498"/>
                  </a:ext>
                </a:extLst>
              </a:tr>
              <a:tr h="318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rates, progression and drop-off by sector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64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9E1B22-819D-DCA2-10AF-498B567B702A}"/>
              </a:ext>
            </a:extLst>
          </p:cNvPr>
          <p:cNvSpPr txBox="1"/>
          <p:nvPr/>
        </p:nvSpPr>
        <p:spPr>
          <a:xfrm>
            <a:off x="154143" y="125875"/>
            <a:ext cx="1138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Timeline ( 2 FTEs)</a:t>
            </a:r>
          </a:p>
        </p:txBody>
      </p:sp>
    </p:spTree>
    <p:extLst>
      <p:ext uri="{BB962C8B-B14F-4D97-AF65-F5344CB8AC3E}">
        <p14:creationId xmlns:p14="http://schemas.microsoft.com/office/powerpoint/2010/main" val="15631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272D39"/>
      </a:dk2>
      <a:lt2>
        <a:srgbClr val="FFFFFF"/>
      </a:lt2>
      <a:accent1>
        <a:srgbClr val="1AC3E4"/>
      </a:accent1>
      <a:accent2>
        <a:srgbClr val="03A4DC"/>
      </a:accent2>
      <a:accent3>
        <a:srgbClr val="0087D2"/>
      </a:accent3>
      <a:accent4>
        <a:srgbClr val="0264C0"/>
      </a:accent4>
      <a:accent5>
        <a:srgbClr val="024C90"/>
      </a:accent5>
      <a:accent6>
        <a:srgbClr val="EFF0F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408D6B8A5C843AB3892B8F9DC8CF7" ma:contentTypeVersion="2" ma:contentTypeDescription="Create a new document." ma:contentTypeScope="" ma:versionID="e0d45cc10da6b1e961d009a3a0d1d626">
  <xsd:schema xmlns:xsd="http://www.w3.org/2001/XMLSchema" xmlns:xs="http://www.w3.org/2001/XMLSchema" xmlns:p="http://schemas.microsoft.com/office/2006/metadata/properties" xmlns:ns2="ae20796c-9fbe-468e-b608-26863723a4b5" targetNamespace="http://schemas.microsoft.com/office/2006/metadata/properties" ma:root="true" ma:fieldsID="b47742184e7d2ddc8058810002b05e90" ns2:_="">
    <xsd:import namespace="ae20796c-9fbe-468e-b608-26863723a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0796c-9fbe-468e-b608-26863723a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D147E-E1AE-4CC5-AEB6-289EA387E717}"/>
</file>

<file path=customXml/itemProps2.xml><?xml version="1.0" encoding="utf-8"?>
<ds:datastoreItem xmlns:ds="http://schemas.openxmlformats.org/officeDocument/2006/customXml" ds:itemID="{AFA59BF0-7A2D-4535-AF27-CC42A67E335A}"/>
</file>

<file path=customXml/itemProps3.xml><?xml version="1.0" encoding="utf-8"?>
<ds:datastoreItem xmlns:ds="http://schemas.openxmlformats.org/officeDocument/2006/customXml" ds:itemID="{FC6A0FCF-6F99-424F-B820-E5981B3C642C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51497</TotalTime>
  <Words>826</Words>
  <Application>Microsoft Office PowerPoint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Century Gothic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dalbi</dc:creator>
  <cp:lastModifiedBy>Aishwarya Anand (Digital,ISC)</cp:lastModifiedBy>
  <cp:revision>2176</cp:revision>
  <dcterms:created xsi:type="dcterms:W3CDTF">2020-01-17T07:11:01Z</dcterms:created>
  <dcterms:modified xsi:type="dcterms:W3CDTF">2022-07-19T09:00:02Z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0x0101009CA408D6B8A5C843AB3892B8F9DC8CF7</vt:lpwstr>
  </property>
</Properties>
</file>