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0" r:id="rId1"/>
  </p:sldMasterIdLst>
  <p:notesMasterIdLst>
    <p:notesMasterId r:id="rId4"/>
  </p:notesMasterIdLst>
  <p:sldIdLst>
    <p:sldId id="1333" r:id="rId2"/>
    <p:sldId id="13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3" orient="horz" pos="2069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zand" initials="f" lastIdx="1" clrIdx="0"/>
  <p:cmAuthor id="2" name="Transorg" initials="T" lastIdx="3" clrIdx="1">
    <p:extLst>
      <p:ext uri="{19B8F6BF-5375-455C-9EA6-DF929625EA0E}">
        <p15:presenceInfo xmlns:p15="http://schemas.microsoft.com/office/powerpoint/2012/main" userId="Transo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CACACA"/>
    <a:srgbClr val="C8C8C8"/>
    <a:srgbClr val="FFFFFF"/>
    <a:srgbClr val="DADADA"/>
    <a:srgbClr val="DFDFDF"/>
    <a:srgbClr val="E4E4E4"/>
    <a:srgbClr val="222A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93792" autoAdjust="0"/>
  </p:normalViewPr>
  <p:slideViewPr>
    <p:cSldViewPr snapToGrid="0">
      <p:cViewPr varScale="1">
        <p:scale>
          <a:sx n="52" d="100"/>
          <a:sy n="52" d="100"/>
        </p:scale>
        <p:origin x="920" y="52"/>
      </p:cViewPr>
      <p:guideLst>
        <p:guide orient="horz" pos="2341"/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D6232-70BE-4944-9359-FD49D44582A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6ED3-C902-4468-93B2-2561F9984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56ED3-C902-4468-93B2-2561F998420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56ED3-C902-4468-93B2-2561F99842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transorganalytics/" TargetMode="External"/><Relationship Id="rId3" Type="http://schemas.openxmlformats.org/officeDocument/2006/relationships/hyperlink" Target="https://in.linkedin.com/company/transorg-solutions-&amp;-service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transorg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hyperlink" Target="https://www.youtube.com/channel/UCGtr2zlPowCCp4eAQ1l0ezQ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961F-70F7-4581-BD44-2AD9DF711B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6"/>
            <a:ext cx="12201146" cy="68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622800" y="3674462"/>
            <a:ext cx="5220000" cy="2995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2800" y="3288863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chemeClr val="tx2">
                    <a:lumMod val="50000"/>
                  </a:schemeClr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265512" y="1449000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58682" y="1449000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58682" y="3288863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2800" y="1449000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chemeClr val="tx2">
                    <a:lumMod val="50000"/>
                  </a:schemeClr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348412" y="1449000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chemeClr val="tx2">
                    <a:lumMod val="50000"/>
                  </a:schemeClr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2800" y="1837154"/>
            <a:ext cx="5218912" cy="12780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348412" y="1837154"/>
            <a:ext cx="5220000" cy="12780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1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13">
          <p15:clr>
            <a:srgbClr val="FBAE40"/>
          </p15:clr>
        </p15:guide>
        <p15:guide id="2" pos="3976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  <p15:guide id="4" pos="368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686641" y="188913"/>
            <a:ext cx="2743200" cy="863600"/>
          </a:xfrm>
          <a:prstGeom prst="homePlat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22A35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3888" y="3161234"/>
            <a:ext cx="8740775" cy="5355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3200" dirty="0" smtClean="0">
                <a:solidFill>
                  <a:srgbClr val="222A35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IN" dirty="0"/>
            </a:lvl5pPr>
          </a:lstStyle>
          <a:p>
            <a:pPr marL="0"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8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5"/>
            <a:ext cx="9392206" cy="501092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/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6185"/>
          <a:stretch/>
        </p:blipFill>
        <p:spPr>
          <a:xfrm>
            <a:off x="1180511" y="932136"/>
            <a:ext cx="10102628" cy="592586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TextBox 7"/>
          <p:cNvSpPr txBox="1"/>
          <p:nvPr/>
        </p:nvSpPr>
        <p:spPr>
          <a:xfrm>
            <a:off x="569817" y="5923527"/>
            <a:ext cx="4292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91"/>
            <a:r>
              <a:rPr lang="en-US" sz="1600" b="1" dirty="0" err="1">
                <a:solidFill>
                  <a:srgbClr val="44546A">
                    <a:lumMod val="75000"/>
                  </a:srgb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TransOrg</a:t>
            </a:r>
            <a:r>
              <a:rPr lang="en-US" sz="1600" b="1" dirty="0">
                <a:solidFill>
                  <a:srgbClr val="44546A">
                    <a:lumMod val="75000"/>
                  </a:srgb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Analytics</a:t>
            </a:r>
          </a:p>
          <a:p>
            <a:pPr defTabSz="914291"/>
            <a:r>
              <a:rPr lang="en-US" sz="1400" dirty="0">
                <a:solidFill>
                  <a:srgbClr val="44546A">
                    <a:lumMod val="75000"/>
                  </a:srgb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" action="ppaction://noaction"/>
              </a:rPr>
              <a:t>www.transorg.com</a:t>
            </a:r>
          </a:p>
          <a:p>
            <a:pPr defTabSz="914291"/>
            <a:r>
              <a:rPr lang="en-US" sz="1400">
                <a:solidFill>
                  <a:srgbClr val="44546A">
                    <a:lumMod val="75000"/>
                  </a:srgbClr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  <a:hlinkClick r:id="" action="ppaction://noaction"/>
              </a:rPr>
              <a:t>0124-4006248</a:t>
            </a:r>
            <a:endParaRPr lang="en-US" sz="1400" dirty="0">
              <a:solidFill>
                <a:srgbClr val="44546A">
                  <a:lumMod val="75000"/>
                </a:srgbClr>
              </a:solidFill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  <a:hlinkClick r:id="" action="ppaction://noactio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840840" y="2213730"/>
            <a:ext cx="1259536" cy="301426"/>
            <a:chOff x="10840840" y="2213730"/>
            <a:chExt cx="1259536" cy="301426"/>
          </a:xfrm>
        </p:grpSpPr>
        <p:sp>
          <p:nvSpPr>
            <p:cNvPr id="10" name="Rectangle 9"/>
            <p:cNvSpPr/>
            <p:nvPr/>
          </p:nvSpPr>
          <p:spPr>
            <a:xfrm>
              <a:off x="11164376" y="2238157"/>
              <a:ext cx="93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0" dirty="0">
                  <a:solidFill>
                    <a:srgbClr val="E7E6E6">
                      <a:lumMod val="75000"/>
                    </a:srgbClr>
                  </a:solidFill>
                  <a:latin typeface="Century Gothic" panose="020B0502020202020204" pitchFamily="34" charset="0"/>
                  <a:hlinkClick r:id="rId3"/>
                </a:rPr>
                <a:t>LinkedIn</a:t>
              </a:r>
              <a:endParaRPr lang="en-US" sz="1200" b="0" dirty="0">
                <a:solidFill>
                  <a:srgbClr val="E7E6E6">
                    <a:lumMod val="75000"/>
                  </a:srgbClr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0840" y="2213730"/>
              <a:ext cx="301426" cy="30142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0828615" y="3058149"/>
            <a:ext cx="1271761" cy="325878"/>
            <a:chOff x="10828615" y="3058149"/>
            <a:chExt cx="1271761" cy="3258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8615" y="3058149"/>
              <a:ext cx="325877" cy="32587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1164376" y="3100779"/>
              <a:ext cx="936000" cy="2754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0" dirty="0">
                  <a:solidFill>
                    <a:srgbClr val="E7E6E6">
                      <a:lumMod val="75000"/>
                    </a:srgbClr>
                  </a:solidFill>
                  <a:latin typeface="Century Gothic" panose="020B0502020202020204" pitchFamily="34" charset="0"/>
                  <a:hlinkClick r:id="rId6"/>
                </a:rPr>
                <a:t>Twitter</a:t>
              </a:r>
              <a:endParaRPr lang="en-US" sz="1200" b="0" dirty="0">
                <a:solidFill>
                  <a:srgbClr val="E7E6E6">
                    <a:lumMod val="75000"/>
                  </a:srgb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7889" y="2619351"/>
            <a:ext cx="2846986" cy="1233387"/>
            <a:chOff x="1887889" y="2619351"/>
            <a:chExt cx="2846986" cy="1233387"/>
          </a:xfrm>
        </p:grpSpPr>
        <p:sp>
          <p:nvSpPr>
            <p:cNvPr id="16" name="TextBox 15"/>
            <p:cNvSpPr txBox="1"/>
            <p:nvPr/>
          </p:nvSpPr>
          <p:spPr>
            <a:xfrm>
              <a:off x="1887889" y="2837075"/>
              <a:ext cx="2846986" cy="1015663"/>
            </a:xfrm>
            <a:prstGeom prst="rect">
              <a:avLst/>
            </a:prstGeom>
            <a:solidFill>
              <a:schemeClr val="tx2">
                <a:lumMod val="50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US</a:t>
              </a:r>
            </a:p>
            <a:p>
              <a:endParaRPr lang="en-US" sz="12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  <a:p>
              <a:r>
                <a:rPr lang="fi-FI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Raajeev Aggarwal</a:t>
              </a:r>
            </a:p>
            <a:p>
              <a:r>
                <a:rPr lang="fi-FI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raajeev.aggarwal@transorg.com</a:t>
              </a:r>
            </a:p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M: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 </a:t>
              </a:r>
              <a:r>
                <a:rPr lang="fi-FI" sz="12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+1 703 568 0285</a:t>
              </a:r>
            </a:p>
          </p:txBody>
        </p:sp>
        <p:sp useBgFill="1">
          <p:nvSpPr>
            <p:cNvPr id="17" name="Oval 16"/>
            <p:cNvSpPr/>
            <p:nvPr/>
          </p:nvSpPr>
          <p:spPr>
            <a:xfrm>
              <a:off x="2341557" y="2619351"/>
              <a:ext cx="314824" cy="314824"/>
            </a:xfrm>
            <a:prstGeom prst="ellips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31825" y="3932288"/>
            <a:ext cx="2338085" cy="1984279"/>
            <a:chOff x="6231825" y="3932288"/>
            <a:chExt cx="2338085" cy="1984279"/>
          </a:xfrm>
        </p:grpSpPr>
        <p:sp>
          <p:nvSpPr>
            <p:cNvPr id="19" name="TextBox 18"/>
            <p:cNvSpPr txBox="1"/>
            <p:nvPr/>
          </p:nvSpPr>
          <p:spPr>
            <a:xfrm>
              <a:off x="6231825" y="4162237"/>
              <a:ext cx="2338085" cy="1754330"/>
            </a:xfrm>
            <a:prstGeom prst="rect">
              <a:avLst/>
            </a:prstGeom>
            <a:solidFill>
              <a:schemeClr val="tx2">
                <a:lumMod val="50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India</a:t>
              </a:r>
            </a:p>
            <a:p>
              <a:endParaRPr lang="en-US" sz="1200" dirty="0">
                <a:solidFill>
                  <a:prstClr val="white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dirty="0" err="1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Shuchita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Jain</a:t>
              </a:r>
            </a:p>
            <a:p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shuchita.jain@transorg.com</a:t>
              </a:r>
            </a:p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M: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+91 98112 60911</a:t>
              </a:r>
            </a:p>
            <a:p>
              <a:endParaRPr lang="en-US" sz="1200" dirty="0">
                <a:solidFill>
                  <a:prstClr val="white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dirty="0" err="1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Debjit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Sen</a:t>
              </a:r>
            </a:p>
            <a:p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Debjit.sen@transorg.com</a:t>
              </a:r>
            </a:p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M: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+91 99532 46251</a:t>
              </a:r>
            </a:p>
          </p:txBody>
        </p:sp>
        <p:sp useBgFill="1">
          <p:nvSpPr>
            <p:cNvPr id="20" name="Oval 19"/>
            <p:cNvSpPr/>
            <p:nvPr/>
          </p:nvSpPr>
          <p:spPr>
            <a:xfrm>
              <a:off x="8023774" y="3932288"/>
              <a:ext cx="314824" cy="314824"/>
            </a:xfrm>
            <a:prstGeom prst="ellips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672226" y="4211174"/>
            <a:ext cx="2156389" cy="1297180"/>
            <a:chOff x="8672226" y="4211174"/>
            <a:chExt cx="2156389" cy="1297180"/>
          </a:xfrm>
        </p:grpSpPr>
        <p:sp>
          <p:nvSpPr>
            <p:cNvPr id="22" name="TextBox 21"/>
            <p:cNvSpPr txBox="1"/>
            <p:nvPr/>
          </p:nvSpPr>
          <p:spPr>
            <a:xfrm>
              <a:off x="8672226" y="4492691"/>
              <a:ext cx="2156389" cy="1015663"/>
            </a:xfrm>
            <a:prstGeom prst="rect">
              <a:avLst/>
            </a:prstGeom>
            <a:solidFill>
              <a:schemeClr val="tx2">
                <a:lumMod val="50000"/>
                <a:alpha val="73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Singapore</a:t>
              </a:r>
            </a:p>
            <a:p>
              <a:endParaRPr lang="en-US" sz="1200" dirty="0">
                <a:solidFill>
                  <a:prstClr val="white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Vijay Bajaj</a:t>
              </a:r>
            </a:p>
            <a:p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vijay@transorg.com</a:t>
              </a:r>
            </a:p>
            <a:p>
              <a:r>
                <a:rPr lang="en-US" sz="1200" b="1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M:</a:t>
              </a:r>
              <a:r>
                <a:rPr lang="en-US" sz="1200" dirty="0">
                  <a:solidFill>
                    <a:prstClr val="white"/>
                  </a:solidFill>
                  <a:latin typeface="Century Gothic" panose="020B050202020202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+65 9752 9020</a:t>
              </a:r>
            </a:p>
          </p:txBody>
        </p:sp>
        <p:sp useBgFill="1">
          <p:nvSpPr>
            <p:cNvPr id="23" name="Oval 22"/>
            <p:cNvSpPr/>
            <p:nvPr/>
          </p:nvSpPr>
          <p:spPr>
            <a:xfrm>
              <a:off x="8775291" y="4211174"/>
              <a:ext cx="314824" cy="314824"/>
            </a:xfrm>
            <a:prstGeom prst="ellips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855527" y="2650626"/>
            <a:ext cx="1256544" cy="295841"/>
            <a:chOff x="10855527" y="2650626"/>
            <a:chExt cx="1256544" cy="29584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27" y="2650626"/>
              <a:ext cx="272052" cy="272053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1164376" y="2669468"/>
              <a:ext cx="947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50000"/>
                </a:spcBef>
                <a:spcAft>
                  <a:spcPct val="0"/>
                </a:spcAft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2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b="0" dirty="0">
                  <a:solidFill>
                    <a:srgbClr val="E7E6E6">
                      <a:lumMod val="75000"/>
                    </a:srgbClr>
                  </a:solidFill>
                  <a:latin typeface="Century Gothic" panose="020B0502020202020204" pitchFamily="34" charset="0"/>
                  <a:hlinkClick r:id="rId8"/>
                </a:rPr>
                <a:t>Facebook</a:t>
              </a:r>
              <a:endParaRPr lang="en-US" sz="1200" b="0" dirty="0">
                <a:solidFill>
                  <a:srgbClr val="E7E6E6">
                    <a:lumMod val="75000"/>
                  </a:srgb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0847554" y="3519497"/>
            <a:ext cx="1252822" cy="288000"/>
            <a:chOff x="10847554" y="3519497"/>
            <a:chExt cx="1252822" cy="288000"/>
          </a:xfrm>
        </p:grpSpPr>
        <p:sp>
          <p:nvSpPr>
            <p:cNvPr id="31" name="Rectangle 30"/>
            <p:cNvSpPr/>
            <p:nvPr/>
          </p:nvSpPr>
          <p:spPr>
            <a:xfrm>
              <a:off x="11164376" y="3530498"/>
              <a:ext cx="93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IN" sz="1200" dirty="0">
                  <a:solidFill>
                    <a:srgbClr val="E7E6E6">
                      <a:lumMod val="75000"/>
                    </a:srgbClr>
                  </a:solidFill>
                  <a:latin typeface="Century Gothic" panose="020B0502020202020204" pitchFamily="34" charset="0"/>
                  <a:hlinkClick r:id="rId9"/>
                </a:rPr>
                <a:t>YouTube</a:t>
              </a:r>
              <a:endParaRPr lang="en-IN" sz="1200" dirty="0">
                <a:solidFill>
                  <a:srgbClr val="E7E6E6">
                    <a:lumMod val="75000"/>
                  </a:srgbClr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3" name="Picture 6" descr="Image result for youtube icon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7554" y="3519497"/>
              <a:ext cx="287999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838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54A6C006-EB9A-4BFD-8CE2-8C3D61ABB6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4000" y="3288863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rgbClr val="222A35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7" name="Picture Placeholder 24"/>
          <p:cNvSpPr>
            <a:spLocks noGrp="1"/>
          </p:cNvSpPr>
          <p:nvPr>
            <p:ph type="pic" sz="quarter" idx="18"/>
          </p:nvPr>
        </p:nvSpPr>
        <p:spPr>
          <a:xfrm>
            <a:off x="6348413" y="3670470"/>
            <a:ext cx="5219700" cy="2998618"/>
          </a:xfrm>
          <a:prstGeom prst="rect">
            <a:avLst/>
          </a:prstGeom>
        </p:spPr>
        <p:txBody>
          <a:bodyPr/>
          <a:lstStyle>
            <a:lvl1pPr>
              <a:defRPr lang="en-IN" sz="120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500"/>
              </a:spcBef>
            </a:pPr>
            <a:r>
              <a:rPr lang="en-US"/>
              <a:t>Click icon to add picture</a:t>
            </a:r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558682" y="1449000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58682" y="3288863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4000" y="1449000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rgbClr val="222A35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348412" y="1449000"/>
            <a:ext cx="176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>
            <a:lvl1pPr marL="0" indent="0">
              <a:buNone/>
              <a:defRPr lang="en-US" sz="1400" b="1" baseline="0" smtClean="0">
                <a:solidFill>
                  <a:srgbClr val="222A35"/>
                </a:solidFill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>
                <a:solidFill>
                  <a:srgbClr val="222A35"/>
                </a:solidFill>
              </a:defRPr>
            </a:lvl2pPr>
            <a:lvl3pPr marL="685800" indent="0">
              <a:buNone/>
              <a:defRPr lang="en-US" sz="1800" smtClean="0">
                <a:solidFill>
                  <a:srgbClr val="222A35"/>
                </a:solidFill>
              </a:defRPr>
            </a:lvl3pPr>
            <a:lvl4pPr marL="1143000" indent="0">
              <a:buNone/>
              <a:defRPr lang="en-US" smtClean="0">
                <a:solidFill>
                  <a:srgbClr val="222A35"/>
                </a:solidFill>
              </a:defRPr>
            </a:lvl4pPr>
            <a:lvl5pPr marL="1600200" indent="0">
              <a:buNone/>
              <a:defRPr lang="en-IN">
                <a:solidFill>
                  <a:srgbClr val="222A35"/>
                </a:solidFill>
              </a:defRPr>
            </a:lvl5pPr>
          </a:lstStyle>
          <a:p>
            <a:pPr marL="0" lvl="0"/>
            <a:r>
              <a:rPr lang="en-US" dirty="0"/>
              <a:t>Click to add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624000" y="1832428"/>
            <a:ext cx="5220000" cy="1278000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500"/>
              </a:spcBef>
              <a:defRPr sz="1200" b="0"/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/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050"/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/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6348412" y="1832428"/>
            <a:ext cx="5220000" cy="1278000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500"/>
              </a:spcBef>
              <a:defRPr sz="1200" b="0"/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/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050"/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/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624000" y="3670470"/>
            <a:ext cx="5220000" cy="2998800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500"/>
              </a:spcBef>
              <a:defRPr sz="1200" b="0"/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/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050"/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/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276412" y="1436660"/>
            <a:ext cx="72000" cy="360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 hasCustomPrompt="1"/>
          </p:nvPr>
        </p:nvSpPr>
        <p:spPr>
          <a:xfrm>
            <a:off x="623888" y="1449388"/>
            <a:ext cx="9399001" cy="52197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IN" dirty="0"/>
              <a:t>Add SmartArt&gt;list&gt;vertical curved list</a:t>
            </a:r>
          </a:p>
        </p:txBody>
      </p:sp>
    </p:spTree>
    <p:extLst>
      <p:ext uri="{BB962C8B-B14F-4D97-AF65-F5344CB8AC3E}">
        <p14:creationId xmlns:p14="http://schemas.microsoft.com/office/powerpoint/2010/main" val="367691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rgbClr val="222A3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5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23888" y="1450800"/>
            <a:ext cx="10944225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0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0683" y="1849636"/>
            <a:ext cx="10944225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23888" y="1449388"/>
            <a:ext cx="5205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6362513" y="1449388"/>
            <a:ext cx="5205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23888" y="1838184"/>
            <a:ext cx="5205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6362513" y="1838184"/>
            <a:ext cx="5205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9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2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22800" y="1450800"/>
            <a:ext cx="3369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410656" y="1459888"/>
            <a:ext cx="3369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8198513" y="1459888"/>
            <a:ext cx="3369600" cy="52092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2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56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683" y="553194"/>
            <a:ext cx="9392206" cy="497393"/>
          </a:xfrm>
          <a:prstGeom prst="rect">
            <a:avLst/>
          </a:prstGeom>
          <a:noFill/>
        </p:spPr>
        <p:txBody>
          <a:bodyPr wrap="square" tIns="18000" bIns="1800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aseline="0" smtClean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0" lvl="0"/>
            <a:r>
              <a:rPr lang="en-US" dirty="0"/>
              <a:t>Click to edit supporting title</a:t>
            </a:r>
          </a:p>
        </p:txBody>
      </p:sp>
      <p:sp>
        <p:nvSpPr>
          <p:cNvPr id="12" name="Title 13"/>
          <p:cNvSpPr>
            <a:spLocks noGrp="1"/>
          </p:cNvSpPr>
          <p:nvPr>
            <p:ph type="title"/>
          </p:nvPr>
        </p:nvSpPr>
        <p:spPr>
          <a:xfrm>
            <a:off x="630683" y="190800"/>
            <a:ext cx="9392206" cy="3133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22800" y="1838184"/>
            <a:ext cx="3369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410656" y="1838184"/>
            <a:ext cx="3369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8198513" y="1838184"/>
            <a:ext cx="3369600" cy="48240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360363" indent="-185738">
              <a:lnSpc>
                <a:spcPct val="100000"/>
              </a:lnSpc>
              <a:spcBef>
                <a:spcPts val="500"/>
              </a:spcBef>
              <a:defRPr sz="110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534988" indent="-174625">
              <a:lnSpc>
                <a:spcPct val="100000"/>
              </a:lnSpc>
              <a:spcBef>
                <a:spcPts val="500"/>
              </a:spcBef>
              <a:buSzPct val="100000"/>
              <a:buFont typeface="Century Gothic" panose="020B0502020202020204" pitchFamily="34" charset="0"/>
              <a:buChar char="◦"/>
              <a:defRPr sz="105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719138" indent="-184150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895350" indent="-176213">
              <a:lnSpc>
                <a:spcPct val="100000"/>
              </a:lnSpc>
              <a:spcBef>
                <a:spcPts val="500"/>
              </a:spcBef>
              <a:defRPr sz="1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7354" y="466928"/>
            <a:ext cx="400760" cy="32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FA6B961F-70F7-4581-BD44-2AD9DF711B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12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4" r:id="rId2"/>
    <p:sldLayoutId id="2147483711" r:id="rId3"/>
    <p:sldLayoutId id="2147483686" r:id="rId4"/>
    <p:sldLayoutId id="2147483689" r:id="rId5"/>
    <p:sldLayoutId id="2147483690" r:id="rId6"/>
    <p:sldLayoutId id="2147483712" r:id="rId7"/>
    <p:sldLayoutId id="2147483713" r:id="rId8"/>
    <p:sldLayoutId id="2147483688" r:id="rId9"/>
    <p:sldLayoutId id="2147483687" r:id="rId10"/>
    <p:sldLayoutId id="2147483679" r:id="rId11"/>
    <p:sldLayoutId id="2147483674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F26B43"/>
          </p15:clr>
        </p15:guide>
        <p15:guide id="2" pos="393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30683" y="553194"/>
            <a:ext cx="9392206" cy="497393"/>
          </a:xfrm>
        </p:spPr>
        <p:txBody>
          <a:bodyPr/>
          <a:lstStyle/>
          <a:p>
            <a:r>
              <a:rPr lang="en-IN" dirty="0"/>
              <a:t>One line summary of project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Success Story – 01</a:t>
            </a:r>
            <a:endParaRPr lang="en-IN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Client’s overall business objectives</a:t>
            </a:r>
          </a:p>
          <a:p>
            <a:r>
              <a:rPr lang="en-US" dirty="0">
                <a:latin typeface="Century Gothic" panose="020B0502020202020204" pitchFamily="34" charset="0"/>
              </a:rPr>
              <a:t>A</a:t>
            </a:r>
          </a:p>
          <a:p>
            <a:r>
              <a:rPr lang="en-US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dirty="0">
                <a:latin typeface="Century Gothic" panose="020B0502020202020204" pitchFamily="34" charset="0"/>
              </a:rPr>
              <a:t>Increased by X%</a:t>
            </a:r>
          </a:p>
          <a:p>
            <a:r>
              <a:rPr lang="en-IN" dirty="0">
                <a:latin typeface="Century Gothic" panose="020B0502020202020204" pitchFamily="34" charset="0"/>
              </a:rPr>
              <a:t>A, for 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How did you work on building the solution – mention technologies used, different ML algorithms used, features engineered etc.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A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Century Gothic" panose="020B0502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Century Gothic" panose="020B0502020202020204" pitchFamily="34" charset="0"/>
            </a:endParaRPr>
          </a:p>
          <a:p>
            <a:pPr lvl="1"/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/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Objective_Content"/>
          <p:cNvSpPr/>
          <p:nvPr/>
        </p:nvSpPr>
        <p:spPr>
          <a:xfrm>
            <a:off x="623888" y="1912778"/>
            <a:ext cx="4771233" cy="10588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893" tIns="12700" rIns="71120" bIns="1270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defTabSz="4445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pproach_Content"/>
          <p:cNvSpPr/>
          <p:nvPr/>
        </p:nvSpPr>
        <p:spPr>
          <a:xfrm>
            <a:off x="647079" y="3578559"/>
            <a:ext cx="4771233" cy="23566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893" tIns="12700" rIns="71120" bIns="1270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760F5-3AE1-471C-9FDB-74D9EE231A06}"/>
              </a:ext>
            </a:extLst>
          </p:cNvPr>
          <p:cNvGrpSpPr/>
          <p:nvPr/>
        </p:nvGrpSpPr>
        <p:grpSpPr>
          <a:xfrm>
            <a:off x="6167625" y="3885349"/>
            <a:ext cx="5432515" cy="2526001"/>
            <a:chOff x="5984703" y="3932325"/>
            <a:chExt cx="5934198" cy="2759274"/>
          </a:xfrm>
        </p:grpSpPr>
        <p:sp>
          <p:nvSpPr>
            <p:cNvPr id="23" name="Rounded Rectangle 11">
              <a:extLst>
                <a:ext uri="{FF2B5EF4-FFF2-40B4-BE49-F238E27FC236}">
                  <a16:creationId xmlns:a16="http://schemas.microsoft.com/office/drawing/2014/main" id="{955639B1-7CA6-47B6-8862-DFB28E609E08}"/>
                </a:ext>
              </a:extLst>
            </p:cNvPr>
            <p:cNvSpPr/>
            <p:nvPr/>
          </p:nvSpPr>
          <p:spPr>
            <a:xfrm>
              <a:off x="5984703" y="3969664"/>
              <a:ext cx="1296000" cy="396000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Data Sources</a:t>
              </a:r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69512B80-AF6D-4D16-8752-6C9A90813D9D}"/>
                </a:ext>
              </a:extLst>
            </p:cNvPr>
            <p:cNvSpPr/>
            <p:nvPr/>
          </p:nvSpPr>
          <p:spPr>
            <a:xfrm>
              <a:off x="6090461" y="4589100"/>
              <a:ext cx="1074644" cy="288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Sales </a:t>
              </a:r>
              <a:endParaRPr lang="en-US" sz="1100" dirty="0">
                <a:solidFill>
                  <a:srgbClr val="333F50"/>
                </a:solidFill>
                <a:latin typeface="Century Gothic" panose="020B0502020202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ounded Rectangle 13">
              <a:extLst>
                <a:ext uri="{FF2B5EF4-FFF2-40B4-BE49-F238E27FC236}">
                  <a16:creationId xmlns:a16="http://schemas.microsoft.com/office/drawing/2014/main" id="{27A8AE71-40E5-44EB-A1D6-0DAB5EA5EF0E}"/>
                </a:ext>
              </a:extLst>
            </p:cNvPr>
            <p:cNvSpPr/>
            <p:nvPr/>
          </p:nvSpPr>
          <p:spPr>
            <a:xfrm>
              <a:off x="6090461" y="5066672"/>
              <a:ext cx="1074644" cy="288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</p:txBody>
        </p:sp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3E1290D6-6EA5-4D48-BF85-3EA7453E8DF5}"/>
                </a:ext>
              </a:extLst>
            </p:cNvPr>
            <p:cNvSpPr/>
            <p:nvPr/>
          </p:nvSpPr>
          <p:spPr>
            <a:xfrm>
              <a:off x="6090461" y="5544244"/>
              <a:ext cx="1074644" cy="288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PSF Data</a:t>
              </a:r>
              <a:endParaRPr lang="en-US" sz="1100" dirty="0">
                <a:solidFill>
                  <a:srgbClr val="333F50"/>
                </a:solidFill>
                <a:latin typeface="Century Gothic" panose="020B0502020202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ight Arrow 15">
              <a:extLst>
                <a:ext uri="{FF2B5EF4-FFF2-40B4-BE49-F238E27FC236}">
                  <a16:creationId xmlns:a16="http://schemas.microsoft.com/office/drawing/2014/main" id="{4CE5CDB8-70A5-49C5-9044-8C34909E349F}"/>
                </a:ext>
              </a:extLst>
            </p:cNvPr>
            <p:cNvSpPr/>
            <p:nvPr/>
          </p:nvSpPr>
          <p:spPr bwMode="auto">
            <a:xfrm>
              <a:off x="7330553" y="480664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FA1DD6-32F8-49DB-94C0-D34E49E9F893}"/>
                </a:ext>
              </a:extLst>
            </p:cNvPr>
            <p:cNvSpPr txBox="1"/>
            <p:nvPr/>
          </p:nvSpPr>
          <p:spPr>
            <a:xfrm>
              <a:off x="7289092" y="3932325"/>
              <a:ext cx="1828800" cy="47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Data universe integration</a:t>
              </a:r>
            </a:p>
          </p:txBody>
        </p:sp>
        <p:sp>
          <p:nvSpPr>
            <p:cNvPr id="33" name="Right Arrow 17">
              <a:extLst>
                <a:ext uri="{FF2B5EF4-FFF2-40B4-BE49-F238E27FC236}">
                  <a16:creationId xmlns:a16="http://schemas.microsoft.com/office/drawing/2014/main" id="{3D8444FE-F99E-49E9-A0E5-FB2E5C872558}"/>
                </a:ext>
              </a:extLst>
            </p:cNvPr>
            <p:cNvSpPr/>
            <p:nvPr/>
          </p:nvSpPr>
          <p:spPr bwMode="auto">
            <a:xfrm>
              <a:off x="10331124" y="429229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6715A39-AE67-4E13-BD84-56A95229D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26407" y="4613953"/>
              <a:ext cx="1263339" cy="1225314"/>
            </a:xfrm>
            <a:prstGeom prst="rect">
              <a:avLst/>
            </a:prstGeom>
          </p:spPr>
        </p:pic>
        <p:sp>
          <p:nvSpPr>
            <p:cNvPr id="35" name="Right Arrow 19">
              <a:extLst>
                <a:ext uri="{FF2B5EF4-FFF2-40B4-BE49-F238E27FC236}">
                  <a16:creationId xmlns:a16="http://schemas.microsoft.com/office/drawing/2014/main" id="{C41F872B-7CFA-4EF5-A0C0-624AE9E8610D}"/>
                </a:ext>
              </a:extLst>
            </p:cNvPr>
            <p:cNvSpPr/>
            <p:nvPr/>
          </p:nvSpPr>
          <p:spPr bwMode="auto">
            <a:xfrm>
              <a:off x="8729217" y="480664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AABB0-AD4C-4A8A-90EB-6E5944672BE3}"/>
                </a:ext>
              </a:extLst>
            </p:cNvPr>
            <p:cNvSpPr txBox="1"/>
            <p:nvPr/>
          </p:nvSpPr>
          <p:spPr>
            <a:xfrm>
              <a:off x="8949433" y="3932325"/>
              <a:ext cx="1434908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Customer 360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CC8D4E3-8F0E-4089-A9F5-9B50EED3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604" y="4457054"/>
              <a:ext cx="1010743" cy="153911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5C3082-60B3-4ABF-9EDB-BB50E278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098" y="4225958"/>
              <a:ext cx="829853" cy="829853"/>
            </a:xfrm>
            <a:prstGeom prst="rect">
              <a:avLst/>
            </a:prstGeom>
          </p:spPr>
        </p:pic>
        <p:sp>
          <p:nvSpPr>
            <p:cNvPr id="39" name="Rounded Rectangle 24">
              <a:extLst>
                <a:ext uri="{FF2B5EF4-FFF2-40B4-BE49-F238E27FC236}">
                  <a16:creationId xmlns:a16="http://schemas.microsoft.com/office/drawing/2014/main" id="{F7487592-1F1C-41E6-A939-C100021140EC}"/>
                </a:ext>
              </a:extLst>
            </p:cNvPr>
            <p:cNvSpPr/>
            <p:nvPr/>
          </p:nvSpPr>
          <p:spPr>
            <a:xfrm>
              <a:off x="6090461" y="6021816"/>
              <a:ext cx="1074644" cy="432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Other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B5D1D8-B6EC-449C-8C4C-C1BB6CD460BF}"/>
                </a:ext>
              </a:extLst>
            </p:cNvPr>
            <p:cNvSpPr txBox="1"/>
            <p:nvPr/>
          </p:nvSpPr>
          <p:spPr>
            <a:xfrm>
              <a:off x="10503148" y="3932325"/>
              <a:ext cx="1415753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0F8795-D252-4B79-B5FD-8CF4755B6BE1}"/>
                </a:ext>
              </a:extLst>
            </p:cNvPr>
            <p:cNvSpPr/>
            <p:nvPr/>
          </p:nvSpPr>
          <p:spPr>
            <a:xfrm>
              <a:off x="10418191" y="6286650"/>
              <a:ext cx="1448686" cy="4049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 insights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95955D-4B4C-4B05-A86C-64EC4FC2C5EC}"/>
                </a:ext>
              </a:extLst>
            </p:cNvPr>
            <p:cNvSpPr/>
            <p:nvPr/>
          </p:nvSpPr>
          <p:spPr>
            <a:xfrm>
              <a:off x="7445723" y="6286650"/>
              <a:ext cx="2714644" cy="4049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 backbone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D532F0-75F3-400B-85F5-64B84AD47E1C}"/>
                </a:ext>
              </a:extLst>
            </p:cNvPr>
            <p:cNvSpPr txBox="1"/>
            <p:nvPr/>
          </p:nvSpPr>
          <p:spPr>
            <a:xfrm>
              <a:off x="10450730" y="5113501"/>
              <a:ext cx="1415753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BI &amp; visualization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A803228-7A78-4FA5-9C21-EDCB25610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73702" y="5475320"/>
              <a:ext cx="1074644" cy="697126"/>
            </a:xfrm>
            <a:prstGeom prst="rect">
              <a:avLst/>
            </a:prstGeom>
          </p:spPr>
        </p:pic>
        <p:sp>
          <p:nvSpPr>
            <p:cNvPr id="47" name="Right Arrow 30">
              <a:extLst>
                <a:ext uri="{FF2B5EF4-FFF2-40B4-BE49-F238E27FC236}">
                  <a16:creationId xmlns:a16="http://schemas.microsoft.com/office/drawing/2014/main" id="{E5E85C9C-8381-413C-B081-A5A78BCEA1B0}"/>
                </a:ext>
              </a:extLst>
            </p:cNvPr>
            <p:cNvSpPr/>
            <p:nvPr/>
          </p:nvSpPr>
          <p:spPr bwMode="auto">
            <a:xfrm>
              <a:off x="10331124" y="538957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AFBD6-306D-4A56-9C65-DECECC0C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A6C006-EB9A-4BFD-8CE2-8C3D61ABB66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30683" y="553194"/>
            <a:ext cx="9392206" cy="497393"/>
          </a:xfrm>
        </p:spPr>
        <p:txBody>
          <a:bodyPr/>
          <a:lstStyle/>
          <a:p>
            <a:r>
              <a:rPr lang="en-IN" dirty="0"/>
              <a:t>Customer 360 and data analytics for a global automobile manufacturer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Success Story – 01</a:t>
            </a:r>
            <a:endParaRPr lang="en-IN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Client’s data had many inconsistencies, inaccuracies and duplicate entries; unusable for data analytics</a:t>
            </a:r>
          </a:p>
          <a:p>
            <a:r>
              <a:rPr lang="en-US" dirty="0">
                <a:latin typeface="Century Gothic" panose="020B0502020202020204" pitchFamily="34" charset="0"/>
              </a:rPr>
              <a:t>Create a customer 360 view of unique customers, from multiple data sources, viz., sales enquiry, sales, after-sales, post-service feedback, value added services and old vehicle buy-back</a:t>
            </a:r>
          </a:p>
          <a:p>
            <a:r>
              <a:rPr lang="en-US" dirty="0">
                <a:latin typeface="Century Gothic" panose="020B0502020202020204" pitchFamily="34" charset="0"/>
              </a:rPr>
              <a:t>Develop data driven customer analytics use cases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dirty="0">
                <a:latin typeface="Century Gothic" panose="020B0502020202020204" pitchFamily="34" charset="0"/>
              </a:rPr>
              <a:t>Increased response rate on targeted marketing campaigns for multiple products by up to 48%</a:t>
            </a:r>
          </a:p>
          <a:p>
            <a:r>
              <a:rPr lang="en-IN" dirty="0">
                <a:latin typeface="Century Gothic" panose="020B0502020202020204" pitchFamily="34" charset="0"/>
              </a:rPr>
              <a:t>Identified drivers behind customer churn from client’s value-chain, for 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Vehicle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Lifetime service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Post-service feedback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Analyzed customer data and fixed inconsistencies viz., incorrect, missing values, wrong customer tagging, duplicate entries etc.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Assigned a unique identifier code to all records of the same customer after consolidating customer data from various data sources: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Data exploration: Filled missing values and explored data distribution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Deduplication rules on data: Identified ‘KEY’ customer identifiers common across data records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EDA: Identified all available data fields and their fill rates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Customer view development: Finalized KPIs for customer 360</a:t>
            </a:r>
          </a:p>
          <a:p>
            <a:pPr marL="171450" indent="-171450"/>
            <a:r>
              <a:rPr lang="en-US" dirty="0">
                <a:latin typeface="Century Gothic" panose="020B0502020202020204" pitchFamily="34" charset="0"/>
              </a:rPr>
              <a:t>Developed data driven use cases from customer 360 database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Customer loyalty segments based on historical transactions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entury Gothic" panose="020B0502020202020204" pitchFamily="34" charset="0"/>
              </a:rPr>
              <a:t>Churn prediction, customer retention and targeted marketing</a:t>
            </a:r>
          </a:p>
          <a:p>
            <a:pPr lvl="1"/>
            <a:endParaRPr lang="en-US" sz="12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171450" indent="-171450"/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Objective_Content"/>
          <p:cNvSpPr/>
          <p:nvPr/>
        </p:nvSpPr>
        <p:spPr>
          <a:xfrm>
            <a:off x="623888" y="1912778"/>
            <a:ext cx="4771233" cy="10588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893" tIns="12700" rIns="71120" bIns="1270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defTabSz="4445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pproach_Content"/>
          <p:cNvSpPr/>
          <p:nvPr/>
        </p:nvSpPr>
        <p:spPr>
          <a:xfrm>
            <a:off x="647079" y="3578559"/>
            <a:ext cx="4771233" cy="23566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1893" tIns="12700" rIns="71120" bIns="12700" numCol="1" spcCol="127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760F5-3AE1-471C-9FDB-74D9EE231A06}"/>
              </a:ext>
            </a:extLst>
          </p:cNvPr>
          <p:cNvGrpSpPr/>
          <p:nvPr/>
        </p:nvGrpSpPr>
        <p:grpSpPr>
          <a:xfrm>
            <a:off x="6167625" y="3885349"/>
            <a:ext cx="5432515" cy="2526001"/>
            <a:chOff x="5984703" y="3932325"/>
            <a:chExt cx="5934198" cy="2759274"/>
          </a:xfrm>
        </p:grpSpPr>
        <p:sp>
          <p:nvSpPr>
            <p:cNvPr id="23" name="Rounded Rectangle 11">
              <a:extLst>
                <a:ext uri="{FF2B5EF4-FFF2-40B4-BE49-F238E27FC236}">
                  <a16:creationId xmlns:a16="http://schemas.microsoft.com/office/drawing/2014/main" id="{955639B1-7CA6-47B6-8862-DFB28E609E08}"/>
                </a:ext>
              </a:extLst>
            </p:cNvPr>
            <p:cNvSpPr/>
            <p:nvPr/>
          </p:nvSpPr>
          <p:spPr>
            <a:xfrm>
              <a:off x="5984703" y="3969664"/>
              <a:ext cx="1296000" cy="396000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Data Sources</a:t>
              </a:r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69512B80-AF6D-4D16-8752-6C9A90813D9D}"/>
                </a:ext>
              </a:extLst>
            </p:cNvPr>
            <p:cNvSpPr/>
            <p:nvPr/>
          </p:nvSpPr>
          <p:spPr>
            <a:xfrm>
              <a:off x="6090461" y="4589100"/>
              <a:ext cx="1074644" cy="288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Sales </a:t>
              </a:r>
              <a:endParaRPr lang="en-US" sz="1100" dirty="0">
                <a:solidFill>
                  <a:srgbClr val="333F50"/>
                </a:solidFill>
                <a:latin typeface="Century Gothic" panose="020B0502020202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Rounded Rectangle 13">
              <a:extLst>
                <a:ext uri="{FF2B5EF4-FFF2-40B4-BE49-F238E27FC236}">
                  <a16:creationId xmlns:a16="http://schemas.microsoft.com/office/drawing/2014/main" id="{27A8AE71-40E5-44EB-A1D6-0DAB5EA5EF0E}"/>
                </a:ext>
              </a:extLst>
            </p:cNvPr>
            <p:cNvSpPr/>
            <p:nvPr/>
          </p:nvSpPr>
          <p:spPr>
            <a:xfrm>
              <a:off x="6090461" y="5066672"/>
              <a:ext cx="1074644" cy="288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Service</a:t>
              </a:r>
            </a:p>
          </p:txBody>
        </p:sp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3E1290D6-6EA5-4D48-BF85-3EA7453E8DF5}"/>
                </a:ext>
              </a:extLst>
            </p:cNvPr>
            <p:cNvSpPr/>
            <p:nvPr/>
          </p:nvSpPr>
          <p:spPr>
            <a:xfrm>
              <a:off x="6090461" y="5544244"/>
              <a:ext cx="1074644" cy="288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PSF Data</a:t>
              </a:r>
              <a:endParaRPr lang="en-US" sz="1100" dirty="0">
                <a:solidFill>
                  <a:srgbClr val="333F50"/>
                </a:solidFill>
                <a:latin typeface="Century Gothic" panose="020B0502020202020204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ight Arrow 15">
              <a:extLst>
                <a:ext uri="{FF2B5EF4-FFF2-40B4-BE49-F238E27FC236}">
                  <a16:creationId xmlns:a16="http://schemas.microsoft.com/office/drawing/2014/main" id="{4CE5CDB8-70A5-49C5-9044-8C34909E349F}"/>
                </a:ext>
              </a:extLst>
            </p:cNvPr>
            <p:cNvSpPr/>
            <p:nvPr/>
          </p:nvSpPr>
          <p:spPr bwMode="auto">
            <a:xfrm>
              <a:off x="7330553" y="480664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FA1DD6-32F8-49DB-94C0-D34E49E9F893}"/>
                </a:ext>
              </a:extLst>
            </p:cNvPr>
            <p:cNvSpPr txBox="1"/>
            <p:nvPr/>
          </p:nvSpPr>
          <p:spPr>
            <a:xfrm>
              <a:off x="7289092" y="3932325"/>
              <a:ext cx="1828800" cy="470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Data universe integration</a:t>
              </a:r>
            </a:p>
          </p:txBody>
        </p:sp>
        <p:sp>
          <p:nvSpPr>
            <p:cNvPr id="33" name="Right Arrow 17">
              <a:extLst>
                <a:ext uri="{FF2B5EF4-FFF2-40B4-BE49-F238E27FC236}">
                  <a16:creationId xmlns:a16="http://schemas.microsoft.com/office/drawing/2014/main" id="{3D8444FE-F99E-49E9-A0E5-FB2E5C872558}"/>
                </a:ext>
              </a:extLst>
            </p:cNvPr>
            <p:cNvSpPr/>
            <p:nvPr/>
          </p:nvSpPr>
          <p:spPr bwMode="auto">
            <a:xfrm>
              <a:off x="10331124" y="429229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6715A39-AE67-4E13-BD84-56A95229D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26407" y="4613953"/>
              <a:ext cx="1263339" cy="1225314"/>
            </a:xfrm>
            <a:prstGeom prst="rect">
              <a:avLst/>
            </a:prstGeom>
          </p:spPr>
        </p:pic>
        <p:sp>
          <p:nvSpPr>
            <p:cNvPr id="35" name="Right Arrow 19">
              <a:extLst>
                <a:ext uri="{FF2B5EF4-FFF2-40B4-BE49-F238E27FC236}">
                  <a16:creationId xmlns:a16="http://schemas.microsoft.com/office/drawing/2014/main" id="{C41F872B-7CFA-4EF5-A0C0-624AE9E8610D}"/>
                </a:ext>
              </a:extLst>
            </p:cNvPr>
            <p:cNvSpPr/>
            <p:nvPr/>
          </p:nvSpPr>
          <p:spPr bwMode="auto">
            <a:xfrm>
              <a:off x="8729217" y="480664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AABB0-AD4C-4A8A-90EB-6E5944672BE3}"/>
                </a:ext>
              </a:extLst>
            </p:cNvPr>
            <p:cNvSpPr txBox="1"/>
            <p:nvPr/>
          </p:nvSpPr>
          <p:spPr>
            <a:xfrm>
              <a:off x="8949433" y="3932325"/>
              <a:ext cx="1434908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Customer 360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CC8D4E3-8F0E-4089-A9F5-9B50EED3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6604" y="4457054"/>
              <a:ext cx="1010743" cy="153911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5C3082-60B3-4ABF-9EDB-BB50E2784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098" y="4225958"/>
              <a:ext cx="829853" cy="829853"/>
            </a:xfrm>
            <a:prstGeom prst="rect">
              <a:avLst/>
            </a:prstGeom>
          </p:spPr>
        </p:pic>
        <p:sp>
          <p:nvSpPr>
            <p:cNvPr id="39" name="Rounded Rectangle 24">
              <a:extLst>
                <a:ext uri="{FF2B5EF4-FFF2-40B4-BE49-F238E27FC236}">
                  <a16:creationId xmlns:a16="http://schemas.microsoft.com/office/drawing/2014/main" id="{F7487592-1F1C-41E6-A939-C100021140EC}"/>
                </a:ext>
              </a:extLst>
            </p:cNvPr>
            <p:cNvSpPr/>
            <p:nvPr/>
          </p:nvSpPr>
          <p:spPr>
            <a:xfrm>
              <a:off x="6090461" y="6021816"/>
              <a:ext cx="1074644" cy="432000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Other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B5D1D8-B6EC-449C-8C4C-C1BB6CD460BF}"/>
                </a:ext>
              </a:extLst>
            </p:cNvPr>
            <p:cNvSpPr txBox="1"/>
            <p:nvPr/>
          </p:nvSpPr>
          <p:spPr>
            <a:xfrm>
              <a:off x="10503148" y="3932325"/>
              <a:ext cx="1415753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0F8795-D252-4B79-B5FD-8CF4755B6BE1}"/>
                </a:ext>
              </a:extLst>
            </p:cNvPr>
            <p:cNvSpPr/>
            <p:nvPr/>
          </p:nvSpPr>
          <p:spPr>
            <a:xfrm>
              <a:off x="10418191" y="6286650"/>
              <a:ext cx="1448686" cy="4049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 insights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95955D-4B4C-4B05-A86C-64EC4FC2C5EC}"/>
                </a:ext>
              </a:extLst>
            </p:cNvPr>
            <p:cNvSpPr/>
            <p:nvPr/>
          </p:nvSpPr>
          <p:spPr>
            <a:xfrm>
              <a:off x="7445723" y="6286650"/>
              <a:ext cx="2714644" cy="40494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Analytics backbone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D532F0-75F3-400B-85F5-64B84AD47E1C}"/>
                </a:ext>
              </a:extLst>
            </p:cNvPr>
            <p:cNvSpPr txBox="1"/>
            <p:nvPr/>
          </p:nvSpPr>
          <p:spPr>
            <a:xfrm>
              <a:off x="10450730" y="5113501"/>
              <a:ext cx="1415753" cy="285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33F50"/>
                  </a:solidFill>
                  <a:latin typeface="Century Gothic" panose="020B0502020202020204" pitchFamily="34" charset="0"/>
                  <a:ea typeface="Segoe UI" pitchFamily="34" charset="0"/>
                  <a:cs typeface="Segoe UI" pitchFamily="34" charset="0"/>
                </a:rPr>
                <a:t>BI &amp; visualization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A803228-7A78-4FA5-9C21-EDCB25610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673702" y="5475320"/>
              <a:ext cx="1074644" cy="697126"/>
            </a:xfrm>
            <a:prstGeom prst="rect">
              <a:avLst/>
            </a:prstGeom>
          </p:spPr>
        </p:pic>
        <p:sp>
          <p:nvSpPr>
            <p:cNvPr id="47" name="Right Arrow 30">
              <a:extLst>
                <a:ext uri="{FF2B5EF4-FFF2-40B4-BE49-F238E27FC236}">
                  <a16:creationId xmlns:a16="http://schemas.microsoft.com/office/drawing/2014/main" id="{E5E85C9C-8381-413C-B081-A5A78BCEA1B0}"/>
                </a:ext>
              </a:extLst>
            </p:cNvPr>
            <p:cNvSpPr/>
            <p:nvPr/>
          </p:nvSpPr>
          <p:spPr bwMode="auto">
            <a:xfrm>
              <a:off x="10331124" y="5389579"/>
              <a:ext cx="268143" cy="734632"/>
            </a:xfrm>
            <a:prstGeom prst="rightArrow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17588A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AFBD6-306D-4A56-9C65-DECECC0C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A6C006-EB9A-4BFD-8CE2-8C3D61ABB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hant_16-04 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err="1" smtClean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shant_16-04 v1" id="{C0E435F1-4258-44EF-8D59-75AE53EAC81A}" vid="{3C11618E-F7C4-4433-B063-F335079BC4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408D6B8A5C843AB3892B8F9DC8CF7" ma:contentTypeVersion="2" ma:contentTypeDescription="Create a new document." ma:contentTypeScope="" ma:versionID="e0d45cc10da6b1e961d009a3a0d1d626">
  <xsd:schema xmlns:xsd="http://www.w3.org/2001/XMLSchema" xmlns:xs="http://www.w3.org/2001/XMLSchema" xmlns:p="http://schemas.microsoft.com/office/2006/metadata/properties" xmlns:ns2="ae20796c-9fbe-468e-b608-26863723a4b5" targetNamespace="http://schemas.microsoft.com/office/2006/metadata/properties" ma:root="true" ma:fieldsID="b47742184e7d2ddc8058810002b05e90" ns2:_="">
    <xsd:import namespace="ae20796c-9fbe-468e-b608-26863723a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0796c-9fbe-468e-b608-26863723a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B00079-E9C7-4372-BC7D-8C0A86C7DACC}"/>
</file>

<file path=customXml/itemProps2.xml><?xml version="1.0" encoding="utf-8"?>
<ds:datastoreItem xmlns:ds="http://schemas.openxmlformats.org/officeDocument/2006/customXml" ds:itemID="{4ADB8E22-A004-4803-9CF3-6E6B5D01E349}"/>
</file>

<file path=customXml/itemProps3.xml><?xml version="1.0" encoding="utf-8"?>
<ds:datastoreItem xmlns:ds="http://schemas.openxmlformats.org/officeDocument/2006/customXml" ds:itemID="{DF016165-0B4A-499E-BA91-FB0552555191}"/>
</file>

<file path=docProps/app.xml><?xml version="1.0" encoding="utf-8"?>
<Properties xmlns="http://schemas.openxmlformats.org/officeDocument/2006/extended-properties" xmlns:vt="http://schemas.openxmlformats.org/officeDocument/2006/docPropsVTypes">
  <Template>Ishant_16-04 v1</Template>
  <TotalTime>6250</TotalTime>
  <Words>319</Words>
  <Application>Microsoft Office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Ishant_16-04 v1</vt:lpstr>
      <vt:lpstr>Success Story – 01</vt:lpstr>
      <vt:lpstr>Success Story – 01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ishant prasad</dc:creator>
  <cp:lastModifiedBy>Shuchita Jain</cp:lastModifiedBy>
  <cp:revision>409</cp:revision>
  <dcterms:created xsi:type="dcterms:W3CDTF">2018-04-16T11:42:09Z</dcterms:created>
  <dcterms:modified xsi:type="dcterms:W3CDTF">2022-10-03T05:31:12Z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0x0101009CA408D6B8A5C843AB3892B8F9DC8CF7</vt:lpwstr>
  </property>
</Properties>
</file>