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0" r:id="rId1"/>
  </p:sldMasterIdLst>
  <p:notesMasterIdLst>
    <p:notesMasterId r:id="rId4"/>
  </p:notesMasterIdLst>
  <p:sldIdLst>
    <p:sldId id="1334" r:id="rId2"/>
    <p:sldId id="13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3" orient="horz" pos="2069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zand" initials="f" lastIdx="1" clrIdx="0"/>
  <p:cmAuthor id="2" name="Transorg" initials="T" lastIdx="3" clrIdx="1">
    <p:extLst>
      <p:ext uri="{19B8F6BF-5375-455C-9EA6-DF929625EA0E}">
        <p15:presenceInfo xmlns:p15="http://schemas.microsoft.com/office/powerpoint/2012/main" userId="Transo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CACACA"/>
    <a:srgbClr val="C8C8C8"/>
    <a:srgbClr val="FFFFFF"/>
    <a:srgbClr val="DADADA"/>
    <a:srgbClr val="DFDFDF"/>
    <a:srgbClr val="E4E4E4"/>
    <a:srgbClr val="222A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588" y="56"/>
      </p:cViewPr>
      <p:guideLst>
        <p:guide orient="horz" pos="2341"/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D6232-70BE-4944-9359-FD49D44582A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6ED3-C902-4468-93B2-2561F9984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56ED3-C902-4468-93B2-2561F998420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56ED3-C902-4468-93B2-2561F9984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transorganalytics/" TargetMode="External"/><Relationship Id="rId3" Type="http://schemas.openxmlformats.org/officeDocument/2006/relationships/hyperlink" Target="https://in.linkedin.com/company/transorg-solutions-&amp;-service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transorg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hyperlink" Target="https://www.youtube.com/channel/UCGtr2zlPowCCp4eAQ1l0ezQ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961F-70F7-4581-BD44-2AD9DF711B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6"/>
            <a:ext cx="12201146" cy="68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22800" y="3674462"/>
            <a:ext cx="5220000" cy="2995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2800" y="3288863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26551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5868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58682" y="3288863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2800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48412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2800" y="1837154"/>
            <a:ext cx="5218912" cy="12780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348412" y="1837154"/>
            <a:ext cx="5220000" cy="12780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1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13">
          <p15:clr>
            <a:srgbClr val="FBAE40"/>
          </p15:clr>
        </p15:guide>
        <p15:guide id="2" pos="3976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  <p15:guide id="4" pos="368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686641" y="188913"/>
            <a:ext cx="2743200" cy="863600"/>
          </a:xfrm>
          <a:prstGeom prst="homePlat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22A3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3888" y="3161234"/>
            <a:ext cx="8740775" cy="5355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3200" dirty="0" smtClean="0">
                <a:solidFill>
                  <a:srgbClr val="222A3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marL="0"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5"/>
            <a:ext cx="9392206" cy="501092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6185"/>
          <a:stretch/>
        </p:blipFill>
        <p:spPr>
          <a:xfrm>
            <a:off x="1180511" y="932136"/>
            <a:ext cx="10102628" cy="59258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69817" y="5923527"/>
            <a:ext cx="429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1"/>
            <a:r>
              <a:rPr lang="en-US" sz="1600" b="1" dirty="0" err="1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TransOrg</a:t>
            </a:r>
            <a:r>
              <a:rPr lang="en-US" sz="1600" b="1" dirty="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Analytics</a:t>
            </a:r>
          </a:p>
          <a:p>
            <a:pPr defTabSz="914291"/>
            <a:r>
              <a:rPr lang="en-US" sz="1400" dirty="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" action="ppaction://noaction"/>
              </a:rPr>
              <a:t>www.transorg.com</a:t>
            </a:r>
          </a:p>
          <a:p>
            <a:pPr defTabSz="914291"/>
            <a:r>
              <a:rPr lang="en-US" sz="140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" action="ppaction://noaction"/>
              </a:rPr>
              <a:t>0124-4006248</a:t>
            </a:r>
            <a:endParaRPr lang="en-US" sz="1400" dirty="0">
              <a:solidFill>
                <a:srgbClr val="44546A">
                  <a:lumMod val="75000"/>
                </a:srgbClr>
              </a:solidFill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  <a:hlinkClick r:id="" action="ppaction://noactio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40840" y="2213730"/>
            <a:ext cx="1259536" cy="301426"/>
            <a:chOff x="10840840" y="2213730"/>
            <a:chExt cx="1259536" cy="301426"/>
          </a:xfrm>
        </p:grpSpPr>
        <p:sp>
          <p:nvSpPr>
            <p:cNvPr id="10" name="Rectangle 9"/>
            <p:cNvSpPr/>
            <p:nvPr/>
          </p:nvSpPr>
          <p:spPr>
            <a:xfrm>
              <a:off x="11164376" y="2238157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3"/>
                </a:rPr>
                <a:t>LinkedIn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840" y="2213730"/>
              <a:ext cx="301426" cy="30142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0828615" y="3058149"/>
            <a:ext cx="1271761" cy="325878"/>
            <a:chOff x="10828615" y="3058149"/>
            <a:chExt cx="1271761" cy="325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8615" y="3058149"/>
              <a:ext cx="325877" cy="32587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1164376" y="3100779"/>
              <a:ext cx="936000" cy="2754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6"/>
                </a:rPr>
                <a:t>Twitter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889" y="2619351"/>
            <a:ext cx="2846986" cy="1233387"/>
            <a:chOff x="1887889" y="2619351"/>
            <a:chExt cx="2846986" cy="1233387"/>
          </a:xfrm>
        </p:grpSpPr>
        <p:sp>
          <p:nvSpPr>
            <p:cNvPr id="16" name="TextBox 15"/>
            <p:cNvSpPr txBox="1"/>
            <p:nvPr/>
          </p:nvSpPr>
          <p:spPr>
            <a:xfrm>
              <a:off x="1887889" y="2837075"/>
              <a:ext cx="2846986" cy="1015663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US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  <a:p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Raajeev Aggarwal</a:t>
              </a:r>
            </a:p>
            <a:p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raajeev.aggarwal@transorg.com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 </a:t>
              </a:r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+1 703 568 0285</a:t>
              </a:r>
            </a:p>
          </p:txBody>
        </p:sp>
        <p:sp useBgFill="1">
          <p:nvSpPr>
            <p:cNvPr id="17" name="Oval 16"/>
            <p:cNvSpPr/>
            <p:nvPr/>
          </p:nvSpPr>
          <p:spPr>
            <a:xfrm>
              <a:off x="2341557" y="2619351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1825" y="3932288"/>
            <a:ext cx="2338085" cy="1984279"/>
            <a:chOff x="6231825" y="3932288"/>
            <a:chExt cx="2338085" cy="1984279"/>
          </a:xfrm>
        </p:grpSpPr>
        <p:sp>
          <p:nvSpPr>
            <p:cNvPr id="19" name="TextBox 18"/>
            <p:cNvSpPr txBox="1"/>
            <p:nvPr/>
          </p:nvSpPr>
          <p:spPr>
            <a:xfrm>
              <a:off x="6231825" y="4162237"/>
              <a:ext cx="2338085" cy="1754330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India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 err="1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Shuchita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Jain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shuchita.jain@transorg.com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+91 98112 60911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 err="1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Debjit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Sen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Debjit.sen@transorg.com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+91 99532 46251</a:t>
              </a:r>
            </a:p>
          </p:txBody>
        </p:sp>
        <p:sp useBgFill="1">
          <p:nvSpPr>
            <p:cNvPr id="20" name="Oval 19"/>
            <p:cNvSpPr/>
            <p:nvPr/>
          </p:nvSpPr>
          <p:spPr>
            <a:xfrm>
              <a:off x="8023774" y="3932288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72226" y="4211174"/>
            <a:ext cx="2156389" cy="1297180"/>
            <a:chOff x="8672226" y="4211174"/>
            <a:chExt cx="2156389" cy="1297180"/>
          </a:xfrm>
        </p:grpSpPr>
        <p:sp>
          <p:nvSpPr>
            <p:cNvPr id="22" name="TextBox 21"/>
            <p:cNvSpPr txBox="1"/>
            <p:nvPr/>
          </p:nvSpPr>
          <p:spPr>
            <a:xfrm>
              <a:off x="8672226" y="4492691"/>
              <a:ext cx="2156389" cy="1015663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Singapore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Vijay Bajaj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vijay@transorg.com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+65 9752 9020</a:t>
              </a:r>
            </a:p>
          </p:txBody>
        </p:sp>
        <p:sp useBgFill="1">
          <p:nvSpPr>
            <p:cNvPr id="23" name="Oval 22"/>
            <p:cNvSpPr/>
            <p:nvPr/>
          </p:nvSpPr>
          <p:spPr>
            <a:xfrm>
              <a:off x="8775291" y="4211174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855527" y="2650626"/>
            <a:ext cx="1256544" cy="295841"/>
            <a:chOff x="10855527" y="2650626"/>
            <a:chExt cx="1256544" cy="2958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27" y="2650626"/>
              <a:ext cx="272052" cy="27205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1164376" y="2669468"/>
              <a:ext cx="947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8"/>
                </a:rPr>
                <a:t>Facebook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0847554" y="3519497"/>
            <a:ext cx="1252822" cy="288000"/>
            <a:chOff x="10847554" y="3519497"/>
            <a:chExt cx="1252822" cy="288000"/>
          </a:xfrm>
        </p:grpSpPr>
        <p:sp>
          <p:nvSpPr>
            <p:cNvPr id="31" name="Rectangle 30"/>
            <p:cNvSpPr/>
            <p:nvPr/>
          </p:nvSpPr>
          <p:spPr>
            <a:xfrm>
              <a:off x="11164376" y="3530498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IN" sz="120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9"/>
                </a:rPr>
                <a:t>YouTube</a:t>
              </a:r>
              <a:endParaRPr lang="en-IN" sz="120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3" name="Picture 6" descr="Image result for youtube icon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554" y="3519497"/>
              <a:ext cx="28799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38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4A6C006-EB9A-4BFD-8CE2-8C3D61ABB6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4000" y="3288863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18"/>
          </p:nvPr>
        </p:nvSpPr>
        <p:spPr>
          <a:xfrm>
            <a:off x="6348413" y="3670470"/>
            <a:ext cx="5219700" cy="2998618"/>
          </a:xfrm>
          <a:prstGeom prst="rect">
            <a:avLst/>
          </a:prstGeom>
        </p:spPr>
        <p:txBody>
          <a:bodyPr/>
          <a:lstStyle>
            <a:lvl1pPr>
              <a:defRPr lang="en-IN" sz="120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55868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8682" y="3288863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4000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48412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24000" y="1832428"/>
            <a:ext cx="5220000" cy="12780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348412" y="1832428"/>
            <a:ext cx="5220000" cy="12780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624000" y="3670470"/>
            <a:ext cx="5220000" cy="29988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76412" y="143666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 hasCustomPrompt="1"/>
          </p:nvPr>
        </p:nvSpPr>
        <p:spPr>
          <a:xfrm>
            <a:off x="623888" y="1449388"/>
            <a:ext cx="9399001" cy="52197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Add SmartArt&gt;list&gt;vertical curved list</a:t>
            </a:r>
          </a:p>
        </p:txBody>
      </p:sp>
    </p:spTree>
    <p:extLst>
      <p:ext uri="{BB962C8B-B14F-4D97-AF65-F5344CB8AC3E}">
        <p14:creationId xmlns:p14="http://schemas.microsoft.com/office/powerpoint/2010/main" val="36769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3888" y="1450800"/>
            <a:ext cx="10944225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0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0683" y="1849636"/>
            <a:ext cx="10944225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3888" y="1449388"/>
            <a:ext cx="5205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362513" y="1449388"/>
            <a:ext cx="5205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3888" y="1838184"/>
            <a:ext cx="5205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362513" y="1838184"/>
            <a:ext cx="5205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9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2800" y="1450800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410656" y="1459888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8198513" y="1459888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5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2800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410656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8198513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2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711" r:id="rId3"/>
    <p:sldLayoutId id="2147483686" r:id="rId4"/>
    <p:sldLayoutId id="2147483689" r:id="rId5"/>
    <p:sldLayoutId id="2147483690" r:id="rId6"/>
    <p:sldLayoutId id="2147483712" r:id="rId7"/>
    <p:sldLayoutId id="2147483713" r:id="rId8"/>
    <p:sldLayoutId id="2147483688" r:id="rId9"/>
    <p:sldLayoutId id="2147483687" r:id="rId10"/>
    <p:sldLayoutId id="2147483679" r:id="rId11"/>
    <p:sldLayoutId id="2147483674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393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30683" y="504150"/>
            <a:ext cx="9392206" cy="497393"/>
          </a:xfrm>
        </p:spPr>
        <p:txBody>
          <a:bodyPr/>
          <a:lstStyle/>
          <a:p>
            <a:r>
              <a:rPr lang="en-US" dirty="0"/>
              <a:t>Prioritization of sectors to target for ‘distress sales’ campaigns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683" y="131899"/>
            <a:ext cx="9392206" cy="313350"/>
          </a:xfrm>
        </p:spPr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Success Story – 01</a:t>
            </a:r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Client wanted to find the potential sectors that can be targeted for distress sales (last minute sales to sell unsold tickets) optimization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Gather and process required data.</a:t>
            </a:r>
          </a:p>
          <a:p>
            <a:r>
              <a:rPr lang="en-US" dirty="0">
                <a:latin typeface="Century Gothic" panose="020B0502020202020204" pitchFamily="34" charset="0"/>
              </a:rPr>
              <a:t>Perform multiple exploratory data analysis techniques on data.</a:t>
            </a:r>
          </a:p>
          <a:p>
            <a:r>
              <a:rPr lang="en-US" dirty="0">
                <a:latin typeface="Century Gothic" panose="020B0502020202020204" pitchFamily="34" charset="0"/>
              </a:rPr>
              <a:t>Create new features (feature engineering) to analyze data and perform visualization using power point and power BI.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Following three clusters were seen in the scatter plot: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Best performing sectors: min and max load factor were above 60% throughout the given time period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Under performing sectors: min and max load factor were below 60% throughout the given time period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Opportunities exist:  min and max load factor were fluctuating between above and below 60%</a:t>
            </a:r>
            <a:endParaRPr lang="en-IN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When evaluating distress sales optimization, the sectors under the "Opportunities exist" cluster were picked as prospective targets that should be prioritized first.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624000" y="3670469"/>
            <a:ext cx="5220000" cy="3055631"/>
          </a:xfrm>
        </p:spPr>
        <p:txBody>
          <a:bodyPr/>
          <a:lstStyle/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Analyzed and preprocessed flights data and created new features to better understand the data.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Removed unnecessary data after incorporating business requirements.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Picked up all the final sectors and performed following steps: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Calculated month and week level frequencies of all the sectors that were covered in the given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Calculated load factor of all the sectors for each week in the provided time period.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Calculated min and max load factor from the previous step.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Plotted a scatter plot b/w min and max load factor to understand the distribution.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Separated data in scatter plot by dissecting them into 4 quadrants.</a:t>
            </a:r>
          </a:p>
        </p:txBody>
      </p:sp>
      <p:sp>
        <p:nvSpPr>
          <p:cNvPr id="27" name="Objective_Content"/>
          <p:cNvSpPr/>
          <p:nvPr/>
        </p:nvSpPr>
        <p:spPr>
          <a:xfrm>
            <a:off x="623888" y="1912778"/>
            <a:ext cx="4771233" cy="1058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defTabSz="4445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pproach_Content"/>
          <p:cNvSpPr/>
          <p:nvPr/>
        </p:nvSpPr>
        <p:spPr>
          <a:xfrm>
            <a:off x="647079" y="3578559"/>
            <a:ext cx="4771233" cy="23566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760F5-3AE1-471C-9FDB-74D9EE231A06}"/>
              </a:ext>
            </a:extLst>
          </p:cNvPr>
          <p:cNvGrpSpPr/>
          <p:nvPr/>
        </p:nvGrpSpPr>
        <p:grpSpPr>
          <a:xfrm>
            <a:off x="6242154" y="3941313"/>
            <a:ext cx="5432515" cy="2526001"/>
            <a:chOff x="5984703" y="3932325"/>
            <a:chExt cx="5934198" cy="2759274"/>
          </a:xfrm>
        </p:grpSpPr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id="{955639B1-7CA6-47B6-8862-DFB28E609E08}"/>
                </a:ext>
              </a:extLst>
            </p:cNvPr>
            <p:cNvSpPr/>
            <p:nvPr/>
          </p:nvSpPr>
          <p:spPr>
            <a:xfrm>
              <a:off x="5984703" y="3969664"/>
              <a:ext cx="1296000" cy="396000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Sources</a:t>
              </a:r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69512B80-AF6D-4D16-8752-6C9A90813D9D}"/>
                </a:ext>
              </a:extLst>
            </p:cNvPr>
            <p:cNvSpPr/>
            <p:nvPr/>
          </p:nvSpPr>
          <p:spPr>
            <a:xfrm>
              <a:off x="6090461" y="4589100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Flights 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ight Arrow 15">
              <a:extLst>
                <a:ext uri="{FF2B5EF4-FFF2-40B4-BE49-F238E27FC236}">
                  <a16:creationId xmlns:a16="http://schemas.microsoft.com/office/drawing/2014/main" id="{4CE5CDB8-70A5-49C5-9044-8C34909E349F}"/>
                </a:ext>
              </a:extLst>
            </p:cNvPr>
            <p:cNvSpPr/>
            <p:nvPr/>
          </p:nvSpPr>
          <p:spPr bwMode="auto">
            <a:xfrm>
              <a:off x="7330553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FA1DD6-32F8-49DB-94C0-D34E49E9F893}"/>
                </a:ext>
              </a:extLst>
            </p:cNvPr>
            <p:cNvSpPr txBox="1"/>
            <p:nvPr/>
          </p:nvSpPr>
          <p:spPr>
            <a:xfrm>
              <a:off x="7065724" y="3932325"/>
              <a:ext cx="2177254" cy="47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manipulation and feature engineering</a:t>
              </a:r>
            </a:p>
          </p:txBody>
        </p:sp>
        <p:sp>
          <p:nvSpPr>
            <p:cNvPr id="33" name="Right Arrow 17">
              <a:extLst>
                <a:ext uri="{FF2B5EF4-FFF2-40B4-BE49-F238E27FC236}">
                  <a16:creationId xmlns:a16="http://schemas.microsoft.com/office/drawing/2014/main" id="{3D8444FE-F99E-49E9-A0E5-FB2E5C872558}"/>
                </a:ext>
              </a:extLst>
            </p:cNvPr>
            <p:cNvSpPr/>
            <p:nvPr/>
          </p:nvSpPr>
          <p:spPr bwMode="auto">
            <a:xfrm>
              <a:off x="10331124" y="429229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ight Arrow 19">
              <a:extLst>
                <a:ext uri="{FF2B5EF4-FFF2-40B4-BE49-F238E27FC236}">
                  <a16:creationId xmlns:a16="http://schemas.microsoft.com/office/drawing/2014/main" id="{C41F872B-7CFA-4EF5-A0C0-624AE9E8610D}"/>
                </a:ext>
              </a:extLst>
            </p:cNvPr>
            <p:cNvSpPr/>
            <p:nvPr/>
          </p:nvSpPr>
          <p:spPr bwMode="auto">
            <a:xfrm>
              <a:off x="8729217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AABB0-AD4C-4A8A-90EB-6E5944672BE3}"/>
                </a:ext>
              </a:extLst>
            </p:cNvPr>
            <p:cNvSpPr txBox="1"/>
            <p:nvPr/>
          </p:nvSpPr>
          <p:spPr>
            <a:xfrm>
              <a:off x="8949433" y="3932325"/>
              <a:ext cx="1434908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Final Data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C8D4E3-8F0E-4089-A9F5-9B50EED3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716" y="4482704"/>
              <a:ext cx="1010743" cy="153911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5C3082-60B3-4ABF-9EDB-BB50E278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098" y="4225958"/>
              <a:ext cx="829853" cy="829853"/>
            </a:xfrm>
            <a:prstGeom prst="rect">
              <a:avLst/>
            </a:prstGeom>
          </p:spPr>
        </p:pic>
        <p:sp>
          <p:nvSpPr>
            <p:cNvPr id="39" name="Rounded Rectangle 24">
              <a:extLst>
                <a:ext uri="{FF2B5EF4-FFF2-40B4-BE49-F238E27FC236}">
                  <a16:creationId xmlns:a16="http://schemas.microsoft.com/office/drawing/2014/main" id="{F7487592-1F1C-41E6-A939-C100021140EC}"/>
                </a:ext>
              </a:extLst>
            </p:cNvPr>
            <p:cNvSpPr/>
            <p:nvPr/>
          </p:nvSpPr>
          <p:spPr>
            <a:xfrm>
              <a:off x="6090461" y="5411737"/>
              <a:ext cx="1074645" cy="432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Other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B5D1D8-B6EC-449C-8C4C-C1BB6CD460BF}"/>
                </a:ext>
              </a:extLst>
            </p:cNvPr>
            <p:cNvSpPr txBox="1"/>
            <p:nvPr/>
          </p:nvSpPr>
          <p:spPr>
            <a:xfrm>
              <a:off x="10503148" y="3932325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0F8795-D252-4B79-B5FD-8CF4755B6BE1}"/>
                </a:ext>
              </a:extLst>
            </p:cNvPr>
            <p:cNvSpPr/>
            <p:nvPr/>
          </p:nvSpPr>
          <p:spPr>
            <a:xfrm>
              <a:off x="10418191" y="6286650"/>
              <a:ext cx="1448686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insights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5955D-4B4C-4B05-A86C-64EC4FC2C5EC}"/>
                </a:ext>
              </a:extLst>
            </p:cNvPr>
            <p:cNvSpPr/>
            <p:nvPr/>
          </p:nvSpPr>
          <p:spPr>
            <a:xfrm>
              <a:off x="7445723" y="6286650"/>
              <a:ext cx="2714644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backbone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D532F0-75F3-400B-85F5-64B84AD47E1C}"/>
                </a:ext>
              </a:extLst>
            </p:cNvPr>
            <p:cNvSpPr txBox="1"/>
            <p:nvPr/>
          </p:nvSpPr>
          <p:spPr>
            <a:xfrm>
              <a:off x="10450730" y="5113501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BI &amp; visualization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A803228-7A78-4FA5-9C21-EDCB2561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73702" y="5475320"/>
              <a:ext cx="1074644" cy="697126"/>
            </a:xfrm>
            <a:prstGeom prst="rect">
              <a:avLst/>
            </a:prstGeom>
          </p:spPr>
        </p:pic>
        <p:sp>
          <p:nvSpPr>
            <p:cNvPr id="47" name="Right Arrow 30">
              <a:extLst>
                <a:ext uri="{FF2B5EF4-FFF2-40B4-BE49-F238E27FC236}">
                  <a16:creationId xmlns:a16="http://schemas.microsoft.com/office/drawing/2014/main" id="{E5E85C9C-8381-413C-B081-A5A78BCEA1B0}"/>
                </a:ext>
              </a:extLst>
            </p:cNvPr>
            <p:cNvSpPr/>
            <p:nvPr/>
          </p:nvSpPr>
          <p:spPr bwMode="auto">
            <a:xfrm>
              <a:off x="10331124" y="538957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FBD6-306D-4A56-9C65-DECECC0C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5" name="Graphic 4" descr="Take Off with solid fill">
            <a:extLst>
              <a:ext uri="{FF2B5EF4-FFF2-40B4-BE49-F238E27FC236}">
                <a16:creationId xmlns:a16="http://schemas.microsoft.com/office/drawing/2014/main" id="{98C22CCC-B723-6B9F-7798-7C85B759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674" y="4565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30683" y="451891"/>
            <a:ext cx="9392206" cy="497393"/>
          </a:xfrm>
        </p:spPr>
        <p:txBody>
          <a:bodyPr/>
          <a:lstStyle/>
          <a:p>
            <a:r>
              <a:rPr lang="en-US" dirty="0"/>
              <a:t>The route has sufficient traffic to warrant operating a direct flight.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683" y="104358"/>
            <a:ext cx="9392206" cy="313350"/>
          </a:xfrm>
        </p:spPr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Success Story – 02</a:t>
            </a:r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24000" y="3249000"/>
            <a:ext cx="1764000" cy="360000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54218" y="1746640"/>
            <a:ext cx="5265884" cy="1434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To find potential sectors (from the pool of 5000+ sectors) where client can operate direct flights. Such sectors used to be catered by connecting flights only.</a:t>
            </a:r>
          </a:p>
          <a:p>
            <a:r>
              <a:rPr lang="en-US" dirty="0">
                <a:latin typeface="Century Gothic" panose="020B0502020202020204" pitchFamily="34" charset="0"/>
              </a:rPr>
              <a:t>Based on data manipulation and feature engineering, it was necessary to develop strategies to separate sectors that can be </a:t>
            </a:r>
            <a:r>
              <a:rPr lang="en-US" dirty="0" err="1">
                <a:latin typeface="Century Gothic" panose="020B0502020202020204" pitchFamily="34" charset="0"/>
              </a:rPr>
              <a:t>categorised</a:t>
            </a:r>
            <a:r>
              <a:rPr lang="en-US" dirty="0">
                <a:latin typeface="Century Gothic" panose="020B0502020202020204" pitchFamily="34" charset="0"/>
              </a:rPr>
              <a:t> as potential sectors where the client might consider about operating direct flights.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>
          <a:xfrm>
            <a:off x="6348412" y="1734915"/>
            <a:ext cx="5220000" cy="1278000"/>
          </a:xfrm>
        </p:spPr>
        <p:txBody>
          <a:bodyPr/>
          <a:lstStyle/>
          <a:p>
            <a:r>
              <a:rPr lang="en-US" sz="1200" dirty="0"/>
              <a:t>Passenger load analysis for each leg of route and considerations for new routes.</a:t>
            </a:r>
          </a:p>
          <a:p>
            <a:r>
              <a:rPr lang="en-US" sz="1200" dirty="0"/>
              <a:t>Recommending new direct routes basis high passenger volume and revenue.</a:t>
            </a:r>
          </a:p>
          <a:p>
            <a:r>
              <a:rPr lang="en-US" sz="1200" dirty="0" err="1"/>
              <a:t>Analysing</a:t>
            </a:r>
            <a:r>
              <a:rPr lang="en-US" sz="1200" dirty="0"/>
              <a:t> impact of initiating a new direct flight on the recommended routes.</a:t>
            </a:r>
          </a:p>
          <a:p>
            <a:r>
              <a:rPr lang="en-US" sz="1200" dirty="0"/>
              <a:t>Predicting potential load factor for each leg of flight, that may be affected by traffic movement from connecting to direct</a:t>
            </a:r>
            <a:r>
              <a:rPr lang="en-IN" sz="12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dirty="0">
                <a:latin typeface="Century Gothic" panose="020B0502020202020204" pitchFamily="34" charset="0"/>
              </a:rPr>
              <a:t>Recommending route clusters where: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Existing connecting legs will not be impacted.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Existing connecting legs will be drastically impacted.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623887" y="3494815"/>
            <a:ext cx="5550125" cy="3055631"/>
          </a:xfrm>
        </p:spPr>
        <p:txBody>
          <a:bodyPr/>
          <a:lstStyle/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Collect sectors where the client is not operating any direct flights.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Prepare data to analyze underlying legs of the targeted sectors.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Performed exploratory data analysis to come up with the required features that can be considered to arrive at the desired solution.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Final steps performed to arrive at the final solution: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Calculate aggregated data of all the sectors where client is operating only connecting direct flights.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Calculate rank based on passenger count and revenue for each of the selected sectors.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Plot scatter plot b/w passenger count rank and revenue rank, to visualize the distribution of sectors.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Pick sectors that are having good passenger count rank and good revenue rank.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Perform leg analysis on these sectors to predict the impact on underlying legs if the client decides to operate direct flights on these </a:t>
            </a:r>
            <a:r>
              <a:rPr lang="en-US" dirty="0" err="1">
                <a:latin typeface="Century Gothic" panose="020B0502020202020204" pitchFamily="34" charset="0"/>
              </a:rPr>
              <a:t>Ods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Objective_Content"/>
          <p:cNvSpPr/>
          <p:nvPr/>
        </p:nvSpPr>
        <p:spPr>
          <a:xfrm>
            <a:off x="623888" y="1912778"/>
            <a:ext cx="4771233" cy="1058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defTabSz="4445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pproach_Content"/>
          <p:cNvSpPr/>
          <p:nvPr/>
        </p:nvSpPr>
        <p:spPr>
          <a:xfrm>
            <a:off x="647079" y="3578559"/>
            <a:ext cx="4771233" cy="23566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760F5-3AE1-471C-9FDB-74D9EE231A06}"/>
              </a:ext>
            </a:extLst>
          </p:cNvPr>
          <p:cNvGrpSpPr/>
          <p:nvPr/>
        </p:nvGrpSpPr>
        <p:grpSpPr>
          <a:xfrm>
            <a:off x="6348412" y="4227104"/>
            <a:ext cx="5432515" cy="2526001"/>
            <a:chOff x="5984703" y="3932325"/>
            <a:chExt cx="5934198" cy="2759274"/>
          </a:xfrm>
        </p:grpSpPr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id="{955639B1-7CA6-47B6-8862-DFB28E609E08}"/>
                </a:ext>
              </a:extLst>
            </p:cNvPr>
            <p:cNvSpPr/>
            <p:nvPr/>
          </p:nvSpPr>
          <p:spPr>
            <a:xfrm>
              <a:off x="5984703" y="3969664"/>
              <a:ext cx="1296000" cy="396000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Sources</a:t>
              </a:r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69512B80-AF6D-4D16-8752-6C9A90813D9D}"/>
                </a:ext>
              </a:extLst>
            </p:cNvPr>
            <p:cNvSpPr/>
            <p:nvPr/>
          </p:nvSpPr>
          <p:spPr>
            <a:xfrm>
              <a:off x="6090461" y="4589100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Flights 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ight Arrow 15">
              <a:extLst>
                <a:ext uri="{FF2B5EF4-FFF2-40B4-BE49-F238E27FC236}">
                  <a16:creationId xmlns:a16="http://schemas.microsoft.com/office/drawing/2014/main" id="{4CE5CDB8-70A5-49C5-9044-8C34909E349F}"/>
                </a:ext>
              </a:extLst>
            </p:cNvPr>
            <p:cNvSpPr/>
            <p:nvPr/>
          </p:nvSpPr>
          <p:spPr bwMode="auto">
            <a:xfrm>
              <a:off x="7330553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FA1DD6-32F8-49DB-94C0-D34E49E9F893}"/>
                </a:ext>
              </a:extLst>
            </p:cNvPr>
            <p:cNvSpPr txBox="1"/>
            <p:nvPr/>
          </p:nvSpPr>
          <p:spPr>
            <a:xfrm>
              <a:off x="7065724" y="3932325"/>
              <a:ext cx="2177254" cy="47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manipulation and feature engineering</a:t>
              </a:r>
            </a:p>
          </p:txBody>
        </p:sp>
        <p:sp>
          <p:nvSpPr>
            <p:cNvPr id="33" name="Right Arrow 17">
              <a:extLst>
                <a:ext uri="{FF2B5EF4-FFF2-40B4-BE49-F238E27FC236}">
                  <a16:creationId xmlns:a16="http://schemas.microsoft.com/office/drawing/2014/main" id="{3D8444FE-F99E-49E9-A0E5-FB2E5C872558}"/>
                </a:ext>
              </a:extLst>
            </p:cNvPr>
            <p:cNvSpPr/>
            <p:nvPr/>
          </p:nvSpPr>
          <p:spPr bwMode="auto">
            <a:xfrm>
              <a:off x="10331124" y="429229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ight Arrow 19">
              <a:extLst>
                <a:ext uri="{FF2B5EF4-FFF2-40B4-BE49-F238E27FC236}">
                  <a16:creationId xmlns:a16="http://schemas.microsoft.com/office/drawing/2014/main" id="{C41F872B-7CFA-4EF5-A0C0-624AE9E8610D}"/>
                </a:ext>
              </a:extLst>
            </p:cNvPr>
            <p:cNvSpPr/>
            <p:nvPr/>
          </p:nvSpPr>
          <p:spPr bwMode="auto">
            <a:xfrm>
              <a:off x="8729217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AABB0-AD4C-4A8A-90EB-6E5944672BE3}"/>
                </a:ext>
              </a:extLst>
            </p:cNvPr>
            <p:cNvSpPr txBox="1"/>
            <p:nvPr/>
          </p:nvSpPr>
          <p:spPr>
            <a:xfrm>
              <a:off x="8949433" y="3932325"/>
              <a:ext cx="1434908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Final Data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C8D4E3-8F0E-4089-A9F5-9B50EED3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716" y="4482704"/>
              <a:ext cx="1010743" cy="153911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5C3082-60B3-4ABF-9EDB-BB50E278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098" y="4225958"/>
              <a:ext cx="829853" cy="829853"/>
            </a:xfrm>
            <a:prstGeom prst="rect">
              <a:avLst/>
            </a:prstGeom>
          </p:spPr>
        </p:pic>
        <p:sp>
          <p:nvSpPr>
            <p:cNvPr id="39" name="Rounded Rectangle 24">
              <a:extLst>
                <a:ext uri="{FF2B5EF4-FFF2-40B4-BE49-F238E27FC236}">
                  <a16:creationId xmlns:a16="http://schemas.microsoft.com/office/drawing/2014/main" id="{F7487592-1F1C-41E6-A939-C100021140EC}"/>
                </a:ext>
              </a:extLst>
            </p:cNvPr>
            <p:cNvSpPr/>
            <p:nvPr/>
          </p:nvSpPr>
          <p:spPr>
            <a:xfrm>
              <a:off x="6104457" y="5223368"/>
              <a:ext cx="1074645" cy="432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Route level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B5D1D8-B6EC-449C-8C4C-C1BB6CD460BF}"/>
                </a:ext>
              </a:extLst>
            </p:cNvPr>
            <p:cNvSpPr txBox="1"/>
            <p:nvPr/>
          </p:nvSpPr>
          <p:spPr>
            <a:xfrm>
              <a:off x="10503148" y="3932325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0F8795-D252-4B79-B5FD-8CF4755B6BE1}"/>
                </a:ext>
              </a:extLst>
            </p:cNvPr>
            <p:cNvSpPr/>
            <p:nvPr/>
          </p:nvSpPr>
          <p:spPr>
            <a:xfrm>
              <a:off x="10418191" y="6286650"/>
              <a:ext cx="1448686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insights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5955D-4B4C-4B05-A86C-64EC4FC2C5EC}"/>
                </a:ext>
              </a:extLst>
            </p:cNvPr>
            <p:cNvSpPr/>
            <p:nvPr/>
          </p:nvSpPr>
          <p:spPr>
            <a:xfrm>
              <a:off x="7445723" y="6286650"/>
              <a:ext cx="2714644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backbone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D532F0-75F3-400B-85F5-64B84AD47E1C}"/>
                </a:ext>
              </a:extLst>
            </p:cNvPr>
            <p:cNvSpPr txBox="1"/>
            <p:nvPr/>
          </p:nvSpPr>
          <p:spPr>
            <a:xfrm>
              <a:off x="10450730" y="5113501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BI &amp; visualization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A803228-7A78-4FA5-9C21-EDCB2561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73702" y="5475320"/>
              <a:ext cx="1074644" cy="697126"/>
            </a:xfrm>
            <a:prstGeom prst="rect">
              <a:avLst/>
            </a:prstGeom>
          </p:spPr>
        </p:pic>
        <p:sp>
          <p:nvSpPr>
            <p:cNvPr id="47" name="Right Arrow 30">
              <a:extLst>
                <a:ext uri="{FF2B5EF4-FFF2-40B4-BE49-F238E27FC236}">
                  <a16:creationId xmlns:a16="http://schemas.microsoft.com/office/drawing/2014/main" id="{E5E85C9C-8381-413C-B081-A5A78BCEA1B0}"/>
                </a:ext>
              </a:extLst>
            </p:cNvPr>
            <p:cNvSpPr/>
            <p:nvPr/>
          </p:nvSpPr>
          <p:spPr bwMode="auto">
            <a:xfrm>
              <a:off x="10331124" y="538957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FBD6-306D-4A56-9C65-DECECC0C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Graphic 4" descr="Take Off with solid fill">
            <a:extLst>
              <a:ext uri="{FF2B5EF4-FFF2-40B4-BE49-F238E27FC236}">
                <a16:creationId xmlns:a16="http://schemas.microsoft.com/office/drawing/2014/main" id="{98C22CCC-B723-6B9F-7798-7C85B759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0568" y="4828354"/>
            <a:ext cx="914400" cy="914400"/>
          </a:xfrm>
          <a:prstGeom prst="rect">
            <a:avLst/>
          </a:prstGeom>
        </p:spPr>
      </p:pic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7B743CD2-7863-E5E4-D3A1-4A804006A59C}"/>
              </a:ext>
            </a:extLst>
          </p:cNvPr>
          <p:cNvSpPr/>
          <p:nvPr/>
        </p:nvSpPr>
        <p:spPr>
          <a:xfrm>
            <a:off x="6458042" y="6080103"/>
            <a:ext cx="983793" cy="395478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26428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hant_16-04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hant_16-04 v1" id="{C0E435F1-4258-44EF-8D59-75AE53EAC81A}" vid="{3C11618E-F7C4-4433-B063-F335079BC4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Ishant_16-04 v1</Template>
  <TotalTime>7733</TotalTime>
  <Words>630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Ishant_16-04 v1</vt:lpstr>
      <vt:lpstr>Success Story – 01</vt:lpstr>
      <vt:lpstr>Success Story – 02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ishant prasad</dc:creator>
  <cp:lastModifiedBy>Nitesh Kumar</cp:lastModifiedBy>
  <cp:revision>418</cp:revision>
  <dcterms:created xsi:type="dcterms:W3CDTF">2018-04-16T11:42:09Z</dcterms:created>
  <dcterms:modified xsi:type="dcterms:W3CDTF">2022-10-04T07:08:34Z</dcterms:modified>
</cp:coreProperties>
</file>