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0C0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4065" y="462597"/>
            <a:ext cx="251587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489" y="1550543"/>
            <a:ext cx="8161020" cy="4515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C0C0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130" y="2146935"/>
            <a:ext cx="757237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Capstone</a:t>
            </a:r>
            <a:r>
              <a:rPr spc="-135" dirty="0"/>
              <a:t> </a:t>
            </a:r>
            <a:r>
              <a:rPr dirty="0"/>
              <a:t>project</a:t>
            </a:r>
            <a:r>
              <a:rPr spc="-120" dirty="0"/>
              <a:t> </a:t>
            </a:r>
            <a:r>
              <a:rPr spc="-50" dirty="0"/>
              <a:t>2</a:t>
            </a:r>
          </a:p>
          <a:p>
            <a:pPr algn="ctr">
              <a:lnSpc>
                <a:spcPct val="100000"/>
              </a:lnSpc>
            </a:pPr>
            <a:r>
              <a:rPr dirty="0">
                <a:solidFill>
                  <a:srgbClr val="006FC0"/>
                </a:solidFill>
              </a:rPr>
              <a:t>NYC</a:t>
            </a:r>
            <a:r>
              <a:rPr spc="-114" dirty="0">
                <a:solidFill>
                  <a:srgbClr val="006FC0"/>
                </a:solidFill>
              </a:rPr>
              <a:t> </a:t>
            </a:r>
            <a:r>
              <a:rPr spc="-45" dirty="0">
                <a:solidFill>
                  <a:srgbClr val="006FC0"/>
                </a:solidFill>
              </a:rPr>
              <a:t>TAXI</a:t>
            </a:r>
            <a:r>
              <a:rPr spc="-100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TRIP</a:t>
            </a:r>
            <a:r>
              <a:rPr spc="-105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TIME</a:t>
            </a:r>
            <a:r>
              <a:rPr spc="-100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3810000"/>
            <a:ext cx="6172199" cy="1284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0" marR="957580" algn="ctr">
              <a:lnSpc>
                <a:spcPct val="100000"/>
              </a:lnSpc>
              <a:spcBef>
                <a:spcPts val="100"/>
              </a:spcBef>
            </a:pPr>
            <a:r>
              <a:rPr lang="en-IN" sz="2700" spc="-110" dirty="0">
                <a:solidFill>
                  <a:srgbClr val="001F5F"/>
                </a:solidFill>
                <a:latin typeface="Arial"/>
                <a:cs typeface="Arial"/>
              </a:rPr>
              <a:t>Individual project</a:t>
            </a:r>
          </a:p>
          <a:p>
            <a:pPr marL="965200" marR="957580" algn="ctr">
              <a:lnSpc>
                <a:spcPct val="100000"/>
              </a:lnSpc>
              <a:spcBef>
                <a:spcPts val="100"/>
              </a:spcBef>
            </a:pPr>
            <a:r>
              <a:rPr lang="en-IN" sz="2700" spc="-110" dirty="0">
                <a:solidFill>
                  <a:srgbClr val="001F5F"/>
                </a:solidFill>
                <a:latin typeface="Arial"/>
                <a:cs typeface="Arial"/>
              </a:rPr>
              <a:t>DSN NAVEEN KUMAR</a:t>
            </a:r>
          </a:p>
          <a:p>
            <a:pPr marL="965200" marR="957580" algn="ctr">
              <a:lnSpc>
                <a:spcPct val="100000"/>
              </a:lnSpc>
              <a:spcBef>
                <a:spcPts val="100"/>
              </a:spcBef>
            </a:pPr>
            <a:endParaRPr lang="en-IN" sz="2700" spc="-10" dirty="0">
              <a:solidFill>
                <a:srgbClr val="001F5F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628" y="143255"/>
            <a:ext cx="643127" cy="6431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360" y="462597"/>
            <a:ext cx="4653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Correlation</a:t>
            </a:r>
            <a:r>
              <a:rPr spc="-160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578" y="1600200"/>
            <a:ext cx="6605478" cy="4526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2628" y="143255"/>
            <a:ext cx="643127" cy="6431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5704" y="232092"/>
            <a:ext cx="4090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Linear</a:t>
            </a:r>
            <a:r>
              <a:rPr spc="-30" dirty="0"/>
              <a:t> </a:t>
            </a:r>
            <a:r>
              <a:rPr spc="-1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04" y="1276349"/>
            <a:ext cx="4465320" cy="5164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55880" algn="just">
              <a:lnSpc>
                <a:spcPct val="100000"/>
              </a:lnSpc>
              <a:spcBef>
                <a:spcPts val="105"/>
              </a:spcBef>
            </a:pPr>
            <a:r>
              <a:rPr sz="2000" spc="130" dirty="0">
                <a:latin typeface="Calibri"/>
                <a:cs typeface="Calibri"/>
              </a:rPr>
              <a:t>Linear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spc="135" dirty="0">
                <a:latin typeface="Calibri"/>
                <a:cs typeface="Calibri"/>
              </a:rPr>
              <a:t>Regression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spc="80" dirty="0">
                <a:latin typeface="Calibri"/>
                <a:cs typeface="Calibri"/>
              </a:rPr>
              <a:t>is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140" dirty="0">
                <a:latin typeface="Calibri"/>
                <a:cs typeface="Calibri"/>
              </a:rPr>
              <a:t>regression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of </a:t>
            </a:r>
            <a:r>
              <a:rPr sz="2000" spc="130" dirty="0">
                <a:latin typeface="Calibri"/>
                <a:cs typeface="Calibri"/>
              </a:rPr>
              <a:t>dependent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spc="125" dirty="0">
                <a:latin typeface="Calibri"/>
                <a:cs typeface="Calibri"/>
              </a:rPr>
              <a:t>variable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on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spc="125" dirty="0">
                <a:latin typeface="Calibri"/>
                <a:cs typeface="Calibri"/>
              </a:rPr>
              <a:t>independent </a:t>
            </a:r>
            <a:r>
              <a:rPr sz="2000" dirty="0">
                <a:latin typeface="Calibri"/>
                <a:cs typeface="Calibri"/>
              </a:rPr>
              <a:t>variable.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assumes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relationship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dependent</a:t>
            </a:r>
            <a:endParaRPr sz="2000" dirty="0">
              <a:latin typeface="Calibri"/>
              <a:cs typeface="Calibri"/>
            </a:endParaRPr>
          </a:p>
          <a:p>
            <a:pPr marL="63500" marR="55880" algn="just">
              <a:lnSpc>
                <a:spcPct val="100000"/>
              </a:lnSpc>
            </a:pPr>
            <a:r>
              <a:rPr sz="2000" spc="85" dirty="0">
                <a:latin typeface="Calibri"/>
                <a:cs typeface="Calibri"/>
              </a:rPr>
              <a:t>(y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90" dirty="0">
                <a:latin typeface="Calibri"/>
                <a:cs typeface="Calibri"/>
              </a:rPr>
              <a:t>an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90" dirty="0">
                <a:latin typeface="Calibri"/>
                <a:cs typeface="Calibri"/>
              </a:rPr>
              <a:t>independe</a:t>
            </a:r>
            <a:r>
              <a:rPr sz="2000" spc="7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v</a:t>
            </a:r>
            <a:r>
              <a:rPr sz="2000" spc="90" dirty="0">
                <a:latin typeface="Calibri"/>
                <a:cs typeface="Calibri"/>
              </a:rPr>
              <a:t>ariable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90" dirty="0">
                <a:latin typeface="Calibri"/>
                <a:cs typeface="Calibri"/>
              </a:rPr>
              <a:t>(x)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90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70" dirty="0">
                <a:latin typeface="Calibri"/>
                <a:cs typeface="Calibri"/>
              </a:rPr>
              <a:t>d</a:t>
            </a:r>
            <a:r>
              <a:rPr sz="2000" spc="75" dirty="0">
                <a:latin typeface="Calibri"/>
                <a:cs typeface="Calibri"/>
              </a:rPr>
              <a:t>epende</a:t>
            </a:r>
            <a:r>
              <a:rPr sz="2000" spc="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v</a:t>
            </a:r>
            <a:r>
              <a:rPr sz="2000" spc="75" dirty="0">
                <a:latin typeface="Calibri"/>
                <a:cs typeface="Calibri"/>
              </a:rPr>
              <a:t>ariabl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(y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c</a:t>
            </a:r>
            <a:r>
              <a:rPr sz="2000" spc="75" dirty="0">
                <a:latin typeface="Calibri"/>
                <a:cs typeface="Calibri"/>
              </a:rPr>
              <a:t>alcul</a:t>
            </a:r>
            <a:r>
              <a:rPr sz="2000" spc="55" dirty="0">
                <a:latin typeface="Calibri"/>
                <a:cs typeface="Calibri"/>
              </a:rPr>
              <a:t>a</a:t>
            </a:r>
            <a:r>
              <a:rPr sz="2000" spc="50" dirty="0">
                <a:latin typeface="Calibri"/>
                <a:cs typeface="Calibri"/>
              </a:rPr>
              <a:t>t</a:t>
            </a:r>
            <a:r>
              <a:rPr sz="2000" spc="7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 l</a:t>
            </a:r>
            <a:r>
              <a:rPr sz="2000" spc="-275" dirty="0">
                <a:latin typeface="Calibri"/>
                <a:cs typeface="Calibri"/>
              </a:rPr>
              <a:t> </a:t>
            </a:r>
            <a:r>
              <a:rPr sz="2000" spc="175" dirty="0">
                <a:latin typeface="Calibri"/>
                <a:cs typeface="Calibri"/>
              </a:rPr>
              <a:t>i</a:t>
            </a:r>
            <a:r>
              <a:rPr sz="2000" spc="180" dirty="0">
                <a:latin typeface="Calibri"/>
                <a:cs typeface="Calibri"/>
              </a:rPr>
              <a:t>nea</a:t>
            </a:r>
            <a:r>
              <a:rPr sz="2000" dirty="0">
                <a:latin typeface="Calibri"/>
                <a:cs typeface="Calibri"/>
              </a:rPr>
              <a:t>r 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160" dirty="0">
                <a:latin typeface="Calibri"/>
                <a:cs typeface="Calibri"/>
              </a:rPr>
              <a:t>c</a:t>
            </a:r>
            <a:r>
              <a:rPr sz="2000" spc="180" dirty="0">
                <a:latin typeface="Calibri"/>
                <a:cs typeface="Calibri"/>
              </a:rPr>
              <a:t>ombin</a:t>
            </a:r>
            <a:r>
              <a:rPr sz="2000" spc="160" dirty="0">
                <a:latin typeface="Calibri"/>
                <a:cs typeface="Calibri"/>
              </a:rPr>
              <a:t>a</a:t>
            </a:r>
            <a:r>
              <a:rPr sz="2000" spc="180" dirty="0">
                <a:latin typeface="Calibri"/>
                <a:cs typeface="Calibri"/>
              </a:rPr>
              <a:t>tio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18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180" dirty="0">
                <a:latin typeface="Calibri"/>
                <a:cs typeface="Calibri"/>
              </a:rPr>
              <a:t>independe</a:t>
            </a:r>
            <a:r>
              <a:rPr sz="2000" spc="16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ariabl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(x)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142748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y=b</a:t>
            </a:r>
            <a:r>
              <a:rPr sz="1950" baseline="-17094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+b</a:t>
            </a:r>
            <a:r>
              <a:rPr sz="1950" baseline="-17094" dirty="0">
                <a:latin typeface="Calibri"/>
                <a:cs typeface="Calibri"/>
              </a:rPr>
              <a:t>1</a:t>
            </a:r>
            <a:r>
              <a:rPr sz="1950" spc="-37" baseline="-1709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1950" baseline="-17094" dirty="0">
                <a:latin typeface="Calibri"/>
                <a:cs typeface="Calibri"/>
              </a:rPr>
              <a:t>1</a:t>
            </a:r>
            <a:r>
              <a:rPr sz="1950" spc="-37" baseline="-1709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+b</a:t>
            </a:r>
            <a:r>
              <a:rPr sz="1950" spc="-30" baseline="-17094" dirty="0">
                <a:latin typeface="Calibri"/>
                <a:cs typeface="Calibri"/>
              </a:rPr>
              <a:t>2</a:t>
            </a:r>
            <a:r>
              <a:rPr sz="2000" spc="-20" dirty="0">
                <a:latin typeface="Calibri"/>
                <a:cs typeface="Calibri"/>
              </a:rPr>
              <a:t>x</a:t>
            </a:r>
            <a:r>
              <a:rPr sz="1950" spc="-30" baseline="-17094" dirty="0">
                <a:latin typeface="Calibri"/>
                <a:cs typeface="Calibri"/>
              </a:rPr>
              <a:t>2</a:t>
            </a:r>
            <a:endParaRPr sz="1950" baseline="-17094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Calibri"/>
              <a:cs typeface="Calibri"/>
            </a:endParaRPr>
          </a:p>
          <a:p>
            <a:pPr marL="176530" marR="169545" algn="ct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regression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 dirty="0">
              <a:latin typeface="Calibri"/>
              <a:cs typeface="Calibri"/>
            </a:endParaRPr>
          </a:p>
          <a:p>
            <a:pPr marL="11493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Mean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square</a:t>
            </a:r>
            <a:r>
              <a:rPr sz="2000" spc="-20" dirty="0">
                <a:latin typeface="Calibri"/>
                <a:cs typeface="Calibri"/>
              </a:rPr>
              <a:t> error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000" spc="232" baseline="-30555" dirty="0">
                <a:latin typeface="Cambria Math"/>
                <a:cs typeface="Cambria Math"/>
              </a:rPr>
              <a:t>𝑆</a:t>
            </a:r>
            <a:r>
              <a:rPr sz="3000" spc="127" baseline="-30555" dirty="0">
                <a:latin typeface="Cambria Math"/>
                <a:cs typeface="Cambria Math"/>
              </a:rPr>
              <a:t> </a:t>
            </a:r>
            <a:r>
              <a:rPr sz="3000" baseline="-30555" dirty="0">
                <a:latin typeface="Cambria Math"/>
                <a:cs typeface="Cambria Math"/>
              </a:rPr>
              <a:t>=</a:t>
            </a:r>
            <a:r>
              <a:rPr sz="3000" spc="142" baseline="-3055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∑</a:t>
            </a:r>
            <a:r>
              <a:rPr sz="3000" spc="-172" baseline="11111" dirty="0">
                <a:latin typeface="Cambria Math"/>
                <a:cs typeface="Cambria Math"/>
              </a:rPr>
              <a:t> </a:t>
            </a:r>
            <a:r>
              <a:rPr sz="3000" spc="-225" baseline="11111" dirty="0">
                <a:latin typeface="Cambria Math"/>
                <a:cs typeface="Cambria Math"/>
              </a:rPr>
              <a:t>(</a:t>
            </a:r>
            <a:r>
              <a:rPr sz="1300" spc="-150" dirty="0">
                <a:latin typeface="Cambria Math"/>
                <a:cs typeface="Cambria Math"/>
              </a:rPr>
              <a:t>𝑐𝑢𝑙</a:t>
            </a:r>
            <a:r>
              <a:rPr sz="1300" spc="14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15" baseline="11111" dirty="0">
                <a:latin typeface="Cambria Math"/>
                <a:cs typeface="Cambria Math"/>
              </a:rPr>
              <a:t> </a:t>
            </a:r>
            <a:r>
              <a:rPr sz="1300" spc="-65" dirty="0">
                <a:latin typeface="Cambria Math"/>
                <a:cs typeface="Cambria Math"/>
              </a:rPr>
              <a:t>𝑟𝑑𝑖𝑐𝑑</a:t>
            </a:r>
            <a:r>
              <a:rPr sz="3000" spc="-97" baseline="11111" dirty="0">
                <a:latin typeface="Cambria Math"/>
                <a:cs typeface="Cambria Math"/>
              </a:rPr>
              <a:t>)</a:t>
            </a:r>
            <a:r>
              <a:rPr sz="1950" spc="-97" baseline="38461" dirty="0">
                <a:latin typeface="Cambria Math"/>
                <a:cs typeface="Cambria Math"/>
              </a:rPr>
              <a:t>2</a:t>
            </a:r>
            <a:endParaRPr sz="1950" baseline="38461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4675" y="6436486"/>
            <a:ext cx="2305685" cy="17145"/>
          </a:xfrm>
          <a:custGeom>
            <a:avLst/>
            <a:gdLst/>
            <a:ahLst/>
            <a:cxnLst/>
            <a:rect l="l" t="t" r="r" b="b"/>
            <a:pathLst>
              <a:path w="2305685" h="17145">
                <a:moveTo>
                  <a:pt x="2305685" y="16662"/>
                </a:moveTo>
                <a:lnTo>
                  <a:pt x="0" y="16662"/>
                </a:lnTo>
                <a:lnTo>
                  <a:pt x="0" y="0"/>
                </a:lnTo>
                <a:lnTo>
                  <a:pt x="2305685" y="0"/>
                </a:lnTo>
                <a:lnTo>
                  <a:pt x="2305685" y="16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8620" y="6446520"/>
            <a:ext cx="13779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mbria Math"/>
                <a:cs typeface="Cambria Math"/>
              </a:rPr>
              <a:t>N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628" y="143255"/>
            <a:ext cx="643127" cy="643128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74029" y="5006975"/>
          <a:ext cx="2774950" cy="146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MSE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130903.06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RMSE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361.81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0.6089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Adjusted_R2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0.6083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7176" y="1341119"/>
            <a:ext cx="3784091" cy="29265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8795" y="462597"/>
            <a:ext cx="55664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Homoscedasticity</a:t>
            </a:r>
            <a:r>
              <a:rPr spc="-140" dirty="0"/>
              <a:t> </a:t>
            </a:r>
            <a:r>
              <a:rPr spc="-10" dirty="0"/>
              <a:t>check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59" y="1600200"/>
            <a:ext cx="7406834" cy="4434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2628" y="143255"/>
            <a:ext cx="643127" cy="6431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5684" y="462597"/>
            <a:ext cx="199326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XGBoost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1342389"/>
            <a:ext cx="3879215" cy="47910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412750" indent="-342900">
              <a:lnSpc>
                <a:spcPts val="173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XGBoost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under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boosting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known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extra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gradient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boosting.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ts val="1730"/>
              </a:lnSpc>
              <a:spcBef>
                <a:spcPts val="3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GBM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first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calculates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X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after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prediction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obtain.</a:t>
            </a:r>
            <a:endParaRPr sz="1600">
              <a:latin typeface="Calibri"/>
              <a:cs typeface="Calibri"/>
            </a:endParaRPr>
          </a:p>
          <a:p>
            <a:pPr marL="355600" marR="41910" indent="-342900">
              <a:lnSpc>
                <a:spcPts val="1730"/>
              </a:lnSpc>
              <a:spcBef>
                <a:spcPts val="3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It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again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calculates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based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on </a:t>
            </a:r>
            <a:r>
              <a:rPr sz="1600" dirty="0">
                <a:latin typeface="Calibri"/>
                <a:cs typeface="Calibri"/>
              </a:rPr>
              <a:t>residual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previous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</a:t>
            </a:r>
            <a:endParaRPr sz="1600">
              <a:latin typeface="Calibri"/>
              <a:cs typeface="Calibri"/>
            </a:endParaRPr>
          </a:p>
          <a:p>
            <a:pPr marL="355600" marR="134620" indent="-342900" algn="just">
              <a:lnSpc>
                <a:spcPts val="1730"/>
              </a:lnSpc>
              <a:spcBef>
                <a:spcPts val="370"/>
              </a:spcBef>
              <a:buFont typeface="Arial"/>
              <a:buChar char="•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loss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function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give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weightage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error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previous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process continuous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until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MSE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gets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minimizes.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00">
              <a:latin typeface="Calibri"/>
              <a:cs typeface="Calibri"/>
            </a:endParaRPr>
          </a:p>
          <a:p>
            <a:pPr marL="329565" marR="148590">
              <a:lnSpc>
                <a:spcPts val="173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XGBoost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just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extension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GBM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with </a:t>
            </a:r>
            <a:r>
              <a:rPr sz="1600" spc="-10" dirty="0">
                <a:latin typeface="Calibri"/>
                <a:cs typeface="Calibri"/>
              </a:rPr>
              <a:t>following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advantages.</a:t>
            </a:r>
            <a:endParaRPr sz="1600">
              <a:latin typeface="Calibri"/>
              <a:cs typeface="Calibri"/>
            </a:endParaRPr>
          </a:p>
          <a:p>
            <a:pPr marL="927100" lvl="1" indent="-525145">
              <a:lnSpc>
                <a:spcPct val="100000"/>
              </a:lnSpc>
              <a:spcBef>
                <a:spcPts val="150"/>
              </a:spcBef>
              <a:buChar char="•"/>
              <a:tabLst>
                <a:tab pos="926465" algn="l"/>
                <a:tab pos="927100" algn="l"/>
              </a:tabLst>
            </a:pPr>
            <a:r>
              <a:rPr sz="1600" spc="-10" dirty="0">
                <a:latin typeface="Calibri"/>
                <a:cs typeface="Calibri"/>
              </a:rPr>
              <a:t>Regularization</a:t>
            </a:r>
            <a:endParaRPr sz="1600">
              <a:latin typeface="Calibri"/>
              <a:cs typeface="Calibri"/>
            </a:endParaRPr>
          </a:p>
          <a:p>
            <a:pPr marL="927100" lvl="1" indent="-525145">
              <a:lnSpc>
                <a:spcPct val="100000"/>
              </a:lnSpc>
              <a:spcBef>
                <a:spcPts val="185"/>
              </a:spcBef>
              <a:buChar char="•"/>
              <a:tabLst>
                <a:tab pos="926465" algn="l"/>
                <a:tab pos="927100" algn="l"/>
              </a:tabLst>
            </a:pPr>
            <a:r>
              <a:rPr sz="1600" spc="-10" dirty="0">
                <a:latin typeface="Calibri"/>
                <a:cs typeface="Calibri"/>
              </a:rPr>
              <a:t>Parallel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Processing</a:t>
            </a:r>
            <a:endParaRPr sz="1600">
              <a:latin typeface="Calibri"/>
              <a:cs typeface="Calibri"/>
            </a:endParaRPr>
          </a:p>
          <a:p>
            <a:pPr marL="927100" lvl="1" indent="-525145">
              <a:lnSpc>
                <a:spcPct val="100000"/>
              </a:lnSpc>
              <a:spcBef>
                <a:spcPts val="185"/>
              </a:spcBef>
              <a:buChar char="•"/>
              <a:tabLst>
                <a:tab pos="926465" algn="l"/>
                <a:tab pos="927100" algn="l"/>
              </a:tabLst>
            </a:pPr>
            <a:r>
              <a:rPr sz="1600" dirty="0">
                <a:latin typeface="Calibri"/>
                <a:cs typeface="Calibri"/>
              </a:rPr>
              <a:t>High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Flexibility</a:t>
            </a:r>
            <a:endParaRPr sz="1600">
              <a:latin typeface="Calibri"/>
              <a:cs typeface="Calibri"/>
            </a:endParaRPr>
          </a:p>
          <a:p>
            <a:pPr marL="927100" lvl="1" indent="-525145">
              <a:lnSpc>
                <a:spcPct val="100000"/>
              </a:lnSpc>
              <a:spcBef>
                <a:spcPts val="185"/>
              </a:spcBef>
              <a:buChar char="•"/>
              <a:tabLst>
                <a:tab pos="926465" algn="l"/>
                <a:tab pos="927100" algn="l"/>
              </a:tabLst>
            </a:pPr>
            <a:r>
              <a:rPr sz="1600" dirty="0">
                <a:latin typeface="Calibri"/>
                <a:cs typeface="Calibri"/>
              </a:rPr>
              <a:t>Handles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Missing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</a:t>
            </a:r>
            <a:endParaRPr sz="1600">
              <a:latin typeface="Calibri"/>
              <a:cs typeface="Calibri"/>
            </a:endParaRPr>
          </a:p>
          <a:p>
            <a:pPr marL="927100" lvl="1" indent="-525145">
              <a:lnSpc>
                <a:spcPct val="100000"/>
              </a:lnSpc>
              <a:spcBef>
                <a:spcPts val="185"/>
              </a:spcBef>
              <a:buChar char="•"/>
              <a:tabLst>
                <a:tab pos="926465" algn="l"/>
                <a:tab pos="927100" algn="l"/>
              </a:tabLst>
            </a:pPr>
            <a:r>
              <a:rPr sz="1600" spc="-25" dirty="0">
                <a:latin typeface="Calibri"/>
                <a:cs typeface="Calibri"/>
              </a:rPr>
              <a:t>Tree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pruning</a:t>
            </a:r>
            <a:endParaRPr sz="1600">
              <a:latin typeface="Calibri"/>
              <a:cs typeface="Calibri"/>
            </a:endParaRPr>
          </a:p>
          <a:p>
            <a:pPr marL="927100" lvl="1" indent="-525145">
              <a:lnSpc>
                <a:spcPct val="100000"/>
              </a:lnSpc>
              <a:spcBef>
                <a:spcPts val="185"/>
              </a:spcBef>
              <a:buChar char="•"/>
              <a:tabLst>
                <a:tab pos="926465" algn="l"/>
                <a:tab pos="927100" algn="l"/>
              </a:tabLst>
            </a:pPr>
            <a:r>
              <a:rPr sz="1600" dirty="0">
                <a:latin typeface="Calibri"/>
                <a:cs typeface="Calibri"/>
              </a:rPr>
              <a:t>Buitin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cross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validation</a:t>
            </a:r>
            <a:endParaRPr sz="1600">
              <a:latin typeface="Calibri"/>
              <a:cs typeface="Calibri"/>
            </a:endParaRPr>
          </a:p>
          <a:p>
            <a:pPr marL="927100" lvl="1" indent="-525145">
              <a:lnSpc>
                <a:spcPct val="100000"/>
              </a:lnSpc>
              <a:spcBef>
                <a:spcPts val="185"/>
              </a:spcBef>
              <a:buChar char="•"/>
              <a:tabLst>
                <a:tab pos="926465" algn="l"/>
                <a:tab pos="927100" algn="l"/>
              </a:tabLst>
            </a:pPr>
            <a:r>
              <a:rPr sz="1600" spc="-10" dirty="0">
                <a:latin typeface="Calibri"/>
                <a:cs typeface="Calibri"/>
              </a:rPr>
              <a:t>Continuous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10" dirty="0">
                <a:latin typeface="Calibri"/>
                <a:cs typeface="Calibri"/>
              </a:rPr>
              <a:t> existing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628" y="143255"/>
            <a:ext cx="643127" cy="643128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29884" y="4790440"/>
          <a:ext cx="2820035" cy="146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MSE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105226.37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RMSE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324.39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0.6856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Adjusted_R2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0.6083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8601" y="1381020"/>
            <a:ext cx="4107603" cy="26547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975" y="160337"/>
            <a:ext cx="2310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LightGBM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0871" y="143255"/>
            <a:ext cx="470916" cy="4709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8490" y="1073150"/>
            <a:ext cx="398145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44069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LightGBM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fast,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high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gradient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boosting framework.</a:t>
            </a:r>
            <a:endParaRPr sz="1800">
              <a:latin typeface="Calibri"/>
              <a:cs typeface="Calibri"/>
            </a:endParaRPr>
          </a:p>
          <a:p>
            <a:pPr marL="298450" marR="508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LightGBM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tree </a:t>
            </a:r>
            <a:r>
              <a:rPr sz="1800" dirty="0">
                <a:latin typeface="Calibri"/>
                <a:cs typeface="Calibri"/>
              </a:rPr>
              <a:t>algorithm.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splits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leaf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wise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rather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other </a:t>
            </a:r>
            <a:r>
              <a:rPr sz="1800" dirty="0">
                <a:latin typeface="Calibri"/>
                <a:cs typeface="Calibri"/>
              </a:rPr>
              <a:t>boosting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algorithm.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growing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Light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GBM,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leaf- </a:t>
            </a:r>
            <a:r>
              <a:rPr sz="1800" dirty="0">
                <a:latin typeface="Calibri"/>
                <a:cs typeface="Calibri"/>
              </a:rPr>
              <a:t>wise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algorithm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reduce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loss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level-</a:t>
            </a:r>
            <a:r>
              <a:rPr sz="1800" dirty="0">
                <a:latin typeface="Calibri"/>
                <a:cs typeface="Calibri"/>
              </a:rPr>
              <a:t>wise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algorithm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hence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accuracy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rarely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achieved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existing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boosting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6892" y="2813368"/>
            <a:ext cx="2947904" cy="15279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9620" y="4561194"/>
            <a:ext cx="4564380" cy="2005618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09344" y="5104129"/>
          <a:ext cx="2820035" cy="1471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MSE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95652.24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RMSE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309.28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0.7142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Adjusted_R2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0.7138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7284" y="986891"/>
            <a:ext cx="1563659" cy="16211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029" y="462597"/>
            <a:ext cx="4599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spc="-204" dirty="0"/>
              <a:t> </a:t>
            </a:r>
            <a:r>
              <a:rPr spc="-10" dirty="0"/>
              <a:t>Importance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6282" y="2014727"/>
            <a:ext cx="4301044" cy="35409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7616" y="284988"/>
            <a:ext cx="477012" cy="4770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079" y="2060448"/>
            <a:ext cx="4165799" cy="35139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320" y="160337"/>
            <a:ext cx="5533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Hyperparameter</a:t>
            </a:r>
            <a:r>
              <a:rPr spc="-130" dirty="0"/>
              <a:t> </a:t>
            </a:r>
            <a:r>
              <a:rPr spc="-25" dirty="0"/>
              <a:t>Tuning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40" y="542544"/>
            <a:ext cx="606551" cy="60655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53940" y="4790440"/>
          <a:ext cx="4042410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Metric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XGBoost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LightGBM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MSE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103672.2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103515.51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RMSE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321.98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321.74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0.6933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0.6938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Adjusted_R2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0.6857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0.6862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3354" y="4142740"/>
          <a:ext cx="4514850" cy="2468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Hyperparameters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XGBoost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LightGBM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n_estimator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[5,10,20]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[5,10,20]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max_depth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[5,7,9]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[5,7,9]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min_samples_split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[40,50]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[40,50]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cv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eval_Score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1664" y="1796795"/>
            <a:ext cx="4034028" cy="18272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8295" y="1577340"/>
            <a:ext cx="421767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libri"/>
                <a:cs typeface="Calibri"/>
              </a:rPr>
              <a:t>Hyperparameters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are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sets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information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learning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algorithm.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Grid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CV,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hyperparameter </a:t>
            </a:r>
            <a:r>
              <a:rPr sz="1800" dirty="0">
                <a:latin typeface="Calibri"/>
                <a:cs typeface="Calibri"/>
              </a:rPr>
              <a:t>tuning.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results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cross-</a:t>
            </a:r>
            <a:r>
              <a:rPr sz="1800" spc="-10" dirty="0">
                <a:latin typeface="Calibri"/>
                <a:cs typeface="Calibri"/>
              </a:rPr>
              <a:t>validation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case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divided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into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folds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535" y="462597"/>
            <a:ext cx="5662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Final</a:t>
            </a:r>
            <a:r>
              <a:rPr spc="-50" dirty="0"/>
              <a:t> </a:t>
            </a:r>
            <a:r>
              <a:rPr dirty="0"/>
              <a:t>Metrics</a:t>
            </a:r>
            <a:r>
              <a:rPr spc="-50" dirty="0"/>
              <a:t> </a:t>
            </a:r>
            <a:r>
              <a:rPr spc="-10" dirty="0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5883" y="143255"/>
            <a:ext cx="571500" cy="5715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4390" y="2343229"/>
            <a:ext cx="6844528" cy="29624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650" y="462597"/>
            <a:ext cx="2552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25"/>
              </a:spcBef>
            </a:pPr>
            <a:r>
              <a:rPr spc="-5" dirty="0"/>
              <a:t>•</a:t>
            </a:r>
          </a:p>
          <a:p>
            <a:pPr marL="40005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99415" algn="l"/>
                <a:tab pos="400050" algn="l"/>
              </a:tabLst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project,</a:t>
            </a:r>
            <a:r>
              <a:rPr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b="1" spc="-50" dirty="0">
                <a:solidFill>
                  <a:srgbClr val="000000"/>
                </a:solidFill>
                <a:latin typeface="Calibri"/>
                <a:cs typeface="Calibri"/>
              </a:rPr>
              <a:t>I </a:t>
            </a:r>
            <a:r>
              <a:rPr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tried</a:t>
            </a:r>
            <a:r>
              <a:rPr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predict</a:t>
            </a:r>
            <a:r>
              <a:rPr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trip</a:t>
            </a:r>
            <a:r>
              <a:rPr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duration</a:t>
            </a:r>
            <a:r>
              <a:rPr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taxi</a:t>
            </a:r>
            <a:r>
              <a:rPr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NYC.</a:t>
            </a:r>
          </a:p>
          <a:p>
            <a:pPr marL="400050" marR="164465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99415" algn="l"/>
                <a:tab pos="400050" algn="l"/>
              </a:tabLst>
            </a:pPr>
            <a:r>
              <a:rPr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b="1" spc="-55" dirty="0">
                <a:solidFill>
                  <a:srgbClr val="000000"/>
                </a:solidFill>
                <a:latin typeface="Calibri"/>
                <a:cs typeface="Calibri"/>
              </a:rPr>
              <a:t>I  am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mostly</a:t>
            </a: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concerned</a:t>
            </a:r>
            <a:r>
              <a:rPr b="1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b="1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pick</a:t>
            </a: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up</a:t>
            </a: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latitude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b="1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longitude</a:t>
            </a:r>
            <a:r>
              <a:rPr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b="1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drop</a:t>
            </a: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off</a:t>
            </a:r>
            <a:r>
              <a:rPr b="1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latitude</a:t>
            </a:r>
            <a:r>
              <a:rPr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b="1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longitude,</a:t>
            </a: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get</a:t>
            </a: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distance</a:t>
            </a:r>
            <a:r>
              <a:rPr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trip.</a:t>
            </a:r>
          </a:p>
          <a:p>
            <a:pPr marL="40005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99415" algn="l"/>
                <a:tab pos="400050" algn="l"/>
              </a:tabLst>
            </a:pP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Hyperparameter</a:t>
            </a:r>
            <a:r>
              <a:rPr b="1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tuning</a:t>
            </a:r>
            <a:r>
              <a:rPr b="1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doesn’t</a:t>
            </a:r>
            <a:r>
              <a:rPr b="1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improve</a:t>
            </a:r>
            <a:r>
              <a:rPr b="1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much</a:t>
            </a:r>
            <a:r>
              <a:rPr b="1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accuracy.</a:t>
            </a:r>
          </a:p>
          <a:p>
            <a:pPr marL="400050" marR="502284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99415" algn="l"/>
                <a:tab pos="400050" algn="l"/>
              </a:tabLst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regression</a:t>
            </a:r>
            <a:r>
              <a:rPr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gives</a:t>
            </a:r>
            <a:r>
              <a:rPr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60.89</a:t>
            </a:r>
            <a:r>
              <a:rPr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%</a:t>
            </a:r>
            <a:r>
              <a:rPr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30" dirty="0">
                <a:solidFill>
                  <a:srgbClr val="000000"/>
                </a:solidFill>
                <a:latin typeface="Calibri"/>
                <a:cs typeface="Calibri"/>
              </a:rPr>
              <a:t>accuracy,XGBoost</a:t>
            </a:r>
            <a:r>
              <a:rPr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gives</a:t>
            </a:r>
            <a:r>
              <a:rPr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68.56% </a:t>
            </a:r>
            <a:r>
              <a:rPr b="1" spc="-25" dirty="0">
                <a:solidFill>
                  <a:srgbClr val="000000"/>
                </a:solidFill>
                <a:latin typeface="Calibri"/>
                <a:cs typeface="Calibri"/>
              </a:rPr>
              <a:t>accuracy,</a:t>
            </a:r>
            <a:r>
              <a:rPr b="1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LightGBM</a:t>
            </a: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gives</a:t>
            </a:r>
            <a:r>
              <a:rPr b="1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71.42%</a:t>
            </a: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b="1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b="1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set.</a:t>
            </a:r>
          </a:p>
          <a:p>
            <a:pPr marL="400050" marR="51943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99415" algn="l"/>
                <a:tab pos="400050" algn="l"/>
              </a:tabLst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LightGBM</a:t>
            </a:r>
            <a:r>
              <a:rPr b="1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b="1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b="1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fitter</a:t>
            </a:r>
            <a:r>
              <a:rPr b="1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b="1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b="1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b="1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XGBoost</a:t>
            </a:r>
            <a:r>
              <a:rPr b="1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b="1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taxi</a:t>
            </a:r>
            <a:r>
              <a:rPr b="1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trip </a:t>
            </a:r>
            <a:r>
              <a:rPr b="1" spc="-25" dirty="0">
                <a:solidFill>
                  <a:srgbClr val="000000"/>
                </a:solidFill>
                <a:latin typeface="Calibri"/>
                <a:cs typeface="Calibri"/>
              </a:rPr>
              <a:t>duration-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based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predictions</a:t>
            </a:r>
          </a:p>
          <a:p>
            <a:pPr marL="400050" marR="198755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99415" algn="l"/>
                <a:tab pos="400050" algn="l"/>
              </a:tabLst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LightGBM</a:t>
            </a:r>
            <a:r>
              <a:rPr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best</a:t>
            </a:r>
            <a:r>
              <a:rPr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predict</a:t>
            </a:r>
            <a:r>
              <a:rPr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trip</a:t>
            </a: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duration</a:t>
            </a:r>
            <a:r>
              <a:rPr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5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particular</a:t>
            </a:r>
            <a:r>
              <a:rPr b="1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taxi.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4256" y="214884"/>
            <a:ext cx="643127" cy="64312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2697"/>
            <a:ext cx="4171315" cy="236474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Handling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Large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Dataset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Feature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Engineering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Computation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Time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Optimising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7616" y="284988"/>
            <a:ext cx="690372" cy="6903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2970" y="462597"/>
            <a:ext cx="2258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809"/>
            <a:ext cx="5322570" cy="35458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Introduction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Problem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statement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Data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summary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Exploratory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Data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Analysis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(EDA)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Feature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Engineering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Selection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Building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Evaluating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Model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Conclusion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628" y="143255"/>
            <a:ext cx="643127" cy="6431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7511" y="214884"/>
            <a:ext cx="684276" cy="6842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5082" y="3065437"/>
            <a:ext cx="2313444" cy="4838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1285" y="2949282"/>
            <a:ext cx="1335170" cy="6063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785" y="462597"/>
            <a:ext cx="36944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44" y="1428115"/>
            <a:ext cx="8072755" cy="463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New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York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City,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due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traffic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jams,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construction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road </a:t>
            </a:r>
            <a:r>
              <a:rPr sz="2400" spc="45" dirty="0">
                <a:latin typeface="Calibri"/>
                <a:cs typeface="Calibri"/>
              </a:rPr>
              <a:t>blockage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etc.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user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need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much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time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take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commute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other.</a:t>
            </a:r>
            <a:endParaRPr sz="24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50" dirty="0">
                <a:latin typeface="Calibri"/>
                <a:cs typeface="Calibri"/>
              </a:rPr>
              <a:t>Increasing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popularity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app-</a:t>
            </a:r>
            <a:r>
              <a:rPr sz="2400" spc="55" dirty="0">
                <a:latin typeface="Calibri"/>
                <a:cs typeface="Calibri"/>
              </a:rPr>
              <a:t>based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taxi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such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ola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uber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there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competitive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pricing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levels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made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user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decisive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choose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duration.</a:t>
            </a:r>
            <a:endParaRPr sz="24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Taxi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Drivers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route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lesser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trip </a:t>
            </a:r>
            <a:r>
              <a:rPr sz="2400" spc="-1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So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here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building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predicting </a:t>
            </a:r>
            <a:r>
              <a:rPr sz="2400" dirty="0">
                <a:latin typeface="Calibri"/>
                <a:cs typeface="Calibri"/>
              </a:rPr>
              <a:t>the trip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duration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taxies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running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NewYork.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prediction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customers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taxi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trip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duration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driver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optimum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route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destination.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628" y="143255"/>
            <a:ext cx="643127" cy="6431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660" y="462597"/>
            <a:ext cx="5186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90" dirty="0"/>
              <a:t> </a:t>
            </a:r>
            <a:r>
              <a:rPr spc="-8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609089"/>
            <a:ext cx="767524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400">
              <a:lnSpc>
                <a:spcPct val="100000"/>
              </a:lnSpc>
              <a:spcBef>
                <a:spcPts val="105"/>
              </a:spcBef>
              <a:tabLst>
                <a:tab pos="2012314" algn="l"/>
                <a:tab pos="5006975" algn="l"/>
              </a:tabLst>
            </a:pPr>
            <a:r>
              <a:rPr sz="3200" dirty="0">
                <a:latin typeface="Calibri"/>
                <a:cs typeface="Calibri"/>
              </a:rPr>
              <a:t>We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dataset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2016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NYC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Yellow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Cab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trip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record.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was </a:t>
            </a:r>
            <a:r>
              <a:rPr sz="3200" dirty="0">
                <a:latin typeface="Calibri"/>
                <a:cs typeface="Calibri"/>
              </a:rPr>
              <a:t>originally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published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NYC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Taxi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Limousine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Commission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(TLC).</a:t>
            </a:r>
            <a:r>
              <a:rPr sz="3200" dirty="0">
                <a:latin typeface="Calibri"/>
                <a:cs typeface="Calibri"/>
              </a:rPr>
              <a:t>	Based</a:t>
            </a:r>
            <a:r>
              <a:rPr sz="3200" spc="-25" dirty="0">
                <a:latin typeface="Calibri"/>
                <a:cs typeface="Calibri"/>
              </a:rPr>
              <a:t> on </a:t>
            </a:r>
            <a:r>
              <a:rPr sz="3200" dirty="0">
                <a:latin typeface="Calibri"/>
                <a:cs typeface="Calibri"/>
              </a:rPr>
              <a:t>individual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trip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attributes,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task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build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model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	predicts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total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ride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duration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taxi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trips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New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York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City.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628" y="143255"/>
            <a:ext cx="643127" cy="643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5089" y="462597"/>
            <a:ext cx="38944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DATA</a:t>
            </a:r>
            <a:r>
              <a:rPr spc="-50" dirty="0"/>
              <a:t>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8449"/>
            <a:ext cx="8042909" cy="435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unique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identifier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trip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vendor_id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indicating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associated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trip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record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pickup_datetime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engaged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dropoff_datetime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disengaged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ts val="192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passenger_count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passengers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vehicle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(driver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entered value)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pickup_longitude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longitude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engaged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pickup_latitude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latitude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engaged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dropoff_longitude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longitude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disengaged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dropoff_latitude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latitude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disengaged</a:t>
            </a:r>
            <a:endParaRPr sz="2000">
              <a:latin typeface="Calibri"/>
              <a:cs typeface="Calibri"/>
            </a:endParaRPr>
          </a:p>
          <a:p>
            <a:pPr marL="355600" marR="163830" indent="-342900">
              <a:lnSpc>
                <a:spcPct val="8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store_and_fwd_flag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flag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whether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trip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record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held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vehicle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before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sending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vendor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vehicle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did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connection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Y=store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forward;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N=not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store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forward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trip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trip_duration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duration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trip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seconds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628" y="143255"/>
            <a:ext cx="643127" cy="6431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939" y="462597"/>
            <a:ext cx="4770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</a:t>
            </a:r>
            <a:r>
              <a:rPr spc="-65" dirty="0"/>
              <a:t> </a:t>
            </a:r>
            <a:r>
              <a:rPr spc="-40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9089"/>
            <a:ext cx="7964805" cy="431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6070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dataset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contains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1458644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rows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11 </a:t>
            </a:r>
            <a:r>
              <a:rPr sz="3200" spc="-10" dirty="0">
                <a:latin typeface="Calibri"/>
                <a:cs typeface="Calibri"/>
              </a:rPr>
              <a:t>columns.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Two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categorical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features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‘store_and_fwd_flag’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‘vendor_id’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Outliers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present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numerical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features</a:t>
            </a:r>
            <a:endParaRPr sz="3200">
              <a:latin typeface="Calibri"/>
              <a:cs typeface="Calibri"/>
            </a:endParaRPr>
          </a:p>
          <a:p>
            <a:pPr marL="355600" marR="52514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Data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formating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steps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required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datetime features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null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present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628" y="143255"/>
            <a:ext cx="643127" cy="643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109" y="304482"/>
            <a:ext cx="73367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TRIP</a:t>
            </a:r>
            <a:r>
              <a:rPr spc="-110" dirty="0"/>
              <a:t> </a:t>
            </a:r>
            <a:r>
              <a:rPr spc="-25" dirty="0"/>
              <a:t>DURATION</a:t>
            </a:r>
            <a:r>
              <a:rPr spc="-80" dirty="0"/>
              <a:t> </a:t>
            </a:r>
            <a:r>
              <a:rPr spc="-195" dirty="0"/>
              <a:t>DATA</a:t>
            </a:r>
            <a:r>
              <a:rPr spc="-50" dirty="0"/>
              <a:t> 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7532" y="1269491"/>
            <a:ext cx="7313930" cy="5588635"/>
            <a:chOff x="827532" y="1269491"/>
            <a:chExt cx="7313930" cy="5588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532" y="1269491"/>
              <a:ext cx="7313334" cy="23925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312" y="3700271"/>
              <a:ext cx="3485027" cy="31577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6779" y="3860291"/>
              <a:ext cx="3297935" cy="217065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2628" y="143255"/>
            <a:ext cx="643127" cy="6431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754" y="187642"/>
            <a:ext cx="4429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Haversine</a:t>
            </a:r>
            <a:r>
              <a:rPr spc="-220" dirty="0"/>
              <a:t> </a:t>
            </a:r>
            <a:r>
              <a:rPr spc="-10" dirty="0"/>
              <a:t>Distance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9426" y="1844039"/>
            <a:ext cx="8070850" cy="4974590"/>
            <a:chOff x="429426" y="1844039"/>
            <a:chExt cx="8070850" cy="4974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426" y="1844039"/>
              <a:ext cx="8070697" cy="24351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5748" y="4293107"/>
              <a:ext cx="3795887" cy="252526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2628" y="143255"/>
            <a:ext cx="643127" cy="64312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625191" y="997877"/>
            <a:ext cx="4662170" cy="762635"/>
          </a:xfrm>
          <a:custGeom>
            <a:avLst/>
            <a:gdLst/>
            <a:ahLst/>
            <a:cxnLst/>
            <a:rect l="l" t="t" r="r" b="b"/>
            <a:pathLst>
              <a:path w="4662170" h="762635">
                <a:moveTo>
                  <a:pt x="107048" y="762635"/>
                </a:moveTo>
                <a:lnTo>
                  <a:pt x="96659" y="762635"/>
                </a:lnTo>
                <a:lnTo>
                  <a:pt x="25450" y="631380"/>
                </a:lnTo>
                <a:lnTo>
                  <a:pt x="4356" y="642670"/>
                </a:lnTo>
                <a:lnTo>
                  <a:pt x="0" y="634733"/>
                </a:lnTo>
                <a:lnTo>
                  <a:pt x="40182" y="613410"/>
                </a:lnTo>
                <a:lnTo>
                  <a:pt x="97104" y="718858"/>
                </a:lnTo>
                <a:lnTo>
                  <a:pt x="144424" y="0"/>
                </a:lnTo>
                <a:lnTo>
                  <a:pt x="4662068" y="0"/>
                </a:lnTo>
                <a:lnTo>
                  <a:pt x="4662068" y="15087"/>
                </a:lnTo>
                <a:lnTo>
                  <a:pt x="170713" y="15087"/>
                </a:lnTo>
                <a:lnTo>
                  <a:pt x="170713" y="14605"/>
                </a:lnTo>
                <a:lnTo>
                  <a:pt x="156933" y="14605"/>
                </a:lnTo>
                <a:lnTo>
                  <a:pt x="107048" y="762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92450" y="1240789"/>
            <a:ext cx="12065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5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2525" y="1245870"/>
            <a:ext cx="224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642745" algn="l"/>
                <a:tab pos="2094230" algn="l"/>
              </a:tabLst>
            </a:pPr>
            <a:r>
              <a:rPr sz="1800" dirty="0">
                <a:latin typeface="Cambria Math"/>
                <a:cs typeface="Cambria Math"/>
              </a:rPr>
              <a:t>𝐷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2𝑟𝑠𝑖𝑛</a:t>
            </a:r>
            <a:r>
              <a:rPr sz="1950" baseline="27777" dirty="0">
                <a:latin typeface="Cambria Math"/>
                <a:cs typeface="Cambria Math"/>
              </a:rPr>
              <a:t>−1</a:t>
            </a:r>
            <a:r>
              <a:rPr sz="1950" spc="104" baseline="27777" dirty="0">
                <a:latin typeface="Cambria Math"/>
                <a:cs typeface="Cambria Math"/>
              </a:rPr>
              <a:t> </a:t>
            </a:r>
            <a:r>
              <a:rPr sz="1800" spc="425" dirty="0">
                <a:latin typeface="Cambria Math"/>
                <a:cs typeface="Cambria Math"/>
              </a:rPr>
              <a:t>(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25" dirty="0">
                <a:latin typeface="Cambria Math"/>
                <a:cs typeface="Cambria Math"/>
              </a:rPr>
              <a:t>𝑠𝑖𝑛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80" dirty="0">
                <a:latin typeface="Cambria Math"/>
                <a:cs typeface="Cambria Math"/>
              </a:rPr>
              <a:t>(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1390" y="1183005"/>
            <a:ext cx="55054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1959" algn="l"/>
              </a:tabLst>
            </a:pPr>
            <a:r>
              <a:rPr sz="1300" spc="-50" dirty="0">
                <a:latin typeface="Cambria Math"/>
                <a:cs typeface="Cambria Math"/>
              </a:rPr>
              <a:t>2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9150" y="1413306"/>
            <a:ext cx="688975" cy="15240"/>
          </a:xfrm>
          <a:custGeom>
            <a:avLst/>
            <a:gdLst/>
            <a:ahLst/>
            <a:cxnLst/>
            <a:rect l="l" t="t" r="r" b="b"/>
            <a:pathLst>
              <a:path w="688975" h="15240">
                <a:moveTo>
                  <a:pt x="688975" y="14998"/>
                </a:moveTo>
                <a:lnTo>
                  <a:pt x="0" y="14998"/>
                </a:lnTo>
                <a:lnTo>
                  <a:pt x="0" y="0"/>
                </a:lnTo>
                <a:lnTo>
                  <a:pt x="688975" y="0"/>
                </a:lnTo>
                <a:lnTo>
                  <a:pt x="688975" y="14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27754" y="139763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2529" y="1355725"/>
            <a:ext cx="12065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5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3579" y="1355725"/>
            <a:ext cx="12065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5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1579" y="1240789"/>
            <a:ext cx="12065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5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4790" y="1245234"/>
            <a:ext cx="253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1095" algn="l"/>
              </a:tabLst>
            </a:pPr>
            <a:r>
              <a:rPr sz="1800" spc="130" dirty="0">
                <a:latin typeface="Cambria Math"/>
                <a:cs typeface="Cambria Math"/>
              </a:rPr>
              <a:t>)</a:t>
            </a:r>
            <a:r>
              <a:rPr sz="1800" dirty="0">
                <a:latin typeface="Cambria Math"/>
                <a:cs typeface="Cambria Math"/>
              </a:rPr>
              <a:t> + 𝑐𝑜𝑠</a:t>
            </a:r>
            <a:r>
              <a:rPr sz="2700" baseline="1543" dirty="0">
                <a:latin typeface="Cambria Math"/>
                <a:cs typeface="Cambria Math"/>
              </a:rPr>
              <a:t>(</a:t>
            </a:r>
            <a:r>
              <a:rPr sz="1800" dirty="0">
                <a:latin typeface="Cambria Math"/>
                <a:cs typeface="Cambria Math"/>
              </a:rPr>
              <a:t>𝜑</a:t>
            </a:r>
            <a:r>
              <a:rPr sz="1800" spc="409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Cambria Math"/>
                <a:cs typeface="Cambria Math"/>
              </a:rPr>
              <a:t>)</a:t>
            </a:r>
            <a:r>
              <a:rPr sz="1800" dirty="0">
                <a:latin typeface="Cambria Math"/>
                <a:cs typeface="Cambria Math"/>
              </a:rPr>
              <a:t>𝑐𝑜𝑠</a:t>
            </a:r>
            <a:r>
              <a:rPr sz="2700" baseline="1543" dirty="0">
                <a:latin typeface="Cambria Math"/>
                <a:cs typeface="Cambria Math"/>
              </a:rPr>
              <a:t>(</a:t>
            </a:r>
            <a:r>
              <a:rPr sz="1800" dirty="0">
                <a:latin typeface="Cambria Math"/>
                <a:cs typeface="Cambria Math"/>
              </a:rPr>
              <a:t>𝜑</a:t>
            </a:r>
            <a:r>
              <a:rPr sz="1800" spc="405" dirty="0">
                <a:latin typeface="Cambria Math"/>
                <a:cs typeface="Cambria Math"/>
              </a:rPr>
              <a:t> </a:t>
            </a:r>
            <a:r>
              <a:rPr sz="2700" spc="-30" baseline="1543" dirty="0">
                <a:latin typeface="Cambria Math"/>
                <a:cs typeface="Cambria Math"/>
              </a:rPr>
              <a:t>)</a:t>
            </a:r>
            <a:r>
              <a:rPr sz="1800" spc="-20" dirty="0">
                <a:latin typeface="Cambria Math"/>
                <a:cs typeface="Cambria Math"/>
              </a:rPr>
              <a:t>𝑠𝑖𝑛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90" dirty="0">
                <a:latin typeface="Cambria Math"/>
                <a:cs typeface="Cambria Math"/>
              </a:rPr>
              <a:t>(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46450" y="1072515"/>
            <a:ext cx="3736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1830" algn="l"/>
              </a:tabLst>
            </a:pPr>
            <a:r>
              <a:rPr sz="1800" dirty="0">
                <a:latin typeface="Cambria Math"/>
                <a:cs typeface="Cambria Math"/>
              </a:rPr>
              <a:t>𝜑</a:t>
            </a:r>
            <a:r>
              <a:rPr sz="1800" spc="41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−𝜑</a:t>
            </a:r>
            <a:r>
              <a:rPr sz="1800" dirty="0">
                <a:latin typeface="Cambria Math"/>
                <a:cs typeface="Cambria Math"/>
              </a:rPr>
              <a:t>	𝜆</a:t>
            </a:r>
            <a:r>
              <a:rPr sz="1800" spc="41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−𝜆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4325" y="1183005"/>
            <a:ext cx="51371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130" algn="l"/>
              </a:tabLst>
            </a:pPr>
            <a:r>
              <a:rPr sz="1300" spc="-50" dirty="0">
                <a:latin typeface="Cambria Math"/>
                <a:cs typeface="Cambria Math"/>
              </a:rPr>
              <a:t>2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58915" y="1413306"/>
            <a:ext cx="615315" cy="15240"/>
          </a:xfrm>
          <a:custGeom>
            <a:avLst/>
            <a:gdLst/>
            <a:ahLst/>
            <a:cxnLst/>
            <a:rect l="l" t="t" r="r" b="b"/>
            <a:pathLst>
              <a:path w="615315" h="15240">
                <a:moveTo>
                  <a:pt x="615314" y="14998"/>
                </a:moveTo>
                <a:lnTo>
                  <a:pt x="0" y="14998"/>
                </a:lnTo>
                <a:lnTo>
                  <a:pt x="0" y="0"/>
                </a:lnTo>
                <a:lnTo>
                  <a:pt x="615314" y="0"/>
                </a:lnTo>
                <a:lnTo>
                  <a:pt x="615314" y="14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90690" y="139763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61530" y="1245870"/>
            <a:ext cx="29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80" dirty="0">
                <a:latin typeface="Cambria Math"/>
                <a:cs typeface="Cambria Math"/>
              </a:rPr>
              <a:t>))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660" y="16192"/>
            <a:ext cx="6649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Categorical</a:t>
            </a:r>
            <a:r>
              <a:rPr spc="-229" dirty="0"/>
              <a:t> </a:t>
            </a:r>
            <a:r>
              <a:rPr spc="-10" dirty="0"/>
              <a:t>Variable</a:t>
            </a:r>
            <a:r>
              <a:rPr spc="-215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628" y="143255"/>
            <a:ext cx="643127" cy="6431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40" y="1219200"/>
            <a:ext cx="8972717" cy="5431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999</Words>
  <Application>Microsoft Office PowerPoint</Application>
  <PresentationFormat>On-screen Show (4:3)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Office Theme</vt:lpstr>
      <vt:lpstr>Capstone project 2 NYC TAXI TRIP TIME PREDICTION</vt:lpstr>
      <vt:lpstr>CONTENT</vt:lpstr>
      <vt:lpstr>INTRODUCTION</vt:lpstr>
      <vt:lpstr>PROBLEM STATEMENT</vt:lpstr>
      <vt:lpstr>DATA SUMMARY</vt:lpstr>
      <vt:lpstr>BASIC EXPLORATION</vt:lpstr>
      <vt:lpstr>TRIP DURATION DATA ANALYSIS</vt:lpstr>
      <vt:lpstr>Haversine Distance</vt:lpstr>
      <vt:lpstr>Categorical Variable Analysis</vt:lpstr>
      <vt:lpstr>Correlation Analysis</vt:lpstr>
      <vt:lpstr>Linear Regression</vt:lpstr>
      <vt:lpstr>Homoscedasticity check</vt:lpstr>
      <vt:lpstr>XGBoost</vt:lpstr>
      <vt:lpstr>LightGBM</vt:lpstr>
      <vt:lpstr>Feature Importance</vt:lpstr>
      <vt:lpstr>Hyperparameter Tuning</vt:lpstr>
      <vt:lpstr>Final Metrics Conclusion</vt:lpstr>
      <vt:lpstr>Conclusion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2 NYC TAXI TRIP TIME PREDICTION</dc:title>
  <dc:creator>NAVEEN DSN</dc:creator>
  <cp:lastModifiedBy>NAVEEN DSN</cp:lastModifiedBy>
  <cp:revision>1</cp:revision>
  <dcterms:created xsi:type="dcterms:W3CDTF">2022-04-24T10:11:55Z</dcterms:created>
  <dcterms:modified xsi:type="dcterms:W3CDTF">2022-04-25T00:09:40Z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2021-08-07T00:00:00Z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2022-04-24T00:00:00Z</vt:filetime>
  </property>
</Properties>
</file>