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5" r:id="rId4"/>
    <p:sldId id="286" r:id="rId5"/>
    <p:sldId id="281" r:id="rId6"/>
    <p:sldId id="294" r:id="rId7"/>
    <p:sldId id="292" r:id="rId8"/>
    <p:sldId id="287" r:id="rId9"/>
    <p:sldId id="258" r:id="rId10"/>
    <p:sldId id="259" r:id="rId11"/>
    <p:sldId id="295" r:id="rId12"/>
    <p:sldId id="293" r:id="rId13"/>
    <p:sldId id="288" r:id="rId14"/>
    <p:sldId id="260" r:id="rId15"/>
    <p:sldId id="261" r:id="rId16"/>
    <p:sldId id="283" r:id="rId17"/>
    <p:sldId id="296" r:id="rId18"/>
    <p:sldId id="301" r:id="rId19"/>
    <p:sldId id="266" r:id="rId20"/>
    <p:sldId id="297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9AFF9A"/>
    <a:srgbClr val="D39F10"/>
    <a:srgbClr val="143865"/>
    <a:srgbClr val="0C2340"/>
    <a:srgbClr val="48EC86"/>
    <a:srgbClr val="EC4848"/>
    <a:srgbClr val="FAFAFA"/>
    <a:srgbClr val="343DFF"/>
    <a:srgbClr val="001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1214" autoAdjust="0"/>
  </p:normalViewPr>
  <p:slideViewPr>
    <p:cSldViewPr snapToGrid="0">
      <p:cViewPr varScale="1">
        <p:scale>
          <a:sx n="151" d="100"/>
          <a:sy n="151" d="100"/>
        </p:scale>
        <p:origin x="286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83052-D716-4AE9-B3B1-BB77A83BD74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3703-10B1-40F3-AAC7-A94EA2E8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SCQA Framework</a:t>
            </a:r>
          </a:p>
          <a:p>
            <a:r>
              <a:rPr lang="en-US" dirty="0"/>
              <a:t>Situation – COVID-19 made video popular</a:t>
            </a:r>
          </a:p>
          <a:p>
            <a:r>
              <a:rPr lang="en-US" dirty="0"/>
              <a:t>Complication – Our current provider is facing instability as an organization</a:t>
            </a:r>
          </a:p>
          <a:p>
            <a:r>
              <a:rPr lang="en-US" dirty="0"/>
              <a:t>Question – Should we continue investing in our partnership with our current provider?</a:t>
            </a:r>
          </a:p>
          <a:p>
            <a:endParaRPr lang="en-US" dirty="0"/>
          </a:p>
          <a:p>
            <a:r>
              <a:rPr lang="en-US" b="1" dirty="0"/>
              <a:t>Executive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– No, our team of academic technologists recommends that we invest in a partnership with YuJa instead for SE1, SE2, and SE3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Why? - Advantages</a:t>
            </a:r>
          </a:p>
          <a:p>
            <a:r>
              <a:rPr lang="en-US" dirty="0"/>
              <a:t>SE1 – YuJa has a demonstrated track record of developing innovative academic features.</a:t>
            </a:r>
          </a:p>
          <a:p>
            <a:r>
              <a:rPr lang="en-US" dirty="0"/>
              <a:t>	majority academic market, 100+ developers. We piloted YuJa this semester.</a:t>
            </a:r>
          </a:p>
          <a:p>
            <a:r>
              <a:rPr lang="en-US" dirty="0"/>
              <a:t>	</a:t>
            </a:r>
            <a:r>
              <a:rPr lang="en-US" b="1" dirty="0"/>
              <a:t>project description</a:t>
            </a:r>
          </a:p>
          <a:p>
            <a:r>
              <a:rPr lang="en-US" dirty="0"/>
              <a:t>SE2 – Qualitative insights indicate faculty preference for YuJa, meeting our business objectives</a:t>
            </a:r>
          </a:p>
          <a:p>
            <a:r>
              <a:rPr lang="en-US" dirty="0"/>
              <a:t>	</a:t>
            </a:r>
            <a:r>
              <a:rPr lang="en-US" b="1" dirty="0"/>
              <a:t>business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SE3 – YuJa’s cost is on par with other tools in the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b="1" dirty="0"/>
              <a:t>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How? – Implementation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project scope and deliverables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timeline, assumptions, and constraints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risks and mitigation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communication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steps and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1x1 icon</a:t>
            </a:r>
          </a:p>
          <a:p>
            <a:r>
              <a:rPr lang="en-US" dirty="0"/>
              <a:t>2.6x2.6 circle</a:t>
            </a:r>
          </a:p>
          <a:p>
            <a:endParaRPr lang="en-US" dirty="0"/>
          </a:p>
          <a:p>
            <a:r>
              <a:rPr lang="en-US" dirty="0"/>
              <a:t>.135 Icon</a:t>
            </a:r>
          </a:p>
          <a:p>
            <a:r>
              <a:rPr lang="en-US" dirty="0"/>
              <a:t>0.35x0.35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1x1 icon</a:t>
            </a:r>
          </a:p>
          <a:p>
            <a:r>
              <a:rPr lang="en-US" dirty="0"/>
              <a:t>2.6x2.6 circle</a:t>
            </a:r>
          </a:p>
          <a:p>
            <a:endParaRPr lang="en-US" dirty="0"/>
          </a:p>
          <a:p>
            <a:r>
              <a:rPr lang="en-US" dirty="0"/>
              <a:t>.154 Icon</a:t>
            </a:r>
          </a:p>
          <a:p>
            <a:r>
              <a:rPr lang="en-US" dirty="0"/>
              <a:t>0.4x0.4 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1x1 icon</a:t>
            </a:r>
          </a:p>
          <a:p>
            <a:r>
              <a:rPr lang="en-US" dirty="0"/>
              <a:t>2.6x2.6 circle</a:t>
            </a:r>
          </a:p>
          <a:p>
            <a:endParaRPr lang="en-US" dirty="0"/>
          </a:p>
          <a:p>
            <a:r>
              <a:rPr lang="en-US" dirty="0"/>
              <a:t>.154 Icon</a:t>
            </a:r>
          </a:p>
          <a:p>
            <a:r>
              <a:rPr lang="en-US" dirty="0"/>
              <a:t>0.4x0.4 circle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Ensure YuJa is functionally integrated with necessary ND systems</a:t>
            </a:r>
          </a:p>
          <a:p>
            <a:r>
              <a:rPr lang="en-US" dirty="0"/>
              <a:t>Deliver SSO, LMS, and Video Conferencing integration</a:t>
            </a:r>
          </a:p>
          <a:p>
            <a:r>
              <a:rPr lang="en-US" dirty="0"/>
              <a:t>Deliver system tests before the start of the fall semester</a:t>
            </a:r>
          </a:p>
          <a:p>
            <a:pPr marL="0" indent="0">
              <a:buNone/>
            </a:pPr>
            <a:r>
              <a:rPr lang="en-US" b="1" dirty="0"/>
              <a:t>Minimize the cognitive switching cost for faculty, staff, and students</a:t>
            </a:r>
          </a:p>
          <a:p>
            <a:r>
              <a:rPr lang="en-US" dirty="0"/>
              <a:t>Deliver content migration for faculty</a:t>
            </a:r>
          </a:p>
          <a:p>
            <a:r>
              <a:rPr lang="en-US" dirty="0"/>
              <a:t>Deliver change management / communication plan</a:t>
            </a:r>
          </a:p>
          <a:p>
            <a:r>
              <a:rPr lang="en-US" dirty="0"/>
              <a:t>Deliver support documentation and training</a:t>
            </a:r>
          </a:p>
          <a:p>
            <a:pPr marL="0" indent="0">
              <a:buNone/>
            </a:pPr>
            <a:r>
              <a:rPr lang="en-US" b="1" dirty="0"/>
              <a:t>Leverage migration as a time to present pedagogical benefits of video media for teaching and learning</a:t>
            </a:r>
          </a:p>
          <a:p>
            <a:r>
              <a:rPr lang="en-US" dirty="0"/>
              <a:t>Deliver coordinated outreach to faculty for information on how video and other technologies can impact pedagogy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Out of Scope</a:t>
            </a:r>
          </a:p>
          <a:p>
            <a:r>
              <a:rPr lang="en-US" dirty="0"/>
              <a:t>Migrating video from the Panopto system that has expired</a:t>
            </a:r>
          </a:p>
          <a:p>
            <a:r>
              <a:rPr lang="en-US" dirty="0"/>
              <a:t>Migration of non-Panopto video to YuJa (e.g., YouTube videos)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project scope and deliverables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timeline, assumptions, and constraints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risks and mitigation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communication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3703-10B1-40F3-AAC7-A94EA2E8B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3811-B496-9C65-BEAD-A4B17AD7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7DB9E-5035-7701-4193-1F8D10B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A199-D559-519B-9C0B-BF3C59FF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ECB688-4EE3-109B-238E-27AC96A9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7A29EA-9F2B-192E-B21B-AE484370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91755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FD17-8A03-AA75-F3D5-81BF216A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540D4-041D-8898-813C-506A7FBF4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0A03-757D-488C-0B64-62BAB6E4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CB5-7C92-EB6D-DA2F-7A7AC7EE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CF641D6-2832-96CF-69E9-072A57065B0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7BEF6A-DFF5-9543-2A6B-A9C5AF43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30539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7ED-A810-FD2B-9661-F2784C53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2429-51CB-50ED-C84D-4C6FAE28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C184-C010-BDE3-A6B2-459D8D03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E2FCBA-37F6-C0A9-E4DA-7F42F3ED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DB1FD4-F3FC-ADBB-CAA7-4FBCB3ED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64558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0724C-FEE9-990D-AE6C-0EF0CB82B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B82D-9058-605F-E4D1-49B338A70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C5AA-91B4-A9D0-9361-94F11D78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3182B4-1E75-A107-A8E6-FD429D76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9201CA-9C79-8170-7572-177136DF8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075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E496-CCF8-7E3F-F762-8690393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M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EC92-42CF-B206-725B-C34C89C8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3084-53C4-F5E5-8B4A-981DBE5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3339-5BE0-5F45-1188-09F5B4A4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Unstructured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7E69-8884-F3EB-0D98-202CF28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5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7AB6-9686-F538-0030-B8E5306E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0DCF-DC05-13C8-C783-D58FB820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E3A3-E477-0E2C-EE40-BFB139F6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DAC8DF-0C3D-8DCC-BB2C-23157E35B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3E4D8-113D-D2A0-1F83-07632064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6687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F30-5DBE-6381-5A92-2F60315C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01F8-34C5-8994-8C9A-D88B74C14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825625"/>
            <a:ext cx="554736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FE09-DB0B-358F-6329-BD014E06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55473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FBDBF-00A5-608E-3A72-71E0248D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2C44EA6-4E43-1568-D31B-69F5B172B5C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3F7B411-D036-7E3B-D5F8-1F9395F6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82475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9F61-0294-F17A-3459-E5EC6A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0"/>
            <a:ext cx="11460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1C61-3223-54EA-E032-F3D64004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81163"/>
            <a:ext cx="55473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7C6A-FFED-6908-FF00-B0CC98BF8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" y="2505075"/>
            <a:ext cx="554735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44F1F-3BC6-35EA-E349-7B6A03225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5547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B7B8C-4679-5C98-45C2-23C090A8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55473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719A7-4052-90EE-4A8F-D1E2298D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1F756E-F6FD-E08D-1147-F13E7015F01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4A224C-ADE7-5255-94A6-016695A7AB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618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6FD9-DFD6-B7CC-76F9-B10D55EB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0"/>
            <a:ext cx="11460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46514-F55A-6A62-B5B4-A2B66468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34518576-AD47-4940-80FC-B8BF5CB7F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A74AE4C-835A-42C7-A32D-F00EA336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D50AA2-1E61-B6C0-0A6E-BC4FC868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6359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B493B-8D36-05EC-BBD2-87363681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3476CD-D93D-3A2A-5FD5-57F18D33C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36B4C5-0E97-5837-BA16-A47FE91D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42720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B493B-8D36-05EC-BBD2-87363681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06B0E4-DF5F-B4C8-F850-FC9EDD422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3674DD-E7E3-278C-9D39-E452E9FB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578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B2DD-07FA-925D-A083-D1680E8D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45CA-33C6-80B0-DDF2-19325845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9C6DC-C3D3-2125-8679-0586BD5F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529D-49D2-03BD-9A08-4F3D59B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9872A34-A9A1-298E-9252-4DEFFA0A9F7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D87C0B-B9EC-AA89-FFE6-4EE0AF12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14628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A4C7-5F33-7B0E-31A7-BF82E82B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0"/>
            <a:ext cx="114604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6D7A-CA8B-3631-7677-3FF7E882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825625"/>
            <a:ext cx="11460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54A6-5462-9BDF-252D-304613316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A208-2AB5-EA6C-D173-6E658333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2A2A-C3C8-9839-C4A1-E8E29B494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0480" y="6309678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pic>
        <p:nvPicPr>
          <p:cNvPr id="8" name="Picture 7" descr="A yellow logo on a black background with University of Notre Dame in the background&#10;&#10;Description automatically generated">
            <a:extLst>
              <a:ext uri="{FF2B5EF4-FFF2-40B4-BE49-F238E27FC236}">
                <a16:creationId xmlns:a16="http://schemas.microsoft.com/office/drawing/2014/main" id="{0980659F-6D50-081E-A454-E620B25AA7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" y="6293162"/>
            <a:ext cx="445182" cy="3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FAFA"/>
          </a:solidFill>
          <a:latin typeface="DM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DM Sans" pitchFamily="2" charset="0"/>
        <a:buChar char="-"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DM Sans" pitchFamily="2" charset="0"/>
        <a:buChar char="-"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DM Sans" pitchFamily="2" charset="0"/>
        <a:buChar char="-"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DM Sans" pitchFamily="2" charset="0"/>
        <a:buChar char="-"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DM Sans" pitchFamily="2" charset="0"/>
        <a:buChar char="-"/>
        <a:defRPr sz="2800" kern="1200">
          <a:solidFill>
            <a:schemeClr val="tx1"/>
          </a:solidFill>
          <a:latin typeface="DM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9C8FD-D25D-FE7C-BE9F-375B8CCF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773450"/>
            <a:ext cx="5730240" cy="306412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001E76"/>
                </a:solidFill>
                <a:latin typeface="DM Sans Medium" pitchFamily="2" charset="0"/>
              </a:rPr>
              <a:t>Product Review Summarization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11A4F0-6C91-0A0D-524F-C0CD72DD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54080"/>
            <a:ext cx="5730240" cy="1578940"/>
          </a:xfrm>
        </p:spPr>
        <p:txBody>
          <a:bodyPr anchor="ctr">
            <a:noAutofit/>
          </a:bodyPr>
          <a:lstStyle/>
          <a:p>
            <a:pPr algn="l"/>
            <a:r>
              <a:rPr lang="en-US" b="1" dirty="0">
                <a:solidFill>
                  <a:srgbClr val="D39F10"/>
                </a:solidFill>
              </a:rPr>
              <a:t>Logan Balfantz, Lucie Ellis, </a:t>
            </a:r>
            <a:r>
              <a:rPr lang="en-US" b="1" dirty="0" err="1">
                <a:solidFill>
                  <a:srgbClr val="D39F10"/>
                </a:solidFill>
              </a:rPr>
              <a:t>Daymine</a:t>
            </a:r>
            <a:r>
              <a:rPr lang="en-US" b="1" dirty="0">
                <a:solidFill>
                  <a:srgbClr val="D39F10"/>
                </a:solidFill>
              </a:rPr>
              <a:t> Snow, Shivang Thakor</a:t>
            </a:r>
          </a:p>
          <a:p>
            <a:pPr algn="l"/>
            <a:r>
              <a:rPr lang="en-US" sz="1800" dirty="0">
                <a:solidFill>
                  <a:srgbClr val="D39F10"/>
                </a:solidFill>
              </a:rPr>
              <a:t>Unstructured Data Analytics</a:t>
            </a:r>
          </a:p>
          <a:p>
            <a:pPr algn="l"/>
            <a:r>
              <a:rPr lang="en-US" sz="1800" dirty="0">
                <a:solidFill>
                  <a:srgbClr val="D39F10"/>
                </a:solidFill>
              </a:rPr>
              <a:t>April 29, 2024</a:t>
            </a:r>
          </a:p>
        </p:txBody>
      </p:sp>
      <p:pic>
        <p:nvPicPr>
          <p:cNvPr id="7" name="Picture 6" descr="A yellow logo on a black background with University of Notre Dame in the background&#10;&#10;Description automatically generated">
            <a:extLst>
              <a:ext uri="{FF2B5EF4-FFF2-40B4-BE49-F238E27FC236}">
                <a16:creationId xmlns:a16="http://schemas.microsoft.com/office/drawing/2014/main" id="{C414098B-40C9-D4F7-FD8F-128CD5956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64155"/>
            <a:ext cx="1194666" cy="1068468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400C8B58-1381-2A3C-5186-BDDEE8DF2804}"/>
              </a:ext>
            </a:extLst>
          </p:cNvPr>
          <p:cNvSpPr/>
          <p:nvPr/>
        </p:nvSpPr>
        <p:spPr>
          <a:xfrm>
            <a:off x="7059945" y="5636067"/>
            <a:ext cx="4157952" cy="495092"/>
          </a:xfrm>
          <a:prstGeom prst="ellipse">
            <a:avLst/>
          </a:prstGeom>
          <a:solidFill>
            <a:srgbClr val="E4E4E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4FBA3E-5FD5-2310-3A6E-8CD9F4F6A136}"/>
              </a:ext>
            </a:extLst>
          </p:cNvPr>
          <p:cNvGrpSpPr/>
          <p:nvPr/>
        </p:nvGrpSpPr>
        <p:grpSpPr>
          <a:xfrm>
            <a:off x="6729834" y="1249583"/>
            <a:ext cx="4818173" cy="3920095"/>
            <a:chOff x="6729833" y="1571302"/>
            <a:chExt cx="4818173" cy="3920095"/>
          </a:xfrm>
        </p:grpSpPr>
        <p:grpSp>
          <p:nvGrpSpPr>
            <p:cNvPr id="134" name="Laptop with Video">
              <a:extLst>
                <a:ext uri="{FF2B5EF4-FFF2-40B4-BE49-F238E27FC236}">
                  <a16:creationId xmlns:a16="http://schemas.microsoft.com/office/drawing/2014/main" id="{4D7036B1-3654-23C1-AB13-303CC93EF36B}"/>
                </a:ext>
              </a:extLst>
            </p:cNvPr>
            <p:cNvGrpSpPr/>
            <p:nvPr/>
          </p:nvGrpSpPr>
          <p:grpSpPr>
            <a:xfrm>
              <a:off x="6729833" y="1571302"/>
              <a:ext cx="4818173" cy="3920095"/>
              <a:chOff x="6825521" y="1490343"/>
              <a:chExt cx="4379103" cy="35628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7BBAE91-3662-D5E7-3386-CF63CC8609FA}"/>
                  </a:ext>
                </a:extLst>
              </p:cNvPr>
              <p:cNvSpPr/>
              <p:nvPr/>
            </p:nvSpPr>
            <p:spPr>
              <a:xfrm>
                <a:off x="7395254" y="1490343"/>
                <a:ext cx="3228469" cy="195422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0A077E-5514-3C40-C3AA-B2F1A9971640}"/>
                  </a:ext>
                </a:extLst>
              </p:cNvPr>
              <p:cNvSpPr/>
              <p:nvPr/>
            </p:nvSpPr>
            <p:spPr>
              <a:xfrm>
                <a:off x="7573992" y="1691425"/>
                <a:ext cx="2870992" cy="1596747"/>
              </a:xfrm>
              <a:prstGeom prst="rect">
                <a:avLst/>
              </a:prstGeom>
              <a:solidFill>
                <a:srgbClr val="D39F1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4B09AFE2-5E80-42EC-7C02-115DF27854C0}"/>
                  </a:ext>
                </a:extLst>
              </p:cNvPr>
              <p:cNvSpPr/>
              <p:nvPr/>
            </p:nvSpPr>
            <p:spPr>
              <a:xfrm>
                <a:off x="6825524" y="3444570"/>
                <a:ext cx="4379100" cy="1452256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8FD6AA07-2B78-FFAE-5036-89AC121F97EC}"/>
                  </a:ext>
                </a:extLst>
              </p:cNvPr>
              <p:cNvSpPr/>
              <p:nvPr/>
            </p:nvSpPr>
            <p:spPr>
              <a:xfrm>
                <a:off x="7305884" y="3606691"/>
                <a:ext cx="3373694" cy="684540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5A376233-076A-19EC-83F0-9C0D4C572A57}"/>
                  </a:ext>
                </a:extLst>
              </p:cNvPr>
              <p:cNvSpPr/>
              <p:nvPr/>
            </p:nvSpPr>
            <p:spPr>
              <a:xfrm>
                <a:off x="8333277" y="4383093"/>
                <a:ext cx="1335444" cy="380256"/>
              </a:xfrm>
              <a:prstGeom prst="trapezoid">
                <a:avLst>
                  <a:gd name="adj" fmla="val 39615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317748B-829B-9962-1985-D394E2513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76876" y="2558881"/>
                <a:ext cx="68424" cy="939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FB57F3-898C-5A15-968F-C577DBD18AC4}"/>
                  </a:ext>
                </a:extLst>
              </p:cNvPr>
              <p:cNvSpPr/>
              <p:nvPr/>
            </p:nvSpPr>
            <p:spPr>
              <a:xfrm>
                <a:off x="7573992" y="1691425"/>
                <a:ext cx="2870992" cy="1381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DM Sans" pitchFamily="2" charset="0"/>
                  </a:rPr>
                  <a:t>www.stanley.com/cup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E29C02C-5D4A-798E-9262-1D1FCCF02065}"/>
                  </a:ext>
                </a:extLst>
              </p:cNvPr>
              <p:cNvCxnSpPr>
                <a:stCxn id="74" idx="0"/>
                <a:endCxn id="74" idx="2"/>
              </p:cNvCxnSpPr>
              <p:nvPr/>
            </p:nvCxnSpPr>
            <p:spPr>
              <a:xfrm>
                <a:off x="8992731" y="3606691"/>
                <a:ext cx="0" cy="6845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CAF766A-045E-2BAE-E433-C0B7B1AD094E}"/>
                  </a:ext>
                </a:extLst>
              </p:cNvPr>
              <p:cNvCxnSpPr/>
              <p:nvPr/>
            </p:nvCxnSpPr>
            <p:spPr>
              <a:xfrm flipH="1">
                <a:off x="8389488" y="3606691"/>
                <a:ext cx="179095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085D4AF-5E2D-1E57-69D5-05B3AEACD2C0}"/>
                  </a:ext>
                </a:extLst>
              </p:cNvPr>
              <p:cNvCxnSpPr/>
              <p:nvPr/>
            </p:nvCxnSpPr>
            <p:spPr>
              <a:xfrm flipH="1">
                <a:off x="7842101" y="3606691"/>
                <a:ext cx="217660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47A1C8A-0629-E9E6-08B5-E6A13CB7CB72}"/>
                  </a:ext>
                </a:extLst>
              </p:cNvPr>
              <p:cNvCxnSpPr/>
              <p:nvPr/>
            </p:nvCxnSpPr>
            <p:spPr>
              <a:xfrm>
                <a:off x="9416881" y="3606691"/>
                <a:ext cx="235306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717EEA5-772F-4265-73BE-D9EB9F7ECFF6}"/>
                  </a:ext>
                </a:extLst>
              </p:cNvPr>
              <p:cNvCxnSpPr/>
              <p:nvPr/>
            </p:nvCxnSpPr>
            <p:spPr>
              <a:xfrm>
                <a:off x="9931109" y="3606691"/>
                <a:ext cx="245766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5594908-78E8-811E-D928-6C34C55CA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1434" y="3768535"/>
                <a:ext cx="29603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2EDA301-691C-EE50-005C-04E1F24E7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339" y="3895887"/>
                <a:ext cx="306460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52CEC37-E0EB-1CD2-7817-584910A84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5254" y="4029941"/>
                <a:ext cx="31726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56CB91B-93B8-82E5-95C3-2B8E06A14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569" y="4163997"/>
                <a:ext cx="32731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1091222-73D2-970A-004A-4EB60F1B8F0B}"/>
                  </a:ext>
                </a:extLst>
              </p:cNvPr>
              <p:cNvSpPr/>
              <p:nvPr/>
            </p:nvSpPr>
            <p:spPr>
              <a:xfrm>
                <a:off x="8568583" y="1490343"/>
                <a:ext cx="848298" cy="5573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D4E9D1F-FFDF-E5BB-5156-FF777DFECD69}"/>
                  </a:ext>
                </a:extLst>
              </p:cNvPr>
              <p:cNvSpPr/>
              <p:nvPr/>
            </p:nvSpPr>
            <p:spPr>
              <a:xfrm>
                <a:off x="8947246" y="3847109"/>
                <a:ext cx="90969" cy="90969"/>
              </a:xfrm>
              <a:prstGeom prst="ellipse">
                <a:avLst/>
              </a:prstGeom>
              <a:solidFill>
                <a:srgbClr val="9A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FDEC0A4-0A22-78A6-8E9D-1D8827B62E0C}"/>
                  </a:ext>
                </a:extLst>
              </p:cNvPr>
              <p:cNvSpPr/>
              <p:nvPr/>
            </p:nvSpPr>
            <p:spPr>
              <a:xfrm>
                <a:off x="10336695" y="1734579"/>
                <a:ext cx="51855" cy="51855"/>
              </a:xfrm>
              <a:prstGeom prst="ellipse">
                <a:avLst/>
              </a:prstGeom>
              <a:solidFill>
                <a:srgbClr val="F2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32F0516-C761-FF1E-1C4E-35EE5530880F}"/>
                  </a:ext>
                </a:extLst>
              </p:cNvPr>
              <p:cNvSpPr/>
              <p:nvPr/>
            </p:nvSpPr>
            <p:spPr>
              <a:xfrm>
                <a:off x="10150947" y="1734579"/>
                <a:ext cx="51855" cy="51855"/>
              </a:xfrm>
              <a:prstGeom prst="ellipse">
                <a:avLst/>
              </a:prstGeom>
              <a:solidFill>
                <a:schemeClr val="accent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4B88C8F-C9C4-7AA0-C10A-9F2974D90387}"/>
                  </a:ext>
                </a:extLst>
              </p:cNvPr>
              <p:cNvSpPr/>
              <p:nvPr/>
            </p:nvSpPr>
            <p:spPr>
              <a:xfrm>
                <a:off x="10243821" y="1734579"/>
                <a:ext cx="51855" cy="51855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31" name="Trapezoid 130">
                <a:extLst>
                  <a:ext uri="{FF2B5EF4-FFF2-40B4-BE49-F238E27FC236}">
                    <a16:creationId xmlns:a16="http://schemas.microsoft.com/office/drawing/2014/main" id="{650F8043-7598-B3F5-81B9-BEF58218ED90}"/>
                  </a:ext>
                </a:extLst>
              </p:cNvPr>
              <p:cNvSpPr/>
              <p:nvPr/>
            </p:nvSpPr>
            <p:spPr>
              <a:xfrm rot="10800000">
                <a:off x="6825521" y="4896828"/>
                <a:ext cx="4379100" cy="156395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FE8F383-ACF5-0079-8D86-F2DA188A0061}"/>
                  </a:ext>
                </a:extLst>
              </p:cNvPr>
              <p:cNvSpPr/>
              <p:nvPr/>
            </p:nvSpPr>
            <p:spPr>
              <a:xfrm>
                <a:off x="7573992" y="3191690"/>
                <a:ext cx="2870992" cy="964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DF6E2B-73F0-4EDC-3CCA-6FD46B76C635}"/>
                </a:ext>
              </a:extLst>
            </p:cNvPr>
            <p:cNvGrpSpPr/>
            <p:nvPr/>
          </p:nvGrpSpPr>
          <p:grpSpPr>
            <a:xfrm>
              <a:off x="7957895" y="1929747"/>
              <a:ext cx="2362582" cy="1482430"/>
              <a:chOff x="7941280" y="1946041"/>
              <a:chExt cx="2362582" cy="148243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C9A82EE-2280-9733-E657-D703D9BE8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983476">
                <a:off x="7941280" y="2053969"/>
                <a:ext cx="714454" cy="130634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A3EB2FA-5BF4-7209-ABCB-92BA2424B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710781" y="1946041"/>
                <a:ext cx="810758" cy="148243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3F5C989-8647-6641-F6F1-1A13C8C2B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584050">
                <a:off x="9631350" y="2170815"/>
                <a:ext cx="672512" cy="1229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85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3218 L 8.33333E-7 -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bg2">
            <a:extLst>
              <a:ext uri="{FF2B5EF4-FFF2-40B4-BE49-F238E27FC236}">
                <a16:creationId xmlns:a16="http://schemas.microsoft.com/office/drawing/2014/main" id="{37F1870D-A940-0A0F-BE6B-846893B3125D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14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2B34A-175E-8D4C-0614-70BEC1B0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0"/>
            <a:ext cx="11460481" cy="1325563"/>
          </a:xfrm>
        </p:spPr>
        <p:txBody>
          <a:bodyPr/>
          <a:lstStyle/>
          <a:p>
            <a:r>
              <a:rPr lang="en-US"/>
              <a:t>Sentiment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C2F3-34A3-63CF-2337-955C2AFD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072322"/>
            <a:ext cx="6378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utilized sentence-level​ sentiment analysis to calculate sentiment by review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Jockers-Rinker​ lexicon</a:t>
            </a:r>
          </a:p>
          <a:p>
            <a:r>
              <a:rPr lang="en-US" sz="2400" dirty="0"/>
              <a:t>Sentence-level accounts for valence shifter​s (i.e., </a:t>
            </a:r>
            <a:r>
              <a:rPr lang="en-US" sz="2400" i="1" dirty="0"/>
              <a:t>negators</a:t>
            </a:r>
            <a:r>
              <a:rPr lang="en-US" sz="2400" dirty="0"/>
              <a:t>, </a:t>
            </a:r>
            <a:r>
              <a:rPr lang="en-US" sz="2400" i="1" dirty="0"/>
              <a:t>amplifiers</a:t>
            </a:r>
            <a:r>
              <a:rPr lang="en-US" sz="2400" dirty="0"/>
              <a:t>, </a:t>
            </a:r>
            <a:r>
              <a:rPr lang="en-US" sz="2400" i="1" dirty="0"/>
              <a:t>de-amplifiers</a:t>
            </a:r>
            <a:r>
              <a:rPr lang="en-US" sz="2400" dirty="0"/>
              <a:t>, and </a:t>
            </a:r>
            <a:r>
              <a:rPr lang="en-US" sz="2400" i="1" dirty="0"/>
              <a:t>adversative conjunctions</a:t>
            </a:r>
            <a:r>
              <a:rPr lang="en-US" sz="2400" dirty="0"/>
              <a:t>​)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9BCF-842D-15C8-84B6-4FFB02FF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480" y="6309678"/>
            <a:ext cx="731520" cy="365125"/>
          </a:xfrm>
        </p:spPr>
        <p:txBody>
          <a:bodyPr/>
          <a:lstStyle/>
          <a:p>
            <a:fld id="{34518576-AD47-4940-80FC-B8BF5CB7F0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AE593F-EB12-25D5-57C4-97084FB9911D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7FFF2C1-F6E9-B090-FDD9-81D8F2D9AC78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sp>
        <p:nvSpPr>
          <p:cNvPr id="10" name="!! bot_circ1-2">
            <a:extLst>
              <a:ext uri="{FF2B5EF4-FFF2-40B4-BE49-F238E27FC236}">
                <a16:creationId xmlns:a16="http://schemas.microsoft.com/office/drawing/2014/main" id="{C199A065-76EC-D509-5D15-834CDCB9CA97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1" name="!! rect_circ2-2">
            <a:extLst>
              <a:ext uri="{FF2B5EF4-FFF2-40B4-BE49-F238E27FC236}">
                <a16:creationId xmlns:a16="http://schemas.microsoft.com/office/drawing/2014/main" id="{6AAC859F-4055-FB4D-9B66-8AFC3EF24990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rgbClr val="14386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2" name="!! bot_circ3-2">
            <a:extLst>
              <a:ext uri="{FF2B5EF4-FFF2-40B4-BE49-F238E27FC236}">
                <a16:creationId xmlns:a16="http://schemas.microsoft.com/office/drawing/2014/main" id="{99F22FD0-48D8-4979-24C6-2DED14D4D28A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13" name="!! bot_icon3-2" descr="Key outline">
            <a:extLst>
              <a:ext uri="{FF2B5EF4-FFF2-40B4-BE49-F238E27FC236}">
                <a16:creationId xmlns:a16="http://schemas.microsoft.com/office/drawing/2014/main" id="{9E0D0B53-41DB-06A4-1015-1BF86362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20" name="!! bot_icon1-2" descr="Question mark outline">
            <a:extLst>
              <a:ext uri="{FF2B5EF4-FFF2-40B4-BE49-F238E27FC236}">
                <a16:creationId xmlns:a16="http://schemas.microsoft.com/office/drawing/2014/main" id="{82E44506-D9B1-1ADB-51C1-4A02869A3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pic>
        <p:nvPicPr>
          <p:cNvPr id="21" name="!! icon2-2" descr="Branching diagram outline">
            <a:extLst>
              <a:ext uri="{FF2B5EF4-FFF2-40B4-BE49-F238E27FC236}">
                <a16:creationId xmlns:a16="http://schemas.microsoft.com/office/drawing/2014/main" id="{AC56D0F4-A8AA-0461-B4D2-16DBD27A1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423CDD5-31F6-3F9C-5215-382CCA0A318C}"/>
              </a:ext>
            </a:extLst>
          </p:cNvPr>
          <p:cNvGrpSpPr/>
          <p:nvPr/>
        </p:nvGrpSpPr>
        <p:grpSpPr>
          <a:xfrm>
            <a:off x="7686040" y="2072322"/>
            <a:ext cx="3365500" cy="2818623"/>
            <a:chOff x="8197850" y="2819400"/>
            <a:chExt cx="3365500" cy="281862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177172-B281-3733-97C3-95EC98A1E3C6}"/>
                </a:ext>
              </a:extLst>
            </p:cNvPr>
            <p:cNvGrpSpPr/>
            <p:nvPr/>
          </p:nvGrpSpPr>
          <p:grpSpPr>
            <a:xfrm>
              <a:off x="8197850" y="3297767"/>
              <a:ext cx="3365500" cy="2340256"/>
              <a:chOff x="1473200" y="1993371"/>
              <a:chExt cx="9245600" cy="390600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04807EC-D8CF-1079-4685-8B63907F1AEA}"/>
                  </a:ext>
                </a:extLst>
              </p:cNvPr>
              <p:cNvSpPr/>
              <p:nvPr/>
            </p:nvSpPr>
            <p:spPr>
              <a:xfrm>
                <a:off x="1473200" y="1993371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DM Sans" pitchFamily="2" charset="0"/>
                  </a:rPr>
                  <a:t>new_review_id</a:t>
                </a:r>
                <a:endParaRPr lang="en-US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1D98D7-2E57-D19B-53F3-24B594BFA698}"/>
                  </a:ext>
                </a:extLst>
              </p:cNvPr>
              <p:cNvSpPr/>
              <p:nvPr/>
            </p:nvSpPr>
            <p:spPr>
              <a:xfrm>
                <a:off x="1473200" y="2776186"/>
                <a:ext cx="9245600" cy="782813"/>
              </a:xfrm>
              <a:prstGeom prst="rect">
                <a:avLst/>
              </a:prstGeom>
              <a:solidFill>
                <a:srgbClr val="FAFAF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text (cleaned)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5866E9-4539-C76F-CA3E-60CAF5E4279E}"/>
                  </a:ext>
                </a:extLst>
              </p:cNvPr>
              <p:cNvSpPr/>
              <p:nvPr/>
            </p:nvSpPr>
            <p:spPr>
              <a:xfrm>
                <a:off x="1473200" y="3558999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word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C9690C-1396-3BA7-314D-44DBB289B413}"/>
                  </a:ext>
                </a:extLst>
              </p:cNvPr>
              <p:cNvSpPr/>
              <p:nvPr/>
            </p:nvSpPr>
            <p:spPr>
              <a:xfrm>
                <a:off x="1473200" y="4341812"/>
                <a:ext cx="9245600" cy="78281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rating (1-5)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CD30C4B-477E-37A5-FF6F-1057A4189E9E}"/>
                  </a:ext>
                </a:extLst>
              </p:cNvPr>
              <p:cNvSpPr/>
              <p:nvPr/>
            </p:nvSpPr>
            <p:spPr>
              <a:xfrm>
                <a:off x="1473200" y="5116558"/>
                <a:ext cx="9245600" cy="782814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DM Sans" pitchFamily="2" charset="0"/>
                  </a:rPr>
                  <a:t>sentiment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FD5E2E-2021-CC99-35FF-E7AC476717CF}"/>
                </a:ext>
              </a:extLst>
            </p:cNvPr>
            <p:cNvSpPr txBox="1"/>
            <p:nvPr/>
          </p:nvSpPr>
          <p:spPr>
            <a:xfrm>
              <a:off x="8197850" y="2819400"/>
              <a:ext cx="3365500" cy="36406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tIns="91440" bIns="91440" rtlCol="0">
              <a:noAutofit/>
            </a:bodyPr>
            <a:lstStyle/>
            <a:p>
              <a:pPr algn="ctr"/>
              <a:r>
                <a:rPr lang="en-US" b="1" dirty="0">
                  <a:latin typeface="DM Sans" pitchFamily="2" charset="0"/>
                </a:rPr>
                <a:t>Stanley Cup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169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 bg2">
            <a:extLst>
              <a:ext uri="{FF2B5EF4-FFF2-40B4-BE49-F238E27FC236}">
                <a16:creationId xmlns:a16="http://schemas.microsoft.com/office/drawing/2014/main" id="{2F5B2F70-8F0D-5F00-9A5D-C913134D1028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14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8A430-9359-52C2-B212-F64C109C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EEBB7E-0F51-2287-25DD-8C70200A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!! bot_circ1-2">
            <a:extLst>
              <a:ext uri="{FF2B5EF4-FFF2-40B4-BE49-F238E27FC236}">
                <a16:creationId xmlns:a16="http://schemas.microsoft.com/office/drawing/2014/main" id="{EBE6DD30-4EF7-B818-7C64-67DFE3793E6B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6" name="!! rect_circ2-2">
            <a:extLst>
              <a:ext uri="{FF2B5EF4-FFF2-40B4-BE49-F238E27FC236}">
                <a16:creationId xmlns:a16="http://schemas.microsoft.com/office/drawing/2014/main" id="{69EB2406-4F57-8333-9AA4-CF756B087EB0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rgbClr val="14386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7" name="!! bot_circ3-2">
            <a:extLst>
              <a:ext uri="{FF2B5EF4-FFF2-40B4-BE49-F238E27FC236}">
                <a16:creationId xmlns:a16="http://schemas.microsoft.com/office/drawing/2014/main" id="{C36395DD-7016-A555-BA2F-A0B4FDA62B0B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18" name="!! bot_icon3-2" descr="Key outline">
            <a:extLst>
              <a:ext uri="{FF2B5EF4-FFF2-40B4-BE49-F238E27FC236}">
                <a16:creationId xmlns:a16="http://schemas.microsoft.com/office/drawing/2014/main" id="{F1B69D76-B333-ED8C-04C3-8E3DC54F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21" name="!! bot_icon1-2" descr="Question mark outline">
            <a:extLst>
              <a:ext uri="{FF2B5EF4-FFF2-40B4-BE49-F238E27FC236}">
                <a16:creationId xmlns:a16="http://schemas.microsoft.com/office/drawing/2014/main" id="{59C886F2-8DF9-9374-0F83-BA7C65E98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pic>
        <p:nvPicPr>
          <p:cNvPr id="23" name="!! icon2-2" descr="Branching diagram outline">
            <a:extLst>
              <a:ext uri="{FF2B5EF4-FFF2-40B4-BE49-F238E27FC236}">
                <a16:creationId xmlns:a16="http://schemas.microsoft.com/office/drawing/2014/main" id="{7DEF9204-659D-CF96-1186-911F8BFAC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40F5C44-81EE-CC8A-0FEE-B2881505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" y="1555115"/>
            <a:ext cx="7296150" cy="45243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">
            <a:extLst>
              <a:ext uri="{FF2B5EF4-FFF2-40B4-BE49-F238E27FC236}">
                <a16:creationId xmlns:a16="http://schemas.microsoft.com/office/drawing/2014/main" id="{59B82EF8-B5F1-6082-D9B4-F34B2335E0B8}"/>
              </a:ext>
            </a:extLst>
          </p:cNvPr>
          <p:cNvSpPr txBox="1"/>
          <p:nvPr/>
        </p:nvSpPr>
        <p:spPr>
          <a:xfrm>
            <a:off x="7885097" y="3949081"/>
            <a:ext cx="3855718" cy="18928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DM Sans" pitchFamily="2" charset="0"/>
                <a:ea typeface="+mn-lt"/>
                <a:cs typeface="+mn-lt"/>
              </a:rPr>
              <a:t>Here, we determine topics</a:t>
            </a:r>
          </a:p>
          <a:p>
            <a:endParaRPr lang="en-US" sz="900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F97168"/>
                </a:solidFill>
                <a:latin typeface="DM Sans" pitchFamily="2" charset="0"/>
                <a:ea typeface="+mn-lt"/>
                <a:cs typeface="+mn-lt"/>
              </a:rPr>
              <a:t>Topic 1: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Value</a:t>
            </a:r>
            <a:endParaRPr lang="en-US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A3A500"/>
                </a:solidFill>
                <a:latin typeface="DM Sans" pitchFamily="2" charset="0"/>
                <a:ea typeface="+mn-lt"/>
                <a:cs typeface="+mn-lt"/>
              </a:rPr>
              <a:t>Topic 2: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Color/Size/Appearance</a:t>
            </a:r>
            <a:endParaRPr lang="en-US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3BF7D"/>
                </a:solidFill>
                <a:latin typeface="DM Sans" pitchFamily="2" charset="0"/>
                <a:ea typeface="+mn-lt"/>
                <a:cs typeface="+mn-lt"/>
              </a:rPr>
              <a:t>Topic 3: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Condition </a:t>
            </a:r>
            <a:endParaRPr lang="en-US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B0F6"/>
                </a:solidFill>
                <a:latin typeface="DM Sans" pitchFamily="2" charset="0"/>
                <a:ea typeface="+mn-lt"/>
                <a:cs typeface="+mn-lt"/>
              </a:rPr>
              <a:t>Topic 4: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Insulation/Coldness</a:t>
            </a:r>
            <a:endParaRPr lang="en-US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E86BF3"/>
                </a:solidFill>
                <a:latin typeface="DM Sans" pitchFamily="2" charset="0"/>
                <a:ea typeface="+mn-lt"/>
                <a:cs typeface="+mn-lt"/>
              </a:rPr>
              <a:t>Topic 5: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Quality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53" name="TextBox 3">
            <a:extLst>
              <a:ext uri="{FF2B5EF4-FFF2-40B4-BE49-F238E27FC236}">
                <a16:creationId xmlns:a16="http://schemas.microsoft.com/office/drawing/2014/main" id="{775D5298-3EEA-9994-389F-7DD45FF58868}"/>
              </a:ext>
            </a:extLst>
          </p:cNvPr>
          <p:cNvSpPr txBox="1"/>
          <p:nvPr/>
        </p:nvSpPr>
        <p:spPr>
          <a:xfrm>
            <a:off x="7885097" y="1787218"/>
            <a:ext cx="3855718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DM Sans" pitchFamily="2" charset="0"/>
              </a:rPr>
              <a:t>LDA Model</a:t>
            </a:r>
          </a:p>
          <a:p>
            <a:endParaRPr lang="en-US" sz="900" b="1" dirty="0">
              <a:solidFill>
                <a:srgbClr val="002060"/>
              </a:solidFill>
              <a:latin typeface="DM Sans" pitchFamily="2" charset="0"/>
            </a:endParaRPr>
          </a:p>
          <a:p>
            <a:pPr marL="285750" indent="-285750">
              <a:buFont typeface="DM Sans" pitchFamily="2" charset="0"/>
              <a:buChar char="-"/>
            </a:pPr>
            <a:r>
              <a:rPr lang="en-US" dirty="0">
                <a:latin typeface="DM Sans" pitchFamily="2" charset="0"/>
              </a:rPr>
              <a:t>k = 5</a:t>
            </a:r>
          </a:p>
          <a:p>
            <a:pPr marL="285750" indent="-285750">
              <a:buFont typeface="DM Sans" pitchFamily="2" charset="0"/>
              <a:buChar char="-"/>
            </a:pPr>
            <a:r>
              <a:rPr lang="en-US" dirty="0">
                <a:latin typeface="DM Sans" pitchFamily="2" charset="0"/>
              </a:rPr>
              <a:t>method = "Gibbs"</a:t>
            </a:r>
          </a:p>
          <a:p>
            <a:pPr marL="285750" indent="-285750">
              <a:buFont typeface="DM Sans" pitchFamily="2" charset="0"/>
              <a:buChar char="-"/>
            </a:pPr>
            <a:r>
              <a:rPr lang="en-US" dirty="0">
                <a:latin typeface="DM Sans" pitchFamily="2" charset="0"/>
              </a:rPr>
              <a:t>alpha = 0.1</a:t>
            </a:r>
          </a:p>
          <a:p>
            <a:pPr marL="285750" indent="-285750">
              <a:buFont typeface="DM Sans" pitchFamily="2" charset="0"/>
              <a:buChar char="-"/>
            </a:pPr>
            <a:r>
              <a:rPr lang="en-US" dirty="0">
                <a:latin typeface="DM Sans" pitchFamily="2" charset="0"/>
              </a:rPr>
              <a:t>delta = 0.1</a:t>
            </a:r>
          </a:p>
          <a:p>
            <a:pPr marL="285750" indent="-285750">
              <a:buFont typeface="DM Sans" pitchFamily="2" charset="0"/>
              <a:buChar char="-"/>
            </a:pPr>
            <a:r>
              <a:rPr lang="en-US" dirty="0">
                <a:latin typeface="DM Sans" pitchFamily="2" charset="0"/>
              </a:rPr>
              <a:t>seed = 123</a:t>
            </a:r>
            <a:endParaRPr lang="en-US" dirty="0">
              <a:latin typeface="DM Sans" pitchFamily="2" charset="0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1" name="!! rect_circ1-3">
            <a:extLst>
              <a:ext uri="{FF2B5EF4-FFF2-40B4-BE49-F238E27FC236}">
                <a16:creationId xmlns:a16="http://schemas.microsoft.com/office/drawing/2014/main" id="{A5D2599C-3472-2448-10BE-EF9DC0A6F0FE}"/>
              </a:ext>
            </a:extLst>
          </p:cNvPr>
          <p:cNvSpPr/>
          <p:nvPr/>
        </p:nvSpPr>
        <p:spPr>
          <a:xfrm>
            <a:off x="12192000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72" name="!! rect_circ2-3">
            <a:extLst>
              <a:ext uri="{FF2B5EF4-FFF2-40B4-BE49-F238E27FC236}">
                <a16:creationId xmlns:a16="http://schemas.microsoft.com/office/drawing/2014/main" id="{D951D99B-906D-A4A4-631C-95CC34C50F02}"/>
              </a:ext>
            </a:extLst>
          </p:cNvPr>
          <p:cNvSpPr/>
          <p:nvPr/>
        </p:nvSpPr>
        <p:spPr>
          <a:xfrm>
            <a:off x="16258032" y="0"/>
            <a:ext cx="4059936" cy="6858000"/>
          </a:xfrm>
          <a:prstGeom prst="rect">
            <a:avLst/>
          </a:prstGeom>
          <a:solidFill>
            <a:srgbClr val="143865"/>
          </a:solidFill>
          <a:ln w="6350">
            <a:solidFill>
              <a:srgbClr val="143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73" name="!! rect_circ3-3">
            <a:extLst>
              <a:ext uri="{FF2B5EF4-FFF2-40B4-BE49-F238E27FC236}">
                <a16:creationId xmlns:a16="http://schemas.microsoft.com/office/drawing/2014/main" id="{9601B0B8-1826-D42D-5CB6-84E65B770189}"/>
              </a:ext>
            </a:extLst>
          </p:cNvPr>
          <p:cNvSpPr/>
          <p:nvPr/>
        </p:nvSpPr>
        <p:spPr>
          <a:xfrm>
            <a:off x="20324064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34" name="!! icon1-3" descr="Question mark outline">
            <a:extLst>
              <a:ext uri="{FF2B5EF4-FFF2-40B4-BE49-F238E27FC236}">
                <a16:creationId xmlns:a16="http://schemas.microsoft.com/office/drawing/2014/main" id="{5C4E0C19-3BF8-6CCD-B14A-83861C46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64768" y="2971800"/>
            <a:ext cx="914400" cy="914400"/>
          </a:xfrm>
          <a:prstGeom prst="rect">
            <a:avLst/>
          </a:prstGeom>
        </p:spPr>
      </p:pic>
      <p:pic>
        <p:nvPicPr>
          <p:cNvPr id="35" name="!! icon2-3" descr="Branching diagram outline">
            <a:extLst>
              <a:ext uri="{FF2B5EF4-FFF2-40B4-BE49-F238E27FC236}">
                <a16:creationId xmlns:a16="http://schemas.microsoft.com/office/drawing/2014/main" id="{1C0EFEA8-233D-9C65-2C55-1684E1693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24704" y="2971800"/>
            <a:ext cx="914400" cy="914400"/>
          </a:xfrm>
          <a:prstGeom prst="rect">
            <a:avLst/>
          </a:prstGeom>
        </p:spPr>
      </p:pic>
      <p:pic>
        <p:nvPicPr>
          <p:cNvPr id="36" name="!! icon3-3" descr="Key outline">
            <a:extLst>
              <a:ext uri="{FF2B5EF4-FFF2-40B4-BE49-F238E27FC236}">
                <a16:creationId xmlns:a16="http://schemas.microsoft.com/office/drawing/2014/main" id="{35D6615E-E689-52C7-213D-6B322D69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90736" y="2971800"/>
            <a:ext cx="914400" cy="914400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08BA675-BE17-B9B2-017A-9109FD4BEB51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EEAF33-7965-ED13-C14C-D3C353CA0C0C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4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_circ1-3">
            <a:extLst>
              <a:ext uri="{FF2B5EF4-FFF2-40B4-BE49-F238E27FC236}">
                <a16:creationId xmlns:a16="http://schemas.microsoft.com/office/drawing/2014/main" id="{EB8CC427-C56C-CBCC-B8C5-A921320D6B29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!! rect_circ2-3">
            <a:extLst>
              <a:ext uri="{FF2B5EF4-FFF2-40B4-BE49-F238E27FC236}">
                <a16:creationId xmlns:a16="http://schemas.microsoft.com/office/drawing/2014/main" id="{01B3A6B9-C681-B798-862A-FC6B025742CD}"/>
              </a:ext>
            </a:extLst>
          </p:cNvPr>
          <p:cNvSpPr/>
          <p:nvPr/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" name="!! rect_circ3-3">
            <a:extLst>
              <a:ext uri="{FF2B5EF4-FFF2-40B4-BE49-F238E27FC236}">
                <a16:creationId xmlns:a16="http://schemas.microsoft.com/office/drawing/2014/main" id="{947EA8A2-5D45-1F94-6A1A-1D0322E9ED2B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rgbClr val="D39F10"/>
          </a:solidFill>
          <a:ln w="6350">
            <a:solidFill>
              <a:srgbClr val="D39F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2" name="!! icon1-3" descr="Question mark outline">
            <a:extLst>
              <a:ext uri="{FF2B5EF4-FFF2-40B4-BE49-F238E27FC236}">
                <a16:creationId xmlns:a16="http://schemas.microsoft.com/office/drawing/2014/main" id="{AB642744-D0D4-1D65-03E1-0B57C8B2F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816" y="2971800"/>
            <a:ext cx="914400" cy="914400"/>
          </a:xfrm>
          <a:prstGeom prst="rect">
            <a:avLst/>
          </a:prstGeom>
        </p:spPr>
      </p:pic>
      <p:pic>
        <p:nvPicPr>
          <p:cNvPr id="3" name="!! icon2-3" descr="Branching diagram outline">
            <a:extLst>
              <a:ext uri="{FF2B5EF4-FFF2-40B4-BE49-F238E27FC236}">
                <a16:creationId xmlns:a16="http://schemas.microsoft.com/office/drawing/2014/main" id="{E00D3524-6E7C-2A69-B5E5-2CA474ABB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752" y="2971800"/>
            <a:ext cx="914400" cy="914400"/>
          </a:xfrm>
          <a:prstGeom prst="rect">
            <a:avLst/>
          </a:prstGeom>
        </p:spPr>
      </p:pic>
      <p:pic>
        <p:nvPicPr>
          <p:cNvPr id="4" name="!! icon3-3" descr="Key outline">
            <a:extLst>
              <a:ext uri="{FF2B5EF4-FFF2-40B4-BE49-F238E27FC236}">
                <a16:creationId xmlns:a16="http://schemas.microsoft.com/office/drawing/2014/main" id="{81829C00-4570-36B2-F6C4-5E33A8AA7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78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 bg3">
            <a:extLst>
              <a:ext uri="{FF2B5EF4-FFF2-40B4-BE49-F238E27FC236}">
                <a16:creationId xmlns:a16="http://schemas.microsoft.com/office/drawing/2014/main" id="{470B1E2C-8939-F786-5627-8369B3821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!! rect_circ3-3">
            <a:extLst>
              <a:ext uri="{FF2B5EF4-FFF2-40B4-BE49-F238E27FC236}">
                <a16:creationId xmlns:a16="http://schemas.microsoft.com/office/drawing/2014/main" id="{4E1F2925-F3C0-C284-919D-A334AD3B0970}"/>
              </a:ext>
            </a:extLst>
          </p:cNvPr>
          <p:cNvSpPr/>
          <p:nvPr/>
        </p:nvSpPr>
        <p:spPr>
          <a:xfrm>
            <a:off x="7772400" y="2240280"/>
            <a:ext cx="2377440" cy="2377440"/>
          </a:xfrm>
          <a:prstGeom prst="ellipse">
            <a:avLst/>
          </a:prstGeom>
          <a:solidFill>
            <a:srgbClr val="D39F1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18AE0-EB08-0B56-7A94-45FE80DCE9E4}"/>
              </a:ext>
            </a:extLst>
          </p:cNvPr>
          <p:cNvSpPr txBox="1"/>
          <p:nvPr/>
        </p:nvSpPr>
        <p:spPr>
          <a:xfrm>
            <a:off x="1097280" y="-1"/>
            <a:ext cx="4998720" cy="6857999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M Sans" pitchFamily="2" charset="0"/>
              </a:rPr>
              <a:t>Key Findings &amp; Future Work</a:t>
            </a:r>
          </a:p>
        </p:txBody>
      </p:sp>
      <p:sp>
        <p:nvSpPr>
          <p:cNvPr id="7" name="!! bot_circ1-3">
            <a:extLst>
              <a:ext uri="{FF2B5EF4-FFF2-40B4-BE49-F238E27FC236}">
                <a16:creationId xmlns:a16="http://schemas.microsoft.com/office/drawing/2014/main" id="{185A08F1-E74F-E85A-D509-7130AB448B91}"/>
              </a:ext>
            </a:extLst>
          </p:cNvPr>
          <p:cNvSpPr/>
          <p:nvPr/>
        </p:nvSpPr>
        <p:spPr>
          <a:xfrm>
            <a:off x="719328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0" name="!! bot_circ2-3">
            <a:extLst>
              <a:ext uri="{FF2B5EF4-FFF2-40B4-BE49-F238E27FC236}">
                <a16:creationId xmlns:a16="http://schemas.microsoft.com/office/drawing/2014/main" id="{23755B62-C5BB-FE90-CED6-204E0CDEB6E7}"/>
              </a:ext>
            </a:extLst>
          </p:cNvPr>
          <p:cNvSpPr/>
          <p:nvPr/>
        </p:nvSpPr>
        <p:spPr>
          <a:xfrm>
            <a:off x="859536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6" name="!! icon3-3" descr="Key outline">
            <a:extLst>
              <a:ext uri="{FF2B5EF4-FFF2-40B4-BE49-F238E27FC236}">
                <a16:creationId xmlns:a16="http://schemas.microsoft.com/office/drawing/2014/main" id="{72357E5C-4CB2-AADB-8A9C-3ACDA89F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920" y="2971800"/>
            <a:ext cx="914400" cy="914400"/>
          </a:xfrm>
          <a:prstGeom prst="rect">
            <a:avLst/>
          </a:prstGeom>
        </p:spPr>
      </p:pic>
      <p:pic>
        <p:nvPicPr>
          <p:cNvPr id="9" name="!! bot_icon2-3" descr="Branching diagram outline">
            <a:extLst>
              <a:ext uri="{FF2B5EF4-FFF2-40B4-BE49-F238E27FC236}">
                <a16:creationId xmlns:a16="http://schemas.microsoft.com/office/drawing/2014/main" id="{A2408ADE-110F-3917-6125-F44AF5CD1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660" y="7155180"/>
            <a:ext cx="137160" cy="137160"/>
          </a:xfrm>
          <a:prstGeom prst="rect">
            <a:avLst/>
          </a:prstGeom>
        </p:spPr>
      </p:pic>
      <p:pic>
        <p:nvPicPr>
          <p:cNvPr id="12" name="!! bot_icon1-3" descr="Question mark outline">
            <a:extLst>
              <a:ext uri="{FF2B5EF4-FFF2-40B4-BE49-F238E27FC236}">
                <a16:creationId xmlns:a16="http://schemas.microsoft.com/office/drawing/2014/main" id="{8C64998B-95FC-EA18-D317-BF7EE74D7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7580" y="7155180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bg3">
            <a:extLst>
              <a:ext uri="{FF2B5EF4-FFF2-40B4-BE49-F238E27FC236}">
                <a16:creationId xmlns:a16="http://schemas.microsoft.com/office/drawing/2014/main" id="{C1907FDF-C669-1DDC-8B85-8B45E32F2174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D3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05398-7889-9571-EA84-C827A12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D380-866A-26B3-A85D-B0E2983E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" name="!! bot_circ1-3">
            <a:extLst>
              <a:ext uri="{FF2B5EF4-FFF2-40B4-BE49-F238E27FC236}">
                <a16:creationId xmlns:a16="http://schemas.microsoft.com/office/drawing/2014/main" id="{9430AB2B-1154-5E64-B00F-244FC5158C17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39" name="!! bot_circ2-3">
            <a:extLst>
              <a:ext uri="{FF2B5EF4-FFF2-40B4-BE49-F238E27FC236}">
                <a16:creationId xmlns:a16="http://schemas.microsoft.com/office/drawing/2014/main" id="{C73F0126-CAE8-5BF9-366F-721F8BCB717B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41" name="!! rect_circ3-3">
            <a:extLst>
              <a:ext uri="{FF2B5EF4-FFF2-40B4-BE49-F238E27FC236}">
                <a16:creationId xmlns:a16="http://schemas.microsoft.com/office/drawing/2014/main" id="{F0851ED3-907D-C532-5CD9-116846C93598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rgbClr val="D39F1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E2BCE72-05A0-5C66-77A6-A8491769AD1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A62E809-0C8B-56E4-C786-08AAB529F31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11" name="!! icon3-3" descr="Key outline">
            <a:extLst>
              <a:ext uri="{FF2B5EF4-FFF2-40B4-BE49-F238E27FC236}">
                <a16:creationId xmlns:a16="http://schemas.microsoft.com/office/drawing/2014/main" id="{59127D36-737D-D7EA-B0D2-D39850C36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17" name="!! bot_icon2-3" descr="Branching diagram outline">
            <a:extLst>
              <a:ext uri="{FF2B5EF4-FFF2-40B4-BE49-F238E27FC236}">
                <a16:creationId xmlns:a16="http://schemas.microsoft.com/office/drawing/2014/main" id="{CAD3DAD4-CEE0-6F69-7F36-D3D72AF03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pic>
        <p:nvPicPr>
          <p:cNvPr id="18" name="!! bot_icon1-3" descr="Question mark outline">
            <a:extLst>
              <a:ext uri="{FF2B5EF4-FFF2-40B4-BE49-F238E27FC236}">
                <a16:creationId xmlns:a16="http://schemas.microsoft.com/office/drawing/2014/main" id="{AA0A6DFB-2C8F-CDA9-1786-A9BE36CC3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7D97B8-F24A-4F1C-D19E-0DD6AB45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02" y="1576459"/>
            <a:ext cx="6785516" cy="42056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FA877C65-1D0C-7627-7A11-8CF748337512}"/>
              </a:ext>
            </a:extLst>
          </p:cNvPr>
          <p:cNvSpPr txBox="1"/>
          <p:nvPr/>
        </p:nvSpPr>
        <p:spPr>
          <a:xfrm>
            <a:off x="353060" y="2641544"/>
            <a:ext cx="4428656" cy="30008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DM Sans" pitchFamily="2" charset="0"/>
                <a:ea typeface="+mn-lt"/>
                <a:cs typeface="+mn-lt"/>
              </a:rPr>
              <a:t>Let’s compare our results</a:t>
            </a:r>
          </a:p>
          <a:p>
            <a:endParaRPr lang="en-US" sz="900" dirty="0">
              <a:latin typeface="DM Sans" pitchFamily="2" charset="0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B050"/>
                </a:solidFill>
                <a:latin typeface="DM Sans" pitchFamily="2" charset="0"/>
                <a:ea typeface="+mn-lt"/>
                <a:cs typeface="+mn-lt"/>
              </a:rPr>
              <a:t>Color/Size/Appearance:</a:t>
            </a:r>
            <a:r>
              <a:rPr lang="en-US" b="1" dirty="0">
                <a:latin typeface="DM Sans" pitchFamily="2" charset="0"/>
                <a:ea typeface="+mn-lt"/>
                <a:cs typeface="+mn-lt"/>
              </a:rPr>
              <a:t>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Both Positive</a:t>
            </a:r>
          </a:p>
          <a:p>
            <a:r>
              <a:rPr lang="en-US" b="1" dirty="0">
                <a:solidFill>
                  <a:srgbClr val="00B050"/>
                </a:solidFill>
                <a:latin typeface="DM Sans" pitchFamily="2" charset="0"/>
                <a:ea typeface="+mn-lt"/>
                <a:cs typeface="+mn-lt"/>
              </a:rPr>
              <a:t>Insulation/Coldness: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Both Positive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  <a:ea typeface="+mn-lt"/>
                <a:cs typeface="+mn-lt"/>
              </a:rPr>
              <a:t>Quality:</a:t>
            </a:r>
            <a:r>
              <a:rPr lang="en-US" b="1" dirty="0">
                <a:latin typeface="DM Sans" pitchFamily="2" charset="0"/>
                <a:ea typeface="+mn-lt"/>
                <a:cs typeface="+mn-lt"/>
              </a:rPr>
              <a:t>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Both Neutral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  <a:ea typeface="+mn-lt"/>
                <a:cs typeface="+mn-lt"/>
              </a:rPr>
              <a:t>Value:</a:t>
            </a:r>
            <a:r>
              <a:rPr lang="en-US" b="1" dirty="0">
                <a:latin typeface="DM Sans" pitchFamily="2" charset="0"/>
                <a:ea typeface="+mn-lt"/>
                <a:cs typeface="+mn-lt"/>
              </a:rPr>
              <a:t>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Both Neutral</a:t>
            </a:r>
          </a:p>
          <a:p>
            <a:r>
              <a:rPr lang="en-US" b="1" dirty="0">
                <a:solidFill>
                  <a:schemeClr val="accent2"/>
                </a:solidFill>
                <a:latin typeface="DM Sans" pitchFamily="2" charset="0"/>
                <a:ea typeface="+mn-lt"/>
                <a:cs typeface="+mn-lt"/>
              </a:rPr>
              <a:t>Condition:</a:t>
            </a:r>
            <a:r>
              <a:rPr lang="en-US" b="1" dirty="0">
                <a:latin typeface="DM Sans" pitchFamily="2" charset="0"/>
                <a:ea typeface="+mn-lt"/>
                <a:cs typeface="+mn-lt"/>
              </a:rPr>
              <a:t>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Both</a:t>
            </a:r>
            <a:r>
              <a:rPr lang="en-US" b="1" dirty="0">
                <a:latin typeface="DM Sans" pitchFamily="2" charset="0"/>
                <a:ea typeface="+mn-lt"/>
                <a:cs typeface="+mn-lt"/>
              </a:rPr>
              <a:t> 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Negative</a:t>
            </a:r>
          </a:p>
          <a:p>
            <a:endParaRPr lang="en-US" dirty="0">
              <a:latin typeface="DM Sans" pitchFamily="2" charset="0"/>
              <a:ea typeface="+mn-lt"/>
              <a:cs typeface="+mn-lt"/>
            </a:endParaRPr>
          </a:p>
          <a:p>
            <a:endParaRPr lang="en-US" dirty="0">
              <a:latin typeface="DM Sans" pitchFamily="2" charset="0"/>
              <a:ea typeface="+mn-lt"/>
              <a:cs typeface="+mn-lt"/>
            </a:endParaRPr>
          </a:p>
          <a:p>
            <a:r>
              <a:rPr lang="en-US" dirty="0">
                <a:latin typeface="DM Sans" pitchFamily="2" charset="0"/>
                <a:ea typeface="+mn-lt"/>
                <a:cs typeface="+mn-lt"/>
              </a:rPr>
              <a:t>We find </a:t>
            </a:r>
            <a:r>
              <a:rPr lang="en-US" i="1" dirty="0">
                <a:latin typeface="DM Sans" pitchFamily="2" charset="0"/>
                <a:ea typeface="+mn-lt"/>
                <a:cs typeface="+mn-lt"/>
              </a:rPr>
              <a:t>near-perfect alignment</a:t>
            </a:r>
            <a:r>
              <a:rPr lang="en-US" dirty="0">
                <a:latin typeface="DM Sans" pitchFamily="2" charset="0"/>
                <a:ea typeface="+mn-lt"/>
                <a:cs typeface="+mn-lt"/>
              </a:rPr>
              <a:t> with Amazon Comprehend...</a:t>
            </a:r>
            <a:endParaRPr lang="en-US" dirty="0">
              <a:latin typeface="DM Sans" pitchFamily="2" charset="0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AE223E0A-D4A4-8279-149C-98F2EDA3C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14" r="10030"/>
          <a:stretch/>
        </p:blipFill>
        <p:spPr bwMode="auto">
          <a:xfrm>
            <a:off x="243840" y="1747350"/>
            <a:ext cx="4647096" cy="6422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E98191-0FF1-403A-37B2-97ADE35B4482}"/>
              </a:ext>
            </a:extLst>
          </p:cNvPr>
          <p:cNvCxnSpPr/>
          <p:nvPr/>
        </p:nvCxnSpPr>
        <p:spPr>
          <a:xfrm>
            <a:off x="365760" y="4716420"/>
            <a:ext cx="429514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CF32DA8A-9EA4-1936-F239-B05D2878C2D2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D39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0619D-2818-A4AB-9B3F-3E062B12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517358C0-5231-0AC7-4EA7-3F0D2E8A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641634"/>
            <a:ext cx="11460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Nonetheless, our study is limited…</a:t>
            </a:r>
          </a:p>
          <a:p>
            <a:r>
              <a:rPr lang="en-US" dirty="0"/>
              <a:t>Bag of words assumption and single-feature review assumption</a:t>
            </a:r>
          </a:p>
          <a:p>
            <a:r>
              <a:rPr lang="en-US" dirty="0"/>
              <a:t>We find lots of convergence around an average sentiment of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Given more time, we would:</a:t>
            </a:r>
          </a:p>
          <a:p>
            <a:r>
              <a:rPr lang="en-US" dirty="0"/>
              <a:t>Try to replicate our model’s alignment on other Amazon products</a:t>
            </a:r>
          </a:p>
          <a:p>
            <a:r>
              <a:rPr lang="en-US" dirty="0"/>
              <a:t>Build a model able to identify multiple topics per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276B-5F9A-437A-12C7-AFAE85E6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5FBC-B455-2296-9A34-233A73B5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3F8E-0286-8D20-B871-FB1A63D4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15</a:t>
            </a:fld>
            <a:endParaRPr lang="en-US"/>
          </a:p>
        </p:txBody>
      </p:sp>
      <p:sp>
        <p:nvSpPr>
          <p:cNvPr id="26" name="!! bot_circ1-3">
            <a:extLst>
              <a:ext uri="{FF2B5EF4-FFF2-40B4-BE49-F238E27FC236}">
                <a16:creationId xmlns:a16="http://schemas.microsoft.com/office/drawing/2014/main" id="{255B1DC0-BF07-CDFD-3474-FE8AEA9BBEB1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28" name="!! bot_circ2-3">
            <a:extLst>
              <a:ext uri="{FF2B5EF4-FFF2-40B4-BE49-F238E27FC236}">
                <a16:creationId xmlns:a16="http://schemas.microsoft.com/office/drawing/2014/main" id="{888209DF-7947-E36C-9D70-5CAF0E4778E2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29" name="!! rect_circ3-3">
            <a:extLst>
              <a:ext uri="{FF2B5EF4-FFF2-40B4-BE49-F238E27FC236}">
                <a16:creationId xmlns:a16="http://schemas.microsoft.com/office/drawing/2014/main" id="{E0435A82-1642-6E38-F3B4-00C943EFFA8A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rgbClr val="D39F1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30" name="!! icon3-3" descr="Key outline">
            <a:extLst>
              <a:ext uri="{FF2B5EF4-FFF2-40B4-BE49-F238E27FC236}">
                <a16:creationId xmlns:a16="http://schemas.microsoft.com/office/drawing/2014/main" id="{B5BE021E-C6EB-7B07-DDD9-703A2E50F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31" name="!! bot_icon2-3" descr="Branching diagram outline">
            <a:extLst>
              <a:ext uri="{FF2B5EF4-FFF2-40B4-BE49-F238E27FC236}">
                <a16:creationId xmlns:a16="http://schemas.microsoft.com/office/drawing/2014/main" id="{EC1B9CC2-01A1-7F07-8EC7-F750B59B0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pic>
        <p:nvPicPr>
          <p:cNvPr id="37" name="!! bot_icon1-3" descr="Question mark outline">
            <a:extLst>
              <a:ext uri="{FF2B5EF4-FFF2-40B4-BE49-F238E27FC236}">
                <a16:creationId xmlns:a16="http://schemas.microsoft.com/office/drawing/2014/main" id="{74F8C2DD-54C0-5337-0E3E-2B3C02D1D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F87394-C0CE-DAF1-DA75-8EAC0F6EC72D}"/>
              </a:ext>
            </a:extLst>
          </p:cNvPr>
          <p:cNvCxnSpPr>
            <a:cxnSpLocks/>
          </p:cNvCxnSpPr>
          <p:nvPr/>
        </p:nvCxnSpPr>
        <p:spPr>
          <a:xfrm>
            <a:off x="365759" y="3429000"/>
            <a:ext cx="11460481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6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logo">
            <a:extLst>
              <a:ext uri="{FF2B5EF4-FFF2-40B4-BE49-F238E27FC236}">
                <a16:creationId xmlns:a16="http://schemas.microsoft.com/office/drawing/2014/main" id="{95E38474-CCE2-C659-8A4F-A0A4C5C9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22" y="-5618"/>
            <a:ext cx="5509157" cy="6863617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09C8FD-D25D-FE7C-BE9F-375B8CCF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896939"/>
            <a:ext cx="5730240" cy="3064122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001E76"/>
                </a:solidFill>
                <a:latin typeface="DM Sans Medium" pitchFamily="2" charset="0"/>
              </a:rPr>
              <a:t>Thank you.</a:t>
            </a:r>
            <a:br>
              <a:rPr lang="en-US" b="1" dirty="0">
                <a:solidFill>
                  <a:srgbClr val="001E76"/>
                </a:solidFill>
                <a:latin typeface="DM Sans Medium" pitchFamily="2" charset="0"/>
              </a:rPr>
            </a:br>
            <a:r>
              <a:rPr lang="en-US" b="1" dirty="0">
                <a:solidFill>
                  <a:srgbClr val="D39F10"/>
                </a:solidFill>
                <a:latin typeface="DM Sans Medium" pitchFamily="2" charset="0"/>
              </a:rPr>
              <a:t>Any questions?</a:t>
            </a:r>
          </a:p>
        </p:txBody>
      </p:sp>
      <p:pic>
        <p:nvPicPr>
          <p:cNvPr id="7" name="Picture 6" descr="A yellow logo on a black background with University of Notre Dame in the background&#10;&#10;Description automatically generated">
            <a:extLst>
              <a:ext uri="{FF2B5EF4-FFF2-40B4-BE49-F238E27FC236}">
                <a16:creationId xmlns:a16="http://schemas.microsoft.com/office/drawing/2014/main" id="{C414098B-40C9-D4F7-FD8F-128CD5956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64155"/>
            <a:ext cx="1194666" cy="10684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DCBCB993-14F0-6544-D57F-2EF02FA84FBA}"/>
              </a:ext>
            </a:extLst>
          </p:cNvPr>
          <p:cNvSpPr/>
          <p:nvPr/>
        </p:nvSpPr>
        <p:spPr>
          <a:xfrm>
            <a:off x="7059945" y="5636067"/>
            <a:ext cx="4157952" cy="495092"/>
          </a:xfrm>
          <a:prstGeom prst="ellipse">
            <a:avLst/>
          </a:prstGeom>
          <a:solidFill>
            <a:srgbClr val="E4E4E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404F22-D490-9350-E95A-0C89D4DAE583}"/>
              </a:ext>
            </a:extLst>
          </p:cNvPr>
          <p:cNvGrpSpPr/>
          <p:nvPr/>
        </p:nvGrpSpPr>
        <p:grpSpPr>
          <a:xfrm>
            <a:off x="6729834" y="1249583"/>
            <a:ext cx="4818173" cy="3920095"/>
            <a:chOff x="6729833" y="1571302"/>
            <a:chExt cx="4818173" cy="3920095"/>
          </a:xfrm>
        </p:grpSpPr>
        <p:grpSp>
          <p:nvGrpSpPr>
            <p:cNvPr id="37" name="Laptop with Video">
              <a:extLst>
                <a:ext uri="{FF2B5EF4-FFF2-40B4-BE49-F238E27FC236}">
                  <a16:creationId xmlns:a16="http://schemas.microsoft.com/office/drawing/2014/main" id="{1CC69651-FC1F-247B-CF2D-D5D94D4BBDC2}"/>
                </a:ext>
              </a:extLst>
            </p:cNvPr>
            <p:cNvGrpSpPr/>
            <p:nvPr/>
          </p:nvGrpSpPr>
          <p:grpSpPr>
            <a:xfrm>
              <a:off x="6729833" y="1571302"/>
              <a:ext cx="4818173" cy="3920095"/>
              <a:chOff x="6825521" y="1490343"/>
              <a:chExt cx="4379103" cy="35628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0736FFA-87CA-1884-0AFA-F146CF2D3CAB}"/>
                  </a:ext>
                </a:extLst>
              </p:cNvPr>
              <p:cNvSpPr/>
              <p:nvPr/>
            </p:nvSpPr>
            <p:spPr>
              <a:xfrm>
                <a:off x="7395254" y="1490343"/>
                <a:ext cx="3228469" cy="195422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0C4EB61-0E28-93D9-7EAE-05BDD0894923}"/>
                  </a:ext>
                </a:extLst>
              </p:cNvPr>
              <p:cNvSpPr/>
              <p:nvPr/>
            </p:nvSpPr>
            <p:spPr>
              <a:xfrm>
                <a:off x="7573992" y="1691425"/>
                <a:ext cx="2870992" cy="1596747"/>
              </a:xfrm>
              <a:prstGeom prst="rect">
                <a:avLst/>
              </a:prstGeom>
              <a:solidFill>
                <a:srgbClr val="D39F1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44" name="Trapezoid 43">
                <a:extLst>
                  <a:ext uri="{FF2B5EF4-FFF2-40B4-BE49-F238E27FC236}">
                    <a16:creationId xmlns:a16="http://schemas.microsoft.com/office/drawing/2014/main" id="{CBA3192F-6F53-43C3-DBEA-575229C95D9F}"/>
                  </a:ext>
                </a:extLst>
              </p:cNvPr>
              <p:cNvSpPr/>
              <p:nvPr/>
            </p:nvSpPr>
            <p:spPr>
              <a:xfrm>
                <a:off x="6825524" y="3444570"/>
                <a:ext cx="4379100" cy="1452256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B26FC79B-D4CF-BA3B-B1D3-105C98FF0926}"/>
                  </a:ext>
                </a:extLst>
              </p:cNvPr>
              <p:cNvSpPr/>
              <p:nvPr/>
            </p:nvSpPr>
            <p:spPr>
              <a:xfrm>
                <a:off x="7305884" y="3606691"/>
                <a:ext cx="3373694" cy="684540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58BD6E1F-D474-B0F4-8E21-CF84A864E2B8}"/>
                  </a:ext>
                </a:extLst>
              </p:cNvPr>
              <p:cNvSpPr/>
              <p:nvPr/>
            </p:nvSpPr>
            <p:spPr>
              <a:xfrm>
                <a:off x="8333277" y="4383093"/>
                <a:ext cx="1335444" cy="380256"/>
              </a:xfrm>
              <a:prstGeom prst="trapezoid">
                <a:avLst>
                  <a:gd name="adj" fmla="val 39615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289D4E4-3F6F-B708-1F6F-28D2B20F0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76876" y="2558881"/>
                <a:ext cx="68424" cy="939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66DD743-EDEF-CA1E-A507-E12F6632A4FD}"/>
                  </a:ext>
                </a:extLst>
              </p:cNvPr>
              <p:cNvSpPr/>
              <p:nvPr/>
            </p:nvSpPr>
            <p:spPr>
              <a:xfrm>
                <a:off x="7573992" y="1691425"/>
                <a:ext cx="2870992" cy="1381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DM Sans" pitchFamily="2" charset="0"/>
                  </a:rPr>
                  <a:t>www.stanley.com/cup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A74F0BA-3E4D-1946-8DB0-C405CC0122A5}"/>
                  </a:ext>
                </a:extLst>
              </p:cNvPr>
              <p:cNvCxnSpPr>
                <a:stCxn id="45" idx="0"/>
                <a:endCxn id="45" idx="2"/>
              </p:cNvCxnSpPr>
              <p:nvPr/>
            </p:nvCxnSpPr>
            <p:spPr>
              <a:xfrm>
                <a:off x="8992731" y="3606691"/>
                <a:ext cx="0" cy="6845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3D95BD6-DE18-5BB9-D71F-655588F4152C}"/>
                  </a:ext>
                </a:extLst>
              </p:cNvPr>
              <p:cNvCxnSpPr/>
              <p:nvPr/>
            </p:nvCxnSpPr>
            <p:spPr>
              <a:xfrm flipH="1">
                <a:off x="8389488" y="3606691"/>
                <a:ext cx="179095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5D55C4D-5874-7175-5AD3-DA6C4EFC2C23}"/>
                  </a:ext>
                </a:extLst>
              </p:cNvPr>
              <p:cNvCxnSpPr/>
              <p:nvPr/>
            </p:nvCxnSpPr>
            <p:spPr>
              <a:xfrm flipH="1">
                <a:off x="7842101" y="3606691"/>
                <a:ext cx="217660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9D4A91E-DE92-EAD0-31C1-0A46B478038F}"/>
                  </a:ext>
                </a:extLst>
              </p:cNvPr>
              <p:cNvCxnSpPr/>
              <p:nvPr/>
            </p:nvCxnSpPr>
            <p:spPr>
              <a:xfrm>
                <a:off x="9416881" y="3606691"/>
                <a:ext cx="235306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9F30468-EB01-000B-A348-66A33E4F22CD}"/>
                  </a:ext>
                </a:extLst>
              </p:cNvPr>
              <p:cNvCxnSpPr/>
              <p:nvPr/>
            </p:nvCxnSpPr>
            <p:spPr>
              <a:xfrm>
                <a:off x="9931109" y="3606691"/>
                <a:ext cx="245766" cy="6845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6EE783D-2B35-2395-AF38-B4BC3FC1B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1434" y="3768535"/>
                <a:ext cx="29603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D22169E-3A53-C55D-7FB1-48B1C20B8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339" y="3895887"/>
                <a:ext cx="306460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90753B4-1BB4-C812-8F42-BE43B46A7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5254" y="4029941"/>
                <a:ext cx="31726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B8D1A7E-CFF4-570A-88CC-35AD162BF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0569" y="4163997"/>
                <a:ext cx="32731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941E39-4850-1443-E4C2-093DF95D5280}"/>
                  </a:ext>
                </a:extLst>
              </p:cNvPr>
              <p:cNvSpPr/>
              <p:nvPr/>
            </p:nvSpPr>
            <p:spPr>
              <a:xfrm>
                <a:off x="8568583" y="1490343"/>
                <a:ext cx="848298" cy="5573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119F65-382A-CD45-64C0-17BC1A0B0F32}"/>
                  </a:ext>
                </a:extLst>
              </p:cNvPr>
              <p:cNvSpPr/>
              <p:nvPr/>
            </p:nvSpPr>
            <p:spPr>
              <a:xfrm>
                <a:off x="8947246" y="3847109"/>
                <a:ext cx="90969" cy="90969"/>
              </a:xfrm>
              <a:prstGeom prst="ellipse">
                <a:avLst/>
              </a:prstGeom>
              <a:solidFill>
                <a:srgbClr val="9A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AB0E64D-CEFA-3DBE-4D68-41D9A101C4C5}"/>
                  </a:ext>
                </a:extLst>
              </p:cNvPr>
              <p:cNvSpPr/>
              <p:nvPr/>
            </p:nvSpPr>
            <p:spPr>
              <a:xfrm>
                <a:off x="10336695" y="1734579"/>
                <a:ext cx="51855" cy="51855"/>
              </a:xfrm>
              <a:prstGeom prst="ellipse">
                <a:avLst/>
              </a:prstGeom>
              <a:solidFill>
                <a:srgbClr val="F2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D683A-9099-9AD2-83FE-921F8081A3E3}"/>
                  </a:ext>
                </a:extLst>
              </p:cNvPr>
              <p:cNvSpPr/>
              <p:nvPr/>
            </p:nvSpPr>
            <p:spPr>
              <a:xfrm>
                <a:off x="10150947" y="1734579"/>
                <a:ext cx="51855" cy="51855"/>
              </a:xfrm>
              <a:prstGeom prst="ellipse">
                <a:avLst/>
              </a:prstGeom>
              <a:solidFill>
                <a:schemeClr val="accent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018BFFA-31F6-1788-6FC5-B0847ACC5EA8}"/>
                  </a:ext>
                </a:extLst>
              </p:cNvPr>
              <p:cNvSpPr/>
              <p:nvPr/>
            </p:nvSpPr>
            <p:spPr>
              <a:xfrm>
                <a:off x="10243821" y="1734579"/>
                <a:ext cx="51855" cy="51855"/>
              </a:xfrm>
              <a:prstGeom prst="ellipse">
                <a:avLst/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27349A97-3E3E-45B3-D758-18FED7F595A0}"/>
                  </a:ext>
                </a:extLst>
              </p:cNvPr>
              <p:cNvSpPr/>
              <p:nvPr/>
            </p:nvSpPr>
            <p:spPr>
              <a:xfrm rot="10800000">
                <a:off x="6825521" y="4896828"/>
                <a:ext cx="4379100" cy="156395"/>
              </a:xfrm>
              <a:prstGeom prst="trapezoid">
                <a:avLst>
                  <a:gd name="adj" fmla="val 396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B479BA-A9B3-E9B6-BBD8-DA35B3213914}"/>
                  </a:ext>
                </a:extLst>
              </p:cNvPr>
              <p:cNvSpPr/>
              <p:nvPr/>
            </p:nvSpPr>
            <p:spPr>
              <a:xfrm>
                <a:off x="7573992" y="3191690"/>
                <a:ext cx="2870992" cy="964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ora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C24344-44D4-CE34-14D3-2F798691AA69}"/>
                </a:ext>
              </a:extLst>
            </p:cNvPr>
            <p:cNvGrpSpPr/>
            <p:nvPr/>
          </p:nvGrpSpPr>
          <p:grpSpPr>
            <a:xfrm>
              <a:off x="7957895" y="1929747"/>
              <a:ext cx="2362582" cy="1482430"/>
              <a:chOff x="7941280" y="1946041"/>
              <a:chExt cx="2362582" cy="148243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227D3FC-89CA-5DC9-2FD4-7D687490E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983476">
                <a:off x="7941280" y="2053969"/>
                <a:ext cx="714454" cy="1306344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9343CBB-BC5D-49D5-16B2-2BB34FD90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710781" y="1946041"/>
                <a:ext cx="810758" cy="148243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633E6C9-1C27-851D-7AF7-FAD371904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577" b="96110" l="8787" r="92469">
                            <a14:foregroundMark x1="85996" y1="52688" x2="92887" y2="57437"/>
                            <a14:foregroundMark x1="51046" y1="28604" x2="65658" y2="38673"/>
                            <a14:foregroundMark x1="63056" y1="80641" x2="55230" y2="86728"/>
                            <a14:foregroundMark x1="92887" y1="57437" x2="79390" y2="67934"/>
                            <a14:foregroundMark x1="55230" y1="86728" x2="32636" y2="37757"/>
                            <a14:foregroundMark x1="32636" y1="37757" x2="40586" y2="23341"/>
                            <a14:foregroundMark x1="53975" y1="89016" x2="25523" y2="90389"/>
                            <a14:foregroundMark x1="26360" y1="96110" x2="55230" y2="95423"/>
                            <a14:foregroundMark x1="52301" y1="27002" x2="57322" y2="27918"/>
                            <a14:foregroundMark x1="42678" y1="18307" x2="43096" y2="4577"/>
                            <a14:backgroundMark x1="74477" y1="71396" x2="66946" y2="78261"/>
                            <a14:backgroundMark x1="79916" y1="70481" x2="75314" y2="70252"/>
                            <a14:backgroundMark x1="70711" y1="74142" x2="67364" y2="81236"/>
                            <a14:backgroundMark x1="78243" y1="70938" x2="78243" y2="71396"/>
                            <a14:backgroundMark x1="81590" y1="70023" x2="76569" y2="69565"/>
                            <a14:backgroundMark x1="78661" y1="71854" x2="74059" y2="70938"/>
                            <a14:backgroundMark x1="71130" y1="39817" x2="81590" y2="48055"/>
                            <a14:backgroundMark x1="71967" y1="40503" x2="69456" y2="42563"/>
                            <a14:backgroundMark x1="80335" y1="47597" x2="82427" y2="530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584050">
                <a:off x="9631350" y="2170815"/>
                <a:ext cx="672512" cy="1229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378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3218 L 8.33333E-7 -0.0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316AE-F840-5435-6453-AF3831C9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2194242"/>
            <a:ext cx="7086602" cy="324675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7A97-0098-E187-8642-5DAE1A07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0562" y="2498224"/>
            <a:ext cx="1619476" cy="263879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9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18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3A1B7-B6EA-5093-6276-992FDFF54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80"/>
          <a:stretch/>
        </p:blipFill>
        <p:spPr>
          <a:xfrm>
            <a:off x="3530601" y="1882750"/>
            <a:ext cx="5130800" cy="3869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12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19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D3E56-A43A-2078-8D0F-159F37DF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683722"/>
            <a:ext cx="9564435" cy="42677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2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_circ1-1">
            <a:extLst>
              <a:ext uri="{FF2B5EF4-FFF2-40B4-BE49-F238E27FC236}">
                <a16:creationId xmlns:a16="http://schemas.microsoft.com/office/drawing/2014/main" id="{EB8CC427-C56C-CBCC-B8C5-A921320D6B29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0C2340"/>
          </a:solidFill>
          <a:ln w="6350">
            <a:solidFill>
              <a:srgbClr val="0C23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!! rect_circ2-1">
            <a:extLst>
              <a:ext uri="{FF2B5EF4-FFF2-40B4-BE49-F238E27FC236}">
                <a16:creationId xmlns:a16="http://schemas.microsoft.com/office/drawing/2014/main" id="{01B3A6B9-C681-B798-862A-FC6B025742CD}"/>
              </a:ext>
            </a:extLst>
          </p:cNvPr>
          <p:cNvSpPr/>
          <p:nvPr/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rgbClr val="143865"/>
          </a:solidFill>
          <a:ln w="6350">
            <a:solidFill>
              <a:srgbClr val="143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" name="!! rect_circ3-1">
            <a:extLst>
              <a:ext uri="{FF2B5EF4-FFF2-40B4-BE49-F238E27FC236}">
                <a16:creationId xmlns:a16="http://schemas.microsoft.com/office/drawing/2014/main" id="{947EA8A2-5D45-1F94-6A1A-1D0322E9ED2B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rgbClr val="D39F10"/>
          </a:solidFill>
          <a:ln w="6350">
            <a:solidFill>
              <a:srgbClr val="D39F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9976E-CB5C-0C23-B6BF-B3C5CD7075DC}"/>
              </a:ext>
            </a:extLst>
          </p:cNvPr>
          <p:cNvSpPr txBox="1"/>
          <p:nvPr/>
        </p:nvSpPr>
        <p:spPr>
          <a:xfrm>
            <a:off x="0" y="3522090"/>
            <a:ext cx="4059936" cy="914400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Question 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Data Collection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7F262-EF81-7B75-2648-78972CFF6CBD}"/>
              </a:ext>
            </a:extLst>
          </p:cNvPr>
          <p:cNvSpPr txBox="1"/>
          <p:nvPr/>
        </p:nvSpPr>
        <p:spPr>
          <a:xfrm>
            <a:off x="4059936" y="3522090"/>
            <a:ext cx="4059936" cy="914400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Data Cleaning &amp;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Analytics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FC88A-9A6C-F595-B548-BB5F0780CC50}"/>
              </a:ext>
            </a:extLst>
          </p:cNvPr>
          <p:cNvSpPr txBox="1"/>
          <p:nvPr/>
        </p:nvSpPr>
        <p:spPr>
          <a:xfrm>
            <a:off x="8132064" y="3522090"/>
            <a:ext cx="4059936" cy="914400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Key Findings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DM Sans" pitchFamily="2" charset="0"/>
              </a:rPr>
              <a:t> &amp; Future Work</a:t>
            </a:r>
          </a:p>
        </p:txBody>
      </p:sp>
      <p:pic>
        <p:nvPicPr>
          <p:cNvPr id="3" name="!! icon1-1" descr="Question mark outline">
            <a:extLst>
              <a:ext uri="{FF2B5EF4-FFF2-40B4-BE49-F238E27FC236}">
                <a16:creationId xmlns:a16="http://schemas.microsoft.com/office/drawing/2014/main" id="{25AF8CC6-C5C4-7269-4946-2858405A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1272" y="2421510"/>
            <a:ext cx="914400" cy="914400"/>
          </a:xfrm>
          <a:prstGeom prst="rect">
            <a:avLst/>
          </a:prstGeom>
        </p:spPr>
      </p:pic>
      <p:pic>
        <p:nvPicPr>
          <p:cNvPr id="8" name="!! icon2-1" descr="Branching diagram outline">
            <a:extLst>
              <a:ext uri="{FF2B5EF4-FFF2-40B4-BE49-F238E27FC236}">
                <a16:creationId xmlns:a16="http://schemas.microsoft.com/office/drawing/2014/main" id="{1FFA2A34-53E5-1ADC-8CA7-D9F73A507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421510"/>
            <a:ext cx="914400" cy="914400"/>
          </a:xfrm>
          <a:prstGeom prst="rect">
            <a:avLst/>
          </a:prstGeom>
        </p:spPr>
      </p:pic>
      <p:pic>
        <p:nvPicPr>
          <p:cNvPr id="12" name="!! icon3-1" descr="Key outline">
            <a:extLst>
              <a:ext uri="{FF2B5EF4-FFF2-40B4-BE49-F238E27FC236}">
                <a16:creationId xmlns:a16="http://schemas.microsoft.com/office/drawing/2014/main" id="{EEFE608E-ADB8-1C54-721B-E186201D8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8736" y="24215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83F50-5308-4D59-3A3A-AF115B1D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1732393"/>
            <a:ext cx="8432802" cy="41704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21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E214A-A982-4DEB-D6A7-79EB0E9A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1592866"/>
            <a:ext cx="10083802" cy="4449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75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 bg3">
            <a:extLst>
              <a:ext uri="{FF2B5EF4-FFF2-40B4-BE49-F238E27FC236}">
                <a16:creationId xmlns:a16="http://schemas.microsoft.com/office/drawing/2014/main" id="{F76CCF36-E8EC-6A04-9A2D-5037775A0039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65-22CD-6B74-A08B-9F1FC41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Words by Rating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D6C4-84E4-E595-AC7C-7298867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t>22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55E9401-1820-D781-2AEB-778CC7CCB6B7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April 2024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ED83CC-C00D-FE8E-E3A7-C0DDFDF2F276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pic>
        <p:nvPicPr>
          <p:cNvPr id="12" name="Picture 11" descr="A group of colorful rectangular bars with white text&#10;&#10;Description automatically generated">
            <a:extLst>
              <a:ext uri="{FF2B5EF4-FFF2-40B4-BE49-F238E27FC236}">
                <a16:creationId xmlns:a16="http://schemas.microsoft.com/office/drawing/2014/main" id="{3D024CDF-88D3-8698-2B29-3A3812B8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1616525"/>
            <a:ext cx="7467602" cy="461467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1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_circ1-1">
            <a:extLst>
              <a:ext uri="{FF2B5EF4-FFF2-40B4-BE49-F238E27FC236}">
                <a16:creationId xmlns:a16="http://schemas.microsoft.com/office/drawing/2014/main" id="{EB8CC427-C56C-CBCC-B8C5-A921320D6B29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0C2340"/>
          </a:solidFill>
          <a:ln w="6350">
            <a:solidFill>
              <a:srgbClr val="0C23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!! rect_circ2-1">
            <a:extLst>
              <a:ext uri="{FF2B5EF4-FFF2-40B4-BE49-F238E27FC236}">
                <a16:creationId xmlns:a16="http://schemas.microsoft.com/office/drawing/2014/main" id="{01B3A6B9-C681-B798-862A-FC6B025742CD}"/>
              </a:ext>
            </a:extLst>
          </p:cNvPr>
          <p:cNvSpPr/>
          <p:nvPr/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" name="!! rect_circ3-1">
            <a:extLst>
              <a:ext uri="{FF2B5EF4-FFF2-40B4-BE49-F238E27FC236}">
                <a16:creationId xmlns:a16="http://schemas.microsoft.com/office/drawing/2014/main" id="{947EA8A2-5D45-1F94-6A1A-1D0322E9ED2B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2" name="!! icon1-1" descr="Question mark outline">
            <a:extLst>
              <a:ext uri="{FF2B5EF4-FFF2-40B4-BE49-F238E27FC236}">
                <a16:creationId xmlns:a16="http://schemas.microsoft.com/office/drawing/2014/main" id="{CBBEB8A8-E8E8-1247-2455-E8E0C287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1272" y="2971800"/>
            <a:ext cx="914400" cy="914400"/>
          </a:xfrm>
          <a:prstGeom prst="rect">
            <a:avLst/>
          </a:prstGeom>
        </p:spPr>
      </p:pic>
      <p:pic>
        <p:nvPicPr>
          <p:cNvPr id="3" name="!! icon2-1" descr="Branching diagram outline">
            <a:extLst>
              <a:ext uri="{FF2B5EF4-FFF2-40B4-BE49-F238E27FC236}">
                <a16:creationId xmlns:a16="http://schemas.microsoft.com/office/drawing/2014/main" id="{89C17C51-6ED6-7E84-DA9A-92780E8FF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" name="!! icon3-1" descr="Key outline">
            <a:extLst>
              <a:ext uri="{FF2B5EF4-FFF2-40B4-BE49-F238E27FC236}">
                <a16:creationId xmlns:a16="http://schemas.microsoft.com/office/drawing/2014/main" id="{48C30757-A36D-D70B-3CCD-0FC0A43A2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873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 bg1">
            <a:extLst>
              <a:ext uri="{FF2B5EF4-FFF2-40B4-BE49-F238E27FC236}">
                <a16:creationId xmlns:a16="http://schemas.microsoft.com/office/drawing/2014/main" id="{470B1E2C-8939-F786-5627-8369B3821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!! rect_circ1-1">
            <a:extLst>
              <a:ext uri="{FF2B5EF4-FFF2-40B4-BE49-F238E27FC236}">
                <a16:creationId xmlns:a16="http://schemas.microsoft.com/office/drawing/2014/main" id="{FC89C434-678E-6ED3-2F55-5C37128A9E36}"/>
              </a:ext>
            </a:extLst>
          </p:cNvPr>
          <p:cNvSpPr/>
          <p:nvPr/>
        </p:nvSpPr>
        <p:spPr>
          <a:xfrm>
            <a:off x="7773028" y="2240280"/>
            <a:ext cx="2377440" cy="2377440"/>
          </a:xfrm>
          <a:prstGeom prst="ellipse">
            <a:avLst/>
          </a:prstGeom>
          <a:solidFill>
            <a:srgbClr val="0C234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3F887-9E53-A5E7-D643-13079D75EBB7}"/>
              </a:ext>
            </a:extLst>
          </p:cNvPr>
          <p:cNvSpPr txBox="1"/>
          <p:nvPr/>
        </p:nvSpPr>
        <p:spPr>
          <a:xfrm>
            <a:off x="1097280" y="-1"/>
            <a:ext cx="4998720" cy="6857999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M Sans" pitchFamily="2" charset="0"/>
              </a:rPr>
              <a:t>Question &amp;</a:t>
            </a:r>
          </a:p>
          <a:p>
            <a:r>
              <a:rPr lang="en-US" sz="4800" b="1" dirty="0">
                <a:solidFill>
                  <a:schemeClr val="bg1"/>
                </a:solidFill>
                <a:latin typeface="DM Sans" pitchFamily="2" charset="0"/>
              </a:rPr>
              <a:t>Data Collection</a:t>
            </a:r>
          </a:p>
        </p:txBody>
      </p:sp>
      <p:sp>
        <p:nvSpPr>
          <p:cNvPr id="27" name="!! bot_circ2-1">
            <a:extLst>
              <a:ext uri="{FF2B5EF4-FFF2-40B4-BE49-F238E27FC236}">
                <a16:creationId xmlns:a16="http://schemas.microsoft.com/office/drawing/2014/main" id="{2ED54121-B0DA-F47E-2198-741345CB76F1}"/>
              </a:ext>
            </a:extLst>
          </p:cNvPr>
          <p:cNvSpPr/>
          <p:nvPr/>
        </p:nvSpPr>
        <p:spPr>
          <a:xfrm>
            <a:off x="859536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30" name="!! bot_circ3-1">
            <a:extLst>
              <a:ext uri="{FF2B5EF4-FFF2-40B4-BE49-F238E27FC236}">
                <a16:creationId xmlns:a16="http://schemas.microsoft.com/office/drawing/2014/main" id="{7CDE7E6E-D399-6A50-AC63-AAA48F946AB7}"/>
              </a:ext>
            </a:extLst>
          </p:cNvPr>
          <p:cNvSpPr/>
          <p:nvPr/>
        </p:nvSpPr>
        <p:spPr>
          <a:xfrm>
            <a:off x="999744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3" name="!! icon1-1" descr="Question mark outline">
            <a:extLst>
              <a:ext uri="{FF2B5EF4-FFF2-40B4-BE49-F238E27FC236}">
                <a16:creationId xmlns:a16="http://schemas.microsoft.com/office/drawing/2014/main" id="{D6952244-1832-C781-AE43-1DD6A8141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3920" y="2971800"/>
            <a:ext cx="914400" cy="914400"/>
          </a:xfrm>
          <a:prstGeom prst="rect">
            <a:avLst/>
          </a:prstGeom>
        </p:spPr>
      </p:pic>
      <p:pic>
        <p:nvPicPr>
          <p:cNvPr id="5" name="!! bot_icon2-1" descr="Branching diagram outline">
            <a:extLst>
              <a:ext uri="{FF2B5EF4-FFF2-40B4-BE49-F238E27FC236}">
                <a16:creationId xmlns:a16="http://schemas.microsoft.com/office/drawing/2014/main" id="{08BD8AB4-EC30-079F-CED8-5AB9276E7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9660" y="7155180"/>
            <a:ext cx="137160" cy="137160"/>
          </a:xfrm>
          <a:prstGeom prst="rect">
            <a:avLst/>
          </a:prstGeom>
        </p:spPr>
      </p:pic>
      <p:pic>
        <p:nvPicPr>
          <p:cNvPr id="6" name="!! bot_icon3-1" descr="Key outline">
            <a:extLst>
              <a:ext uri="{FF2B5EF4-FFF2-40B4-BE49-F238E27FC236}">
                <a16:creationId xmlns:a16="http://schemas.microsoft.com/office/drawing/2014/main" id="{9E7DD96C-7029-27C1-6D40-4A6361CC0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1740" y="7155180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bg1">
            <a:extLst>
              <a:ext uri="{FF2B5EF4-FFF2-40B4-BE49-F238E27FC236}">
                <a16:creationId xmlns:a16="http://schemas.microsoft.com/office/drawing/2014/main" id="{14FA94A2-3BB5-BB6C-0067-432F88E33C10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20BD2F-1219-2C7A-D68F-8D58CA4E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5D6AC44A-6B36-90A8-76C3-20128F06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Many customers waste tons of time reading reviews before making a purchase.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177800" indent="0">
              <a:buNone/>
            </a:pPr>
            <a:endParaRPr lang="en-US" sz="1800" dirty="0"/>
          </a:p>
          <a:p>
            <a:pPr marL="177800" indent="0">
              <a:buNone/>
            </a:pPr>
            <a:r>
              <a:rPr lang="en-US" sz="2400" dirty="0"/>
              <a:t>How can we make Amazon Comprehend, which summarizes customer reviews, work for other websites?​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3D29-1B12-7177-DD6B-3AC84EF0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!! rect_circ1-1">
            <a:extLst>
              <a:ext uri="{FF2B5EF4-FFF2-40B4-BE49-F238E27FC236}">
                <a16:creationId xmlns:a16="http://schemas.microsoft.com/office/drawing/2014/main" id="{ADD331C6-2F3C-EEC9-AAB5-0A58285EBFA4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rgbClr val="0C234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6" name="!! bot_circ2-1">
            <a:extLst>
              <a:ext uri="{FF2B5EF4-FFF2-40B4-BE49-F238E27FC236}">
                <a16:creationId xmlns:a16="http://schemas.microsoft.com/office/drawing/2014/main" id="{13DC2640-DFB6-B52B-E490-44A8CBF03631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8" name="!! bot_circ3-1">
            <a:extLst>
              <a:ext uri="{FF2B5EF4-FFF2-40B4-BE49-F238E27FC236}">
                <a16:creationId xmlns:a16="http://schemas.microsoft.com/office/drawing/2014/main" id="{915530DF-8A9A-AAB3-44AA-EC3BBA8513ED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77A268-EA55-8D75-8E29-EBA5582B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968199"/>
            <a:ext cx="6502398" cy="187664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!! bot_icon2-1" descr="Branching diagram outline">
            <a:extLst>
              <a:ext uri="{FF2B5EF4-FFF2-40B4-BE49-F238E27FC236}">
                <a16:creationId xmlns:a16="http://schemas.microsoft.com/office/drawing/2014/main" id="{1DC4DCA4-DC92-8F8E-9E20-0AEC44FA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pic>
        <p:nvPicPr>
          <p:cNvPr id="4" name="!! bot_icon3-1" descr="Key outline">
            <a:extLst>
              <a:ext uri="{FF2B5EF4-FFF2-40B4-BE49-F238E27FC236}">
                <a16:creationId xmlns:a16="http://schemas.microsoft.com/office/drawing/2014/main" id="{F1BF524F-7601-5A99-1418-6E16300E1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5" name="!! icon1-1" descr="Question mark outline">
            <a:extLst>
              <a:ext uri="{FF2B5EF4-FFF2-40B4-BE49-F238E27FC236}">
                <a16:creationId xmlns:a16="http://schemas.microsoft.com/office/drawing/2014/main" id="{BF0E1E3B-5D3D-0C87-1966-BE137407E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93E4B7-F43A-358C-5D12-97973357DA15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2024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77DB87-76CA-4803-FB15-667B5D6501AC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2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bg1">
            <a:extLst>
              <a:ext uri="{FF2B5EF4-FFF2-40B4-BE49-F238E27FC236}">
                <a16:creationId xmlns:a16="http://schemas.microsoft.com/office/drawing/2014/main" id="{14FA94A2-3BB5-BB6C-0067-432F88E33C10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20BD2F-1219-2C7A-D68F-8D58CA4E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5D6AC44A-6B36-90A8-76C3-20128F06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641634"/>
            <a:ext cx="1146048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scraped over 700 reviews Amazon’s product listing for the Stanley Tumbler</a:t>
            </a:r>
            <a:r>
              <a:rPr lang="en-US" dirty="0"/>
              <a:t>, resulting in our data frame: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3D29-1B12-7177-DD6B-3AC84EF0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4486A1E-310A-C679-0274-A3FAD3B9F000}"/>
              </a:ext>
            </a:extLst>
          </p:cNvPr>
          <p:cNvSpPr txBox="1">
            <a:spLocks/>
          </p:cNvSpPr>
          <p:nvPr/>
        </p:nvSpPr>
        <p:spPr>
          <a:xfrm>
            <a:off x="1371600" y="630967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2024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45C5C9D-028F-3324-7B7C-4FB3C69F7129}"/>
              </a:ext>
            </a:extLst>
          </p:cNvPr>
          <p:cNvSpPr txBox="1">
            <a:spLocks/>
          </p:cNvSpPr>
          <p:nvPr/>
        </p:nvSpPr>
        <p:spPr>
          <a:xfrm>
            <a:off x="3352800" y="630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75000"/>
                  </a:schemeClr>
                </a:solidFill>
                <a:latin typeface="DM San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Unstructured Data Analytics</a:t>
            </a:r>
            <a:endParaRPr lang="en-US" dirty="0"/>
          </a:p>
        </p:txBody>
      </p:sp>
      <p:sp>
        <p:nvSpPr>
          <p:cNvPr id="65" name="!! rect_circ1-1">
            <a:extLst>
              <a:ext uri="{FF2B5EF4-FFF2-40B4-BE49-F238E27FC236}">
                <a16:creationId xmlns:a16="http://schemas.microsoft.com/office/drawing/2014/main" id="{B012564F-8E24-2782-E6BA-DC7AC2F7A927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rgbClr val="0C234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6" name="!! bot_circ2-1">
            <a:extLst>
              <a:ext uri="{FF2B5EF4-FFF2-40B4-BE49-F238E27FC236}">
                <a16:creationId xmlns:a16="http://schemas.microsoft.com/office/drawing/2014/main" id="{4B204290-4B23-4878-D5AD-6CD21D74FA85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7" name="!! bot_circ3-1">
            <a:extLst>
              <a:ext uri="{FF2B5EF4-FFF2-40B4-BE49-F238E27FC236}">
                <a16:creationId xmlns:a16="http://schemas.microsoft.com/office/drawing/2014/main" id="{A165F1E8-1593-A1D1-6BD1-7B60144023A5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68" name="!! bot_icon2-1" descr="Branching diagram outline">
            <a:extLst>
              <a:ext uri="{FF2B5EF4-FFF2-40B4-BE49-F238E27FC236}">
                <a16:creationId xmlns:a16="http://schemas.microsoft.com/office/drawing/2014/main" id="{1F13B073-91C7-B486-1016-CDE82A1B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pic>
        <p:nvPicPr>
          <p:cNvPr id="69" name="!! bot_icon3-1" descr="Key outline">
            <a:extLst>
              <a:ext uri="{FF2B5EF4-FFF2-40B4-BE49-F238E27FC236}">
                <a16:creationId xmlns:a16="http://schemas.microsoft.com/office/drawing/2014/main" id="{099FD81E-274A-2AC7-87EC-F20AAA7EC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70" name="!! icon1-1" descr="Question mark outline">
            <a:extLst>
              <a:ext uri="{FF2B5EF4-FFF2-40B4-BE49-F238E27FC236}">
                <a16:creationId xmlns:a16="http://schemas.microsoft.com/office/drawing/2014/main" id="{39621A5D-49FB-DBA2-86DD-0752B522A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sp>
        <p:nvSpPr>
          <p:cNvPr id="44" name="!! rect_circ1-2">
            <a:extLst>
              <a:ext uri="{FF2B5EF4-FFF2-40B4-BE49-F238E27FC236}">
                <a16:creationId xmlns:a16="http://schemas.microsoft.com/office/drawing/2014/main" id="{7A1460B9-B482-F3B1-8453-8F3B9D4F817F}"/>
              </a:ext>
            </a:extLst>
          </p:cNvPr>
          <p:cNvSpPr/>
          <p:nvPr/>
        </p:nvSpPr>
        <p:spPr>
          <a:xfrm>
            <a:off x="12192000" y="0"/>
            <a:ext cx="4059936" cy="6858000"/>
          </a:xfrm>
          <a:prstGeom prst="rect">
            <a:avLst/>
          </a:prstGeom>
          <a:solidFill>
            <a:srgbClr val="0C2340"/>
          </a:solidFill>
          <a:ln w="6350">
            <a:solidFill>
              <a:srgbClr val="0C23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45" name="!! rect_circ2-2">
            <a:extLst>
              <a:ext uri="{FF2B5EF4-FFF2-40B4-BE49-F238E27FC236}">
                <a16:creationId xmlns:a16="http://schemas.microsoft.com/office/drawing/2014/main" id="{34D80730-C699-2E55-2311-25633175D858}"/>
              </a:ext>
            </a:extLst>
          </p:cNvPr>
          <p:cNvSpPr/>
          <p:nvPr/>
        </p:nvSpPr>
        <p:spPr>
          <a:xfrm>
            <a:off x="16258032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46" name="!! rect_circ3-2">
            <a:extLst>
              <a:ext uri="{FF2B5EF4-FFF2-40B4-BE49-F238E27FC236}">
                <a16:creationId xmlns:a16="http://schemas.microsoft.com/office/drawing/2014/main" id="{0836AA3F-7443-AF10-EA5C-4C5E5D90A169}"/>
              </a:ext>
            </a:extLst>
          </p:cNvPr>
          <p:cNvSpPr/>
          <p:nvPr/>
        </p:nvSpPr>
        <p:spPr>
          <a:xfrm>
            <a:off x="20324064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62" name="!! icon1-2" descr="Question mark outline">
            <a:extLst>
              <a:ext uri="{FF2B5EF4-FFF2-40B4-BE49-F238E27FC236}">
                <a16:creationId xmlns:a16="http://schemas.microsoft.com/office/drawing/2014/main" id="{D7CFC61D-EFF8-DC1D-1976-387C4C880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64768" y="2971800"/>
            <a:ext cx="914400" cy="914400"/>
          </a:xfrm>
          <a:prstGeom prst="rect">
            <a:avLst/>
          </a:prstGeom>
        </p:spPr>
      </p:pic>
      <p:pic>
        <p:nvPicPr>
          <p:cNvPr id="63" name="!! icon2-2" descr="Branching diagram outline">
            <a:extLst>
              <a:ext uri="{FF2B5EF4-FFF2-40B4-BE49-F238E27FC236}">
                <a16:creationId xmlns:a16="http://schemas.microsoft.com/office/drawing/2014/main" id="{14702A8E-EFF1-E271-DF61-98180AAB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24704" y="2971800"/>
            <a:ext cx="914400" cy="914400"/>
          </a:xfrm>
          <a:prstGeom prst="rect">
            <a:avLst/>
          </a:prstGeom>
        </p:spPr>
      </p:pic>
      <p:pic>
        <p:nvPicPr>
          <p:cNvPr id="64" name="!! icon3-2" descr="Key outline">
            <a:extLst>
              <a:ext uri="{FF2B5EF4-FFF2-40B4-BE49-F238E27FC236}">
                <a16:creationId xmlns:a16="http://schemas.microsoft.com/office/drawing/2014/main" id="{56486E1E-9F81-BA35-F15C-CB79B8BEB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0736" y="2971800"/>
            <a:ext cx="914400" cy="9144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C711573-183C-1BCB-A950-BF64F3A0BC21}"/>
              </a:ext>
            </a:extLst>
          </p:cNvPr>
          <p:cNvGrpSpPr/>
          <p:nvPr/>
        </p:nvGrpSpPr>
        <p:grpSpPr>
          <a:xfrm>
            <a:off x="4413249" y="3388095"/>
            <a:ext cx="3365501" cy="1828271"/>
            <a:chOff x="4413249" y="3172883"/>
            <a:chExt cx="3365501" cy="182827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D0AD8B-D646-A257-F2FF-4531B4C74144}"/>
                </a:ext>
              </a:extLst>
            </p:cNvPr>
            <p:cNvGrpSpPr/>
            <p:nvPr/>
          </p:nvGrpSpPr>
          <p:grpSpPr>
            <a:xfrm>
              <a:off x="4413250" y="3594100"/>
              <a:ext cx="3365500" cy="1407054"/>
              <a:chOff x="1473200" y="1993371"/>
              <a:chExt cx="9245600" cy="234844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4817E8E-60FB-515C-777E-B29B25B0AD19}"/>
                  </a:ext>
                </a:extLst>
              </p:cNvPr>
              <p:cNvSpPr/>
              <p:nvPr/>
            </p:nvSpPr>
            <p:spPr>
              <a:xfrm>
                <a:off x="1473200" y="1993371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DM Sans" pitchFamily="2" charset="0"/>
                  </a:rPr>
                  <a:t>review_id</a:t>
                </a:r>
                <a:endParaRPr lang="en-US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4F4C32-3E81-5763-7A60-5B08FE6D83AD}"/>
                  </a:ext>
                </a:extLst>
              </p:cNvPr>
              <p:cNvSpPr/>
              <p:nvPr/>
            </p:nvSpPr>
            <p:spPr>
              <a:xfrm>
                <a:off x="1473200" y="2776186"/>
                <a:ext cx="9245600" cy="782813"/>
              </a:xfrm>
              <a:prstGeom prst="rect">
                <a:avLst/>
              </a:prstGeom>
              <a:solidFill>
                <a:srgbClr val="FAFAF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text (review)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FDB9591-616B-9FC0-CA07-AFCF95ECE26C}"/>
                  </a:ext>
                </a:extLst>
              </p:cNvPr>
              <p:cNvSpPr/>
              <p:nvPr/>
            </p:nvSpPr>
            <p:spPr>
              <a:xfrm>
                <a:off x="1473200" y="3558999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rating (1-5)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4F1C08-B361-32E0-6EBE-0A1045B22CC7}"/>
                </a:ext>
              </a:extLst>
            </p:cNvPr>
            <p:cNvSpPr txBox="1"/>
            <p:nvPr/>
          </p:nvSpPr>
          <p:spPr>
            <a:xfrm>
              <a:off x="4413249" y="3172883"/>
              <a:ext cx="3365500" cy="36406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tIns="91440" bIns="91440" rtlCol="0">
              <a:noAutofit/>
            </a:bodyPr>
            <a:lstStyle/>
            <a:p>
              <a:pPr algn="ctr"/>
              <a:r>
                <a:rPr lang="en-US" b="1" dirty="0">
                  <a:latin typeface="DM Sans" pitchFamily="2" charset="0"/>
                </a:rPr>
                <a:t>Stanley Cup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5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_circ1-2">
            <a:extLst>
              <a:ext uri="{FF2B5EF4-FFF2-40B4-BE49-F238E27FC236}">
                <a16:creationId xmlns:a16="http://schemas.microsoft.com/office/drawing/2014/main" id="{EB8CC427-C56C-CBCC-B8C5-A921320D6B29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!! rect_circ2-2">
            <a:extLst>
              <a:ext uri="{FF2B5EF4-FFF2-40B4-BE49-F238E27FC236}">
                <a16:creationId xmlns:a16="http://schemas.microsoft.com/office/drawing/2014/main" id="{01B3A6B9-C681-B798-862A-FC6B025742CD}"/>
              </a:ext>
            </a:extLst>
          </p:cNvPr>
          <p:cNvSpPr/>
          <p:nvPr/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rgbClr val="143865"/>
          </a:solidFill>
          <a:ln w="6350">
            <a:solidFill>
              <a:srgbClr val="143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6" name="!! rect_circ3-2">
            <a:extLst>
              <a:ext uri="{FF2B5EF4-FFF2-40B4-BE49-F238E27FC236}">
                <a16:creationId xmlns:a16="http://schemas.microsoft.com/office/drawing/2014/main" id="{947EA8A2-5D45-1F94-6A1A-1D0322E9ED2B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2" name="!! icon1-2" descr="Question mark outline">
            <a:extLst>
              <a:ext uri="{FF2B5EF4-FFF2-40B4-BE49-F238E27FC236}">
                <a16:creationId xmlns:a16="http://schemas.microsoft.com/office/drawing/2014/main" id="{E2FBED25-F9C2-D46D-8E7C-B94B0C9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816" y="2971800"/>
            <a:ext cx="914400" cy="914400"/>
          </a:xfrm>
          <a:prstGeom prst="rect">
            <a:avLst/>
          </a:prstGeom>
        </p:spPr>
      </p:pic>
      <p:pic>
        <p:nvPicPr>
          <p:cNvPr id="3" name="!! icon2-2" descr="Branching diagram outline">
            <a:extLst>
              <a:ext uri="{FF2B5EF4-FFF2-40B4-BE49-F238E27FC236}">
                <a16:creationId xmlns:a16="http://schemas.microsoft.com/office/drawing/2014/main" id="{2A2AB5F5-2DCC-2F76-1ECD-FE92D704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5752" y="2971800"/>
            <a:ext cx="914400" cy="914400"/>
          </a:xfrm>
          <a:prstGeom prst="rect">
            <a:avLst/>
          </a:prstGeom>
        </p:spPr>
      </p:pic>
      <p:pic>
        <p:nvPicPr>
          <p:cNvPr id="4" name="!! icon3-2" descr="Key outline">
            <a:extLst>
              <a:ext uri="{FF2B5EF4-FFF2-40B4-BE49-F238E27FC236}">
                <a16:creationId xmlns:a16="http://schemas.microsoft.com/office/drawing/2014/main" id="{D323398A-B3F4-3620-F543-090DAF292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178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 bg2">
            <a:extLst>
              <a:ext uri="{FF2B5EF4-FFF2-40B4-BE49-F238E27FC236}">
                <a16:creationId xmlns:a16="http://schemas.microsoft.com/office/drawing/2014/main" id="{470B1E2C-8939-F786-5627-8369B3821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!! rect_circ2-2">
            <a:extLst>
              <a:ext uri="{FF2B5EF4-FFF2-40B4-BE49-F238E27FC236}">
                <a16:creationId xmlns:a16="http://schemas.microsoft.com/office/drawing/2014/main" id="{46FAFBC2-CC7E-E621-6826-C9E0F1D26AA6}"/>
              </a:ext>
            </a:extLst>
          </p:cNvPr>
          <p:cNvSpPr/>
          <p:nvPr/>
        </p:nvSpPr>
        <p:spPr>
          <a:xfrm>
            <a:off x="7772400" y="2240280"/>
            <a:ext cx="2377440" cy="2377440"/>
          </a:xfrm>
          <a:prstGeom prst="ellipse">
            <a:avLst/>
          </a:prstGeom>
          <a:solidFill>
            <a:srgbClr val="14386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DF0FF-5D39-B89C-AF7D-EC7A2EFBF0DE}"/>
              </a:ext>
            </a:extLst>
          </p:cNvPr>
          <p:cNvSpPr txBox="1"/>
          <p:nvPr/>
        </p:nvSpPr>
        <p:spPr>
          <a:xfrm>
            <a:off x="1097280" y="-1"/>
            <a:ext cx="5943600" cy="6857999"/>
          </a:xfrm>
          <a:prstGeom prst="rect">
            <a:avLst/>
          </a:prstGeom>
          <a:noFill/>
          <a:ln w="6350">
            <a:noFill/>
          </a:ln>
        </p:spPr>
        <p:txBody>
          <a:bodyPr wrap="square" tIns="91440" bIns="9144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M Sans" pitchFamily="2" charset="0"/>
              </a:rPr>
              <a:t>Data Cleaning &amp; </a:t>
            </a:r>
          </a:p>
          <a:p>
            <a:r>
              <a:rPr lang="en-US" sz="4800" b="1" dirty="0">
                <a:solidFill>
                  <a:schemeClr val="bg1"/>
                </a:solidFill>
                <a:latin typeface="DM Sans" pitchFamily="2" charset="0"/>
              </a:rPr>
              <a:t>Analytics Process</a:t>
            </a:r>
          </a:p>
        </p:txBody>
      </p:sp>
      <p:sp>
        <p:nvSpPr>
          <p:cNvPr id="7" name="!! bot_circ1-2">
            <a:extLst>
              <a:ext uri="{FF2B5EF4-FFF2-40B4-BE49-F238E27FC236}">
                <a16:creationId xmlns:a16="http://schemas.microsoft.com/office/drawing/2014/main" id="{5B836F55-FEB3-B4AE-B9E9-EDA6A7E7413F}"/>
              </a:ext>
            </a:extLst>
          </p:cNvPr>
          <p:cNvSpPr/>
          <p:nvPr/>
        </p:nvSpPr>
        <p:spPr>
          <a:xfrm>
            <a:off x="719328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13" name="!! bot_circ3-2">
            <a:extLst>
              <a:ext uri="{FF2B5EF4-FFF2-40B4-BE49-F238E27FC236}">
                <a16:creationId xmlns:a16="http://schemas.microsoft.com/office/drawing/2014/main" id="{6DC3474A-D56C-0055-02C7-97001CCD08FD}"/>
              </a:ext>
            </a:extLst>
          </p:cNvPr>
          <p:cNvSpPr/>
          <p:nvPr/>
        </p:nvSpPr>
        <p:spPr>
          <a:xfrm>
            <a:off x="9997440" y="704088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6" name="!! icon2-2" descr="Branching diagram outline">
            <a:extLst>
              <a:ext uri="{FF2B5EF4-FFF2-40B4-BE49-F238E27FC236}">
                <a16:creationId xmlns:a16="http://schemas.microsoft.com/office/drawing/2014/main" id="{DD04F217-D3BE-9942-28CF-3169C1C8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920" y="2971800"/>
            <a:ext cx="914400" cy="914400"/>
          </a:xfrm>
          <a:prstGeom prst="rect">
            <a:avLst/>
          </a:prstGeom>
        </p:spPr>
      </p:pic>
      <p:pic>
        <p:nvPicPr>
          <p:cNvPr id="9" name="!! bot_icon3-2" descr="Key outline">
            <a:extLst>
              <a:ext uri="{FF2B5EF4-FFF2-40B4-BE49-F238E27FC236}">
                <a16:creationId xmlns:a16="http://schemas.microsoft.com/office/drawing/2014/main" id="{C6EB1CDD-267B-D31D-63C1-839BF100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1740" y="7155180"/>
            <a:ext cx="137160" cy="137160"/>
          </a:xfrm>
          <a:prstGeom prst="rect">
            <a:avLst/>
          </a:prstGeom>
        </p:spPr>
      </p:pic>
      <p:pic>
        <p:nvPicPr>
          <p:cNvPr id="10" name="!! bot_icon1-2" descr="Question mark outline">
            <a:extLst>
              <a:ext uri="{FF2B5EF4-FFF2-40B4-BE49-F238E27FC236}">
                <a16:creationId xmlns:a16="http://schemas.microsoft.com/office/drawing/2014/main" id="{7CB197F7-54FE-9771-DFA4-4286F81C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7580" y="7155180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E6C7D96-2B78-0D63-C052-399E65F5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641634"/>
            <a:ext cx="763524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non-English reviews​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 reviews by sentence &amp; add identifier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review text to lowercase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 sentence-level reviews by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numbers, ​unnecessary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stop words 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 words</a:t>
            </a:r>
          </a:p>
        </p:txBody>
      </p:sp>
      <p:sp>
        <p:nvSpPr>
          <p:cNvPr id="12" name="!! bg2">
            <a:extLst>
              <a:ext uri="{FF2B5EF4-FFF2-40B4-BE49-F238E27FC236}">
                <a16:creationId xmlns:a16="http://schemas.microsoft.com/office/drawing/2014/main" id="{7DB3030B-AB61-2087-AEF6-AFF9D33D8A5E}"/>
              </a:ext>
            </a:extLst>
          </p:cNvPr>
          <p:cNvSpPr/>
          <p:nvPr/>
        </p:nvSpPr>
        <p:spPr>
          <a:xfrm>
            <a:off x="0" y="317"/>
            <a:ext cx="12191999" cy="1325246"/>
          </a:xfrm>
          <a:prstGeom prst="rect">
            <a:avLst/>
          </a:prstGeom>
          <a:solidFill>
            <a:srgbClr val="14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4FDA-4989-64A0-95E5-9868B911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1E8F06-42BC-E56B-BE81-E5C945E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April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196183D-736E-BE4B-B72A-C4F3A740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Unstructured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430E8-F2BB-D02D-1734-E03D57C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8576-AD47-4940-80FC-B8BF5CB7F0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!! bot_circ1-2">
            <a:extLst>
              <a:ext uri="{FF2B5EF4-FFF2-40B4-BE49-F238E27FC236}">
                <a16:creationId xmlns:a16="http://schemas.microsoft.com/office/drawing/2014/main" id="{F3487C2A-39A5-C04E-D8EC-3BCF1B98EF85}"/>
              </a:ext>
            </a:extLst>
          </p:cNvPr>
          <p:cNvSpPr/>
          <p:nvPr/>
        </p:nvSpPr>
        <p:spPr>
          <a:xfrm>
            <a:off x="719328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29" name="!! rect_circ2-2">
            <a:extLst>
              <a:ext uri="{FF2B5EF4-FFF2-40B4-BE49-F238E27FC236}">
                <a16:creationId xmlns:a16="http://schemas.microsoft.com/office/drawing/2014/main" id="{0D5F894C-953B-D14C-A432-DB16416E6F41}"/>
              </a:ext>
            </a:extLst>
          </p:cNvPr>
          <p:cNvSpPr/>
          <p:nvPr/>
        </p:nvSpPr>
        <p:spPr>
          <a:xfrm>
            <a:off x="8595360" y="6309360"/>
            <a:ext cx="365760" cy="365760"/>
          </a:xfrm>
          <a:prstGeom prst="ellipse">
            <a:avLst/>
          </a:prstGeom>
          <a:solidFill>
            <a:srgbClr val="14386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sp>
        <p:nvSpPr>
          <p:cNvPr id="31" name="!! bot_circ3-2">
            <a:extLst>
              <a:ext uri="{FF2B5EF4-FFF2-40B4-BE49-F238E27FC236}">
                <a16:creationId xmlns:a16="http://schemas.microsoft.com/office/drawing/2014/main" id="{89E753B1-112D-3350-AE51-C5806FF4F398}"/>
              </a:ext>
            </a:extLst>
          </p:cNvPr>
          <p:cNvSpPr/>
          <p:nvPr/>
        </p:nvSpPr>
        <p:spPr>
          <a:xfrm>
            <a:off x="9997440" y="6309360"/>
            <a:ext cx="365760" cy="3657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ora" pitchFamily="2" charset="0"/>
            </a:endParaRPr>
          </a:p>
        </p:txBody>
      </p:sp>
      <p:pic>
        <p:nvPicPr>
          <p:cNvPr id="8" name="!! bot_icon3-2" descr="Key outline">
            <a:extLst>
              <a:ext uri="{FF2B5EF4-FFF2-40B4-BE49-F238E27FC236}">
                <a16:creationId xmlns:a16="http://schemas.microsoft.com/office/drawing/2014/main" id="{A063369C-51D7-6521-0B6B-78776355D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740" y="6423660"/>
            <a:ext cx="137160" cy="137160"/>
          </a:xfrm>
          <a:prstGeom prst="rect">
            <a:avLst/>
          </a:prstGeom>
        </p:spPr>
      </p:pic>
      <p:pic>
        <p:nvPicPr>
          <p:cNvPr id="9" name="!! bot_icon1-2" descr="Question mark outline">
            <a:extLst>
              <a:ext uri="{FF2B5EF4-FFF2-40B4-BE49-F238E27FC236}">
                <a16:creationId xmlns:a16="http://schemas.microsoft.com/office/drawing/2014/main" id="{D2EBD68E-C08E-7745-3C0C-BE29AFF3E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580" y="6423660"/>
            <a:ext cx="137160" cy="137160"/>
          </a:xfrm>
          <a:prstGeom prst="rect">
            <a:avLst/>
          </a:prstGeom>
        </p:spPr>
      </p:pic>
      <p:pic>
        <p:nvPicPr>
          <p:cNvPr id="11" name="!! icon2-2" descr="Branching diagram outline">
            <a:extLst>
              <a:ext uri="{FF2B5EF4-FFF2-40B4-BE49-F238E27FC236}">
                <a16:creationId xmlns:a16="http://schemas.microsoft.com/office/drawing/2014/main" id="{3A5C5A28-D5E7-A12C-8E01-771F87138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9660" y="6423660"/>
            <a:ext cx="137160" cy="1371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DB2FE-DD0A-A78D-2304-AE2073A808C9}"/>
              </a:ext>
            </a:extLst>
          </p:cNvPr>
          <p:cNvGrpSpPr/>
          <p:nvPr/>
        </p:nvGrpSpPr>
        <p:grpSpPr>
          <a:xfrm>
            <a:off x="8314690" y="2640083"/>
            <a:ext cx="3365500" cy="2354439"/>
            <a:chOff x="8197850" y="2819400"/>
            <a:chExt cx="3365500" cy="23544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B45701-060C-8B87-4771-2A5AE8B60754}"/>
                </a:ext>
              </a:extLst>
            </p:cNvPr>
            <p:cNvGrpSpPr/>
            <p:nvPr/>
          </p:nvGrpSpPr>
          <p:grpSpPr>
            <a:xfrm>
              <a:off x="8197850" y="3297767"/>
              <a:ext cx="3365500" cy="1876072"/>
              <a:chOff x="1473200" y="1993371"/>
              <a:chExt cx="9245600" cy="313125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B31AB1-60A3-C7C1-F449-8DC67A26ED78}"/>
                  </a:ext>
                </a:extLst>
              </p:cNvPr>
              <p:cNvSpPr/>
              <p:nvPr/>
            </p:nvSpPr>
            <p:spPr>
              <a:xfrm>
                <a:off x="1473200" y="1993371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DM Sans" pitchFamily="2" charset="0"/>
                  </a:rPr>
                  <a:t>new_review_id</a:t>
                </a:r>
                <a:endParaRPr lang="en-US" b="1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6D0EEB-70CE-13C7-4A0D-69553CF9DA66}"/>
                  </a:ext>
                </a:extLst>
              </p:cNvPr>
              <p:cNvSpPr/>
              <p:nvPr/>
            </p:nvSpPr>
            <p:spPr>
              <a:xfrm>
                <a:off x="1473200" y="2776186"/>
                <a:ext cx="9245600" cy="782813"/>
              </a:xfrm>
              <a:prstGeom prst="rect">
                <a:avLst/>
              </a:prstGeom>
              <a:solidFill>
                <a:srgbClr val="FAFAF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DM Sans" pitchFamily="2" charset="0"/>
                  </a:rPr>
                  <a:t>text (cleaned)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B22F1B-1D80-EAF5-C24A-57767D88B4F5}"/>
                  </a:ext>
                </a:extLst>
              </p:cNvPr>
              <p:cNvSpPr/>
              <p:nvPr/>
            </p:nvSpPr>
            <p:spPr>
              <a:xfrm>
                <a:off x="1473200" y="3558999"/>
                <a:ext cx="9245600" cy="782813"/>
              </a:xfrm>
              <a:prstGeom prst="rect">
                <a:avLst/>
              </a:prstGeom>
              <a:solidFill>
                <a:srgbClr val="E4E4E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DM Sans" pitchFamily="2" charset="0"/>
                  </a:rPr>
                  <a:t>word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5330E7-438E-4CE0-E4B1-0AF0C6F2619B}"/>
                  </a:ext>
                </a:extLst>
              </p:cNvPr>
              <p:cNvSpPr/>
              <p:nvPr/>
            </p:nvSpPr>
            <p:spPr>
              <a:xfrm>
                <a:off x="1473200" y="4341812"/>
                <a:ext cx="9245600" cy="78281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M Sans" pitchFamily="2" charset="0"/>
                  </a:rPr>
                  <a:t>rating (1-5)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323258-078B-018E-A862-44F4C06E3AC0}"/>
                </a:ext>
              </a:extLst>
            </p:cNvPr>
            <p:cNvSpPr txBox="1"/>
            <p:nvPr/>
          </p:nvSpPr>
          <p:spPr>
            <a:xfrm>
              <a:off x="8197850" y="2819400"/>
              <a:ext cx="3365500" cy="36406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tIns="91440" bIns="91440" rtlCol="0">
              <a:noAutofit/>
            </a:bodyPr>
            <a:lstStyle/>
            <a:p>
              <a:pPr algn="ctr"/>
              <a:r>
                <a:rPr lang="en-US" b="1" dirty="0">
                  <a:latin typeface="DM Sans" pitchFamily="2" charset="0"/>
                </a:rPr>
                <a:t>Stanley Cup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98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865"/>
        </a:solidFill>
        <a:ln w="38100">
          <a:solidFill>
            <a:srgbClr val="E4E4E4"/>
          </a:solidFill>
        </a:ln>
      </a:spPr>
      <a:bodyPr tIns="0" bIns="91440" rtlCol="0" anchor="b" anchorCtr="0"/>
      <a:lstStyle>
        <a:defPPr algn="ctr">
          <a:defRPr dirty="0" smtClean="0">
            <a:solidFill>
              <a:schemeClr val="tx1"/>
            </a:solidFill>
            <a:latin typeface="DM Sans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43D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solidFill>
            <a:schemeClr val="tx1"/>
          </a:solidFill>
        </a:ln>
      </a:spPr>
      <a:bodyPr wrap="square" tIns="91440" bIns="91440" rtlCol="0">
        <a:noAutofit/>
      </a:bodyPr>
      <a:lstStyle>
        <a:defPPr marL="177800" indent="-177800" algn="l">
          <a:buFontTx/>
          <a:buChar char="-"/>
          <a:defRPr dirty="0" smtClean="0">
            <a:latin typeface="DM San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806</Words>
  <Application>Microsoft Office PowerPoint</Application>
  <PresentationFormat>Widescreen</PresentationFormat>
  <Paragraphs>201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DM Sans</vt:lpstr>
      <vt:lpstr>DM Sans Medium</vt:lpstr>
      <vt:lpstr>Lora</vt:lpstr>
      <vt:lpstr>Office Theme</vt:lpstr>
      <vt:lpstr>Product Review Summarization</vt:lpstr>
      <vt:lpstr>PowerPoint Presentation</vt:lpstr>
      <vt:lpstr>PowerPoint Presentation</vt:lpstr>
      <vt:lpstr>PowerPoint Presentation</vt:lpstr>
      <vt:lpstr>Question</vt:lpstr>
      <vt:lpstr>Data Collection</vt:lpstr>
      <vt:lpstr>PowerPoint Presentation</vt:lpstr>
      <vt:lpstr>PowerPoint Presentation</vt:lpstr>
      <vt:lpstr>Data Cleaning</vt:lpstr>
      <vt:lpstr>Sentiment Analysis</vt:lpstr>
      <vt:lpstr>Topic Modeling</vt:lpstr>
      <vt:lpstr>PowerPoint Presentation</vt:lpstr>
      <vt:lpstr>PowerPoint Presentation</vt:lpstr>
      <vt:lpstr>Key Findings</vt:lpstr>
      <vt:lpstr>Future Work</vt:lpstr>
      <vt:lpstr>Thank you. Any questions?</vt:lpstr>
      <vt:lpstr>Data Cleaning</vt:lpstr>
      <vt:lpstr>Final Dataset</vt:lpstr>
      <vt:lpstr>Sentiment Analysis</vt:lpstr>
      <vt:lpstr>Topic Modeling</vt:lpstr>
      <vt:lpstr>Topic Modeling</vt:lpstr>
      <vt:lpstr>Top Words by 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Balfantz</dc:creator>
  <cp:lastModifiedBy>Logan Balfantz</cp:lastModifiedBy>
  <cp:revision>71</cp:revision>
  <dcterms:created xsi:type="dcterms:W3CDTF">2023-11-29T18:34:56Z</dcterms:created>
  <dcterms:modified xsi:type="dcterms:W3CDTF">2024-04-29T15:07:00Z</dcterms:modified>
</cp:coreProperties>
</file>