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A1D5CFD-7788-4498-A201-9CF75D2CBAA3}">
  <a:tblStyle styleId="{3A1D5CFD-7788-4498-A201-9CF75D2CBA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OpenSans-italic.fntdata"/><Relationship Id="rId10" Type="http://schemas.openxmlformats.org/officeDocument/2006/relationships/slide" Target="slides/slide4.xml"/><Relationship Id="rId32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e73e090d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56e73e090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Gradient Boosted Decision Trees (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GBDT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is a machine learning algorithm that iteratively constructs an ensemble of weak decision tree learners through boosting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Neural Network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makes use of an architecture inspired by the neurons in the brain. It learns about collected data and then predict outcomes.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6d8432b9f_1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6d8432b9f_1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6e73e090d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6e73e090d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6e73e090d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6e73e090d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6e73e090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6e73e090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90a1c1a14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90a1c1a14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https://www.quicksprout.com/reddit-marketing/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e759838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56e75983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e73e090d_1_7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56e73e090d_1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TF-IDF matrix 500,000 * 2000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Word2vec 2000 * 300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 TF-IDF weighted matrix is 500,000 * 300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PCA 0.9  301 → 141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9084800c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9084800c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6e73e090d_1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56e73e090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more robust and meaningful than the False Positive measure of goodness.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9" name="Google Shape;39;p7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techjunkie.com/demographics-reddit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079075" y="1444250"/>
            <a:ext cx="48972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Reddit Search Engine Optimization</a:t>
            </a:r>
            <a:r>
              <a:rPr lang="en"/>
              <a:t> </a:t>
            </a:r>
            <a:r>
              <a:rPr lang="en"/>
              <a:t>Project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DSO 599 - Text Analytics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508575" y="4554675"/>
            <a:ext cx="65895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Chengqin Kui | Haoshen Yu | Min Yoo | Naiyuan Xiao | Shuyi Tao | Tong Xie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311700" y="3245025"/>
            <a:ext cx="35811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Parameter for Neural Network: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Economica"/>
              <a:buChar char="●"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Optimizer: </a:t>
            </a: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lbfgs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Economica"/>
              <a:buChar char="●"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Hidden Layers: 2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Economica"/>
              <a:buChar char="●"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Neurons: 21,6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Economica"/>
              <a:buChar char="●"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L2 Penalty parameter: 1e-5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graphicFrame>
        <p:nvGraphicFramePr>
          <p:cNvPr id="191" name="Google Shape;191;p22"/>
          <p:cNvGraphicFramePr/>
          <p:nvPr/>
        </p:nvGraphicFramePr>
        <p:xfrm>
          <a:off x="432350" y="122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{3A1D5CFD-7788-4498-A201-9CF75D2CBAA3}</a:tableStyleId>
              </a:tblPr>
              <a:tblGrid>
                <a:gridCol w="1504725"/>
                <a:gridCol w="1382250"/>
                <a:gridCol w="987650"/>
              </a:tblGrid>
              <a:tr h="452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Model</a:t>
                      </a:r>
                      <a:endParaRPr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Train DR@5%</a:t>
                      </a:r>
                      <a:endParaRPr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Test DR@5%</a:t>
                      </a:r>
                      <a:endParaRPr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</a:tr>
              <a:tr h="495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Logistic Regression</a:t>
                      </a:r>
                      <a:endParaRPr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17.02%</a:t>
                      </a:r>
                      <a:endParaRPr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17.14%</a:t>
                      </a:r>
                      <a:endParaRPr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</a:tr>
              <a:tr h="495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GBDT</a:t>
                      </a:r>
                      <a:endParaRPr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20.79%</a:t>
                      </a:r>
                      <a:endParaRPr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18.40%</a:t>
                      </a:r>
                      <a:endParaRPr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</a:tr>
              <a:tr h="495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4CCCC"/>
                          </a:highlight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Neural Network</a:t>
                      </a:r>
                      <a:endParaRPr>
                        <a:highlight>
                          <a:srgbClr val="F4CCCC"/>
                        </a:highlight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4CCCC"/>
                          </a:highlight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28.31%</a:t>
                      </a:r>
                      <a:endParaRPr>
                        <a:highlight>
                          <a:srgbClr val="F4CCCC"/>
                        </a:highlight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4CCCC"/>
                          </a:highlight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19.86%</a:t>
                      </a:r>
                      <a:endParaRPr>
                        <a:highlight>
                          <a:srgbClr val="F4CCCC"/>
                        </a:highlight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92" name="Google Shape;192;p22"/>
          <p:cNvGrpSpPr/>
          <p:nvPr/>
        </p:nvGrpSpPr>
        <p:grpSpPr>
          <a:xfrm>
            <a:off x="4571992" y="1147218"/>
            <a:ext cx="4462414" cy="3014133"/>
            <a:chOff x="5189500" y="2683588"/>
            <a:chExt cx="3884075" cy="2459914"/>
          </a:xfrm>
        </p:grpSpPr>
        <p:pic>
          <p:nvPicPr>
            <p:cNvPr id="193" name="Google Shape;193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89500" y="2683588"/>
              <a:ext cx="3884075" cy="24599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4" name="Google Shape;194;p22"/>
            <p:cNvCxnSpPr/>
            <p:nvPr/>
          </p:nvCxnSpPr>
          <p:spPr>
            <a:xfrm flipH="1" rot="10800000">
              <a:off x="5997288" y="2895325"/>
              <a:ext cx="2835000" cy="1870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" name="Google Shape;195;p22"/>
            <p:cNvSpPr txBox="1"/>
            <p:nvPr/>
          </p:nvSpPr>
          <p:spPr>
            <a:xfrm>
              <a:off x="7557600" y="3747350"/>
              <a:ext cx="12747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random guess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5862200" y="4076175"/>
            <a:ext cx="31722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detection rate on testing for Neural Network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Implementation Roadmap</a:t>
            </a:r>
            <a:endParaRPr/>
          </a:p>
        </p:txBody>
      </p:sp>
      <p:grpSp>
        <p:nvGrpSpPr>
          <p:cNvPr id="202" name="Google Shape;202;p23"/>
          <p:cNvGrpSpPr/>
          <p:nvPr/>
        </p:nvGrpSpPr>
        <p:grpSpPr>
          <a:xfrm>
            <a:off x="4513725" y="1864926"/>
            <a:ext cx="2480148" cy="1728849"/>
            <a:chOff x="4526675" y="1857800"/>
            <a:chExt cx="2480148" cy="1728849"/>
          </a:xfrm>
        </p:grpSpPr>
        <p:sp>
          <p:nvSpPr>
            <p:cNvPr id="203" name="Google Shape;203;p23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" name="Google Shape;204;p23"/>
            <p:cNvGrpSpPr/>
            <p:nvPr/>
          </p:nvGrpSpPr>
          <p:grpSpPr>
            <a:xfrm>
              <a:off x="4526675" y="1857800"/>
              <a:ext cx="2480148" cy="1728849"/>
              <a:chOff x="4526675" y="1857800"/>
              <a:chExt cx="2480148" cy="1728849"/>
            </a:xfrm>
          </p:grpSpPr>
          <p:grpSp>
            <p:nvGrpSpPr>
              <p:cNvPr id="205" name="Google Shape;205;p23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06" name="Google Shape;206;p23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07" name="Google Shape;207;p23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8" name="Google Shape;208;p23"/>
              <p:cNvSpPr txBox="1"/>
              <p:nvPr/>
            </p:nvSpPr>
            <p:spPr>
              <a:xfrm>
                <a:off x="4526675" y="3215249"/>
                <a:ext cx="823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Q2 2020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9" name="Google Shape;209;p23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Re-train model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Based on analysis, re-train the model with more data in order to increase performance.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10" name="Google Shape;210;p23"/>
          <p:cNvGrpSpPr/>
          <p:nvPr/>
        </p:nvGrpSpPr>
        <p:grpSpPr>
          <a:xfrm>
            <a:off x="6422847" y="2709725"/>
            <a:ext cx="2721152" cy="1735651"/>
            <a:chOff x="6435797" y="2702599"/>
            <a:chExt cx="2721152" cy="1735651"/>
          </a:xfrm>
        </p:grpSpPr>
        <p:sp>
          <p:nvSpPr>
            <p:cNvPr id="211" name="Google Shape;211;p23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" name="Google Shape;212;p23"/>
            <p:cNvGrpSpPr/>
            <p:nvPr/>
          </p:nvGrpSpPr>
          <p:grpSpPr>
            <a:xfrm>
              <a:off x="6435797" y="2702599"/>
              <a:ext cx="2494576" cy="1735651"/>
              <a:chOff x="6435797" y="2702599"/>
              <a:chExt cx="2494576" cy="1735651"/>
            </a:xfrm>
          </p:grpSpPr>
          <p:grpSp>
            <p:nvGrpSpPr>
              <p:cNvPr id="213" name="Google Shape;213;p23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14" name="Google Shape;214;p23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15" name="Google Shape;215;p23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6" name="Google Shape;216;p23"/>
              <p:cNvSpPr txBox="1"/>
              <p:nvPr/>
            </p:nvSpPr>
            <p:spPr>
              <a:xfrm>
                <a:off x="6435797" y="2702599"/>
                <a:ext cx="952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Q3 2020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7" name="Google Shape;217;p23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Apply to top 10 subreddit communities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Top 10 subreddit communities have between 12 to 20 million subscribers. Focusing on these subreddits will have the biggest bang for buck.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18" name="Google Shape;218;p23"/>
          <p:cNvGrpSpPr/>
          <p:nvPr/>
        </p:nvGrpSpPr>
        <p:grpSpPr>
          <a:xfrm>
            <a:off x="483041" y="1864926"/>
            <a:ext cx="2580731" cy="1728863"/>
            <a:chOff x="495991" y="1857800"/>
            <a:chExt cx="2580731" cy="1728863"/>
          </a:xfrm>
        </p:grpSpPr>
        <p:sp>
          <p:nvSpPr>
            <p:cNvPr id="219" name="Google Shape;219;p23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" name="Google Shape;220;p23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221" name="Google Shape;221;p23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Q3 2019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22" name="Google Shape;222;p23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23" name="Google Shape;223;p23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24" name="Google Shape;224;p23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5" name="Google Shape;225;p23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Implementation on “worldnews” subreddit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Implement our model to optimize the existing search engine algorithm for “worldnews” subreddit. 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26" name="Google Shape;226;p23"/>
          <p:cNvGrpSpPr/>
          <p:nvPr/>
        </p:nvGrpSpPr>
        <p:grpSpPr>
          <a:xfrm>
            <a:off x="2512652" y="2709725"/>
            <a:ext cx="2501349" cy="1735651"/>
            <a:chOff x="2525602" y="2702599"/>
            <a:chExt cx="2501349" cy="1735651"/>
          </a:xfrm>
        </p:grpSpPr>
        <p:sp>
          <p:nvSpPr>
            <p:cNvPr id="227" name="Google Shape;227;p23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" name="Google Shape;228;p23"/>
            <p:cNvGrpSpPr/>
            <p:nvPr/>
          </p:nvGrpSpPr>
          <p:grpSpPr>
            <a:xfrm>
              <a:off x="2525602" y="2702599"/>
              <a:ext cx="2501349" cy="1735651"/>
              <a:chOff x="2525602" y="2702599"/>
              <a:chExt cx="2501349" cy="1735651"/>
            </a:xfrm>
          </p:grpSpPr>
          <p:sp>
            <p:nvSpPr>
              <p:cNvPr id="229" name="Google Shape;229;p23"/>
              <p:cNvSpPr txBox="1"/>
              <p:nvPr/>
            </p:nvSpPr>
            <p:spPr>
              <a:xfrm>
                <a:off x="2525602" y="2702599"/>
                <a:ext cx="9810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Q1 2020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30" name="Google Shape;230;p23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31" name="Google Shape;231;p23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32" name="Google Shape;232;p23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3" name="Google Shape;233;p23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Analyze results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Analyze time spent on “worldnews” subreddit site for one quarter. Compare with historical data for performance results.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</a:t>
            </a:r>
            <a:endParaRPr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22 million subscribers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Average time spent on site - 15:50 minutes, 5M pageviews per day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Current CPM is $1.50.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state / Estimated Outcomes: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Better prediction of “hot” articles to recommend to readers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Increase time spent on site by 5%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Increase revenue for ads placed on “hot” articles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Increase CPM with more readership.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307325" y="4674450"/>
            <a:ext cx="85206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Source: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https://www.techjunkie.com/demographics-reddit/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4572000" y="442950"/>
            <a:ext cx="4141800" cy="42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CCA677"/>
                </a:solidFill>
                <a:latin typeface="Economica"/>
                <a:ea typeface="Economica"/>
                <a:cs typeface="Economica"/>
                <a:sym typeface="Economica"/>
              </a:rPr>
              <a:t>5%</a:t>
            </a:r>
            <a:endParaRPr sz="10000">
              <a:solidFill>
                <a:srgbClr val="CCA677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A677"/>
                </a:solidFill>
                <a:latin typeface="Economica"/>
                <a:ea typeface="Economica"/>
                <a:cs typeface="Economica"/>
                <a:sym typeface="Economica"/>
              </a:rPr>
              <a:t>Time Spent on Site</a:t>
            </a:r>
            <a:endParaRPr sz="3600">
              <a:solidFill>
                <a:srgbClr val="CCA677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CCA677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rPr>
              <a:t> CPM   </a:t>
            </a:r>
            <a:endParaRPr sz="10000">
              <a:solidFill>
                <a:schemeClr val="lt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5314500" y="3211000"/>
            <a:ext cx="328800" cy="1170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7374325" y="666700"/>
            <a:ext cx="328800" cy="1170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2511050" y="16392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600"/>
              <a:t>Thank You</a:t>
            </a:r>
            <a:endParaRPr b="1" i="1" sz="9600"/>
          </a:p>
        </p:txBody>
      </p:sp>
      <p:pic>
        <p:nvPicPr>
          <p:cNvPr id="249" name="Google Shape;2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650" y="2850725"/>
            <a:ext cx="3758611" cy="19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2956950" y="24376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Q &amp; A</a:t>
            </a:r>
            <a:endParaRPr b="1" sz="9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- Label Creation Logic</a:t>
            </a:r>
            <a:endParaRPr/>
          </a:p>
        </p:txBody>
      </p:sp>
      <p:sp>
        <p:nvSpPr>
          <p:cNvPr id="260" name="Google Shape;260;p27"/>
          <p:cNvSpPr txBox="1"/>
          <p:nvPr/>
        </p:nvSpPr>
        <p:spPr>
          <a:xfrm>
            <a:off x="498975" y="1147225"/>
            <a:ext cx="2449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1" name="Google Shape;2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00" y="1238375"/>
            <a:ext cx="4623591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7"/>
          <p:cNvSpPr txBox="1"/>
          <p:nvPr/>
        </p:nvSpPr>
        <p:spPr>
          <a:xfrm>
            <a:off x="6074225" y="2032900"/>
            <a:ext cx="22533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1- 487675/509236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30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≈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5%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Reddit Traffic Report</a:t>
            </a:r>
            <a:endParaRPr/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225" y="1191250"/>
            <a:ext cx="5707524" cy="37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Business use case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 methodology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Implementation roadmap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Potential return on investment of our research / model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Business Use Case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067550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500">
                <a:solidFill>
                  <a:srgbClr val="24292E"/>
                </a:solidFill>
                <a:latin typeface="Economica"/>
                <a:ea typeface="Economica"/>
                <a:cs typeface="Economica"/>
                <a:sym typeface="Economica"/>
              </a:rPr>
              <a:t>Company</a:t>
            </a:r>
            <a:r>
              <a:rPr b="1" lang="en" sz="1500">
                <a:solidFill>
                  <a:srgbClr val="24292E"/>
                </a:solidFill>
                <a:latin typeface="Economica"/>
                <a:ea typeface="Economica"/>
                <a:cs typeface="Economica"/>
                <a:sym typeface="Economica"/>
              </a:rPr>
              <a:t>: </a:t>
            </a:r>
            <a:r>
              <a:rPr lang="en" sz="1500">
                <a:solidFill>
                  <a:srgbClr val="24292E"/>
                </a:solidFill>
                <a:latin typeface="Economica"/>
                <a:ea typeface="Economica"/>
                <a:cs typeface="Economica"/>
                <a:sym typeface="Economica"/>
              </a:rPr>
              <a:t>Reddit search engine optimization team</a:t>
            </a:r>
            <a:endParaRPr sz="1500">
              <a:solidFill>
                <a:srgbClr val="24292E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24292E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500">
                <a:solidFill>
                  <a:srgbClr val="24292E"/>
                </a:solidFill>
                <a:latin typeface="Economica"/>
                <a:ea typeface="Economica"/>
                <a:cs typeface="Economica"/>
                <a:sym typeface="Economica"/>
              </a:rPr>
              <a:t>Challenge: </a:t>
            </a:r>
            <a:r>
              <a:rPr lang="en" sz="1500">
                <a:solidFill>
                  <a:srgbClr val="24292E"/>
                </a:solidFill>
                <a:latin typeface="Economica"/>
                <a:ea typeface="Economica"/>
                <a:cs typeface="Economica"/>
                <a:sym typeface="Economica"/>
              </a:rPr>
              <a:t>Increase readership for reddit audience within the worldnews community.</a:t>
            </a:r>
            <a:endParaRPr sz="1500">
              <a:solidFill>
                <a:srgbClr val="24292E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24292E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500">
                <a:solidFill>
                  <a:srgbClr val="24292E"/>
                </a:solidFill>
                <a:latin typeface="Economica"/>
                <a:ea typeface="Economica"/>
                <a:cs typeface="Economica"/>
                <a:sym typeface="Economica"/>
              </a:rPr>
              <a:t>Goal: </a:t>
            </a:r>
            <a:endParaRPr b="1" sz="1500">
              <a:solidFill>
                <a:srgbClr val="24292E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Economica"/>
              <a:buChar char="●"/>
            </a:pPr>
            <a:r>
              <a:rPr lang="en" sz="1500">
                <a:solidFill>
                  <a:srgbClr val="24292E"/>
                </a:solidFill>
                <a:latin typeface="Economica"/>
                <a:ea typeface="Economica"/>
                <a:cs typeface="Economica"/>
                <a:sym typeface="Economica"/>
              </a:rPr>
              <a:t>Analyze text data for worldnews articles to identify hot articles vs not hot articles. </a:t>
            </a:r>
            <a:endParaRPr sz="1500">
              <a:solidFill>
                <a:srgbClr val="24292E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Economica"/>
              <a:buChar char="●"/>
            </a:pPr>
            <a:r>
              <a:rPr lang="en" sz="1500">
                <a:solidFill>
                  <a:srgbClr val="24292E"/>
                </a:solidFill>
                <a:latin typeface="Economica"/>
                <a:ea typeface="Economica"/>
                <a:cs typeface="Economica"/>
                <a:sym typeface="Economica"/>
              </a:rPr>
              <a:t>Optimize internal search algorithm with our model to recommend hot articles.</a:t>
            </a:r>
            <a:endParaRPr sz="1500">
              <a:solidFill>
                <a:srgbClr val="24292E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Economica"/>
              <a:buChar char="●"/>
            </a:pPr>
            <a:r>
              <a:rPr lang="en" sz="1500">
                <a:solidFill>
                  <a:srgbClr val="24292E"/>
                </a:solidFill>
                <a:latin typeface="Economica"/>
                <a:ea typeface="Economica"/>
                <a:cs typeface="Economica"/>
                <a:sym typeface="Economica"/>
              </a:rPr>
              <a:t>Increase time spent on website for readers by 5%. </a:t>
            </a:r>
            <a:endParaRPr sz="1500">
              <a:solidFill>
                <a:srgbClr val="24292E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Economica"/>
              <a:buChar char="●"/>
            </a:pPr>
            <a:r>
              <a:rPr lang="en" sz="1500">
                <a:solidFill>
                  <a:srgbClr val="24292E"/>
                </a:solidFill>
                <a:latin typeface="Economica"/>
                <a:ea typeface="Economica"/>
                <a:cs typeface="Economica"/>
                <a:sym typeface="Economica"/>
              </a:rPr>
              <a:t>Recommend an implementation plan for management team.</a:t>
            </a:r>
            <a:endParaRPr sz="1500">
              <a:solidFill>
                <a:srgbClr val="24292E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24292E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710813" y="485450"/>
            <a:ext cx="39999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" sz="1800">
                <a:solidFill>
                  <a:srgbClr val="31251C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</a:br>
            <a:r>
              <a:rPr lang="en" sz="1800">
                <a:solidFill>
                  <a:srgbClr val="31251C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“Reddit is one of the largest and most underutilized social media marketing platforms. Reddit is ranked the #6 most visited website in the United States (#17 globally), with an average daily user time of 11:29 compared to Facebook’s 9:34.” </a:t>
            </a:r>
            <a:endParaRPr sz="1800">
              <a:solidFill>
                <a:srgbClr val="31251C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251C"/>
              </a:buClr>
              <a:buSzPts val="1800"/>
              <a:buFont typeface="Economica"/>
              <a:buChar char="-"/>
            </a:pPr>
            <a:r>
              <a:rPr lang="en" sz="1800">
                <a:solidFill>
                  <a:srgbClr val="31251C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According to Alexa.com</a:t>
            </a:r>
            <a:endParaRPr sz="1800">
              <a:solidFill>
                <a:srgbClr val="31251C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1650" y="3143250"/>
            <a:ext cx="2258225" cy="15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Model Methodology</a:t>
            </a:r>
            <a:endParaRPr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939500" y="0"/>
            <a:ext cx="4204500" cy="49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66700" rtl="0" algn="l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Data from Kaggle, over 509,236 titles ranging from 2008 to 2016</a:t>
            </a:r>
            <a:endParaRPr sz="1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723900" marR="266700" rtl="0" algn="l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AutoNum type="arabicPeriod"/>
            </a:pPr>
            <a:r>
              <a:rPr lang="en" sz="1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time_created - a Unix timestamp of the submission creation date</a:t>
            </a:r>
            <a:endParaRPr sz="1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723900" marR="2667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AutoNum type="arabicPeriod"/>
            </a:pPr>
            <a:r>
              <a:rPr lang="en" sz="1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date_created - creation time in %Y-%m-%d</a:t>
            </a:r>
            <a:endParaRPr sz="1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723900" marR="2667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AutoNum type="arabicPeriod"/>
            </a:pPr>
            <a:r>
              <a:rPr b="1" lang="en" sz="1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up_votes - total counts of upvotes of the </a:t>
            </a:r>
            <a:r>
              <a:rPr b="1" lang="en" sz="1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submission</a:t>
            </a:r>
            <a:endParaRPr b="1" sz="1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723900" marR="2667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AutoNum type="arabicPeriod"/>
            </a:pPr>
            <a:r>
              <a:rPr lang="en" sz="1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down_votes - </a:t>
            </a:r>
            <a:r>
              <a:rPr lang="en" sz="1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total counts</a:t>
            </a:r>
            <a:r>
              <a:rPr lang="en" sz="1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of downvotes of the submission, all 0s</a:t>
            </a:r>
            <a:endParaRPr sz="1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723900" marR="2667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AutoNum type="arabicPeriod"/>
            </a:pPr>
            <a:r>
              <a:rPr b="1" lang="en" sz="1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title - the title of the submission</a:t>
            </a:r>
            <a:endParaRPr b="1" sz="1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723900" marR="2667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AutoNum type="arabicPeriod"/>
            </a:pPr>
            <a:r>
              <a:rPr lang="en" sz="1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over_18 - age range of the post for readers</a:t>
            </a:r>
            <a:endParaRPr sz="1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723900" marR="2667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AutoNum type="arabicPeriod"/>
            </a:pPr>
            <a:r>
              <a:rPr b="1" lang="en" sz="1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author - reddit username of the author</a:t>
            </a:r>
            <a:endParaRPr b="1" sz="1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723900" marR="2667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AutoNum type="arabicPeriod"/>
            </a:pPr>
            <a:r>
              <a:rPr lang="en" sz="1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subreddit - category of the titles, ‘'worldnews'</a:t>
            </a:r>
            <a:endParaRPr sz="1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Raw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Model Methodology </a:t>
            </a:r>
            <a:endParaRPr/>
          </a:p>
        </p:txBody>
      </p:sp>
      <p:grpSp>
        <p:nvGrpSpPr>
          <p:cNvPr id="91" name="Google Shape;91;p17"/>
          <p:cNvGrpSpPr/>
          <p:nvPr/>
        </p:nvGrpSpPr>
        <p:grpSpPr>
          <a:xfrm>
            <a:off x="3983724" y="1322351"/>
            <a:ext cx="2632549" cy="1728849"/>
            <a:chOff x="4374274" y="1857800"/>
            <a:chExt cx="2632549" cy="1728849"/>
          </a:xfrm>
        </p:grpSpPr>
        <p:sp>
          <p:nvSpPr>
            <p:cNvPr id="92" name="Google Shape;92;p17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" name="Google Shape;93;p17"/>
            <p:cNvGrpSpPr/>
            <p:nvPr/>
          </p:nvGrpSpPr>
          <p:grpSpPr>
            <a:xfrm>
              <a:off x="4374274" y="1857800"/>
              <a:ext cx="2632549" cy="1728849"/>
              <a:chOff x="4374274" y="1857800"/>
              <a:chExt cx="2632549" cy="1728849"/>
            </a:xfrm>
          </p:grpSpPr>
          <p:grpSp>
            <p:nvGrpSpPr>
              <p:cNvPr id="94" name="Google Shape;94;p17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95" name="Google Shape;95;p1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96" name="Google Shape;96;p1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7" name="Google Shape;97;p17"/>
              <p:cNvSpPr txBox="1"/>
              <p:nvPr/>
            </p:nvSpPr>
            <p:spPr>
              <a:xfrm>
                <a:off x="4374274" y="3215249"/>
                <a:ext cx="9084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>
                    <a:latin typeface="Economica"/>
                    <a:ea typeface="Economica"/>
                    <a:cs typeface="Economica"/>
                    <a:sym typeface="Economica"/>
                  </a:rPr>
                  <a:t>Data Modeling</a:t>
                </a:r>
                <a:endParaRPr b="1"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  <p:sp>
            <p:nvSpPr>
              <p:cNvPr id="98" name="Google Shape;98;p17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Economica"/>
                    <a:ea typeface="Economica"/>
                    <a:cs typeface="Economica"/>
                    <a:sym typeface="Economica"/>
                  </a:rPr>
                  <a:t>Logistic Regression, Gradient boosting tree, Neural Network</a:t>
                </a:r>
                <a:endParaRPr b="1" sz="1200"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</p:grpSp>
      <p:grpSp>
        <p:nvGrpSpPr>
          <p:cNvPr id="99" name="Google Shape;99;p17"/>
          <p:cNvGrpSpPr/>
          <p:nvPr/>
        </p:nvGrpSpPr>
        <p:grpSpPr>
          <a:xfrm>
            <a:off x="5969050" y="1938550"/>
            <a:ext cx="2797350" cy="1964251"/>
            <a:chOff x="6359600" y="2473999"/>
            <a:chExt cx="2797350" cy="1964251"/>
          </a:xfrm>
        </p:grpSpPr>
        <p:sp>
          <p:nvSpPr>
            <p:cNvPr id="100" name="Google Shape;100;p17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" name="Google Shape;101;p17"/>
            <p:cNvGrpSpPr/>
            <p:nvPr/>
          </p:nvGrpSpPr>
          <p:grpSpPr>
            <a:xfrm>
              <a:off x="6359600" y="2473999"/>
              <a:ext cx="2570773" cy="1964251"/>
              <a:chOff x="6359600" y="2473999"/>
              <a:chExt cx="2570773" cy="1964251"/>
            </a:xfrm>
          </p:grpSpPr>
          <p:grpSp>
            <p:nvGrpSpPr>
              <p:cNvPr id="102" name="Google Shape;102;p17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03" name="Google Shape;103;p1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4" name="Google Shape;104;p1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5" name="Google Shape;105;p17"/>
              <p:cNvSpPr txBox="1"/>
              <p:nvPr/>
            </p:nvSpPr>
            <p:spPr>
              <a:xfrm>
                <a:off x="6359600" y="2473999"/>
                <a:ext cx="1006800" cy="54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>
                    <a:latin typeface="Economica"/>
                    <a:ea typeface="Economica"/>
                    <a:cs typeface="Economica"/>
                    <a:sym typeface="Economica"/>
                  </a:rPr>
                  <a:t>Model Evaluation</a:t>
                </a:r>
                <a:endParaRPr b="1"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  <p:sp>
            <p:nvSpPr>
              <p:cNvPr id="106" name="Google Shape;106;p17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7" name="Google Shape;107;p17"/>
          <p:cNvGrpSpPr/>
          <p:nvPr/>
        </p:nvGrpSpPr>
        <p:grpSpPr>
          <a:xfrm>
            <a:off x="29251" y="1322351"/>
            <a:ext cx="2656920" cy="1728874"/>
            <a:chOff x="419801" y="1857800"/>
            <a:chExt cx="2656920" cy="1728874"/>
          </a:xfrm>
        </p:grpSpPr>
        <p:sp>
          <p:nvSpPr>
            <p:cNvPr id="108" name="Google Shape;108;p17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17"/>
            <p:cNvGrpSpPr/>
            <p:nvPr/>
          </p:nvGrpSpPr>
          <p:grpSpPr>
            <a:xfrm>
              <a:off x="419801" y="1857800"/>
              <a:ext cx="2656920" cy="1728874"/>
              <a:chOff x="419801" y="1857800"/>
              <a:chExt cx="2656920" cy="1728874"/>
            </a:xfrm>
          </p:grpSpPr>
          <p:sp>
            <p:nvSpPr>
              <p:cNvPr id="110" name="Google Shape;110;p17"/>
              <p:cNvSpPr txBox="1"/>
              <p:nvPr/>
            </p:nvSpPr>
            <p:spPr>
              <a:xfrm>
                <a:off x="419801" y="3215274"/>
                <a:ext cx="1006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>
                    <a:latin typeface="Economica"/>
                    <a:ea typeface="Economica"/>
                    <a:cs typeface="Economica"/>
                    <a:sym typeface="Economica"/>
                  </a:rPr>
                  <a:t>Data Exploration</a:t>
                </a:r>
                <a:endParaRPr b="1"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  <p:grpSp>
            <p:nvGrpSpPr>
              <p:cNvPr id="111" name="Google Shape;111;p17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12" name="Google Shape;112;p1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3" name="Google Shape;113;p1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4" name="Google Shape;114;p17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15" name="Google Shape;115;p17"/>
          <p:cNvGrpSpPr/>
          <p:nvPr/>
        </p:nvGrpSpPr>
        <p:grpSpPr>
          <a:xfrm>
            <a:off x="2135045" y="2167147"/>
            <a:ext cx="2501355" cy="1735654"/>
            <a:chOff x="2525595" y="2702596"/>
            <a:chExt cx="2501355" cy="1735654"/>
          </a:xfrm>
        </p:grpSpPr>
        <p:sp>
          <p:nvSpPr>
            <p:cNvPr id="116" name="Google Shape;116;p17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" name="Google Shape;117;p17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118" name="Google Shape;118;p17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19" name="Google Shape;119;p17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20" name="Google Shape;120;p1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1" name="Google Shape;121;p1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2" name="Google Shape;122;p17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Economica"/>
                    <a:ea typeface="Economica"/>
                    <a:cs typeface="Economica"/>
                    <a:sym typeface="Economica"/>
                  </a:rPr>
                  <a:t>Text and  non-text variables</a:t>
                </a:r>
                <a:endParaRPr b="1" sz="1200">
                  <a:latin typeface="Economica"/>
                  <a:ea typeface="Economica"/>
                  <a:cs typeface="Economica"/>
                  <a:sym typeface="Economica"/>
                </a:endParaRPr>
              </a:p>
            </p:txBody>
          </p:sp>
        </p:grpSp>
      </p:grpSp>
      <p:grpSp>
        <p:nvGrpSpPr>
          <p:cNvPr id="123" name="Google Shape;123;p17"/>
          <p:cNvGrpSpPr/>
          <p:nvPr/>
        </p:nvGrpSpPr>
        <p:grpSpPr>
          <a:xfrm>
            <a:off x="4417766" y="2264616"/>
            <a:ext cx="1999386" cy="412910"/>
            <a:chOff x="4808316" y="2800065"/>
            <a:chExt cx="1999386" cy="412910"/>
          </a:xfrm>
        </p:grpSpPr>
        <p:sp>
          <p:nvSpPr>
            <p:cNvPr id="124" name="Google Shape;124;p17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" name="Google Shape;125;p17"/>
            <p:cNvGrpSpPr/>
            <p:nvPr/>
          </p:nvGrpSpPr>
          <p:grpSpPr>
            <a:xfrm>
              <a:off x="4808316" y="2800065"/>
              <a:ext cx="92400" cy="411825"/>
              <a:chOff x="845575" y="2563700"/>
              <a:chExt cx="92400" cy="411825"/>
            </a:xfrm>
          </p:grpSpPr>
          <p:cxnSp>
            <p:nvCxnSpPr>
              <p:cNvPr id="126" name="Google Shape;126;p17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7" name="Google Shape;127;p17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8" name="Google Shape;128;p17"/>
          <p:cNvGrpSpPr/>
          <p:nvPr/>
        </p:nvGrpSpPr>
        <p:grpSpPr>
          <a:xfrm>
            <a:off x="6369485" y="2544018"/>
            <a:ext cx="2396914" cy="411825"/>
            <a:chOff x="6760035" y="3079467"/>
            <a:chExt cx="2396914" cy="411825"/>
          </a:xfrm>
        </p:grpSpPr>
        <p:sp>
          <p:nvSpPr>
            <p:cNvPr id="129" name="Google Shape;129;p17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" name="Google Shape;130;p17"/>
            <p:cNvGrpSpPr/>
            <p:nvPr/>
          </p:nvGrpSpPr>
          <p:grpSpPr>
            <a:xfrm rot="10800000">
              <a:off x="6760035" y="3079467"/>
              <a:ext cx="92400" cy="411825"/>
              <a:chOff x="2070100" y="2563700"/>
              <a:chExt cx="92400" cy="411825"/>
            </a:xfrm>
          </p:grpSpPr>
          <p:cxnSp>
            <p:nvCxnSpPr>
              <p:cNvPr id="131" name="Google Shape;131;p17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2" name="Google Shape;132;p17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" name="Google Shape;133;p17"/>
          <p:cNvGrpSpPr/>
          <p:nvPr/>
        </p:nvGrpSpPr>
        <p:grpSpPr>
          <a:xfrm>
            <a:off x="490475" y="2264616"/>
            <a:ext cx="2009975" cy="412910"/>
            <a:chOff x="881025" y="2800065"/>
            <a:chExt cx="2009975" cy="412910"/>
          </a:xfrm>
        </p:grpSpPr>
        <p:sp>
          <p:nvSpPr>
            <p:cNvPr id="134" name="Google Shape;134;p17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17"/>
            <p:cNvGrpSpPr/>
            <p:nvPr/>
          </p:nvGrpSpPr>
          <p:grpSpPr>
            <a:xfrm>
              <a:off x="881025" y="2800065"/>
              <a:ext cx="92400" cy="411825"/>
              <a:chOff x="845575" y="2563700"/>
              <a:chExt cx="92400" cy="411825"/>
            </a:xfrm>
          </p:grpSpPr>
          <p:cxnSp>
            <p:nvCxnSpPr>
              <p:cNvPr id="136" name="Google Shape;136;p17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7" name="Google Shape;137;p17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8" name="Google Shape;138;p17"/>
          <p:cNvGrpSpPr/>
          <p:nvPr/>
        </p:nvGrpSpPr>
        <p:grpSpPr>
          <a:xfrm>
            <a:off x="2458523" y="2544018"/>
            <a:ext cx="2000279" cy="411825"/>
            <a:chOff x="2849073" y="3079467"/>
            <a:chExt cx="2000279" cy="411825"/>
          </a:xfrm>
        </p:grpSpPr>
        <p:sp>
          <p:nvSpPr>
            <p:cNvPr id="139" name="Google Shape;139;p17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" name="Google Shape;140;p17"/>
            <p:cNvGrpSpPr/>
            <p:nvPr/>
          </p:nvGrpSpPr>
          <p:grpSpPr>
            <a:xfrm rot="10800000">
              <a:off x="2849073" y="3079467"/>
              <a:ext cx="92400" cy="411825"/>
              <a:chOff x="2070100" y="2563700"/>
              <a:chExt cx="92400" cy="411825"/>
            </a:xfrm>
          </p:grpSpPr>
          <p:cxnSp>
            <p:nvCxnSpPr>
              <p:cNvPr id="141" name="Google Shape;141;p17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2" name="Google Shape;142;p17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" name="Google Shape;143;p17"/>
          <p:cNvSpPr txBox="1"/>
          <p:nvPr/>
        </p:nvSpPr>
        <p:spPr>
          <a:xfrm>
            <a:off x="1988001" y="2001088"/>
            <a:ext cx="1006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Variable Creation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Data Exploration </a:t>
            </a:r>
            <a:endParaRPr/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4572000" y="1225225"/>
            <a:ext cx="42603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number of up_votes rose with time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Reddit became popular during this period (2008-2016).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To eliminate the influence of time, we </a:t>
            </a:r>
            <a:r>
              <a:rPr b="1" lang="en"/>
              <a:t>add "hot" label</a:t>
            </a:r>
            <a:r>
              <a:rPr lang="en"/>
              <a:t> based on whether the total counts of upvotes are in the top 5 percentile in every year's posts. </a:t>
            </a:r>
            <a:endParaRPr/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25" y="1132688"/>
            <a:ext cx="3936285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Variable Creation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428625" y="2963200"/>
            <a:ext cx="68415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Text-related variables (“title”)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1097775"/>
            <a:ext cx="7942749" cy="15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/>
          <p:nvPr/>
        </p:nvSpPr>
        <p:spPr>
          <a:xfrm>
            <a:off x="3788375" y="1055925"/>
            <a:ext cx="2591400" cy="166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6943725" y="1021575"/>
            <a:ext cx="652800" cy="166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1561000" y="1055925"/>
            <a:ext cx="1436100" cy="166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731950" y="3525325"/>
            <a:ext cx="1948500" cy="909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Preprocessing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(remove stopwords,   lemmatization)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3605350" y="3525325"/>
            <a:ext cx="2190900" cy="909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Vectorizer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(letters with 3 or more, 2000 max features)</a:t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6721150" y="3525325"/>
            <a:ext cx="1533300" cy="909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weighted Word2Vec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5970700" y="3846775"/>
            <a:ext cx="576000" cy="26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2854900" y="3846775"/>
            <a:ext cx="576000" cy="26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Creation Cont’d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/>
              <a:t>Non-text variables (“author”)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 &amp; test data split (30% for testing)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Hot_Author variable: whether the author has written a hot article in train data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Dimensionality Reduction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(Principal Component Analysis): reduce correlation between  independent variables and reduce computation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features: 301 → 141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Evaluation Metric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230725" y="1266050"/>
            <a:ext cx="42603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Detection Rate @5%: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# of hot posts in top 5%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 # of all hot posts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489850" y="4071925"/>
            <a:ext cx="39597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383125" y="2368425"/>
            <a:ext cx="4260300" cy="24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% of all the hot posts are caught at a particular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examination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cutoff location.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DR 50% at 5% means the model catches 50% of all the hot posts in 5% of the population.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525" y="1299625"/>
            <a:ext cx="3884075" cy="2459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1"/>
          <p:cNvCxnSpPr/>
          <p:nvPr/>
        </p:nvCxnSpPr>
        <p:spPr>
          <a:xfrm>
            <a:off x="613000" y="1959425"/>
            <a:ext cx="427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1"/>
          <p:cNvCxnSpPr/>
          <p:nvPr/>
        </p:nvCxnSpPr>
        <p:spPr>
          <a:xfrm flipH="1" rot="10800000">
            <a:off x="5938513" y="1491550"/>
            <a:ext cx="2835000" cy="187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1"/>
          <p:cNvSpPr txBox="1"/>
          <p:nvPr/>
        </p:nvSpPr>
        <p:spPr>
          <a:xfrm>
            <a:off x="7553700" y="2226350"/>
            <a:ext cx="1787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random guess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3178725" y="1621325"/>
            <a:ext cx="2025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(based on likelihood)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