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7" r:id="rId2"/>
    <p:sldId id="258" r:id="rId3"/>
    <p:sldId id="259" r:id="rId4"/>
    <p:sldId id="260" r:id="rId5"/>
    <p:sldId id="261" r:id="rId6"/>
    <p:sldId id="262" r:id="rId7"/>
    <p:sldId id="263" r:id="rId8"/>
    <p:sldId id="264" r:id="rId9"/>
    <p:sldId id="272" r:id="rId10"/>
    <p:sldId id="265" r:id="rId11"/>
    <p:sldId id="266" r:id="rId12"/>
    <p:sldId id="267" r:id="rId13"/>
    <p:sldId id="268" r:id="rId14"/>
    <p:sldId id="269" r:id="rId15"/>
    <p:sldId id="271"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919858-3C9D-4A44-B8A7-7B18A59A9F3C}">
  <a:tblStyle styleId="{0B919858-3C9D-4A44-B8A7-7B18A59A9F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9090756a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9090756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c422f536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c422f536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3c422f536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3c422f536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c422f536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c422f536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c422f536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c422f536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91e1f37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3a966ab9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3a966ab9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9090756a_1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9090756a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c422f536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c422f536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3c422f536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3c422f536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c422f536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3c422f536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c422f536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c422f536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c422f536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c422f536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089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l="7783"/>
          <a:stretch/>
        </p:blipFill>
        <p:spPr>
          <a:xfrm>
            <a:off x="150" y="0"/>
            <a:ext cx="9144000" cy="5143500"/>
          </a:xfrm>
          <a:prstGeom prst="rect">
            <a:avLst/>
          </a:prstGeom>
          <a:noFill/>
          <a:ln>
            <a:noFill/>
          </a:ln>
        </p:spPr>
      </p:pic>
      <p:sp>
        <p:nvSpPr>
          <p:cNvPr id="63" name="Google Shape;63;p1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800" b="1" dirty="0">
                <a:solidFill>
                  <a:schemeClr val="bg1"/>
                </a:solidFill>
                <a:highlight>
                  <a:srgbClr val="C0C0C0"/>
                </a:highlight>
              </a:rPr>
              <a:t>Az National Trucking Risk Analysis</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body" idx="1"/>
          </p:nvPr>
        </p:nvSpPr>
        <p:spPr>
          <a:xfrm>
            <a:off x="162175" y="692750"/>
            <a:ext cx="2586300" cy="4056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2300" dirty="0"/>
              <a:t>We modelled the top 10 riskiest drivers and A73 is the riskiest driver with a risk factor 7.785 </a:t>
            </a:r>
            <a:endParaRPr sz="2300" dirty="0"/>
          </a:p>
        </p:txBody>
      </p:sp>
      <p:pic>
        <p:nvPicPr>
          <p:cNvPr id="121" name="Google Shape;121;p22"/>
          <p:cNvPicPr preferRelativeResize="0"/>
          <p:nvPr/>
        </p:nvPicPr>
        <p:blipFill>
          <a:blip r:embed="rId3">
            <a:alphaModFix/>
          </a:blip>
          <a:stretch>
            <a:fillRect/>
          </a:stretch>
        </p:blipFill>
        <p:spPr>
          <a:xfrm>
            <a:off x="2870150" y="645976"/>
            <a:ext cx="6198874" cy="3486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282498" y="757081"/>
            <a:ext cx="6739374" cy="3629337"/>
          </a:xfrm>
          <a:prstGeom prst="rect">
            <a:avLst/>
          </a:prstGeom>
          <a:noFill/>
          <a:ln>
            <a:noFill/>
          </a:ln>
        </p:spPr>
      </p:pic>
      <p:sp>
        <p:nvSpPr>
          <p:cNvPr id="127" name="Google Shape;127;p23"/>
          <p:cNvSpPr txBox="1">
            <a:spLocks noGrp="1"/>
          </p:cNvSpPr>
          <p:nvPr>
            <p:ph type="body" idx="1"/>
          </p:nvPr>
        </p:nvSpPr>
        <p:spPr>
          <a:xfrm>
            <a:off x="7173952" y="757081"/>
            <a:ext cx="1800014" cy="2795703"/>
          </a:xfrm>
          <a:prstGeom prst="rect">
            <a:avLst/>
          </a:prstGeom>
        </p:spPr>
        <p:txBody>
          <a:bodyPr spcFirstLastPara="1" wrap="square" lIns="91425" tIns="91425" rIns="91425" bIns="91425" anchor="ctr" anchorCtr="0">
            <a:noAutofit/>
          </a:bodyPr>
          <a:lstStyle/>
          <a:p>
            <a:pPr marL="0" indent="0">
              <a:lnSpc>
                <a:spcPct val="80000"/>
              </a:lnSpc>
              <a:buSzPts val="852"/>
            </a:pPr>
            <a:r>
              <a:rPr lang="en-US" sz="2000" dirty="0"/>
              <a:t>We analyzed the data for Driver A97 for the cities that he travels and his involvements in risky events</a:t>
            </a:r>
          </a:p>
          <a:p>
            <a:pPr marL="0" lvl="0" indent="0" algn="l" rtl="0">
              <a:lnSpc>
                <a:spcPct val="80000"/>
              </a:lnSpc>
              <a:spcBef>
                <a:spcPts val="0"/>
              </a:spcBef>
              <a:spcAft>
                <a:spcPts val="0"/>
              </a:spcAft>
              <a:buSzPts val="852"/>
              <a:buNone/>
            </a:pPr>
            <a:endParaRPr sz="2295" dirty="0"/>
          </a:p>
        </p:txBody>
      </p:sp>
      <p:sp>
        <p:nvSpPr>
          <p:cNvPr id="2" name="TextBox 1">
            <a:extLst>
              <a:ext uri="{FF2B5EF4-FFF2-40B4-BE49-F238E27FC236}">
                <a16:creationId xmlns:a16="http://schemas.microsoft.com/office/drawing/2014/main" id="{F0443177-B5A5-9A37-A569-4F3DD219684F}"/>
              </a:ext>
            </a:extLst>
          </p:cNvPr>
          <p:cNvSpPr txBox="1"/>
          <p:nvPr/>
        </p:nvSpPr>
        <p:spPr>
          <a:xfrm>
            <a:off x="1442224" y="4505092"/>
            <a:ext cx="4683512" cy="307777"/>
          </a:xfrm>
          <a:prstGeom prst="rect">
            <a:avLst/>
          </a:prstGeom>
          <a:noFill/>
        </p:spPr>
        <p:txBody>
          <a:bodyPr wrap="square" rtlCol="0">
            <a:spAutoFit/>
          </a:bodyPr>
          <a:lstStyle/>
          <a:p>
            <a:r>
              <a:rPr lang="en-US" dirty="0">
                <a:solidFill>
                  <a:schemeClr val="tx2"/>
                </a:solidFill>
              </a:rPr>
              <a:t>Graph showing the details for Driver A97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152400" y="467375"/>
            <a:ext cx="6951148" cy="4523726"/>
          </a:xfrm>
          <a:prstGeom prst="rect">
            <a:avLst/>
          </a:prstGeom>
          <a:noFill/>
          <a:ln>
            <a:noFill/>
          </a:ln>
        </p:spPr>
      </p:pic>
      <p:sp>
        <p:nvSpPr>
          <p:cNvPr id="133" name="Google Shape;133;p24"/>
          <p:cNvSpPr txBox="1"/>
          <p:nvPr/>
        </p:nvSpPr>
        <p:spPr>
          <a:xfrm>
            <a:off x="7225250" y="1121625"/>
            <a:ext cx="1814100" cy="252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solidFill>
                  <a:schemeClr val="dk1"/>
                </a:solidFill>
              </a:rPr>
              <a:t>Top 10 Risky Truck Models</a:t>
            </a:r>
            <a:endParaRPr sz="38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267450" y="190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Integration with R and analysis</a:t>
            </a:r>
            <a:endParaRPr/>
          </a:p>
        </p:txBody>
      </p:sp>
      <p:sp>
        <p:nvSpPr>
          <p:cNvPr id="139" name="Google Shape;139;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0" name="Google Shape;140;p25"/>
          <p:cNvPicPr preferRelativeResize="0"/>
          <p:nvPr/>
        </p:nvPicPr>
        <p:blipFill rotWithShape="1">
          <a:blip r:embed="rId3">
            <a:alphaModFix/>
          </a:blip>
          <a:srcRect r="22402"/>
          <a:stretch/>
        </p:blipFill>
        <p:spPr>
          <a:xfrm>
            <a:off x="267450" y="877175"/>
            <a:ext cx="8351499" cy="401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6"/>
          <p:cNvPicPr preferRelativeResize="0"/>
          <p:nvPr/>
        </p:nvPicPr>
        <p:blipFill rotWithShape="1">
          <a:blip r:embed="rId3">
            <a:alphaModFix/>
          </a:blip>
          <a:srcRect r="6182"/>
          <a:stretch/>
        </p:blipFill>
        <p:spPr>
          <a:xfrm>
            <a:off x="88475" y="1155600"/>
            <a:ext cx="3386975" cy="3445600"/>
          </a:xfrm>
          <a:prstGeom prst="rect">
            <a:avLst/>
          </a:prstGeom>
          <a:noFill/>
          <a:ln>
            <a:noFill/>
          </a:ln>
        </p:spPr>
      </p:pic>
      <p:pic>
        <p:nvPicPr>
          <p:cNvPr id="146" name="Google Shape;146;p26"/>
          <p:cNvPicPr preferRelativeResize="0"/>
          <p:nvPr/>
        </p:nvPicPr>
        <p:blipFill>
          <a:blip r:embed="rId4">
            <a:alphaModFix/>
          </a:blip>
          <a:stretch>
            <a:fillRect/>
          </a:stretch>
        </p:blipFill>
        <p:spPr>
          <a:xfrm>
            <a:off x="3765575" y="1121625"/>
            <a:ext cx="5300875" cy="3513550"/>
          </a:xfrm>
          <a:prstGeom prst="rect">
            <a:avLst/>
          </a:prstGeom>
          <a:noFill/>
          <a:ln>
            <a:noFill/>
          </a:ln>
        </p:spPr>
      </p:pic>
      <p:sp>
        <p:nvSpPr>
          <p:cNvPr id="147" name="Google Shape;147;p26"/>
          <p:cNvSpPr txBox="1"/>
          <p:nvPr/>
        </p:nvSpPr>
        <p:spPr>
          <a:xfrm>
            <a:off x="163552" y="129741"/>
            <a:ext cx="7493618"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dirty="0">
                <a:solidFill>
                  <a:schemeClr val="dk1"/>
                </a:solidFill>
              </a:rPr>
              <a:t>Predicted Risk Values vs Observed Risk Values </a:t>
            </a:r>
            <a:endParaRPr sz="25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C75A-AC23-5F48-2A51-5F6ABDA98A0E}"/>
              </a:ext>
            </a:extLst>
          </p:cNvPr>
          <p:cNvSpPr>
            <a:spLocks noGrp="1"/>
          </p:cNvSpPr>
          <p:nvPr>
            <p:ph type="title"/>
          </p:nvPr>
        </p:nvSpPr>
        <p:spPr>
          <a:xfrm>
            <a:off x="265500" y="1233175"/>
            <a:ext cx="4045200" cy="1482300"/>
          </a:xfrm>
        </p:spPr>
        <p:txBody>
          <a:bodyPr wrap="square" anchor="b">
            <a:normAutofit/>
          </a:bodyPr>
          <a:lstStyle/>
          <a:p>
            <a:r>
              <a:rPr lang="en-US" dirty="0"/>
              <a:t>Conclusion</a:t>
            </a:r>
          </a:p>
        </p:txBody>
      </p:sp>
      <p:sp>
        <p:nvSpPr>
          <p:cNvPr id="3" name="Text Placeholder 2">
            <a:extLst>
              <a:ext uri="{FF2B5EF4-FFF2-40B4-BE49-F238E27FC236}">
                <a16:creationId xmlns:a16="http://schemas.microsoft.com/office/drawing/2014/main" id="{6254B297-1618-67B9-FA90-CB88606FFE0F}"/>
              </a:ext>
            </a:extLst>
          </p:cNvPr>
          <p:cNvSpPr>
            <a:spLocks noGrp="1"/>
          </p:cNvSpPr>
          <p:nvPr>
            <p:ph type="body" idx="2"/>
          </p:nvPr>
        </p:nvSpPr>
        <p:spPr>
          <a:xfrm>
            <a:off x="4939500" y="724200"/>
            <a:ext cx="3837000" cy="3695100"/>
          </a:xfrm>
        </p:spPr>
        <p:txBody>
          <a:bodyPr wrap="square" anchor="ctr">
            <a:normAutofit/>
          </a:bodyPr>
          <a:lstStyle/>
          <a:p>
            <a:pPr marL="0" marR="0">
              <a:lnSpc>
                <a:spcPct val="105000"/>
              </a:lnSpc>
              <a:spcBef>
                <a:spcPts val="0"/>
              </a:spcBef>
              <a:spcAft>
                <a:spcPts val="600"/>
              </a:spcAft>
            </a:pPr>
            <a:r>
              <a:rPr lang="en-US" dirty="0">
                <a:effectLst/>
              </a:rPr>
              <a:t>Santa Rosa has highest number of risky events and risk factor.</a:t>
            </a:r>
          </a:p>
          <a:p>
            <a:pPr marL="0" marR="0">
              <a:lnSpc>
                <a:spcPct val="105000"/>
              </a:lnSpc>
              <a:spcBef>
                <a:spcPts val="0"/>
              </a:spcBef>
              <a:spcAft>
                <a:spcPts val="600"/>
              </a:spcAft>
            </a:pPr>
            <a:r>
              <a:rPr lang="en-US" dirty="0">
                <a:effectLst/>
              </a:rPr>
              <a:t>Model Ford has highest risk factor of 69.0</a:t>
            </a:r>
          </a:p>
          <a:p>
            <a:pPr marL="0" marR="0">
              <a:lnSpc>
                <a:spcPct val="105000"/>
              </a:lnSpc>
              <a:spcBef>
                <a:spcPts val="0"/>
              </a:spcBef>
              <a:spcAft>
                <a:spcPts val="600"/>
              </a:spcAft>
            </a:pPr>
            <a:r>
              <a:rPr lang="en-US" dirty="0">
                <a:effectLst/>
              </a:rPr>
              <a:t>Driver A97 and A73 have highest risk factor along with number of  events</a:t>
            </a:r>
          </a:p>
          <a:p>
            <a:pPr marL="0" marR="0">
              <a:lnSpc>
                <a:spcPct val="105000"/>
              </a:lnSpc>
              <a:spcBef>
                <a:spcPts val="0"/>
              </a:spcBef>
              <a:spcAft>
                <a:spcPts val="600"/>
              </a:spcAft>
            </a:pPr>
            <a:r>
              <a:rPr lang="en-US" dirty="0">
                <a:effectLst/>
              </a:rPr>
              <a:t>From R integration it is observed that using different  parameters compared to given data also had similar predicted values. </a:t>
            </a:r>
          </a:p>
          <a:p>
            <a:pPr>
              <a:lnSpc>
                <a:spcPct val="105000"/>
              </a:lnSpc>
              <a:spcAft>
                <a:spcPts val="600"/>
              </a:spcAft>
            </a:pPr>
            <a:endParaRPr lang="en-US" dirty="0"/>
          </a:p>
        </p:txBody>
      </p:sp>
    </p:spTree>
    <p:extLst>
      <p:ext uri="{BB962C8B-B14F-4D97-AF65-F5344CB8AC3E}">
        <p14:creationId xmlns:p14="http://schemas.microsoft.com/office/powerpoint/2010/main" val="233735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Problem Statement</a:t>
            </a:r>
            <a:endParaRPr/>
          </a:p>
        </p:txBody>
      </p:sp>
      <p:sp>
        <p:nvSpPr>
          <p:cNvPr id="69" name="Google Shape;69;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70000" lnSpcReduction="20000"/>
          </a:bodyPr>
          <a:lstStyle/>
          <a:p>
            <a:pPr marL="457200" lvl="0" indent="-308610" algn="just" rtl="0">
              <a:spcBef>
                <a:spcPts val="0"/>
              </a:spcBef>
              <a:spcAft>
                <a:spcPts val="0"/>
              </a:spcAft>
              <a:buSzPct val="100000"/>
              <a:buChar char="●"/>
            </a:pPr>
            <a:r>
              <a:rPr lang="en" sz="1800" dirty="0"/>
              <a:t>To calculate and predict risk factors for drivers based on various factors such as events, total distances travelled, average speeds and mileage.</a:t>
            </a:r>
            <a:endParaRPr sz="1800" dirty="0"/>
          </a:p>
          <a:p>
            <a:pPr marL="457200" lvl="0" indent="0" algn="just" rtl="0">
              <a:spcBef>
                <a:spcPts val="0"/>
              </a:spcBef>
              <a:spcAft>
                <a:spcPts val="0"/>
              </a:spcAft>
              <a:buNone/>
            </a:pPr>
            <a:endParaRPr sz="1800" dirty="0"/>
          </a:p>
          <a:p>
            <a:pPr marL="457200" lvl="0" indent="-308610" algn="just" rtl="0">
              <a:spcBef>
                <a:spcPts val="0"/>
              </a:spcBef>
              <a:spcAft>
                <a:spcPts val="0"/>
              </a:spcAft>
              <a:buSzPct val="100000"/>
              <a:buChar char="●"/>
            </a:pPr>
            <a:r>
              <a:rPr lang="en" sz="1800" dirty="0"/>
              <a:t>Identify the risky drivers by analysing the dataset based on various factors like geographic location, vehicles, average mileage, gas consumption, events and risk factors.</a:t>
            </a:r>
            <a:endParaRPr sz="1800" dirty="0"/>
          </a:p>
          <a:p>
            <a:pPr marL="457200" lvl="0" indent="0" algn="just" rtl="0">
              <a:spcBef>
                <a:spcPts val="0"/>
              </a:spcBef>
              <a:spcAft>
                <a:spcPts val="0"/>
              </a:spcAft>
              <a:buNone/>
            </a:pPr>
            <a:endParaRPr sz="1800" dirty="0"/>
          </a:p>
          <a:p>
            <a:pPr marL="457200" lvl="0" indent="-308610" algn="just" rtl="0">
              <a:spcBef>
                <a:spcPts val="0"/>
              </a:spcBef>
              <a:spcAft>
                <a:spcPts val="0"/>
              </a:spcAft>
              <a:buSzPct val="100000"/>
              <a:buChar char="●"/>
            </a:pPr>
            <a:r>
              <a:rPr lang="en" sz="1800" dirty="0"/>
              <a:t>To minimize the risks associated with each driver by analyzing their data so that we can help in the reductions of accidents being caused by large commercial trucks causing less injuries and deaths in California. </a:t>
            </a:r>
            <a:endParaRPr sz="1800" dirty="0"/>
          </a:p>
          <a:p>
            <a:pPr marL="0" lvl="0" indent="0" algn="l" rtl="0">
              <a:spcBef>
                <a:spcPts val="0"/>
              </a:spcBef>
              <a:spcAft>
                <a:spcPts val="1200"/>
              </a:spcAft>
              <a:buNone/>
            </a:pPr>
            <a:endParaRPr sz="1800" dirty="0"/>
          </a:p>
        </p:txBody>
      </p:sp>
      <p:graphicFrame>
        <p:nvGraphicFramePr>
          <p:cNvPr id="70" name="Google Shape;70;p15"/>
          <p:cNvGraphicFramePr/>
          <p:nvPr/>
        </p:nvGraphicFramePr>
        <p:xfrm>
          <a:off x="5071481" y="4552231"/>
          <a:ext cx="3285800" cy="411323"/>
        </p:xfrm>
        <a:graphic>
          <a:graphicData uri="http://schemas.openxmlformats.org/drawingml/2006/table">
            <a:tbl>
              <a:tblPr>
                <a:noFill/>
                <a:tableStyleId>{0B919858-3C9D-4A44-B8A7-7B18A59A9F3C}</a:tableStyleId>
              </a:tblPr>
              <a:tblGrid>
                <a:gridCol w="821450">
                  <a:extLst>
                    <a:ext uri="{9D8B030D-6E8A-4147-A177-3AD203B41FA5}">
                      <a16:colId xmlns:a16="http://schemas.microsoft.com/office/drawing/2014/main" val="20000"/>
                    </a:ext>
                  </a:extLst>
                </a:gridCol>
                <a:gridCol w="821450">
                  <a:extLst>
                    <a:ext uri="{9D8B030D-6E8A-4147-A177-3AD203B41FA5}">
                      <a16:colId xmlns:a16="http://schemas.microsoft.com/office/drawing/2014/main" val="20001"/>
                    </a:ext>
                  </a:extLst>
                </a:gridCol>
                <a:gridCol w="821450">
                  <a:extLst>
                    <a:ext uri="{9D8B030D-6E8A-4147-A177-3AD203B41FA5}">
                      <a16:colId xmlns:a16="http://schemas.microsoft.com/office/drawing/2014/main" val="20002"/>
                    </a:ext>
                  </a:extLst>
                </a:gridCol>
                <a:gridCol w="821450">
                  <a:extLst>
                    <a:ext uri="{9D8B030D-6E8A-4147-A177-3AD203B41FA5}">
                      <a16:colId xmlns:a16="http://schemas.microsoft.com/office/drawing/2014/main" val="20003"/>
                    </a:ext>
                  </a:extLst>
                </a:gridCol>
              </a:tblGrid>
              <a:tr h="241650">
                <a:tc>
                  <a:txBody>
                    <a:bodyPr/>
                    <a:lstStyle/>
                    <a:p>
                      <a:pPr marL="0" lvl="0" indent="0" algn="l" rtl="0">
                        <a:lnSpc>
                          <a:spcPct val="115000"/>
                        </a:lnSpc>
                        <a:spcBef>
                          <a:spcPts val="0"/>
                        </a:spcBef>
                        <a:spcAft>
                          <a:spcPts val="0"/>
                        </a:spcAft>
                        <a:buNone/>
                      </a:pPr>
                      <a:r>
                        <a:rPr lang="en" b="1" dirty="0">
                          <a:solidFill>
                            <a:schemeClr val="lt2"/>
                          </a:solidFill>
                          <a:latin typeface="Roboto"/>
                          <a:ea typeface="Roboto"/>
                          <a:cs typeface="Roboto"/>
                          <a:sym typeface="Roboto"/>
                        </a:rPr>
                        <a:t>   A1</a:t>
                      </a:r>
                      <a:endParaRPr b="1" dirty="0">
                        <a:solidFill>
                          <a:schemeClr val="lt2"/>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solidFill>
                            <a:schemeClr val="lt2"/>
                          </a:solidFill>
                          <a:latin typeface="Roboto"/>
                          <a:ea typeface="Roboto"/>
                          <a:cs typeface="Roboto"/>
                          <a:sym typeface="Roboto"/>
                        </a:rPr>
                        <a:t>   A2</a:t>
                      </a:r>
                      <a:endParaRPr b="1" dirty="0">
                        <a:solidFill>
                          <a:schemeClr val="lt2"/>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solidFill>
                            <a:schemeClr val="lt2"/>
                          </a:solidFill>
                          <a:latin typeface="Roboto"/>
                          <a:ea typeface="Roboto"/>
                          <a:cs typeface="Roboto"/>
                          <a:sym typeface="Roboto"/>
                        </a:rPr>
                        <a:t>   A3</a:t>
                      </a:r>
                      <a:endParaRPr b="1" dirty="0">
                        <a:solidFill>
                          <a:schemeClr val="lt2"/>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solidFill>
                            <a:schemeClr val="lt2"/>
                          </a:solidFill>
                          <a:latin typeface="Roboto"/>
                          <a:ea typeface="Roboto"/>
                          <a:cs typeface="Roboto"/>
                          <a:sym typeface="Roboto"/>
                        </a:rPr>
                        <a:t>   A4</a:t>
                      </a:r>
                      <a:endParaRPr b="1" dirty="0">
                        <a:solidFill>
                          <a:schemeClr val="lt2"/>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1" name="Google Shape;71;p15"/>
          <p:cNvSpPr/>
          <p:nvPr/>
        </p:nvSpPr>
        <p:spPr>
          <a:xfrm>
            <a:off x="5154825" y="3536048"/>
            <a:ext cx="722400" cy="990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975583" y="3069166"/>
            <a:ext cx="722400" cy="1457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796341" y="1919075"/>
            <a:ext cx="722400" cy="260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617100" y="2163901"/>
            <a:ext cx="722400" cy="23631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75" name="Google Shape;75;p15"/>
          <p:cNvCxnSpPr/>
          <p:nvPr/>
        </p:nvCxnSpPr>
        <p:spPr>
          <a:xfrm rot="10800000">
            <a:off x="509400" y="4552050"/>
            <a:ext cx="8147100" cy="0"/>
          </a:xfrm>
          <a:prstGeom prst="straightConnector1">
            <a:avLst/>
          </a:prstGeom>
          <a:noFill/>
          <a:ln w="19050" cap="flat" cmpd="sng">
            <a:solidFill>
              <a:schemeClr val="dk1"/>
            </a:solidFill>
            <a:prstDash val="dot"/>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234500" y="1055250"/>
            <a:ext cx="1980000" cy="230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1"/>
                </a:solidFill>
              </a:rPr>
              <a:t>Flow      of Events</a:t>
            </a:r>
            <a:endParaRPr sz="4600">
              <a:solidFill>
                <a:schemeClr val="dk1"/>
              </a:solidFill>
            </a:endParaRPr>
          </a:p>
        </p:txBody>
      </p:sp>
      <p:pic>
        <p:nvPicPr>
          <p:cNvPr id="81" name="Google Shape;81;p16"/>
          <p:cNvPicPr preferRelativeResize="0"/>
          <p:nvPr/>
        </p:nvPicPr>
        <p:blipFill>
          <a:blip r:embed="rId3">
            <a:alphaModFix/>
          </a:blip>
          <a:stretch>
            <a:fillRect/>
          </a:stretch>
        </p:blipFill>
        <p:spPr>
          <a:xfrm>
            <a:off x="2366900" y="152400"/>
            <a:ext cx="6624700" cy="47153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244"/>
              <a:t>Data Exploration</a:t>
            </a:r>
            <a:endParaRPr sz="2844" i="1"/>
          </a:p>
          <a:p>
            <a:pPr marL="0" lvl="0" indent="0" algn="l" rtl="0">
              <a:spcBef>
                <a:spcPts val="400"/>
              </a:spcBef>
              <a:spcAft>
                <a:spcPts val="400"/>
              </a:spcAft>
              <a:buNone/>
            </a:pPr>
            <a:endParaRPr sz="1600" i="1"/>
          </a:p>
        </p:txBody>
      </p:sp>
      <p:cxnSp>
        <p:nvCxnSpPr>
          <p:cNvPr id="87" name="Google Shape;87;p17"/>
          <p:cNvCxnSpPr/>
          <p:nvPr/>
        </p:nvCxnSpPr>
        <p:spPr>
          <a:xfrm rot="10800000">
            <a:off x="680050" y="2152465"/>
            <a:ext cx="0" cy="837900"/>
          </a:xfrm>
          <a:prstGeom prst="straightConnector1">
            <a:avLst/>
          </a:prstGeom>
          <a:noFill/>
          <a:ln w="9525" cap="flat" cmpd="sng">
            <a:solidFill>
              <a:schemeClr val="dk2"/>
            </a:solidFill>
            <a:prstDash val="solid"/>
            <a:round/>
            <a:headEnd type="none" w="med" len="med"/>
            <a:tailEnd type="oval" w="med" len="med"/>
          </a:ln>
        </p:spPr>
      </p:cxnSp>
      <p:pic>
        <p:nvPicPr>
          <p:cNvPr id="88" name="Google Shape;88;p17"/>
          <p:cNvPicPr preferRelativeResize="0"/>
          <p:nvPr/>
        </p:nvPicPr>
        <p:blipFill>
          <a:blip r:embed="rId3">
            <a:alphaModFix/>
          </a:blip>
          <a:stretch>
            <a:fillRect/>
          </a:stretch>
        </p:blipFill>
        <p:spPr>
          <a:xfrm>
            <a:off x="152400" y="1424525"/>
            <a:ext cx="8839199" cy="331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175935" y="-58527"/>
            <a:ext cx="1781100" cy="4172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200" dirty="0"/>
              <a:t>Top 10 Cities vs Events </a:t>
            </a:r>
            <a:endParaRPr sz="3200" dirty="0"/>
          </a:p>
          <a:p>
            <a:pPr marL="0" lvl="0" indent="0" algn="l" rtl="0">
              <a:spcBef>
                <a:spcPts val="0"/>
              </a:spcBef>
              <a:spcAft>
                <a:spcPts val="0"/>
              </a:spcAft>
              <a:buNone/>
            </a:pPr>
            <a:endParaRPr dirty="0"/>
          </a:p>
          <a:p>
            <a:pPr marL="0" lvl="0" indent="0" algn="l" rtl="0">
              <a:spcBef>
                <a:spcPts val="0"/>
              </a:spcBef>
              <a:spcAft>
                <a:spcPts val="0"/>
              </a:spcAft>
              <a:buNone/>
            </a:pPr>
            <a:r>
              <a:rPr lang="en" sz="1577" dirty="0"/>
              <a:t>Santa Rosa has the most number of risky  events</a:t>
            </a:r>
            <a:endParaRPr sz="1577" dirty="0"/>
          </a:p>
        </p:txBody>
      </p:sp>
      <p:pic>
        <p:nvPicPr>
          <p:cNvPr id="94" name="Google Shape;94;p18"/>
          <p:cNvPicPr preferRelativeResize="0"/>
          <p:nvPr/>
        </p:nvPicPr>
        <p:blipFill>
          <a:blip r:embed="rId3">
            <a:alphaModFix/>
          </a:blip>
          <a:stretch>
            <a:fillRect/>
          </a:stretch>
        </p:blipFill>
        <p:spPr>
          <a:xfrm>
            <a:off x="2206639" y="670100"/>
            <a:ext cx="6761426" cy="380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284100" y="0"/>
            <a:ext cx="48285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860"/>
              <a:t>Top 10 Riskiest Cities</a:t>
            </a:r>
            <a:endParaRPr sz="2860"/>
          </a:p>
        </p:txBody>
      </p:sp>
      <p:sp>
        <p:nvSpPr>
          <p:cNvPr id="100" name="Google Shape;100;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1" name="Google Shape;101;p19"/>
          <p:cNvPicPr preferRelativeResize="0"/>
          <p:nvPr/>
        </p:nvPicPr>
        <p:blipFill>
          <a:blip r:embed="rId3">
            <a:alphaModFix/>
          </a:blip>
          <a:stretch>
            <a:fillRect/>
          </a:stretch>
        </p:blipFill>
        <p:spPr>
          <a:xfrm>
            <a:off x="284100" y="755700"/>
            <a:ext cx="8191049" cy="4318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04266" y="3934317"/>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Bubble chart showing the riskiest cities</a:t>
            </a:r>
            <a:endParaRPr sz="1800" dirty="0"/>
          </a:p>
        </p:txBody>
      </p:sp>
      <p:sp>
        <p:nvSpPr>
          <p:cNvPr id="107" name="Google Shape;107;p20"/>
          <p:cNvSpPr txBox="1">
            <a:spLocks noGrp="1"/>
          </p:cNvSpPr>
          <p:nvPr>
            <p:ph type="body" idx="1"/>
          </p:nvPr>
        </p:nvSpPr>
        <p:spPr>
          <a:xfrm>
            <a:off x="3851550" y="358375"/>
            <a:ext cx="4933200" cy="116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b="1" dirty="0"/>
              <a:t>Santa Rosa and Willits are the most riskiest cities according to the risk factor value.</a:t>
            </a:r>
            <a:endParaRPr sz="1800" b="1" dirty="0"/>
          </a:p>
        </p:txBody>
      </p:sp>
      <p:pic>
        <p:nvPicPr>
          <p:cNvPr id="108" name="Google Shape;108;p20"/>
          <p:cNvPicPr preferRelativeResize="0"/>
          <p:nvPr/>
        </p:nvPicPr>
        <p:blipFill>
          <a:blip r:embed="rId3">
            <a:alphaModFix/>
          </a:blip>
          <a:stretch>
            <a:fillRect/>
          </a:stretch>
        </p:blipFill>
        <p:spPr>
          <a:xfrm>
            <a:off x="3663500" y="1311300"/>
            <a:ext cx="5405523" cy="3492276"/>
          </a:xfrm>
          <a:prstGeom prst="rect">
            <a:avLst/>
          </a:prstGeom>
          <a:noFill/>
          <a:ln>
            <a:noFill/>
          </a:ln>
        </p:spPr>
      </p:pic>
      <p:pic>
        <p:nvPicPr>
          <p:cNvPr id="109" name="Google Shape;109;p20"/>
          <p:cNvPicPr preferRelativeResize="0"/>
          <p:nvPr/>
        </p:nvPicPr>
        <p:blipFill>
          <a:blip r:embed="rId4">
            <a:alphaModFix/>
          </a:blip>
          <a:stretch>
            <a:fillRect/>
          </a:stretch>
        </p:blipFill>
        <p:spPr>
          <a:xfrm>
            <a:off x="58673" y="293471"/>
            <a:ext cx="3510802" cy="3492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1"/>
          </p:nvPr>
        </p:nvSpPr>
        <p:spPr>
          <a:xfrm>
            <a:off x="311700" y="4230575"/>
            <a:ext cx="8041800" cy="605100"/>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
              <a:t>Treemap showing that  Driver #A97 is the most riskiest with an extremely high value of 15.84 seems to be an outlier.</a:t>
            </a:r>
            <a:endParaRPr/>
          </a:p>
        </p:txBody>
      </p:sp>
      <p:pic>
        <p:nvPicPr>
          <p:cNvPr id="115" name="Google Shape;115;p21"/>
          <p:cNvPicPr preferRelativeResize="0"/>
          <p:nvPr/>
        </p:nvPicPr>
        <p:blipFill>
          <a:blip r:embed="rId3">
            <a:alphaModFix/>
          </a:blip>
          <a:stretch>
            <a:fillRect/>
          </a:stretch>
        </p:blipFill>
        <p:spPr>
          <a:xfrm>
            <a:off x="152400" y="152400"/>
            <a:ext cx="8532926" cy="39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a:extLst>
              <a:ext uri="{FF2B5EF4-FFF2-40B4-BE49-F238E27FC236}">
                <a16:creationId xmlns:a16="http://schemas.microsoft.com/office/drawing/2014/main" id="{158C98B9-CCF7-401A-C13D-803FC2305BA6}"/>
              </a:ext>
            </a:extLst>
          </p:cNvPr>
          <p:cNvSpPr txBox="1"/>
          <p:nvPr/>
        </p:nvSpPr>
        <p:spPr>
          <a:xfrm flipH="1">
            <a:off x="159881" y="293031"/>
            <a:ext cx="3170961" cy="830997"/>
          </a:xfrm>
          <a:prstGeom prst="rect">
            <a:avLst/>
          </a:prstGeom>
          <a:noFill/>
        </p:spPr>
        <p:txBody>
          <a:bodyPr wrap="square" rtlCol="0">
            <a:spAutoFit/>
          </a:bodyPr>
          <a:lstStyle/>
          <a:p>
            <a:r>
              <a:rPr lang="en-US" sz="2250" b="1" dirty="0">
                <a:solidFill>
                  <a:schemeClr val="tx2"/>
                </a:solidFill>
              </a:rPr>
              <a:t>Outlier</a:t>
            </a:r>
            <a:r>
              <a:rPr lang="en-US" sz="2400" b="1" dirty="0">
                <a:solidFill>
                  <a:schemeClr val="tx2"/>
                </a:solidFill>
                <a:latin typeface="Tw Cen MT (Body)"/>
                <a:ea typeface="ADLaM Display" panose="020F0502020204030204" pitchFamily="2" charset="0"/>
                <a:cs typeface="ADLaM Display" panose="020F0502020204030204" pitchFamily="2" charset="0"/>
              </a:rPr>
              <a:t> presence in Dataset??</a:t>
            </a:r>
          </a:p>
        </p:txBody>
      </p:sp>
      <p:sp>
        <p:nvSpPr>
          <p:cNvPr id="1024" name="TextBox 1023">
            <a:extLst>
              <a:ext uri="{FF2B5EF4-FFF2-40B4-BE49-F238E27FC236}">
                <a16:creationId xmlns:a16="http://schemas.microsoft.com/office/drawing/2014/main" id="{D71009A2-4A2B-4245-41FA-643300B10D0A}"/>
              </a:ext>
            </a:extLst>
          </p:cNvPr>
          <p:cNvSpPr txBox="1"/>
          <p:nvPr/>
        </p:nvSpPr>
        <p:spPr>
          <a:xfrm flipH="1">
            <a:off x="164495" y="2472929"/>
            <a:ext cx="2936817" cy="1200329"/>
          </a:xfrm>
          <a:prstGeom prst="rect">
            <a:avLst/>
          </a:prstGeom>
          <a:noFill/>
        </p:spPr>
        <p:txBody>
          <a:bodyPr wrap="square" rtlCol="0">
            <a:spAutoFit/>
          </a:bodyPr>
          <a:lstStyle/>
          <a:p>
            <a:r>
              <a:rPr lang="en-US" sz="2400" b="1" dirty="0">
                <a:solidFill>
                  <a:schemeClr val="tx2"/>
                </a:solidFill>
                <a:latin typeface="+mj-lt"/>
                <a:ea typeface="ADLaM Display" panose="020F0502020204030204" pitchFamily="2" charset="0"/>
                <a:cs typeface="ADLaM Display" panose="020F0502020204030204" pitchFamily="2" charset="0"/>
              </a:rPr>
              <a:t>How do we </a:t>
            </a:r>
            <a:r>
              <a:rPr lang="en-US" sz="2250" b="1" dirty="0">
                <a:solidFill>
                  <a:schemeClr val="tx2"/>
                </a:solidFill>
              </a:rPr>
              <a:t>address</a:t>
            </a:r>
            <a:r>
              <a:rPr lang="en-US" sz="2400" b="1" dirty="0">
                <a:solidFill>
                  <a:schemeClr val="tx2"/>
                </a:solidFill>
                <a:latin typeface="+mj-lt"/>
                <a:ea typeface="ADLaM Display" panose="020F0502020204030204" pitchFamily="2" charset="0"/>
                <a:cs typeface="ADLaM Display" panose="020F0502020204030204" pitchFamily="2" charset="0"/>
              </a:rPr>
              <a:t> </a:t>
            </a:r>
          </a:p>
          <a:p>
            <a:r>
              <a:rPr lang="en-US" sz="2400" b="1" dirty="0">
                <a:solidFill>
                  <a:schemeClr val="tx2"/>
                </a:solidFill>
                <a:latin typeface="+mj-lt"/>
                <a:ea typeface="ADLaM Display" panose="020F0502020204030204" pitchFamily="2" charset="0"/>
                <a:cs typeface="ADLaM Display" panose="020F0502020204030204" pitchFamily="2" charset="0"/>
              </a:rPr>
              <a:t>this outlier?</a:t>
            </a:r>
          </a:p>
        </p:txBody>
      </p:sp>
      <p:sp>
        <p:nvSpPr>
          <p:cNvPr id="1025" name="TextBox 1024">
            <a:extLst>
              <a:ext uri="{FF2B5EF4-FFF2-40B4-BE49-F238E27FC236}">
                <a16:creationId xmlns:a16="http://schemas.microsoft.com/office/drawing/2014/main" id="{857D8BDC-0E3D-4FED-6D66-008D0FE34A3C}"/>
              </a:ext>
            </a:extLst>
          </p:cNvPr>
          <p:cNvSpPr txBox="1"/>
          <p:nvPr/>
        </p:nvSpPr>
        <p:spPr>
          <a:xfrm>
            <a:off x="200848" y="3582010"/>
            <a:ext cx="2732483" cy="784830"/>
          </a:xfrm>
          <a:prstGeom prst="rect">
            <a:avLst/>
          </a:prstGeom>
          <a:noFill/>
        </p:spPr>
        <p:txBody>
          <a:bodyPr wrap="square" rtlCol="0">
            <a:spAutoFit/>
          </a:bodyPr>
          <a:lstStyle/>
          <a:p>
            <a:r>
              <a:rPr lang="en-US" sz="2250" b="1" dirty="0">
                <a:solidFill>
                  <a:schemeClr val="tx2"/>
                </a:solidFill>
              </a:rPr>
              <a:t>Remove driver A97</a:t>
            </a:r>
          </a:p>
        </p:txBody>
      </p:sp>
      <p:sp>
        <p:nvSpPr>
          <p:cNvPr id="1027" name="TextBox 1026">
            <a:extLst>
              <a:ext uri="{FF2B5EF4-FFF2-40B4-BE49-F238E27FC236}">
                <a16:creationId xmlns:a16="http://schemas.microsoft.com/office/drawing/2014/main" id="{45CF52F4-CDC4-5B0F-56C0-2A19CE581E2E}"/>
              </a:ext>
            </a:extLst>
          </p:cNvPr>
          <p:cNvSpPr txBox="1"/>
          <p:nvPr/>
        </p:nvSpPr>
        <p:spPr>
          <a:xfrm>
            <a:off x="185738" y="1417324"/>
            <a:ext cx="2958250" cy="438582"/>
          </a:xfrm>
          <a:prstGeom prst="rect">
            <a:avLst/>
          </a:prstGeom>
          <a:noFill/>
        </p:spPr>
        <p:txBody>
          <a:bodyPr wrap="square" rtlCol="0">
            <a:spAutoFit/>
          </a:bodyPr>
          <a:lstStyle/>
          <a:p>
            <a:r>
              <a:rPr lang="en-US" sz="2250" b="1" dirty="0">
                <a:solidFill>
                  <a:schemeClr val="tx2"/>
                </a:solidFill>
              </a:rPr>
              <a:t>Yes. Driver A97</a:t>
            </a:r>
          </a:p>
        </p:txBody>
      </p:sp>
      <p:pic>
        <p:nvPicPr>
          <p:cNvPr id="1030" name="Picture 1029">
            <a:extLst>
              <a:ext uri="{FF2B5EF4-FFF2-40B4-BE49-F238E27FC236}">
                <a16:creationId xmlns:a16="http://schemas.microsoft.com/office/drawing/2014/main" id="{229FA3D8-6BF1-6F31-7067-6FDDA8B37800}"/>
              </a:ext>
            </a:extLst>
          </p:cNvPr>
          <p:cNvPicPr>
            <a:picLocks noChangeAspect="1"/>
          </p:cNvPicPr>
          <p:nvPr/>
        </p:nvPicPr>
        <p:blipFill>
          <a:blip r:embed="rId2"/>
          <a:stretch>
            <a:fillRect/>
          </a:stretch>
        </p:blipFill>
        <p:spPr>
          <a:xfrm>
            <a:off x="3572488" y="957171"/>
            <a:ext cx="5412563" cy="3120720"/>
          </a:xfrm>
          <a:prstGeom prst="rect">
            <a:avLst/>
          </a:prstGeom>
        </p:spPr>
      </p:pic>
    </p:spTree>
    <p:extLst>
      <p:ext uri="{BB962C8B-B14F-4D97-AF65-F5344CB8AC3E}">
        <p14:creationId xmlns:p14="http://schemas.microsoft.com/office/powerpoint/2010/main" val="3199166940"/>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308</Words>
  <Application>Microsoft Office PowerPoint</Application>
  <PresentationFormat>On-screen Show (16:9)</PresentationFormat>
  <Paragraphs>36</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Tw Cen MT (Body)</vt:lpstr>
      <vt:lpstr>Arial</vt:lpstr>
      <vt:lpstr>Roboto</vt:lpstr>
      <vt:lpstr>Simple Dark</vt:lpstr>
      <vt:lpstr>Az National Trucking Risk Analysis</vt:lpstr>
      <vt:lpstr>     Problem Statement</vt:lpstr>
      <vt:lpstr>PowerPoint Presentation</vt:lpstr>
      <vt:lpstr>Data Exploration </vt:lpstr>
      <vt:lpstr>Top 10 Cities vs Events   Santa Rosa has the most number of risky  events</vt:lpstr>
      <vt:lpstr>Top 10 Riskiest Cities</vt:lpstr>
      <vt:lpstr>Bubble chart showing the riskiest cities</vt:lpstr>
      <vt:lpstr>PowerPoint Presentation</vt:lpstr>
      <vt:lpstr>PowerPoint Presentation</vt:lpstr>
      <vt:lpstr>PowerPoint Presentation</vt:lpstr>
      <vt:lpstr>PowerPoint Presentation</vt:lpstr>
      <vt:lpstr>PowerPoint Presentation</vt:lpstr>
      <vt:lpstr>Integration with R and analysis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 ANT</dc:title>
  <cp:lastModifiedBy>Sodhia, Dipasha</cp:lastModifiedBy>
  <cp:revision>3</cp:revision>
  <dcterms:modified xsi:type="dcterms:W3CDTF">2024-07-20T13:20:26Z</dcterms:modified>
</cp:coreProperties>
</file>