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310" r:id="rId2"/>
    <p:sldId id="312" r:id="rId3"/>
    <p:sldId id="313" r:id="rId4"/>
    <p:sldId id="327" r:id="rId5"/>
    <p:sldId id="314" r:id="rId6"/>
    <p:sldId id="315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7D31-DD77-430C-B940-D84A1F76F574}" type="datetimeFigureOut">
              <a:rPr lang="en-US" smtClean="0"/>
              <a:pPr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7865-3C96-4D79-A007-CFE36A3C5A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dac-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496050"/>
            <a:ext cx="2867025" cy="361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443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7D31-DD77-430C-B940-D84A1F76F574}" type="datetimeFigureOut">
              <a:rPr lang="en-US" smtClean="0"/>
              <a:pPr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7865-3C96-4D79-A007-CFE36A3C5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0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7D31-DD77-430C-B940-D84A1F76F574}" type="datetimeFigureOut">
              <a:rPr lang="en-US" smtClean="0"/>
              <a:pPr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7865-3C96-4D79-A007-CFE36A3C5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5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543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41910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543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7D31-DD77-430C-B940-D84A1F76F574}" type="datetimeFigureOut">
              <a:rPr lang="en-US" smtClean="0"/>
              <a:pPr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7865-3C96-4D79-A007-CFE36A3C5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4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7D31-DD77-430C-B940-D84A1F76F574}" type="datetimeFigureOut">
              <a:rPr lang="en-US" smtClean="0"/>
              <a:pPr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7865-3C96-4D79-A007-CFE36A3C5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7D31-DD77-430C-B940-D84A1F76F574}" type="datetimeFigureOut">
              <a:rPr lang="en-US" smtClean="0"/>
              <a:pPr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7865-3C96-4D79-A007-CFE36A3C5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9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7D31-DD77-430C-B940-D84A1F76F574}" type="datetimeFigureOut">
              <a:rPr lang="en-US" smtClean="0"/>
              <a:pPr/>
              <a:t>11/06/2014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7865-3C96-4D79-A007-CFE36A3C5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7D31-DD77-430C-B940-D84A1F76F574}" type="datetimeFigureOut">
              <a:rPr lang="en-US" smtClean="0"/>
              <a:pPr/>
              <a:t>11/06/2014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7865-3C96-4D79-A007-CFE36A3C5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9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7D31-DD77-430C-B940-D84A1F76F574}" type="datetimeFigureOut">
              <a:rPr lang="en-US" smtClean="0"/>
              <a:pPr/>
              <a:t>11/06/2014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7865-3C96-4D79-A007-CFE36A3C5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7D31-DD77-430C-B940-D84A1F76F574}" type="datetimeFigureOut">
              <a:rPr lang="en-US" smtClean="0"/>
              <a:pPr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7865-3C96-4D79-A007-CFE36A3C5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7D31-DD77-430C-B940-D84A1F76F574}" type="datetimeFigureOut">
              <a:rPr lang="en-US" smtClean="0"/>
              <a:pPr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7865-3C96-4D79-A007-CFE36A3C5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17D31-DD77-430C-B940-D84A1F76F574}" type="datetimeFigureOut">
              <a:rPr lang="en-US" smtClean="0"/>
              <a:pPr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7865-3C96-4D79-A007-CFE36A3C5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0" y="2667000"/>
            <a:ext cx="3810000" cy="136207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Univers-Black" charset="0"/>
              </a:rPr>
              <a:t>Virtual </a:t>
            </a:r>
            <a:r>
              <a:rPr lang="en-US" sz="4000" b="1" dirty="0" err="1" smtClean="0">
                <a:latin typeface="Univers-Black" charset="0"/>
              </a:rPr>
              <a:t>Lans</a:t>
            </a:r>
            <a:r>
              <a:rPr lang="en-US" sz="5400" b="1" dirty="0">
                <a:latin typeface="Univers-Black" charset="0"/>
              </a:rPr>
              <a:t/>
            </a:r>
            <a:br>
              <a:rPr lang="en-US" sz="5400" b="1" dirty="0">
                <a:latin typeface="Univers-Black" charset="0"/>
              </a:rPr>
            </a:br>
            <a:endParaRPr lang="en-US" sz="5400" b="1" dirty="0">
              <a:latin typeface="Univers-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VLANs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Create VLAN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r>
              <a:rPr lang="en-US" dirty="0"/>
              <a:t>1900 Switch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1900(</a:t>
            </a:r>
            <a:r>
              <a:rPr lang="en-US" sz="2400" dirty="0" err="1">
                <a:solidFill>
                  <a:srgbClr val="0000CC"/>
                </a:solidFill>
              </a:rPr>
              <a:t>config</a:t>
            </a:r>
            <a:r>
              <a:rPr lang="en-US" sz="2400" dirty="0">
                <a:solidFill>
                  <a:srgbClr val="0000CC"/>
                </a:solidFill>
              </a:rPr>
              <a:t>)#</a:t>
            </a:r>
            <a:r>
              <a:rPr lang="en-US" sz="2400" dirty="0" err="1">
                <a:solidFill>
                  <a:srgbClr val="0000CC"/>
                </a:solidFill>
              </a:rPr>
              <a:t>vlan</a:t>
            </a:r>
            <a:r>
              <a:rPr lang="en-US" sz="2400" dirty="0">
                <a:solidFill>
                  <a:srgbClr val="0000CC"/>
                </a:solidFill>
              </a:rPr>
              <a:t> 2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1900(</a:t>
            </a:r>
            <a:r>
              <a:rPr lang="en-US" sz="2400" dirty="0" err="1">
                <a:solidFill>
                  <a:srgbClr val="0000CC"/>
                </a:solidFill>
              </a:rPr>
              <a:t>config</a:t>
            </a:r>
            <a:r>
              <a:rPr lang="en-US" sz="2400" dirty="0">
                <a:solidFill>
                  <a:srgbClr val="0000CC"/>
                </a:solidFill>
              </a:rPr>
              <a:t>)#</a:t>
            </a:r>
            <a:r>
              <a:rPr lang="en-US" sz="2400" dirty="0" err="1">
                <a:solidFill>
                  <a:srgbClr val="0000CC"/>
                </a:solidFill>
              </a:rPr>
              <a:t>vlan</a:t>
            </a:r>
            <a:r>
              <a:rPr lang="en-US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3</a:t>
            </a:r>
          </a:p>
          <a:p>
            <a:pPr lvl="1">
              <a:buFontTx/>
              <a:buNone/>
            </a:pPr>
            <a:endParaRPr lang="en-US" sz="800" dirty="0">
              <a:solidFill>
                <a:srgbClr val="0000CC"/>
              </a:solidFill>
            </a:endParaRP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r>
              <a:rPr lang="en-US" dirty="0"/>
              <a:t>2950 Switch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Switch(</a:t>
            </a:r>
            <a:r>
              <a:rPr lang="en-US" sz="2400" dirty="0" err="1">
                <a:solidFill>
                  <a:srgbClr val="0000CC"/>
                </a:solidFill>
              </a:rPr>
              <a:t>config</a:t>
            </a:r>
            <a:r>
              <a:rPr lang="en-US" sz="2400" dirty="0">
                <a:solidFill>
                  <a:srgbClr val="0000CC"/>
                </a:solidFill>
              </a:rPr>
              <a:t>)#</a:t>
            </a:r>
            <a:r>
              <a:rPr lang="en-US" sz="2400" dirty="0" err="1">
                <a:solidFill>
                  <a:srgbClr val="0000CC"/>
                </a:solidFill>
              </a:rPr>
              <a:t>vlan</a:t>
            </a:r>
            <a:r>
              <a:rPr lang="en-US" sz="2400" dirty="0">
                <a:solidFill>
                  <a:srgbClr val="0000CC"/>
                </a:solidFill>
              </a:rPr>
              <a:t> 2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Switch(</a:t>
            </a:r>
            <a:r>
              <a:rPr lang="en-US" sz="2400" dirty="0" err="1">
                <a:solidFill>
                  <a:srgbClr val="0000CC"/>
                </a:solidFill>
              </a:rPr>
              <a:t>config-vlan</a:t>
            </a:r>
            <a:r>
              <a:rPr lang="en-US" sz="2400" dirty="0">
                <a:solidFill>
                  <a:srgbClr val="0000CC"/>
                </a:solidFill>
              </a:rPr>
              <a:t>)#</a:t>
            </a:r>
            <a:r>
              <a:rPr lang="en-US" sz="2400" dirty="0" err="1">
                <a:solidFill>
                  <a:srgbClr val="0000CC"/>
                </a:solidFill>
              </a:rPr>
              <a:t>vlan</a:t>
            </a:r>
            <a:r>
              <a:rPr lang="en-US" sz="2400" dirty="0">
                <a:solidFill>
                  <a:srgbClr val="0000CC"/>
                </a:solidFill>
              </a:rPr>
              <a:t> 3</a:t>
            </a:r>
          </a:p>
          <a:p>
            <a:pPr lvl="1">
              <a:buFontTx/>
              <a:buNone/>
            </a:pPr>
            <a:endParaRPr lang="en-US" sz="800" dirty="0">
              <a:solidFill>
                <a:srgbClr val="0000CC"/>
              </a:solidFill>
            </a:endParaRPr>
          </a:p>
          <a:p>
            <a:r>
              <a:rPr lang="en-US" dirty="0"/>
              <a:t>You can’t change, delete, or rename VLAN 1, because it’s the default VLAN.</a:t>
            </a:r>
          </a:p>
          <a:p>
            <a:endParaRPr lang="en-US" dirty="0"/>
          </a:p>
          <a:p>
            <a:endParaRPr lang="en-US" sz="2400" dirty="0">
              <a:solidFill>
                <a:srgbClr val="0000CC"/>
              </a:solidFill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VLANs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Assigning Switch Ports to VLANs</a:t>
            </a:r>
            <a:endParaRPr lang="en-US" sz="2400" b="0"/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r>
              <a:rPr lang="en-US"/>
              <a:t>1900 Switch</a:t>
            </a:r>
          </a:p>
          <a:p>
            <a:pPr lvl="1">
              <a:buFontTx/>
              <a:buNone/>
            </a:pPr>
            <a:r>
              <a:rPr lang="en-US" sz="2400">
                <a:solidFill>
                  <a:srgbClr val="0000CC"/>
                </a:solidFill>
              </a:rPr>
              <a:t>1900(config)#int e0/2</a:t>
            </a:r>
          </a:p>
          <a:p>
            <a:pPr lvl="1">
              <a:buFontTx/>
              <a:buNone/>
            </a:pPr>
            <a:r>
              <a:rPr lang="en-US" sz="2400">
                <a:solidFill>
                  <a:srgbClr val="0000CC"/>
                </a:solidFill>
              </a:rPr>
              <a:t>1900(config-if)#vlan-membership static 2</a:t>
            </a:r>
          </a:p>
          <a:p>
            <a:pPr lvl="1">
              <a:buFontTx/>
              <a:buNone/>
            </a:pPr>
            <a:endParaRPr lang="en-US" sz="800">
              <a:solidFill>
                <a:srgbClr val="0000CC"/>
              </a:solidFill>
            </a:endParaRP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r>
              <a:rPr lang="en-US"/>
              <a:t>2950 Switch</a:t>
            </a:r>
          </a:p>
          <a:p>
            <a:pPr lvl="1">
              <a:buFontTx/>
              <a:buNone/>
            </a:pPr>
            <a:r>
              <a:rPr lang="en-US" sz="2400">
                <a:solidFill>
                  <a:srgbClr val="0000CC"/>
                </a:solidFill>
              </a:rPr>
              <a:t>Switch(config-if)#int f0/2</a:t>
            </a:r>
          </a:p>
          <a:p>
            <a:pPr lvl="1">
              <a:buFontTx/>
              <a:buNone/>
            </a:pPr>
            <a:r>
              <a:rPr lang="en-US" sz="2400">
                <a:solidFill>
                  <a:srgbClr val="0000CC"/>
                </a:solidFill>
              </a:rPr>
              <a:t>Switch(config-if)#switchport access vlan 2</a:t>
            </a:r>
          </a:p>
          <a:p>
            <a:pPr lvl="1"/>
            <a:endParaRPr lang="en-US"/>
          </a:p>
          <a:p>
            <a:r>
              <a:rPr lang="en-US"/>
              <a:t>If you want to verify your configuration, use this: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>
                <a:solidFill>
                  <a:srgbClr val="0000CC"/>
                </a:solidFill>
              </a:rPr>
              <a:t>Switch#sh vlan</a:t>
            </a:r>
          </a:p>
          <a:p>
            <a:pPr lvl="1"/>
            <a:endParaRPr lang="en-US" sz="2400">
              <a:solidFill>
                <a:srgbClr val="0000CC"/>
              </a:solidFill>
            </a:endParaRPr>
          </a:p>
          <a:p>
            <a:endParaRPr lang="en-US" sz="2400">
              <a:solidFill>
                <a:srgbClr val="0000CC"/>
              </a:solidFill>
            </a:endParaRP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VLANs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Configuring Trunk Ports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r>
              <a:rPr lang="en-US" sz="2400"/>
              <a:t>1900 Switches</a:t>
            </a:r>
          </a:p>
          <a:p>
            <a:pPr lvl="1">
              <a:buFontTx/>
              <a:buNone/>
            </a:pPr>
            <a:r>
              <a:rPr lang="en-US" sz="2400">
                <a:solidFill>
                  <a:srgbClr val="0000CC"/>
                </a:solidFill>
              </a:rPr>
              <a:t>1900(config)#int f0/26</a:t>
            </a:r>
          </a:p>
          <a:p>
            <a:pPr lvl="1">
              <a:buFontTx/>
              <a:buNone/>
            </a:pPr>
            <a:r>
              <a:rPr lang="en-US" sz="2400">
                <a:solidFill>
                  <a:srgbClr val="0000CC"/>
                </a:solidFill>
              </a:rPr>
              <a:t>1900(config-if)#trunk on</a:t>
            </a:r>
          </a:p>
          <a:p>
            <a:pPr lvl="1">
              <a:buFontTx/>
              <a:buNone/>
            </a:pPr>
            <a:endParaRPr lang="en-US" sz="800">
              <a:solidFill>
                <a:srgbClr val="0000CC"/>
              </a:solidFill>
            </a:endParaRPr>
          </a:p>
          <a:p>
            <a:pPr lvl="1"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/>
              <a:t>2950 Switches</a:t>
            </a:r>
          </a:p>
          <a:p>
            <a:pPr lvl="1">
              <a:buFontTx/>
              <a:buNone/>
            </a:pPr>
            <a:r>
              <a:rPr lang="en-US" sz="2400">
                <a:solidFill>
                  <a:srgbClr val="0000CC"/>
                </a:solidFill>
              </a:rPr>
              <a:t>Switch(config)#int f0/12</a:t>
            </a:r>
          </a:p>
          <a:p>
            <a:pPr lvl="1">
              <a:buFontTx/>
              <a:buNone/>
            </a:pPr>
            <a:r>
              <a:rPr lang="en-US" sz="2400">
                <a:solidFill>
                  <a:srgbClr val="0000CC"/>
                </a:solidFill>
              </a:rPr>
              <a:t>Switch(config-if)#switchport mode trunk</a:t>
            </a:r>
          </a:p>
          <a:p>
            <a:pPr lvl="1"/>
            <a:endParaRPr lang="en-US" sz="2400">
              <a:solidFill>
                <a:srgbClr val="0000CC"/>
              </a:solidFill>
            </a:endParaRPr>
          </a:p>
          <a:p>
            <a:endParaRPr lang="en-US" sz="2400">
              <a:solidFill>
                <a:srgbClr val="0000CC"/>
              </a:solidFill>
            </a:endParaRP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VLANs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Configuring Inter-VLAN Routing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rgbClr val="0000CC"/>
                </a:solidFill>
              </a:rPr>
              <a:t>Router#config</a:t>
            </a:r>
            <a:r>
              <a:rPr lang="en-US" sz="2400" dirty="0">
                <a:solidFill>
                  <a:srgbClr val="0000CC"/>
                </a:solidFill>
              </a:rPr>
              <a:t> 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Router(</a:t>
            </a:r>
            <a:r>
              <a:rPr lang="en-US" sz="2400" dirty="0" err="1">
                <a:solidFill>
                  <a:srgbClr val="0000CC"/>
                </a:solidFill>
              </a:rPr>
              <a:t>config</a:t>
            </a:r>
            <a:r>
              <a:rPr lang="en-US" sz="2400" dirty="0">
                <a:solidFill>
                  <a:srgbClr val="0000CC"/>
                </a:solidFill>
              </a:rPr>
              <a:t>)#</a:t>
            </a:r>
            <a:r>
              <a:rPr lang="en-US" sz="2400" dirty="0" err="1">
                <a:solidFill>
                  <a:srgbClr val="0000CC"/>
                </a:solidFill>
              </a:rPr>
              <a:t>int</a:t>
            </a:r>
            <a:r>
              <a:rPr lang="en-US" sz="2400" dirty="0">
                <a:solidFill>
                  <a:srgbClr val="0000CC"/>
                </a:solidFill>
              </a:rPr>
              <a:t> f0/0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Router(</a:t>
            </a:r>
            <a:r>
              <a:rPr lang="en-US" sz="2400" dirty="0" err="1">
                <a:solidFill>
                  <a:srgbClr val="0000CC"/>
                </a:solidFill>
              </a:rPr>
              <a:t>config</a:t>
            </a:r>
            <a:r>
              <a:rPr lang="en-US" sz="2400" dirty="0">
                <a:solidFill>
                  <a:srgbClr val="0000CC"/>
                </a:solidFill>
              </a:rPr>
              <a:t>-if)#no </a:t>
            </a:r>
            <a:r>
              <a:rPr lang="en-US" sz="2400" dirty="0" err="1">
                <a:solidFill>
                  <a:srgbClr val="0000CC"/>
                </a:solidFill>
              </a:rPr>
              <a:t>ip</a:t>
            </a:r>
            <a:r>
              <a:rPr lang="en-US" sz="2400" dirty="0">
                <a:solidFill>
                  <a:srgbClr val="0000CC"/>
                </a:solidFill>
              </a:rPr>
              <a:t>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Router(</a:t>
            </a:r>
            <a:r>
              <a:rPr lang="en-US" sz="2400" dirty="0" err="1">
                <a:solidFill>
                  <a:srgbClr val="0000CC"/>
                </a:solidFill>
              </a:rPr>
              <a:t>config</a:t>
            </a:r>
            <a:r>
              <a:rPr lang="en-US" sz="2400" dirty="0">
                <a:solidFill>
                  <a:srgbClr val="0000CC"/>
                </a:solidFill>
              </a:rPr>
              <a:t>-if)#no shutdown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Router(</a:t>
            </a:r>
            <a:r>
              <a:rPr lang="en-US" sz="2400" dirty="0" err="1">
                <a:solidFill>
                  <a:srgbClr val="0000CC"/>
                </a:solidFill>
              </a:rPr>
              <a:t>config</a:t>
            </a:r>
            <a:r>
              <a:rPr lang="en-US" sz="2400" dirty="0">
                <a:solidFill>
                  <a:srgbClr val="0000CC"/>
                </a:solidFill>
              </a:rPr>
              <a:t>-if)#</a:t>
            </a:r>
            <a:r>
              <a:rPr lang="en-US" sz="2400" dirty="0" err="1">
                <a:solidFill>
                  <a:srgbClr val="0000CC"/>
                </a:solidFill>
              </a:rPr>
              <a:t>int</a:t>
            </a:r>
            <a:r>
              <a:rPr lang="en-US" sz="2400" dirty="0">
                <a:solidFill>
                  <a:srgbClr val="0000CC"/>
                </a:solidFill>
              </a:rPr>
              <a:t> f0/0.1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Router(</a:t>
            </a:r>
            <a:r>
              <a:rPr lang="en-US" sz="2400" dirty="0" err="1">
                <a:solidFill>
                  <a:srgbClr val="0000CC"/>
                </a:solidFill>
              </a:rPr>
              <a:t>config-subif</a:t>
            </a:r>
            <a:r>
              <a:rPr lang="en-US" sz="2400" dirty="0">
                <a:solidFill>
                  <a:srgbClr val="0000CC"/>
                </a:solidFill>
              </a:rPr>
              <a:t>)#</a:t>
            </a:r>
            <a:r>
              <a:rPr lang="en-US" sz="2400" dirty="0" err="1">
                <a:solidFill>
                  <a:srgbClr val="FF0000"/>
                </a:solidFill>
              </a:rPr>
              <a:t>encaps</a:t>
            </a:r>
            <a:r>
              <a:rPr lang="en-US" sz="2400" dirty="0">
                <a:solidFill>
                  <a:srgbClr val="FF0000"/>
                </a:solidFill>
              </a:rPr>
              <a:t> dot1q 1     </a:t>
            </a:r>
            <a:r>
              <a:rPr lang="en-US" sz="2400" dirty="0"/>
              <a:t>-----&gt; VLAN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Router(</a:t>
            </a:r>
            <a:r>
              <a:rPr lang="en-US" sz="2400" dirty="0" err="1">
                <a:solidFill>
                  <a:srgbClr val="0000CC"/>
                </a:solidFill>
              </a:rPr>
              <a:t>config-subif</a:t>
            </a:r>
            <a:r>
              <a:rPr lang="en-US" sz="2400" dirty="0">
                <a:solidFill>
                  <a:srgbClr val="0000CC"/>
                </a:solidFill>
              </a:rPr>
              <a:t>)#</a:t>
            </a:r>
            <a:r>
              <a:rPr lang="en-US" sz="2400" dirty="0" err="1">
                <a:solidFill>
                  <a:srgbClr val="0000CC"/>
                </a:solidFill>
              </a:rPr>
              <a:t>ip</a:t>
            </a:r>
            <a:r>
              <a:rPr lang="en-US" sz="2400" dirty="0">
                <a:solidFill>
                  <a:srgbClr val="0000CC"/>
                </a:solidFill>
              </a:rPr>
              <a:t> address 192.168.10.100 255.255.255.0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Router(</a:t>
            </a:r>
            <a:r>
              <a:rPr lang="en-US" sz="2400" dirty="0" err="1">
                <a:solidFill>
                  <a:srgbClr val="0000CC"/>
                </a:solidFill>
              </a:rPr>
              <a:t>config-subif</a:t>
            </a:r>
            <a:r>
              <a:rPr lang="en-US" sz="2400" dirty="0">
                <a:solidFill>
                  <a:srgbClr val="0000CC"/>
                </a:solidFill>
              </a:rPr>
              <a:t>)#</a:t>
            </a:r>
            <a:r>
              <a:rPr lang="en-US" sz="2400" dirty="0" err="1">
                <a:solidFill>
                  <a:srgbClr val="0000CC"/>
                </a:solidFill>
              </a:rPr>
              <a:t>int</a:t>
            </a:r>
            <a:r>
              <a:rPr lang="en-US" sz="2400" dirty="0">
                <a:solidFill>
                  <a:srgbClr val="0000CC"/>
                </a:solidFill>
              </a:rPr>
              <a:t> f0/0.2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Router(</a:t>
            </a:r>
            <a:r>
              <a:rPr lang="en-US" sz="2400" dirty="0" err="1">
                <a:solidFill>
                  <a:srgbClr val="0000CC"/>
                </a:solidFill>
              </a:rPr>
              <a:t>config-subif</a:t>
            </a:r>
            <a:r>
              <a:rPr lang="en-US" sz="2400" dirty="0">
                <a:solidFill>
                  <a:srgbClr val="0000CC"/>
                </a:solidFill>
              </a:rPr>
              <a:t>)#</a:t>
            </a:r>
            <a:r>
              <a:rPr lang="en-US" sz="2400" dirty="0" err="1">
                <a:solidFill>
                  <a:srgbClr val="0000CC"/>
                </a:solidFill>
              </a:rPr>
              <a:t>encaps</a:t>
            </a:r>
            <a:r>
              <a:rPr lang="en-US" sz="2400" dirty="0">
                <a:solidFill>
                  <a:srgbClr val="0000CC"/>
                </a:solidFill>
              </a:rPr>
              <a:t> dot1q 2     </a:t>
            </a:r>
            <a:r>
              <a:rPr lang="en-US" sz="2400" dirty="0"/>
              <a:t>-----&gt; VLAN 2</a:t>
            </a:r>
            <a:endParaRPr lang="en-US" sz="24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Router(</a:t>
            </a:r>
            <a:r>
              <a:rPr lang="en-US" sz="2400" dirty="0" err="1">
                <a:solidFill>
                  <a:srgbClr val="0000CC"/>
                </a:solidFill>
              </a:rPr>
              <a:t>config-subif</a:t>
            </a:r>
            <a:r>
              <a:rPr lang="en-US" sz="2400" dirty="0">
                <a:solidFill>
                  <a:srgbClr val="0000CC"/>
                </a:solidFill>
              </a:rPr>
              <a:t>)#</a:t>
            </a:r>
            <a:r>
              <a:rPr lang="en-US" sz="2400" dirty="0" err="1">
                <a:solidFill>
                  <a:srgbClr val="0000CC"/>
                </a:solidFill>
              </a:rPr>
              <a:t>ip</a:t>
            </a:r>
            <a:r>
              <a:rPr lang="en-US" sz="2400" dirty="0">
                <a:solidFill>
                  <a:srgbClr val="0000CC"/>
                </a:solidFill>
              </a:rPr>
              <a:t> address 192.168.20.100 255.255.255.0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VTP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1900 Switch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>
                <a:solidFill>
                  <a:srgbClr val="0000CC"/>
                </a:solidFill>
              </a:rPr>
              <a:t>1900(config)#vtp server</a:t>
            </a:r>
            <a:r>
              <a:rPr lang="en-US"/>
              <a:t>                     ------&gt; default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>
                <a:solidFill>
                  <a:srgbClr val="0000CC"/>
                </a:solidFill>
              </a:rPr>
              <a:t>1900(config)#vtp domain orbits</a:t>
            </a:r>
          </a:p>
          <a:p>
            <a:pPr>
              <a:buFontTx/>
              <a:buNone/>
            </a:pPr>
            <a:r>
              <a:rPr lang="en-US" sz="2400"/>
              <a:t>2950 Switch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>
                <a:solidFill>
                  <a:srgbClr val="0000CC"/>
                </a:solidFill>
              </a:rPr>
              <a:t>Switch(config)#vtp mode server</a:t>
            </a:r>
            <a:r>
              <a:rPr lang="en-US"/>
              <a:t>     ------&gt; default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>
                <a:solidFill>
                  <a:srgbClr val="0000CC"/>
                </a:solidFill>
              </a:rPr>
              <a:t>Switch(config)#vtp domain orbits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Troubleshooting VTP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8305800" cy="685800"/>
          </a:xfrm>
        </p:spPr>
        <p:txBody>
          <a:bodyPr>
            <a:normAutofit fontScale="92500"/>
          </a:bodyPr>
          <a:lstStyle/>
          <a:p>
            <a:r>
              <a:rPr lang="en-US"/>
              <a:t>Study the output from the two switches below:</a:t>
            </a:r>
          </a:p>
          <a:p>
            <a:endParaRPr lang="en-US" sz="1800"/>
          </a:p>
        </p:txBody>
      </p:sp>
      <p:graphicFrame>
        <p:nvGraphicFramePr>
          <p:cNvPr id="32786" name="Group 18"/>
          <p:cNvGraphicFramePr>
            <a:graphicFrameLocks noGrp="1"/>
          </p:cNvGraphicFramePr>
          <p:nvPr>
            <p:ph sz="half" idx="2"/>
          </p:nvPr>
        </p:nvGraphicFramePr>
        <p:xfrm>
          <a:off x="457200" y="1828800"/>
          <a:ext cx="8382000" cy="4523232"/>
        </p:xfrm>
        <a:graphic>
          <a:graphicData uri="http://schemas.openxmlformats.org/drawingml/2006/table">
            <a:tbl>
              <a:tblPr rtl="1"/>
              <a:tblGrid>
                <a:gridCol w="4191000"/>
                <a:gridCol w="4191000"/>
              </a:tblGrid>
              <a:tr h="449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SwitchB#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sh vtp status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Version :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Configuration Revision :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Maximum VLANs supported locally : 64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 of existing VLANs : 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Operating Mode : Server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Domain Name : GlobalNet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Pruning Mode : Disabled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V2 Mode : Disabled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Traps Generation : Disabled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SwitchA#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sh vtp status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Version :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Configuration Revision :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Maximum VLANs supported locally : 64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 of existing VLANs : 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Operating Mode : Server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Domain Name : RouterSim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Pruning Mode : Disabled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V2 Mode : Disabled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Traps Generation : Disabled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lang="en-US" b="1" dirty="0"/>
              <a:t>Troubleshooting VTP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8305800" cy="685800"/>
          </a:xfrm>
        </p:spPr>
        <p:txBody>
          <a:bodyPr/>
          <a:lstStyle/>
          <a:p>
            <a:r>
              <a:rPr lang="en-US" dirty="0"/>
              <a:t>Study the output from the switch below:</a:t>
            </a:r>
          </a:p>
          <a:p>
            <a:endParaRPr lang="en-US" sz="1800" dirty="0"/>
          </a:p>
        </p:txBody>
      </p:sp>
      <p:graphicFrame>
        <p:nvGraphicFramePr>
          <p:cNvPr id="34829" name="Group 13"/>
          <p:cNvGraphicFramePr>
            <a:graphicFrameLocks noGrp="1"/>
          </p:cNvGraphicFramePr>
          <p:nvPr>
            <p:ph sz="half" idx="2"/>
          </p:nvPr>
        </p:nvGraphicFramePr>
        <p:xfrm>
          <a:off x="609600" y="1828800"/>
          <a:ext cx="8382000" cy="4495800"/>
        </p:xfrm>
        <a:graphic>
          <a:graphicData uri="http://schemas.openxmlformats.org/drawingml/2006/table">
            <a:tbl>
              <a:tblPr rtl="1"/>
              <a:tblGrid>
                <a:gridCol w="4191000"/>
                <a:gridCol w="4191000"/>
              </a:tblGrid>
              <a:tr h="449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You are trying to create a new VLAN on Switch, but you get an error! Why?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SwitchC#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sh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status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Version :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Configuration Revision :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Maximum VLANs supported locally : 64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 of existing VLANs : 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Operating Mode : Client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Domain Name : Todd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Pruning Mode : Disabled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V2 Mode : Disabled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VTP Traps Generation : Disabled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VLAN Basics</a:t>
            </a:r>
          </a:p>
          <a:p>
            <a:endParaRPr lang="en-US" sz="900"/>
          </a:p>
          <a:p>
            <a:r>
              <a:rPr lang="en-US" sz="2800"/>
              <a:t>VLAN Types</a:t>
            </a:r>
          </a:p>
          <a:p>
            <a:endParaRPr lang="en-US" sz="900"/>
          </a:p>
          <a:p>
            <a:r>
              <a:rPr lang="en-US" sz="2800"/>
              <a:t>Identifying VLANs</a:t>
            </a:r>
          </a:p>
          <a:p>
            <a:endParaRPr lang="en-US" sz="900"/>
          </a:p>
          <a:p>
            <a:r>
              <a:rPr lang="en-US" sz="2800"/>
              <a:t>VLAN Trunking Protocol</a:t>
            </a:r>
          </a:p>
          <a:p>
            <a:endParaRPr lang="en-US" sz="900"/>
          </a:p>
          <a:p>
            <a:r>
              <a:rPr lang="en-US" sz="2800"/>
              <a:t>Routing between VLANs</a:t>
            </a:r>
          </a:p>
          <a:p>
            <a:endParaRPr lang="en-US" sz="900"/>
          </a:p>
          <a:p>
            <a:r>
              <a:rPr lang="en-US" sz="2800"/>
              <a:t>Configuring VLANs</a:t>
            </a:r>
          </a:p>
          <a:p>
            <a:endParaRPr lang="en-US" sz="2800"/>
          </a:p>
          <a:p>
            <a:endParaRPr lang="en-US" sz="28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VLAN Basics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 VLAN is a group of network services not restricted to a physical segment or LAN switch</a:t>
            </a:r>
            <a:r>
              <a:rPr lang="en-US" dirty="0"/>
              <a:t>. </a:t>
            </a:r>
          </a:p>
          <a:p>
            <a:r>
              <a:rPr lang="en-US" dirty="0"/>
              <a:t>Configuration or reconfiguration of VLANs is done through software. </a:t>
            </a:r>
          </a:p>
          <a:p>
            <a:r>
              <a:rPr lang="en-US" dirty="0"/>
              <a:t>VLANs increase overall network performance by logically grouping users and resources together. </a:t>
            </a:r>
          </a:p>
          <a:p>
            <a:r>
              <a:rPr lang="en-US" dirty="0"/>
              <a:t>VLANs are powerful tools for network administrators.</a:t>
            </a:r>
          </a:p>
          <a:p>
            <a:r>
              <a:rPr lang="en-US" dirty="0"/>
              <a:t>A group of users needing high security can be put into a VLAN so that no users outside of the VLAN can communicate with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</a:t>
            </a:r>
            <a:endParaRPr lang="en-US" dirty="0"/>
          </a:p>
        </p:txBody>
      </p:sp>
      <p:pic>
        <p:nvPicPr>
          <p:cNvPr id="4" name="Picture 4" descr="4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1524000"/>
            <a:ext cx="74676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Static VLANs: </a:t>
            </a:r>
          </a:p>
          <a:p>
            <a:pPr lvl="1">
              <a:buClr>
                <a:srgbClr val="0000CC"/>
              </a:buClr>
            </a:pPr>
            <a:r>
              <a:rPr lang="en-US" sz="2400" b="1" dirty="0"/>
              <a:t>The switch port that you assign a VLAN association to always maintains that association until an administrator manually changes that port assignment.</a:t>
            </a:r>
          </a:p>
          <a:p>
            <a:endParaRPr lang="en-US" sz="2400" b="1" dirty="0"/>
          </a:p>
          <a:p>
            <a:r>
              <a:rPr lang="en-US" sz="2400" b="1" dirty="0"/>
              <a:t>Dynamic VLANs: </a:t>
            </a:r>
          </a:p>
          <a:p>
            <a:pPr lvl="1">
              <a:buClr>
                <a:srgbClr val="0000CC"/>
              </a:buClr>
            </a:pPr>
            <a:r>
              <a:rPr lang="en-US" sz="2400" b="1" dirty="0"/>
              <a:t>Are created through network management software. </a:t>
            </a:r>
          </a:p>
          <a:p>
            <a:pPr lvl="1">
              <a:buClr>
                <a:srgbClr val="0000CC"/>
              </a:buClr>
            </a:pPr>
            <a:r>
              <a:rPr lang="en-US" sz="2400" b="1" dirty="0" err="1"/>
              <a:t>CiscoWorks</a:t>
            </a:r>
            <a:r>
              <a:rPr lang="en-US" sz="2400" b="1" dirty="0"/>
              <a:t> 2000 or </a:t>
            </a:r>
            <a:r>
              <a:rPr lang="en-US" sz="2400" b="1" dirty="0" err="1"/>
              <a:t>CiscoWorks</a:t>
            </a:r>
            <a:r>
              <a:rPr lang="en-US" sz="2400" b="1" dirty="0"/>
              <a:t> for Switched Internetworks is used to create Dynamic VLANs. </a:t>
            </a:r>
          </a:p>
          <a:p>
            <a:pPr lvl="1">
              <a:buClr>
                <a:srgbClr val="0000CC"/>
              </a:buClr>
            </a:pPr>
            <a:r>
              <a:rPr lang="en-US" sz="2400" b="1" dirty="0"/>
              <a:t>Allow for membership based on the </a:t>
            </a:r>
            <a:r>
              <a:rPr lang="en-US" sz="2400" b="1" dirty="0">
                <a:solidFill>
                  <a:srgbClr val="FF0000"/>
                </a:solidFill>
              </a:rPr>
              <a:t>MAC address </a:t>
            </a:r>
            <a:r>
              <a:rPr lang="en-US" sz="2400" b="1" dirty="0"/>
              <a:t>of the device connected to the switch port.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467600" cy="762000"/>
          </a:xfrm>
        </p:spPr>
        <p:txBody>
          <a:bodyPr/>
          <a:lstStyle/>
          <a:p>
            <a:r>
              <a:rPr lang="en-US" dirty="0"/>
              <a:t>Identifying VLANs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344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There are two different types of links in a switched environment:</a:t>
            </a:r>
          </a:p>
          <a:p>
            <a:pPr lvl="1">
              <a:buClr>
                <a:srgbClr val="0000CC"/>
              </a:buClr>
            </a:pPr>
            <a:r>
              <a:rPr lang="en-US" dirty="0"/>
              <a:t>Access links: </a:t>
            </a:r>
            <a:r>
              <a:rPr lang="en-US" b="0" dirty="0"/>
              <a:t>This type of link is only part of one VLAN.</a:t>
            </a:r>
          </a:p>
          <a:p>
            <a:pPr lvl="1">
              <a:buClr>
                <a:srgbClr val="0000CC"/>
              </a:buClr>
            </a:pPr>
            <a:r>
              <a:rPr lang="en-US" dirty="0"/>
              <a:t>Trunk links: </a:t>
            </a:r>
            <a:r>
              <a:rPr lang="en-US" b="0" dirty="0"/>
              <a:t>Trunks can carry multiple VLANs and originally gained their name after system trunks that carry multiple VLANS. </a:t>
            </a:r>
            <a:r>
              <a:rPr lang="en-US" b="0" dirty="0">
                <a:latin typeface="Sabon-Roman" charset="0"/>
              </a:rPr>
              <a:t>A </a:t>
            </a:r>
            <a:r>
              <a:rPr lang="en-US" b="0" i="1" dirty="0">
                <a:latin typeface="Sabon-Italic" charset="0"/>
              </a:rPr>
              <a:t>trunk link </a:t>
            </a:r>
            <a:r>
              <a:rPr lang="en-US" b="0" dirty="0">
                <a:latin typeface="Sabon-Roman" charset="0"/>
              </a:rPr>
              <a:t>is a 100- or 1000Mbps point-to-point link between two switches, between a switch and router,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19460" name="Picture 4" descr="4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3581400"/>
            <a:ext cx="79248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/>
              <a:t>VLAN </a:t>
            </a:r>
            <a:r>
              <a:rPr lang="en-US" dirty="0" err="1"/>
              <a:t>Trunking</a:t>
            </a:r>
            <a:r>
              <a:rPr lang="en-US" dirty="0"/>
              <a:t> Protocol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467600" cy="487375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The basic goals of </a:t>
            </a:r>
            <a:r>
              <a:rPr lang="en-US" sz="2400" i="1" dirty="0">
                <a:solidFill>
                  <a:srgbClr val="FF0000"/>
                </a:solidFill>
              </a:rPr>
              <a:t>VLAN </a:t>
            </a:r>
            <a:r>
              <a:rPr lang="en-US" sz="2400" i="1" dirty="0" err="1">
                <a:solidFill>
                  <a:srgbClr val="FF0000"/>
                </a:solidFill>
              </a:rPr>
              <a:t>Trunking</a:t>
            </a:r>
            <a:r>
              <a:rPr lang="en-US" sz="2400" i="1" dirty="0">
                <a:solidFill>
                  <a:srgbClr val="FF0000"/>
                </a:solidFill>
              </a:rPr>
              <a:t> Protocol (VTP) </a:t>
            </a:r>
            <a:r>
              <a:rPr lang="en-US" sz="2400" dirty="0">
                <a:solidFill>
                  <a:srgbClr val="FF0000"/>
                </a:solidFill>
              </a:rPr>
              <a:t>are to manage all configured VLANs across a switched internetwork.</a:t>
            </a:r>
          </a:p>
          <a:p>
            <a:endParaRPr lang="en-US" sz="800" dirty="0"/>
          </a:p>
          <a:p>
            <a:r>
              <a:rPr lang="en-US" sz="2400" dirty="0"/>
              <a:t>Here’s a list of some of the benefits VTP has to offer:</a:t>
            </a:r>
          </a:p>
          <a:p>
            <a:pPr lvl="1">
              <a:buClr>
                <a:srgbClr val="0000CC"/>
              </a:buClr>
            </a:pPr>
            <a:r>
              <a:rPr lang="en-US" sz="2400" dirty="0"/>
              <a:t>Consistent VLAN configuration across all switches in the network.</a:t>
            </a:r>
          </a:p>
          <a:p>
            <a:pPr lvl="1">
              <a:buClr>
                <a:srgbClr val="0000CC"/>
              </a:buClr>
            </a:pPr>
            <a:r>
              <a:rPr lang="en-US" sz="2400" dirty="0"/>
              <a:t>VLAN </a:t>
            </a:r>
            <a:r>
              <a:rPr lang="en-US" sz="2400" dirty="0" err="1"/>
              <a:t>trunking</a:t>
            </a:r>
            <a:r>
              <a:rPr lang="en-US" sz="2400" dirty="0"/>
              <a:t> over mixed networks.</a:t>
            </a:r>
          </a:p>
          <a:p>
            <a:pPr lvl="1">
              <a:buClr>
                <a:srgbClr val="0000CC"/>
              </a:buClr>
            </a:pPr>
            <a:r>
              <a:rPr lang="en-US" sz="2400" dirty="0"/>
              <a:t>Accurate tracking and monitoring of VLANs.</a:t>
            </a:r>
          </a:p>
          <a:p>
            <a:pPr lvl="1">
              <a:buClr>
                <a:srgbClr val="0000CC"/>
              </a:buClr>
            </a:pPr>
            <a:r>
              <a:rPr lang="en-US" sz="2400" dirty="0"/>
              <a:t>Dynamic reporting of added VLANs to all switches in the VTP domain.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543800" cy="914400"/>
          </a:xfrm>
        </p:spPr>
        <p:txBody>
          <a:bodyPr/>
          <a:lstStyle/>
          <a:p>
            <a:r>
              <a:rPr lang="en-US" dirty="0"/>
              <a:t>VTP Modes of Operation</a:t>
            </a:r>
          </a:p>
        </p:txBody>
      </p:sp>
      <p:graphicFrame>
        <p:nvGraphicFramePr>
          <p:cNvPr id="24619" name="Group 4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525466600"/>
              </p:ext>
            </p:extLst>
          </p:nvPr>
        </p:nvGraphicFramePr>
        <p:xfrm>
          <a:off x="609600" y="1295400"/>
          <a:ext cx="8077200" cy="4854639"/>
        </p:xfrm>
        <a:graphic>
          <a:graphicData uri="http://schemas.openxmlformats.org/drawingml/2006/table">
            <a:tbl>
              <a:tblPr rtl="1"/>
              <a:tblGrid>
                <a:gridCol w="6346371"/>
                <a:gridCol w="1730829"/>
              </a:tblGrid>
              <a:tr h="177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is the default for all Catalyst switches.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You need at least one server in your VTP domain to propagate VLAN information throughout the domain.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 switch must be in server mode to be able to create, add, or delete VLANs in a VTP domain.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Changing VTP information must also be done in server mode, and any change made to a switch in server mode will be advertised to the entire VTP domain.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Server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 client mode, switches receive information from VTP servers, and they also send and receive updates.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Can’t make any changes.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Client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0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Don’t participate in the VTP domain, but they’ll still forward VTP advertisements through any configured trunk links.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 purpose of Transparent mode is to allow remote switches to receive the VLAN database from a VTP Server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Transparent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467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Routing between VLANs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153400" cy="2667000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/>
              <a:t>If you want hosts or any other IP-addressable device to communicate between VLANs, a Router is absolutely necessary.</a:t>
            </a:r>
          </a:p>
          <a:p>
            <a:r>
              <a:rPr lang="en-US" b="0" dirty="0"/>
              <a:t>For this, you can use a router that has an interface for each VLAN.</a:t>
            </a:r>
          </a:p>
          <a:p>
            <a:r>
              <a:rPr lang="en-US" b="0" dirty="0"/>
              <a:t>Instead of using a router interface for each VLAN, you use one Fast Ethernet interface and run ISL or 802.1Q </a:t>
            </a:r>
            <a:r>
              <a:rPr lang="en-US" b="0" dirty="0" err="1"/>
              <a:t>trunking</a:t>
            </a:r>
            <a:r>
              <a:rPr lang="en-US" b="0" dirty="0"/>
              <a:t>.</a:t>
            </a:r>
          </a:p>
          <a:p>
            <a:r>
              <a:rPr lang="en-US" b="0" dirty="0"/>
              <a:t>This allows all VLANs to communicate through one interface. Cisco calls this a </a:t>
            </a:r>
            <a:r>
              <a:rPr lang="en-US" sz="2400" dirty="0"/>
              <a:t>“router on a stick”.</a:t>
            </a:r>
            <a:endParaRPr lang="en-US" dirty="0"/>
          </a:p>
        </p:txBody>
      </p:sp>
      <p:pic>
        <p:nvPicPr>
          <p:cNvPr id="26628" name="Picture 4" descr="4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733800"/>
            <a:ext cx="73152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918</Words>
  <Application>Microsoft Office PowerPoint</Application>
  <PresentationFormat>On-screen Show (4:3)</PresentationFormat>
  <Paragraphs>149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Virtual Lans </vt:lpstr>
      <vt:lpstr>Overview</vt:lpstr>
      <vt:lpstr>VLAN Basics</vt:lpstr>
      <vt:lpstr>VLAN</vt:lpstr>
      <vt:lpstr>VLAN Types</vt:lpstr>
      <vt:lpstr>Identifying VLANs</vt:lpstr>
      <vt:lpstr>VLAN Trunking Protocol</vt:lpstr>
      <vt:lpstr>VTP Modes of Operation</vt:lpstr>
      <vt:lpstr>Routing between VLANs</vt:lpstr>
      <vt:lpstr>Configuring VLANs</vt:lpstr>
      <vt:lpstr>Configuring VLANs</vt:lpstr>
      <vt:lpstr>Configuring VLANs</vt:lpstr>
      <vt:lpstr>Configuring VLANs</vt:lpstr>
      <vt:lpstr>Configuring VTP</vt:lpstr>
      <vt:lpstr>Troubleshooting VTP</vt:lpstr>
      <vt:lpstr>Troubleshooting VTP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DOEL PC</cp:lastModifiedBy>
  <cp:revision>26</cp:revision>
  <dcterms:created xsi:type="dcterms:W3CDTF">2013-07-15T07:22:55Z</dcterms:created>
  <dcterms:modified xsi:type="dcterms:W3CDTF">2014-06-10T18:32:56Z</dcterms:modified>
</cp:coreProperties>
</file>