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 id="271" r:id="rId15"/>
    <p:sldId id="272" r:id="rId16"/>
    <p:sldId id="274"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24"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C4AA4-A2EC-4157-A3A2-6DACEC7B9EAE}" type="datetimeFigureOut">
              <a:rPr lang="en-US" smtClean="0"/>
              <a:pPr/>
              <a:t>10/18/2017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666AD-D665-418A-B6ED-242F5C3CE477}" type="slidenum">
              <a:rPr lang="en-IN" smtClean="0"/>
              <a:pPr/>
              <a:t>‹#›</a:t>
            </a:fld>
            <a:endParaRPr lang="en-IN"/>
          </a:p>
        </p:txBody>
      </p:sp>
    </p:spTree>
    <p:extLst>
      <p:ext uri="{BB962C8B-B14F-4D97-AF65-F5344CB8AC3E}">
        <p14:creationId xmlns:p14="http://schemas.microsoft.com/office/powerpoint/2010/main" xmlns="" val="361768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CE666AD-D665-418A-B6ED-242F5C3CE477}" type="slidenum">
              <a:rPr lang="en-IN" smtClean="0"/>
              <a:pPr/>
              <a:t>15</a:t>
            </a:fld>
            <a:endParaRPr lang="en-IN"/>
          </a:p>
        </p:txBody>
      </p:sp>
    </p:spTree>
    <p:extLst>
      <p:ext uri="{BB962C8B-B14F-4D97-AF65-F5344CB8AC3E}">
        <p14:creationId xmlns:p14="http://schemas.microsoft.com/office/powerpoint/2010/main" xmlns="" val="96351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B2587-5E70-4683-9B1D-9060F8F11B1A}" type="datetimeFigureOut">
              <a:rPr lang="en-US" smtClean="0"/>
              <a:pPr/>
              <a:t>10/18/2017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E12A5-1422-4C81-A7B2-79A6D48B28F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B2587-5E70-4683-9B1D-9060F8F11B1A}" type="datetimeFigureOut">
              <a:rPr lang="en-US" smtClean="0"/>
              <a:pPr/>
              <a:t>10/18/2017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E12A5-1422-4C81-A7B2-79A6D48B28F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US" sz="3200" b="1" dirty="0"/>
              <a:t>GITOS (GITAM OS)</a:t>
            </a:r>
            <a:r>
              <a:rPr lang="en-IN" sz="3200" b="1" dirty="0"/>
              <a:t/>
            </a:r>
            <a:br>
              <a:rPr lang="en-IN" sz="3200" b="1" dirty="0"/>
            </a:br>
            <a:r>
              <a:rPr lang="en-US" sz="3200" dirty="0" smtClean="0"/>
              <a:t>A PROJECT REPORT</a:t>
            </a:r>
            <a:endParaRPr lang="en-IN" sz="3200" dirty="0"/>
          </a:p>
        </p:txBody>
      </p:sp>
      <p:sp>
        <p:nvSpPr>
          <p:cNvPr id="3" name="Subtitle 2"/>
          <p:cNvSpPr>
            <a:spLocks noGrp="1"/>
          </p:cNvSpPr>
          <p:nvPr>
            <p:ph type="subTitle" idx="1"/>
          </p:nvPr>
        </p:nvSpPr>
        <p:spPr>
          <a:xfrm>
            <a:off x="142844" y="2057400"/>
            <a:ext cx="9001156" cy="4495800"/>
          </a:xfrm>
        </p:spPr>
        <p:txBody>
          <a:bodyPr>
            <a:normAutofit fontScale="92500" lnSpcReduction="20000"/>
          </a:bodyPr>
          <a:lstStyle/>
          <a:p>
            <a:endParaRPr lang="en-US" sz="1900" b="1" dirty="0" smtClean="0">
              <a:solidFill>
                <a:schemeClr val="tx1"/>
              </a:solidFill>
            </a:endParaRPr>
          </a:p>
          <a:p>
            <a:endParaRPr lang="en-US" sz="1900" b="1" dirty="0" smtClean="0">
              <a:solidFill>
                <a:schemeClr val="tx1"/>
              </a:solidFill>
            </a:endParaRPr>
          </a:p>
          <a:p>
            <a:endParaRPr lang="en-US" sz="1900" b="1" dirty="0" smtClean="0">
              <a:solidFill>
                <a:schemeClr val="tx1"/>
              </a:solidFill>
            </a:endParaRPr>
          </a:p>
          <a:p>
            <a:endParaRPr lang="en-US" sz="1900" b="1" dirty="0" smtClean="0">
              <a:solidFill>
                <a:schemeClr val="tx1"/>
              </a:solidFill>
            </a:endParaRPr>
          </a:p>
          <a:p>
            <a:r>
              <a:rPr lang="en-US" sz="1900" b="1" dirty="0" smtClean="0">
                <a:solidFill>
                  <a:schemeClr val="tx1"/>
                </a:solidFill>
              </a:rPr>
              <a:t>THE </a:t>
            </a:r>
            <a:r>
              <a:rPr lang="en-US" sz="1900" b="1" dirty="0">
                <a:solidFill>
                  <a:schemeClr val="tx1"/>
                </a:solidFill>
              </a:rPr>
              <a:t>ACADEMIC </a:t>
            </a:r>
            <a:r>
              <a:rPr lang="en-US" sz="1900" b="1" dirty="0" smtClean="0">
                <a:solidFill>
                  <a:schemeClr val="tx1"/>
                </a:solidFill>
              </a:rPr>
              <a:t>PROJECT</a:t>
            </a:r>
          </a:p>
          <a:p>
            <a:r>
              <a:rPr lang="en-US" sz="1900" b="1" dirty="0" smtClean="0">
                <a:solidFill>
                  <a:schemeClr val="tx1"/>
                </a:solidFill>
              </a:rPr>
              <a:t>IN</a:t>
            </a:r>
            <a:endParaRPr lang="en-IN" sz="1900" b="1" dirty="0">
              <a:solidFill>
                <a:schemeClr val="tx1"/>
              </a:solidFill>
            </a:endParaRPr>
          </a:p>
          <a:p>
            <a:r>
              <a:rPr lang="en-US" sz="1900" b="1" dirty="0" smtClean="0">
                <a:solidFill>
                  <a:schemeClr val="tx1"/>
                </a:solidFill>
              </a:rPr>
              <a:t>COMPUTER </a:t>
            </a:r>
            <a:r>
              <a:rPr lang="en-US" sz="1900" b="1" dirty="0">
                <a:solidFill>
                  <a:schemeClr val="tx1"/>
                </a:solidFill>
              </a:rPr>
              <a:t>SCIENCE AND </a:t>
            </a:r>
            <a:r>
              <a:rPr lang="en-US" sz="1900" b="1" dirty="0" smtClean="0">
                <a:solidFill>
                  <a:schemeClr val="tx1"/>
                </a:solidFill>
              </a:rPr>
              <a:t>ENGINEERING</a:t>
            </a:r>
          </a:p>
          <a:p>
            <a:endParaRPr lang="en-US" sz="1900" b="1" dirty="0" smtClean="0">
              <a:solidFill>
                <a:schemeClr val="tx1"/>
              </a:solidFill>
            </a:endParaRPr>
          </a:p>
          <a:p>
            <a:pPr algn="r"/>
            <a:r>
              <a:rPr lang="en-US" sz="1900" b="1" dirty="0" smtClean="0">
                <a:solidFill>
                  <a:schemeClr val="tx1"/>
                </a:solidFill>
              </a:rPr>
              <a:t>BY 				</a:t>
            </a:r>
            <a:endParaRPr lang="en-IN" sz="1900" b="1" dirty="0" smtClean="0">
              <a:solidFill>
                <a:schemeClr val="tx1"/>
              </a:solidFill>
            </a:endParaRPr>
          </a:p>
          <a:p>
            <a:pPr algn="r"/>
            <a:r>
              <a:rPr lang="en-US" sz="1900" b="1" dirty="0" smtClean="0">
                <a:solidFill>
                  <a:schemeClr val="tx1"/>
                </a:solidFill>
              </a:rPr>
              <a:t>Under the guidance</a:t>
            </a:r>
            <a:r>
              <a:rPr lang="en-US" sz="1900" b="1" dirty="0" smtClean="0">
                <a:solidFill>
                  <a:schemeClr val="tx1"/>
                </a:solidFill>
              </a:rPr>
              <a:t> of                                                     D.SOHITH                2210314714</a:t>
            </a:r>
            <a:endParaRPr lang="en-IN" sz="1900" dirty="0" smtClean="0">
              <a:solidFill>
                <a:schemeClr val="tx1"/>
              </a:solidFill>
            </a:endParaRPr>
          </a:p>
          <a:p>
            <a:pPr algn="r"/>
            <a:r>
              <a:rPr lang="en-US" sz="1900" b="1" dirty="0" smtClean="0">
                <a:solidFill>
                  <a:schemeClr val="tx1"/>
                </a:solidFill>
              </a:rPr>
              <a:t>       Mr.Yugandhar Garapati		</a:t>
            </a:r>
            <a:r>
              <a:rPr lang="en-US" sz="1900" b="1" dirty="0" smtClean="0">
                <a:solidFill>
                  <a:schemeClr val="tx1"/>
                </a:solidFill>
              </a:rPr>
              <a:t>	</a:t>
            </a:r>
            <a:r>
              <a:rPr lang="en-US" sz="1900" b="1" dirty="0" smtClean="0">
                <a:solidFill>
                  <a:schemeClr val="tx1"/>
                </a:solidFill>
              </a:rPr>
              <a:t>   </a:t>
            </a:r>
            <a:r>
              <a:rPr lang="en-US" sz="1900" b="1" dirty="0" smtClean="0">
                <a:solidFill>
                  <a:schemeClr val="tx1"/>
                </a:solidFill>
              </a:rPr>
              <a:t>C </a:t>
            </a:r>
            <a:r>
              <a:rPr lang="en-US" sz="1900" b="1" dirty="0" smtClean="0">
                <a:solidFill>
                  <a:schemeClr val="tx1"/>
                </a:solidFill>
              </a:rPr>
              <a:t>SAI </a:t>
            </a:r>
            <a:r>
              <a:rPr lang="en-US" sz="1900" b="1" dirty="0" smtClean="0">
                <a:solidFill>
                  <a:schemeClr val="tx1"/>
                </a:solidFill>
              </a:rPr>
              <a:t>SATHVICK            </a:t>
            </a:r>
            <a:r>
              <a:rPr lang="en-US" sz="1900" b="1" dirty="0" smtClean="0">
                <a:solidFill>
                  <a:schemeClr val="tx1"/>
                </a:solidFill>
              </a:rPr>
              <a:t>    2210314709 </a:t>
            </a:r>
            <a:r>
              <a:rPr lang="en-US" sz="1900" b="1" dirty="0" smtClean="0">
                <a:solidFill>
                  <a:schemeClr val="tx1"/>
                </a:solidFill>
              </a:rPr>
              <a:t>	 </a:t>
            </a:r>
            <a:r>
              <a:rPr lang="en-US" sz="1900" b="1" dirty="0" smtClean="0">
                <a:solidFill>
                  <a:schemeClr val="tx1"/>
                </a:solidFill>
              </a:rPr>
              <a:t>(M.Tech)	,Ph.D	   		 WASEEM </a:t>
            </a:r>
            <a:r>
              <a:rPr lang="en-US" sz="1900" b="1" dirty="0" smtClean="0">
                <a:solidFill>
                  <a:schemeClr val="tx1"/>
                </a:solidFill>
              </a:rPr>
              <a:t>VADLA         </a:t>
            </a:r>
            <a:r>
              <a:rPr lang="en-US" sz="1900" b="1" dirty="0" smtClean="0">
                <a:solidFill>
                  <a:schemeClr val="tx1"/>
                </a:solidFill>
              </a:rPr>
              <a:t>          </a:t>
            </a:r>
            <a:r>
              <a:rPr lang="en-US" sz="1900" b="1" dirty="0" smtClean="0">
                <a:solidFill>
                  <a:schemeClr val="tx1"/>
                </a:solidFill>
              </a:rPr>
              <a:t>2210314763 </a:t>
            </a:r>
            <a:r>
              <a:rPr lang="en-US" sz="1900" b="1" dirty="0" smtClean="0">
                <a:solidFill>
                  <a:schemeClr val="tx1"/>
                </a:solidFill>
              </a:rPr>
              <a:t>	</a:t>
            </a:r>
            <a:r>
              <a:rPr lang="en-US" sz="1900" b="1" smtClean="0">
                <a:solidFill>
                  <a:schemeClr val="tx1"/>
                </a:solidFill>
              </a:rPr>
              <a:t>Assistant Professor		</a:t>
            </a:r>
            <a:r>
              <a:rPr lang="en-US" sz="1900" b="1" dirty="0" smtClean="0">
                <a:solidFill>
                  <a:schemeClr val="tx1"/>
                </a:solidFill>
              </a:rPr>
              <a:t>	</a:t>
            </a:r>
            <a:r>
              <a:rPr lang="en-US" sz="1900" b="1" dirty="0" smtClean="0">
                <a:solidFill>
                  <a:schemeClr val="tx1"/>
                </a:solidFill>
              </a:rPr>
              <a:t> K RAHUL SRINIVAS             2210314750 </a:t>
            </a:r>
            <a:r>
              <a:rPr lang="en-US" sz="1900" b="1" dirty="0" smtClean="0">
                <a:solidFill>
                  <a:schemeClr val="tx1"/>
                </a:solidFill>
              </a:rPr>
              <a:t>	</a:t>
            </a:r>
            <a:r>
              <a:rPr lang="en-US" sz="1900" b="1" dirty="0" smtClean="0">
                <a:solidFill>
                  <a:schemeClr val="tx1"/>
                </a:solidFill>
              </a:rPr>
              <a:t>			</a:t>
            </a:r>
            <a:endParaRPr lang="en-IN" sz="1900" dirty="0" smtClean="0">
              <a:solidFill>
                <a:schemeClr val="tx1"/>
              </a:solidFill>
            </a:endParaRPr>
          </a:p>
          <a:p>
            <a:pPr algn="r"/>
            <a:r>
              <a:rPr lang="en-US" sz="1900" b="1" dirty="0" smtClean="0">
                <a:solidFill>
                  <a:schemeClr val="tx1"/>
                </a:solidFill>
              </a:rPr>
              <a:t>                                                                            </a:t>
            </a:r>
            <a:endParaRPr lang="en-IN" sz="1900" b="1" dirty="0" smtClean="0">
              <a:solidFill>
                <a:schemeClr val="tx1"/>
              </a:solidFill>
            </a:endParaRPr>
          </a:p>
          <a:p>
            <a:pPr algn="r"/>
            <a:r>
              <a:rPr lang="en-US" sz="1900" b="1" dirty="0" smtClean="0">
                <a:solidFill>
                  <a:schemeClr val="tx1"/>
                </a:solidFill>
              </a:rPr>
              <a:t>                                                              </a:t>
            </a:r>
            <a:endParaRPr lang="en-IN" sz="1900" dirty="0" smtClean="0">
              <a:solidFill>
                <a:schemeClr val="tx1"/>
              </a:solidFill>
            </a:endParaRPr>
          </a:p>
        </p:txBody>
      </p:sp>
      <p:pic>
        <p:nvPicPr>
          <p:cNvPr id="4" name="Picture 3"/>
          <p:cNvPicPr/>
          <p:nvPr/>
        </p:nvPicPr>
        <p:blipFill>
          <a:blip r:embed="rId2"/>
          <a:srcRect/>
          <a:stretch>
            <a:fillRect/>
          </a:stretch>
        </p:blipFill>
        <p:spPr bwMode="auto">
          <a:xfrm>
            <a:off x="4000496" y="2000240"/>
            <a:ext cx="1162050" cy="107442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Proposed System</a:t>
            </a:r>
            <a:endParaRPr lang="en-IN"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Advantages of GITOS</a:t>
            </a:r>
            <a:r>
              <a:rPr lang="en-US" dirty="0"/>
              <a:t> are:</a:t>
            </a:r>
            <a:endParaRPr lang="en-IN" dirty="0"/>
          </a:p>
          <a:p>
            <a:pPr lvl="0"/>
            <a:r>
              <a:rPr lang="en-US" dirty="0"/>
              <a:t>It works out of the box, with fully education tools, multimedia support and is extremely easy to use.</a:t>
            </a:r>
            <a:endParaRPr lang="en-IN" dirty="0"/>
          </a:p>
          <a:p>
            <a:pPr lvl="0"/>
            <a:r>
              <a:rPr lang="en-US" dirty="0"/>
              <a:t>It's both free of cost and open source.</a:t>
            </a:r>
            <a:endParaRPr lang="en-IN" dirty="0"/>
          </a:p>
          <a:p>
            <a:pPr lvl="0"/>
            <a:r>
              <a:rPr lang="en-US" dirty="0"/>
              <a:t>It's community-driven, Engineering students from different colleges with their ideas can be used to improve GITOS.</a:t>
            </a:r>
            <a:endParaRPr lang="en-IN" dirty="0"/>
          </a:p>
          <a:p>
            <a:pPr lvl="0"/>
            <a:r>
              <a:rPr lang="en-US" dirty="0"/>
              <a:t>Based on </a:t>
            </a:r>
            <a:r>
              <a:rPr lang="en-US" dirty="0" err="1"/>
              <a:t>Debian</a:t>
            </a:r>
            <a:r>
              <a:rPr lang="en-US" dirty="0"/>
              <a:t> and </a:t>
            </a:r>
            <a:r>
              <a:rPr lang="en-US" dirty="0" err="1"/>
              <a:t>Ubuntu</a:t>
            </a:r>
            <a:r>
              <a:rPr lang="en-US" dirty="0"/>
              <a:t>, it provides about 30,000 packages including all engineering packages and one of the best software managers to install software and tools.</a:t>
            </a:r>
            <a:endParaRPr lang="en-IN" dirty="0"/>
          </a:p>
          <a:p>
            <a:r>
              <a:rPr lang="en-US" dirty="0"/>
              <a:t>It's safe and reliable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a:t>
            </a:r>
            <a:r>
              <a:rPr lang="en-US" sz="3600" b="1" cap="all" dirty="0" smtClean="0"/>
              <a:t>nalysis</a:t>
            </a:r>
            <a:endParaRPr lang="en-IN" sz="3600" dirty="0"/>
          </a:p>
        </p:txBody>
      </p:sp>
      <p:sp>
        <p:nvSpPr>
          <p:cNvPr id="3" name="Content Placeholder 2"/>
          <p:cNvSpPr>
            <a:spLocks noGrp="1"/>
          </p:cNvSpPr>
          <p:nvPr>
            <p:ph idx="1"/>
          </p:nvPr>
        </p:nvSpPr>
        <p:spPr/>
        <p:txBody>
          <a:bodyPr/>
          <a:lstStyle/>
          <a:p>
            <a:pPr lvl="1">
              <a:buNone/>
            </a:pPr>
            <a:endParaRPr lang="en-IN" sz="2000" dirty="0"/>
          </a:p>
          <a:p>
            <a:pPr lvl="1">
              <a:buNone/>
            </a:pPr>
            <a:endParaRPr lang="en-US" b="1" dirty="0" smtClean="0"/>
          </a:p>
          <a:p>
            <a:pPr lvl="1">
              <a:buNone/>
            </a:pPr>
            <a:r>
              <a:rPr lang="en-US" b="1" dirty="0" smtClean="0"/>
              <a:t>Software </a:t>
            </a:r>
            <a:r>
              <a:rPr lang="en-US" b="1" dirty="0"/>
              <a:t>Requirement </a:t>
            </a:r>
            <a:r>
              <a:rPr lang="en-US" b="1" dirty="0" smtClean="0"/>
              <a:t>Specification</a:t>
            </a:r>
          </a:p>
          <a:p>
            <a:pPr lvl="2">
              <a:buNone/>
            </a:pPr>
            <a:r>
              <a:rPr lang="en-US" b="1" dirty="0" smtClean="0"/>
              <a:t>Software requirement</a:t>
            </a:r>
            <a:endParaRPr lang="en-IN" sz="1800" dirty="0" smtClean="0"/>
          </a:p>
          <a:p>
            <a:pPr lvl="2">
              <a:buNone/>
            </a:pPr>
            <a:r>
              <a:rPr lang="en-US" b="1" dirty="0" smtClean="0"/>
              <a:t>Hardware requirement</a:t>
            </a:r>
            <a:endParaRPr lang="en-US" sz="2000" b="1" dirty="0"/>
          </a:p>
          <a:p>
            <a:pPr lvl="1">
              <a:buNone/>
            </a:pPr>
            <a:endParaRPr lang="en-US" sz="2000" b="1" dirty="0" smtClean="0"/>
          </a:p>
          <a:p>
            <a:pPr lvl="1">
              <a:buNone/>
            </a:pPr>
            <a:r>
              <a:rPr lang="en-US" b="1" dirty="0" smtClean="0"/>
              <a:t>Flowchart</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smtClean="0"/>
              <a:t>Software </a:t>
            </a:r>
            <a:r>
              <a:rPr lang="en-US" sz="3600" b="1" dirty="0"/>
              <a:t>Requirement Specification</a:t>
            </a:r>
            <a:r>
              <a:rPr lang="en-IN" sz="3600" dirty="0"/>
              <a:t/>
            </a:r>
            <a:br>
              <a:rPr lang="en-IN" sz="3600" dirty="0"/>
            </a:br>
            <a:endParaRPr lang="en-IN" sz="3600" dirty="0"/>
          </a:p>
        </p:txBody>
      </p:sp>
      <p:sp>
        <p:nvSpPr>
          <p:cNvPr id="3" name="Content Placeholder 2"/>
          <p:cNvSpPr>
            <a:spLocks noGrp="1"/>
          </p:cNvSpPr>
          <p:nvPr>
            <p:ph idx="1"/>
          </p:nvPr>
        </p:nvSpPr>
        <p:spPr/>
        <p:txBody>
          <a:bodyPr/>
          <a:lstStyle/>
          <a:p>
            <a:pPr>
              <a:buNone/>
            </a:pPr>
            <a:r>
              <a:rPr lang="en-US" sz="2800" b="1" dirty="0"/>
              <a:t>Software Requirement </a:t>
            </a:r>
            <a:endParaRPr lang="en-IN" sz="2800" dirty="0"/>
          </a:p>
          <a:p>
            <a:pPr lvl="0"/>
            <a:r>
              <a:rPr lang="en-IN" sz="2800" b="1" dirty="0"/>
              <a:t>Base Operating </a:t>
            </a:r>
            <a:r>
              <a:rPr lang="en-IN" sz="2800" b="1" dirty="0" smtClean="0"/>
              <a:t>System	</a:t>
            </a:r>
            <a:r>
              <a:rPr lang="en-IN" sz="2800" dirty="0" smtClean="0"/>
              <a:t>: </a:t>
            </a:r>
            <a:r>
              <a:rPr lang="en-IN" sz="2800" dirty="0"/>
              <a:t>GNOME Linux </a:t>
            </a:r>
            <a:r>
              <a:rPr lang="en-IN" sz="2800" dirty="0" smtClean="0"/>
              <a:t>						   Flavour</a:t>
            </a:r>
            <a:endParaRPr lang="en-IN" sz="2800" dirty="0"/>
          </a:p>
          <a:p>
            <a:pPr lvl="0"/>
            <a:r>
              <a:rPr lang="en-IN" sz="2800" b="1" dirty="0"/>
              <a:t>Working Website		</a:t>
            </a:r>
            <a:r>
              <a:rPr lang="en-IN" sz="2800" b="1" dirty="0" smtClean="0"/>
              <a:t> </a:t>
            </a:r>
            <a:r>
              <a:rPr lang="en-IN" sz="2800" dirty="0" smtClean="0"/>
              <a:t>: </a:t>
            </a:r>
            <a:r>
              <a:rPr lang="en-IN" sz="2800" dirty="0"/>
              <a:t>SUSE </a:t>
            </a:r>
            <a:r>
              <a:rPr lang="en-IN" sz="2800" dirty="0" smtClean="0"/>
              <a:t>Studio</a:t>
            </a:r>
          </a:p>
          <a:p>
            <a:pPr lvl="0"/>
            <a:endParaRPr lang="en-IN" sz="2800" dirty="0"/>
          </a:p>
          <a:p>
            <a:pPr lvl="0"/>
            <a:r>
              <a:rPr lang="en-IN" sz="2800" b="1" dirty="0"/>
              <a:t>Creating boot			</a:t>
            </a:r>
            <a:r>
              <a:rPr lang="en-IN" sz="2800" b="1" dirty="0" smtClean="0"/>
              <a:t> </a:t>
            </a:r>
            <a:r>
              <a:rPr lang="en-IN" sz="2800" dirty="0" smtClean="0"/>
              <a:t>: </a:t>
            </a:r>
            <a:r>
              <a:rPr lang="en-IN" sz="2800" dirty="0"/>
              <a:t>ISO to </a:t>
            </a:r>
            <a:r>
              <a:rPr lang="en-IN" sz="2800" dirty="0" smtClean="0"/>
              <a:t>USB</a:t>
            </a:r>
          </a:p>
          <a:p>
            <a:pPr lvl="0"/>
            <a:endParaRPr lang="en-IN" sz="2800" dirty="0"/>
          </a:p>
          <a:p>
            <a:pPr lvl="0"/>
            <a:r>
              <a:rPr lang="en-IN" sz="2800" dirty="0"/>
              <a:t>Required Tools and packages to be installed in OS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2800" b="1" dirty="0"/>
              <a:t>Hardware </a:t>
            </a:r>
            <a:r>
              <a:rPr lang="en-IN" sz="2800" b="1" dirty="0" smtClean="0"/>
              <a:t>Requirement</a:t>
            </a:r>
            <a:endParaRPr lang="en-IN" sz="2800" dirty="0" smtClean="0"/>
          </a:p>
          <a:p>
            <a:pPr lvl="0"/>
            <a:r>
              <a:rPr lang="en-IN" sz="2800" b="1" dirty="0" smtClean="0"/>
              <a:t>Hardware</a:t>
            </a:r>
            <a:r>
              <a:rPr lang="en-IN" sz="2800" b="1" dirty="0"/>
              <a:t>			</a:t>
            </a:r>
            <a:r>
              <a:rPr lang="en-IN" sz="2800" b="1" dirty="0" smtClean="0"/>
              <a:t>	</a:t>
            </a:r>
            <a:r>
              <a:rPr lang="en-IN" sz="2800" dirty="0" smtClean="0"/>
              <a:t>:</a:t>
            </a:r>
            <a:r>
              <a:rPr lang="en-IN" sz="2800" dirty="0"/>
              <a:t>Dual Core</a:t>
            </a:r>
          </a:p>
          <a:p>
            <a:pPr lvl="0"/>
            <a:r>
              <a:rPr lang="en-IN" sz="2800" b="1" dirty="0" smtClean="0"/>
              <a:t>Speed</a:t>
            </a:r>
            <a:r>
              <a:rPr lang="en-IN" sz="2800" b="1" dirty="0"/>
              <a:t>				</a:t>
            </a:r>
            <a:r>
              <a:rPr lang="en-IN" sz="2800" dirty="0"/>
              <a:t>:2 GHz</a:t>
            </a:r>
            <a:r>
              <a:rPr lang="en-IN" sz="2800" b="1" dirty="0"/>
              <a:t>	</a:t>
            </a:r>
            <a:endParaRPr lang="en-IN" sz="2800" dirty="0"/>
          </a:p>
          <a:p>
            <a:pPr lvl="0"/>
            <a:r>
              <a:rPr lang="en-IN" sz="2800" b="1" dirty="0"/>
              <a:t>RAM				</a:t>
            </a:r>
            <a:r>
              <a:rPr lang="en-IN" sz="2800" dirty="0"/>
              <a:t>:2 GB</a:t>
            </a:r>
          </a:p>
          <a:p>
            <a:pPr lvl="0"/>
            <a:r>
              <a:rPr lang="en-IN" sz="2800" b="1" dirty="0"/>
              <a:t>Hard Disk			</a:t>
            </a:r>
            <a:r>
              <a:rPr lang="en-IN" sz="2800" b="1" dirty="0" smtClean="0"/>
              <a:t>	</a:t>
            </a:r>
            <a:r>
              <a:rPr lang="en-IN" sz="2800" dirty="0" smtClean="0"/>
              <a:t>:</a:t>
            </a:r>
            <a:r>
              <a:rPr lang="en-IN" sz="2800" dirty="0"/>
              <a:t>25 GB</a:t>
            </a:r>
          </a:p>
          <a:p>
            <a:pPr lvl="0"/>
            <a:r>
              <a:rPr lang="en-IN" sz="2800" b="1" dirty="0"/>
              <a:t>VGA				</a:t>
            </a:r>
            <a:r>
              <a:rPr lang="en-IN" sz="2800" dirty="0"/>
              <a:t>:1024x768 </a:t>
            </a:r>
          </a:p>
          <a:p>
            <a:pPr lvl="0"/>
            <a:r>
              <a:rPr lang="en-IN" sz="2800" b="1" dirty="0"/>
              <a:t> Drive/Port			</a:t>
            </a:r>
            <a:r>
              <a:rPr lang="en-IN" sz="2800" dirty="0"/>
              <a:t>:CD or USB</a:t>
            </a:r>
          </a:p>
          <a:p>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Flow Chart</a:t>
            </a:r>
            <a:endParaRPr lang="en-IN" sz="3600" dirty="0"/>
          </a:p>
        </p:txBody>
      </p:sp>
      <p:pic>
        <p:nvPicPr>
          <p:cNvPr id="4" name="Content Placeholder 3" descr="FlowchartDiagram1"/>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352800" y="1295400"/>
            <a:ext cx="236220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DESIGN</a:t>
            </a:r>
            <a:endParaRPr lang="en-IN" sz="3600" dirty="0"/>
          </a:p>
        </p:txBody>
      </p:sp>
      <p:sp>
        <p:nvSpPr>
          <p:cNvPr id="3" name="Content Placeholder 2"/>
          <p:cNvSpPr>
            <a:spLocks noGrp="1"/>
          </p:cNvSpPr>
          <p:nvPr>
            <p:ph idx="1"/>
          </p:nvPr>
        </p:nvSpPr>
        <p:spPr>
          <a:xfrm>
            <a:off x="457200" y="914400"/>
            <a:ext cx="8229600" cy="5211763"/>
          </a:xfrm>
        </p:spPr>
        <p:txBody>
          <a:bodyPr/>
          <a:lstStyle/>
          <a:p>
            <a:pPr lvl="1">
              <a:buNone/>
            </a:pPr>
            <a:r>
              <a:rPr lang="en-US" b="1" dirty="0" smtClean="0"/>
              <a:t>UML diagrams</a:t>
            </a:r>
          </a:p>
          <a:p>
            <a:pPr lvl="1">
              <a:buNone/>
            </a:pPr>
            <a:r>
              <a:rPr lang="en-US" b="1" dirty="0"/>
              <a:t>Class Diagram</a:t>
            </a:r>
            <a:r>
              <a:rPr lang="en-US" b="1" dirty="0" smtClean="0"/>
              <a:t>:</a:t>
            </a:r>
          </a:p>
          <a:p>
            <a:pPr lvl="1">
              <a:buNone/>
            </a:pPr>
            <a:endParaRPr lang="en-IN" dirty="0"/>
          </a:p>
          <a:p>
            <a:pPr lvl="1">
              <a:buNone/>
            </a:pPr>
            <a:endParaRPr lang="en-IN" dirty="0"/>
          </a:p>
        </p:txBody>
      </p:sp>
      <p:pic>
        <p:nvPicPr>
          <p:cNvPr id="4" name="Picture 3" descr="C:\Users\dsohi\AppData\Local\Microsoft\Windows\INetCache\Content.Word\ClassDiagram1.jpg"/>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981200"/>
            <a:ext cx="8229600" cy="472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IN" dirty="0" smtClean="0"/>
              <a:t>Component Diagram</a:t>
            </a:r>
          </a:p>
          <a:p>
            <a:pPr>
              <a:buNone/>
            </a:pPr>
            <a:endParaRPr lang="en-IN" dirty="0"/>
          </a:p>
        </p:txBody>
      </p:sp>
      <p:pic>
        <p:nvPicPr>
          <p:cNvPr id="4" name="Picture 3" descr="ComponentDiagram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371600"/>
            <a:ext cx="7962900" cy="49072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Conclusion</a:t>
            </a:r>
            <a:endParaRPr lang="en-IN" dirty="0"/>
          </a:p>
        </p:txBody>
      </p:sp>
      <p:sp>
        <p:nvSpPr>
          <p:cNvPr id="3" name="Content Placeholder 2"/>
          <p:cNvSpPr>
            <a:spLocks noGrp="1"/>
          </p:cNvSpPr>
          <p:nvPr>
            <p:ph idx="1"/>
          </p:nvPr>
        </p:nvSpPr>
        <p:spPr/>
        <p:txBody>
          <a:bodyPr>
            <a:normAutofit/>
          </a:bodyPr>
          <a:lstStyle/>
          <a:p>
            <a:pPr>
              <a:buNone/>
            </a:pPr>
            <a:r>
              <a:rPr lang="en-US" dirty="0"/>
              <a:t>	As expected the designed Operating System will be more efficient and have tremendous graphical user interface which can attract large number of engineering students which will lead to the respective institutions to adapt to it easily. It can be implemented in a large scale and its availability can reduce the hefty work behind the installation of each application by the lab technicians. </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Introduction</a:t>
            </a:r>
            <a:endParaRPr lang="en-IN" sz="3600" dirty="0"/>
          </a:p>
        </p:txBody>
      </p:sp>
      <p:sp>
        <p:nvSpPr>
          <p:cNvPr id="3" name="Content Placeholder 2"/>
          <p:cNvSpPr>
            <a:spLocks noGrp="1"/>
          </p:cNvSpPr>
          <p:nvPr>
            <p:ph idx="1"/>
          </p:nvPr>
        </p:nvSpPr>
        <p:spPr/>
        <p:txBody>
          <a:bodyPr/>
          <a:lstStyle/>
          <a:p>
            <a:pPr lvl="1">
              <a:buNone/>
            </a:pPr>
            <a:r>
              <a:rPr lang="en-US" b="1" dirty="0" smtClean="0"/>
              <a:t>Motivation</a:t>
            </a:r>
            <a:endParaRPr lang="en-IN" sz="2000" dirty="0"/>
          </a:p>
          <a:p>
            <a:pPr lvl="1">
              <a:buNone/>
            </a:pPr>
            <a:endParaRPr lang="en-US" b="1" dirty="0" smtClean="0"/>
          </a:p>
          <a:p>
            <a:pPr lvl="1">
              <a:buNone/>
            </a:pPr>
            <a:r>
              <a:rPr lang="en-US" b="1" dirty="0" smtClean="0"/>
              <a:t>Problem definition</a:t>
            </a:r>
            <a:endParaRPr lang="en-IN" sz="2000" dirty="0" smtClean="0"/>
          </a:p>
          <a:p>
            <a:pPr lvl="1">
              <a:buNone/>
            </a:pPr>
            <a:endParaRPr lang="en-US" b="1" dirty="0" smtClean="0"/>
          </a:p>
          <a:p>
            <a:pPr lvl="1">
              <a:buNone/>
            </a:pPr>
            <a:r>
              <a:rPr lang="en-US" b="1" dirty="0" smtClean="0"/>
              <a:t>Objective of Project</a:t>
            </a:r>
            <a:endParaRPr lang="en-IN" sz="2000" b="1" dirty="0"/>
          </a:p>
          <a:p>
            <a:pPr lvl="1">
              <a:buNone/>
            </a:pPr>
            <a:endParaRPr lang="en-US"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MOTIVATION</a:t>
            </a:r>
            <a:endParaRPr lang="en-IN" sz="3600" dirty="0"/>
          </a:p>
        </p:txBody>
      </p:sp>
      <p:sp>
        <p:nvSpPr>
          <p:cNvPr id="3" name="Content Placeholder 2"/>
          <p:cNvSpPr>
            <a:spLocks noGrp="1"/>
          </p:cNvSpPr>
          <p:nvPr>
            <p:ph idx="1"/>
          </p:nvPr>
        </p:nvSpPr>
        <p:spPr/>
        <p:txBody>
          <a:bodyPr>
            <a:normAutofit/>
          </a:bodyPr>
          <a:lstStyle/>
          <a:p>
            <a:r>
              <a:rPr lang="en-IN" sz="2800" dirty="0" smtClean="0"/>
              <a:t>There is no Operating System which is targeted to assist Engineers.</a:t>
            </a:r>
          </a:p>
          <a:p>
            <a:r>
              <a:rPr lang="en-IN" sz="2800" dirty="0" smtClean="0"/>
              <a:t>The aim is to build an Operating System with built-in engineering tools.</a:t>
            </a:r>
          </a:p>
          <a:p>
            <a:r>
              <a:rPr lang="en-US" sz="2800" dirty="0"/>
              <a:t>The operating system will be having a lucrative graphical user interface which will in turn give a better user experience.</a:t>
            </a:r>
            <a:endParaRPr lang="en-IN" sz="2800" dirty="0"/>
          </a:p>
          <a:p>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Problem Definition</a:t>
            </a:r>
            <a:endParaRPr lang="en-IN" sz="3200" dirty="0"/>
          </a:p>
        </p:txBody>
      </p:sp>
      <p:sp>
        <p:nvSpPr>
          <p:cNvPr id="3" name="Content Placeholder 2"/>
          <p:cNvSpPr>
            <a:spLocks noGrp="1"/>
          </p:cNvSpPr>
          <p:nvPr>
            <p:ph idx="1"/>
          </p:nvPr>
        </p:nvSpPr>
        <p:spPr/>
        <p:txBody>
          <a:bodyPr>
            <a:normAutofit/>
          </a:bodyPr>
          <a:lstStyle/>
          <a:p>
            <a:r>
              <a:rPr lang="en-IN" sz="2800" dirty="0" smtClean="0"/>
              <a:t>There are no student centric application Operating System</a:t>
            </a:r>
          </a:p>
          <a:p>
            <a:r>
              <a:rPr lang="en-US" sz="2800" dirty="0" smtClean="0"/>
              <a:t>Universities have to install the applications on their own costing them time.</a:t>
            </a:r>
          </a:p>
          <a:p>
            <a:r>
              <a:rPr lang="en-US" sz="2800" dirty="0" smtClean="0"/>
              <a:t>The </a:t>
            </a:r>
            <a:r>
              <a:rPr lang="en-US" sz="2800" dirty="0"/>
              <a:t>Purpose of </a:t>
            </a:r>
            <a:r>
              <a:rPr lang="en-US" sz="2800" dirty="0" smtClean="0"/>
              <a:t>GITOS is</a:t>
            </a:r>
            <a:r>
              <a:rPr lang="en-US" sz="2800" dirty="0"/>
              <a:t> to fulfill the needs and requirements of the modern engineering </a:t>
            </a:r>
            <a:r>
              <a:rPr lang="en-US" sz="2800" dirty="0" smtClean="0"/>
              <a:t>students.</a:t>
            </a:r>
          </a:p>
          <a:p>
            <a:r>
              <a:rPr lang="en-US" sz="2800" dirty="0" smtClean="0"/>
              <a:t>Irrespective of the branch we aim to provide a useful System.</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Objective of Project</a:t>
            </a:r>
            <a:endParaRPr lang="en-IN" sz="3600" dirty="0"/>
          </a:p>
        </p:txBody>
      </p:sp>
      <p:sp>
        <p:nvSpPr>
          <p:cNvPr id="3" name="Content Placeholder 2"/>
          <p:cNvSpPr>
            <a:spLocks noGrp="1"/>
          </p:cNvSpPr>
          <p:nvPr>
            <p:ph idx="1"/>
          </p:nvPr>
        </p:nvSpPr>
        <p:spPr/>
        <p:txBody>
          <a:bodyPr>
            <a:normAutofit/>
          </a:bodyPr>
          <a:lstStyle/>
          <a:p>
            <a:r>
              <a:rPr lang="en-US" sz="2800" dirty="0"/>
              <a:t>GITOS is an operating system completely for the engineers by the engineers and to the </a:t>
            </a:r>
            <a:r>
              <a:rPr lang="en-US" sz="2800" dirty="0" smtClean="0"/>
              <a:t>engineers.</a:t>
            </a:r>
          </a:p>
          <a:p>
            <a:endParaRPr lang="en-US" sz="2800" dirty="0" smtClean="0"/>
          </a:p>
          <a:p>
            <a:r>
              <a:rPr lang="en-US" sz="2800" dirty="0" smtClean="0"/>
              <a:t>The </a:t>
            </a:r>
            <a:r>
              <a:rPr lang="en-US" sz="2800" dirty="0"/>
              <a:t>Purpose of GITOS to fulfill the needs and requirements of the modern engineering </a:t>
            </a:r>
            <a:r>
              <a:rPr lang="en-US" sz="2800" dirty="0" smtClean="0"/>
              <a:t>students.</a:t>
            </a:r>
          </a:p>
          <a:p>
            <a:endParaRPr lang="en-US" sz="2800" dirty="0" smtClean="0"/>
          </a:p>
          <a:p>
            <a:r>
              <a:rPr lang="en-US" sz="2800" dirty="0" smtClean="0"/>
              <a:t>It </a:t>
            </a:r>
            <a:r>
              <a:rPr lang="en-US" sz="2800" dirty="0"/>
              <a:t>has all the FOSS and </a:t>
            </a:r>
            <a:r>
              <a:rPr lang="en-US" sz="2800" dirty="0" smtClean="0"/>
              <a:t>Proprietary Licensed Academic </a:t>
            </a:r>
            <a:r>
              <a:rPr lang="en-US" sz="2800" dirty="0"/>
              <a:t>software </a:t>
            </a:r>
            <a:r>
              <a:rPr lang="en-US" sz="2800" dirty="0" smtClean="0"/>
              <a:t>and.</a:t>
            </a:r>
            <a:endParaRPr lang="en-IN" sz="2800" dirty="0"/>
          </a:p>
          <a:p>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LITERATURE SURVEY</a:t>
            </a:r>
            <a:endParaRPr lang="en-IN" sz="3600" dirty="0"/>
          </a:p>
        </p:txBody>
      </p:sp>
      <p:sp>
        <p:nvSpPr>
          <p:cNvPr id="3" name="Content Placeholder 2"/>
          <p:cNvSpPr>
            <a:spLocks noGrp="1"/>
          </p:cNvSpPr>
          <p:nvPr>
            <p:ph idx="1"/>
          </p:nvPr>
        </p:nvSpPr>
        <p:spPr/>
        <p:txBody>
          <a:bodyPr/>
          <a:lstStyle/>
          <a:p>
            <a:pPr lvl="1">
              <a:buNone/>
            </a:pPr>
            <a:endParaRPr lang="en-US" b="1" dirty="0" smtClean="0"/>
          </a:p>
          <a:p>
            <a:pPr lvl="1">
              <a:buNone/>
            </a:pPr>
            <a:r>
              <a:rPr lang="en-US" b="1" dirty="0" smtClean="0"/>
              <a:t>Introduction</a:t>
            </a:r>
            <a:endParaRPr lang="en-IN" sz="2000" dirty="0"/>
          </a:p>
          <a:p>
            <a:pPr lvl="1">
              <a:buNone/>
            </a:pPr>
            <a:endParaRPr lang="en-US" b="1" dirty="0" smtClean="0"/>
          </a:p>
          <a:p>
            <a:pPr lvl="1">
              <a:buNone/>
            </a:pPr>
            <a:r>
              <a:rPr lang="en-US" b="1" dirty="0" smtClean="0"/>
              <a:t>Existing System</a:t>
            </a:r>
            <a:endParaRPr lang="en-IN" sz="2000" dirty="0"/>
          </a:p>
          <a:p>
            <a:pPr lvl="1">
              <a:buNone/>
            </a:pPr>
            <a:endParaRPr lang="en-US" b="1" dirty="0" smtClean="0"/>
          </a:p>
          <a:p>
            <a:pPr lvl="1">
              <a:buNone/>
            </a:pPr>
            <a:r>
              <a:rPr lang="en-US" b="1" dirty="0" smtClean="0"/>
              <a:t>Disadvantages </a:t>
            </a:r>
            <a:r>
              <a:rPr lang="en-US" b="1" dirty="0"/>
              <a:t>of Existing </a:t>
            </a:r>
            <a:r>
              <a:rPr lang="en-US" b="1" dirty="0" smtClean="0"/>
              <a:t>system</a:t>
            </a:r>
            <a:endParaRPr lang="en-IN" sz="2000" dirty="0"/>
          </a:p>
          <a:p>
            <a:pPr lvl="1">
              <a:buNone/>
            </a:pPr>
            <a:endParaRPr lang="en-US" b="1" dirty="0" smtClean="0"/>
          </a:p>
          <a:p>
            <a:pPr lvl="1">
              <a:buNone/>
            </a:pPr>
            <a:r>
              <a:rPr lang="en-US" b="1" dirty="0" smtClean="0"/>
              <a:t>Proposed</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
            </a:r>
            <a:br>
              <a:rPr lang="en-IN" sz="3600" dirty="0" smtClean="0"/>
            </a:br>
            <a:r>
              <a:rPr lang="en-IN" sz="3600" dirty="0" smtClean="0"/>
              <a:t>Introduction</a:t>
            </a:r>
            <a:endParaRPr lang="en-IN" sz="3600" dirty="0"/>
          </a:p>
        </p:txBody>
      </p:sp>
      <p:sp>
        <p:nvSpPr>
          <p:cNvPr id="3" name="Content Placeholder 2"/>
          <p:cNvSpPr>
            <a:spLocks noGrp="1"/>
          </p:cNvSpPr>
          <p:nvPr>
            <p:ph idx="1"/>
          </p:nvPr>
        </p:nvSpPr>
        <p:spPr/>
        <p:txBody>
          <a:bodyPr>
            <a:normAutofit/>
          </a:bodyPr>
          <a:lstStyle/>
          <a:p>
            <a:pPr lvl="0">
              <a:buNone/>
            </a:pPr>
            <a:endParaRPr lang="en-US" sz="2800" dirty="0" smtClean="0"/>
          </a:p>
          <a:p>
            <a:pPr lvl="0">
              <a:buNone/>
            </a:pPr>
            <a:r>
              <a:rPr lang="en-US" sz="2800" dirty="0" smtClean="0"/>
              <a:t>The advantages of GITOS are:</a:t>
            </a:r>
            <a:endParaRPr lang="en-US" sz="2800" dirty="0"/>
          </a:p>
          <a:p>
            <a:pPr lvl="0"/>
            <a:r>
              <a:rPr lang="en-US" sz="2800" dirty="0" smtClean="0"/>
              <a:t>It </a:t>
            </a:r>
            <a:r>
              <a:rPr lang="en-US" sz="2800" dirty="0"/>
              <a:t>works out of the </a:t>
            </a:r>
            <a:r>
              <a:rPr lang="en-US" sz="2800" dirty="0" smtClean="0"/>
              <a:t>box.</a:t>
            </a:r>
            <a:endParaRPr lang="en-IN" sz="2800" dirty="0"/>
          </a:p>
          <a:p>
            <a:pPr lvl="0"/>
            <a:r>
              <a:rPr lang="en-US" sz="2800" dirty="0"/>
              <a:t>It's both free of cost and open source.</a:t>
            </a:r>
            <a:endParaRPr lang="en-IN" sz="2800" dirty="0"/>
          </a:p>
          <a:p>
            <a:pPr lvl="0"/>
            <a:r>
              <a:rPr lang="en-US" sz="2800" dirty="0"/>
              <a:t>It's </a:t>
            </a:r>
            <a:r>
              <a:rPr lang="en-US" sz="2800" dirty="0" smtClean="0"/>
              <a:t>community-driven.</a:t>
            </a:r>
            <a:endParaRPr lang="en-IN" sz="2800" dirty="0"/>
          </a:p>
          <a:p>
            <a:pPr lvl="0"/>
            <a:r>
              <a:rPr lang="en-US" sz="2800" dirty="0"/>
              <a:t>Based on </a:t>
            </a:r>
            <a:r>
              <a:rPr lang="en-US" sz="2800" dirty="0" err="1"/>
              <a:t>Debian</a:t>
            </a:r>
            <a:r>
              <a:rPr lang="en-US" sz="2800" dirty="0"/>
              <a:t> and </a:t>
            </a:r>
            <a:r>
              <a:rPr lang="en-US" sz="2800" dirty="0" err="1" smtClean="0"/>
              <a:t>Ubuntu</a:t>
            </a:r>
            <a:r>
              <a:rPr lang="en-US" sz="2800" dirty="0"/>
              <a:t>.</a:t>
            </a:r>
            <a:endParaRPr lang="en-IN" sz="2800" dirty="0"/>
          </a:p>
          <a:p>
            <a:pPr lvl="0"/>
            <a:r>
              <a:rPr lang="en-US" sz="2800" dirty="0"/>
              <a:t>It's safe and reliable</a:t>
            </a:r>
            <a:r>
              <a:rPr lang="en-US" dirty="0"/>
              <a:t>. </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
            </a:r>
            <a:br>
              <a:rPr lang="en-IN" sz="3600" dirty="0" smtClean="0"/>
            </a:br>
            <a:r>
              <a:rPr lang="en-IN" sz="3600" dirty="0" smtClean="0"/>
              <a:t>Existing System</a:t>
            </a:r>
            <a:endParaRPr lang="en-IN" sz="3600"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Presently </a:t>
            </a:r>
            <a:r>
              <a:rPr lang="en-US" sz="2800" dirty="0"/>
              <a:t>the engineering institutions are engaged with proprietary operating system which turns to be very </a:t>
            </a:r>
            <a:r>
              <a:rPr lang="en-US" sz="2800" dirty="0" smtClean="0"/>
              <a:t>costly.</a:t>
            </a:r>
          </a:p>
          <a:p>
            <a:r>
              <a:rPr lang="en-US" sz="2800" dirty="0"/>
              <a:t>An engineering student oriented operating system is still not designed with all specifications </a:t>
            </a:r>
            <a:r>
              <a:rPr lang="en-US" sz="2800" dirty="0" smtClean="0"/>
              <a:t>required</a:t>
            </a:r>
            <a:r>
              <a:rPr lang="en-IN" sz="2800" dirty="0" smtClean="0"/>
              <a:t>.</a:t>
            </a:r>
          </a:p>
          <a:p>
            <a:r>
              <a:rPr lang="en-US" sz="2800" dirty="0" smtClean="0"/>
              <a:t>Existing </a:t>
            </a:r>
            <a:r>
              <a:rPr lang="en-US" sz="2800" dirty="0"/>
              <a:t>operating systems </a:t>
            </a:r>
            <a:r>
              <a:rPr lang="en-US" sz="2800" dirty="0" smtClean="0"/>
              <a:t>provide </a:t>
            </a:r>
            <a:r>
              <a:rPr lang="en-US" sz="2800" dirty="0"/>
              <a:t>variety of user interfaces </a:t>
            </a:r>
            <a:r>
              <a:rPr lang="en-US" sz="2800" dirty="0" smtClean="0"/>
              <a:t>but </a:t>
            </a:r>
            <a:r>
              <a:rPr lang="en-US" sz="2800" dirty="0"/>
              <a:t>fails to satisfy </a:t>
            </a:r>
            <a:r>
              <a:rPr lang="en-US" sz="2800" dirty="0" smtClean="0"/>
              <a:t>present </a:t>
            </a:r>
            <a:r>
              <a:rPr lang="en-US" sz="2800" dirty="0"/>
              <a:t>engineering student’s personal </a:t>
            </a:r>
            <a:r>
              <a:rPr lang="en-US" sz="2800" dirty="0" smtClean="0"/>
              <a:t>specific </a:t>
            </a:r>
            <a:r>
              <a:rPr lang="en-US" sz="2800" dirty="0"/>
              <a:t>needs</a:t>
            </a: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Disadvantages </a:t>
            </a:r>
            <a:r>
              <a:rPr lang="en-US" sz="3600" b="1" dirty="0"/>
              <a:t>of Existing System</a:t>
            </a:r>
            <a:r>
              <a:rPr lang="en-IN" sz="3600" dirty="0"/>
              <a:t/>
            </a:r>
            <a:br>
              <a:rPr lang="en-IN" sz="3600" dirty="0"/>
            </a:br>
            <a:endParaRPr lang="en-IN" sz="3600"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b="1" dirty="0"/>
              <a:t>1) Drivers</a:t>
            </a:r>
            <a:r>
              <a:rPr lang="en-US" dirty="0"/>
              <a:t>: </a:t>
            </a:r>
            <a:r>
              <a:rPr lang="en-US" dirty="0" smtClean="0"/>
              <a:t>Finding the necessary driver </a:t>
            </a:r>
            <a:r>
              <a:rPr lang="en-US" dirty="0"/>
              <a:t>can be </a:t>
            </a:r>
            <a:r>
              <a:rPr lang="en-US" dirty="0" smtClean="0"/>
              <a:t>time taking.</a:t>
            </a:r>
            <a:endParaRPr lang="en-IN" dirty="0"/>
          </a:p>
          <a:p>
            <a:r>
              <a:rPr lang="en-US" b="1" dirty="0"/>
              <a:t>2) Economy</a:t>
            </a:r>
            <a:r>
              <a:rPr lang="en-US" dirty="0"/>
              <a:t>: People are spending </a:t>
            </a:r>
            <a:r>
              <a:rPr lang="en-US" dirty="0" smtClean="0"/>
              <a:t>less, so a free OS is preferred.</a:t>
            </a:r>
            <a:endParaRPr lang="en-IN" dirty="0"/>
          </a:p>
          <a:p>
            <a:r>
              <a:rPr lang="en-US" b="1" dirty="0"/>
              <a:t>3) Trust</a:t>
            </a:r>
            <a:r>
              <a:rPr lang="en-US" dirty="0"/>
              <a:t> : Operating Systems in the market are enabling the user to compromise with their data and </a:t>
            </a:r>
            <a:r>
              <a:rPr lang="en-US" dirty="0" smtClean="0"/>
              <a:t>privacy.</a:t>
            </a:r>
            <a:endParaRPr lang="en-IN" dirty="0"/>
          </a:p>
          <a:p>
            <a:r>
              <a:rPr lang="en-US" b="1" dirty="0"/>
              <a:t>4) End user resistance</a:t>
            </a:r>
            <a:r>
              <a:rPr lang="en-US" dirty="0"/>
              <a:t> : </a:t>
            </a:r>
            <a:r>
              <a:rPr lang="en-US" dirty="0" smtClean="0"/>
              <a:t>Capabilities </a:t>
            </a:r>
            <a:r>
              <a:rPr lang="en-US" dirty="0"/>
              <a:t>of the Linux based operating system </a:t>
            </a:r>
            <a:r>
              <a:rPr lang="en-US" dirty="0" smtClean="0"/>
              <a:t>are </a:t>
            </a:r>
            <a:r>
              <a:rPr lang="en-US" dirty="0"/>
              <a:t>safer, more efficient and less vulnerable to data leak.</a:t>
            </a:r>
            <a:endParaRPr lang="en-IN" dirty="0"/>
          </a:p>
          <a:p>
            <a:r>
              <a:rPr lang="en-US" b="1" dirty="0"/>
              <a:t>5) Value for </a:t>
            </a:r>
            <a:r>
              <a:rPr lang="en-US" b="1" dirty="0" smtClean="0"/>
              <a:t>money: </a:t>
            </a:r>
            <a:r>
              <a:rPr lang="en-US" dirty="0" smtClean="0"/>
              <a:t>Current systems offer very low value for specific needs of an Engineer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312</Words>
  <Application>Microsoft Office PowerPoint</Application>
  <PresentationFormat>On-screen Show (4:3)</PresentationFormat>
  <Paragraphs>101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GITOS (GITAM OS) A PROJECT REPORT</vt:lpstr>
      <vt:lpstr>Introduction</vt:lpstr>
      <vt:lpstr>MOTIVATION</vt:lpstr>
      <vt:lpstr>Problem Definition</vt:lpstr>
      <vt:lpstr>Objective of Project</vt:lpstr>
      <vt:lpstr>LITERATURE SURVEY</vt:lpstr>
      <vt:lpstr> Introduction</vt:lpstr>
      <vt:lpstr> Existing System</vt:lpstr>
      <vt:lpstr> Disadvantages of Existing System </vt:lpstr>
      <vt:lpstr>Proposed System</vt:lpstr>
      <vt:lpstr>Analysis</vt:lpstr>
      <vt:lpstr> Software Requirement Specification </vt:lpstr>
      <vt:lpstr>Slide 13</vt:lpstr>
      <vt:lpstr>Flow Chart</vt:lpstr>
      <vt:lpstr>DESIGN</vt:lpstr>
      <vt:lpstr>Slide 16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GITOS (GITAM OS) A PROJECT REPORT</dc:title>
  <dc:creator>Rahul Srinivas</dc:creator>
  <cp:lastModifiedBy>waseem wass</cp:lastModifiedBy>
  <cp:revision>11</cp:revision>
  <dcterms:created xsi:type="dcterms:W3CDTF">2017-10-17T12:51:48Z</dcterms:created>
  <dcterms:modified xsi:type="dcterms:W3CDTF">2017-10-18T05:25:15Z</dcterms:modified>
</cp:coreProperties>
</file>