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93438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598b960b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598b960b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8598b960b_0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8598b960b_0_1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598b960b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598b960b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8598b960b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8598b960b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8598b960b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8598b960b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8598b960b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8598b960b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8598b960b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8598b960b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8598b960b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8598b960b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8598b960b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8598b960b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8598b960b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8598b960b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dc22b95b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dc22b95b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8598b96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8598b96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78f296e0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78f296e0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78f296e0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78f296e0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598b960b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598b960b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78f296e01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78f296e01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8f296e01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8f296e01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8598b960b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8598b960b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67100" y="1883200"/>
            <a:ext cx="5776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/>
              <a:t>IST687</a:t>
            </a:r>
            <a:r>
              <a:rPr lang="en" sz="4400" b="1" dirty="0" smtClean="0"/>
              <a:t> </a:t>
            </a:r>
            <a:r>
              <a:rPr lang="en" sz="4400" b="1" dirty="0"/>
              <a:t>Consulting Group</a:t>
            </a:r>
            <a:endParaRPr sz="4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9350" y="3646650"/>
            <a:ext cx="3833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Group Members: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Kushal Shah, Dishank Solanki, Yicun Deng, Roderick Cushing</a:t>
            </a:r>
            <a:endParaRPr sz="1900"/>
          </a:p>
        </p:txBody>
      </p:sp>
      <p:grpSp>
        <p:nvGrpSpPr>
          <p:cNvPr id="136" name="Google Shape;136;p13"/>
          <p:cNvGrpSpPr/>
          <p:nvPr/>
        </p:nvGrpSpPr>
        <p:grpSpPr>
          <a:xfrm>
            <a:off x="5962850" y="113913"/>
            <a:ext cx="2852937" cy="2128388"/>
            <a:chOff x="238125" y="2053400"/>
            <a:chExt cx="6403900" cy="2189700"/>
          </a:xfrm>
        </p:grpSpPr>
        <p:sp>
          <p:nvSpPr>
            <p:cNvPr id="137" name="Google Shape;137;p13"/>
            <p:cNvSpPr/>
            <p:nvPr/>
          </p:nvSpPr>
          <p:spPr>
            <a:xfrm>
              <a:off x="238400" y="2953025"/>
              <a:ext cx="4551700" cy="1221150"/>
            </a:xfrm>
            <a:custGeom>
              <a:avLst/>
              <a:gdLst/>
              <a:ahLst/>
              <a:cxnLst/>
              <a:rect l="l" t="t" r="r" b="b"/>
              <a:pathLst>
                <a:path w="182068" h="48846" extrusionOk="0">
                  <a:moveTo>
                    <a:pt x="179802" y="1"/>
                  </a:moveTo>
                  <a:cubicBezTo>
                    <a:pt x="173910" y="2043"/>
                    <a:pt x="167984" y="4063"/>
                    <a:pt x="162047" y="6038"/>
                  </a:cubicBezTo>
                  <a:cubicBezTo>
                    <a:pt x="160853" y="6428"/>
                    <a:pt x="159659" y="6830"/>
                    <a:pt x="158465" y="7221"/>
                  </a:cubicBezTo>
                  <a:cubicBezTo>
                    <a:pt x="158063" y="7355"/>
                    <a:pt x="157661" y="7489"/>
                    <a:pt x="157249" y="7611"/>
                  </a:cubicBezTo>
                  <a:cubicBezTo>
                    <a:pt x="155854" y="8080"/>
                    <a:pt x="154448" y="8538"/>
                    <a:pt x="153053" y="8995"/>
                  </a:cubicBezTo>
                  <a:cubicBezTo>
                    <a:pt x="144092" y="11919"/>
                    <a:pt x="135119" y="14765"/>
                    <a:pt x="126114" y="17532"/>
                  </a:cubicBezTo>
                  <a:cubicBezTo>
                    <a:pt x="115557" y="20791"/>
                    <a:pt x="104955" y="23927"/>
                    <a:pt x="94309" y="26940"/>
                  </a:cubicBezTo>
                  <a:cubicBezTo>
                    <a:pt x="91408" y="27765"/>
                    <a:pt x="88495" y="28580"/>
                    <a:pt x="85571" y="29372"/>
                  </a:cubicBezTo>
                  <a:cubicBezTo>
                    <a:pt x="80996" y="30633"/>
                    <a:pt x="76398" y="31872"/>
                    <a:pt x="71800" y="33066"/>
                  </a:cubicBezTo>
                  <a:cubicBezTo>
                    <a:pt x="69937" y="33557"/>
                    <a:pt x="68073" y="34037"/>
                    <a:pt x="66198" y="34517"/>
                  </a:cubicBezTo>
                  <a:cubicBezTo>
                    <a:pt x="64993" y="34818"/>
                    <a:pt x="63777" y="35131"/>
                    <a:pt x="62560" y="35432"/>
                  </a:cubicBezTo>
                  <a:cubicBezTo>
                    <a:pt x="56512" y="36950"/>
                    <a:pt x="50452" y="38400"/>
                    <a:pt x="44370" y="39762"/>
                  </a:cubicBezTo>
                  <a:cubicBezTo>
                    <a:pt x="35186" y="41826"/>
                    <a:pt x="25957" y="43712"/>
                    <a:pt x="16672" y="45263"/>
                  </a:cubicBezTo>
                  <a:cubicBezTo>
                    <a:pt x="12030" y="46033"/>
                    <a:pt x="7377" y="46725"/>
                    <a:pt x="2701" y="47283"/>
                  </a:cubicBezTo>
                  <a:cubicBezTo>
                    <a:pt x="1797" y="47384"/>
                    <a:pt x="904" y="47495"/>
                    <a:pt x="0" y="47585"/>
                  </a:cubicBezTo>
                  <a:lnTo>
                    <a:pt x="0" y="48846"/>
                  </a:lnTo>
                  <a:cubicBezTo>
                    <a:pt x="949" y="48768"/>
                    <a:pt x="1897" y="48689"/>
                    <a:pt x="2846" y="48611"/>
                  </a:cubicBezTo>
                  <a:cubicBezTo>
                    <a:pt x="7544" y="48198"/>
                    <a:pt x="12242" y="47663"/>
                    <a:pt x="16929" y="47027"/>
                  </a:cubicBezTo>
                  <a:cubicBezTo>
                    <a:pt x="26303" y="45766"/>
                    <a:pt x="35621" y="44170"/>
                    <a:pt x="44906" y="42384"/>
                  </a:cubicBezTo>
                  <a:cubicBezTo>
                    <a:pt x="51323" y="41146"/>
                    <a:pt x="57728" y="39829"/>
                    <a:pt x="64111" y="38434"/>
                  </a:cubicBezTo>
                  <a:cubicBezTo>
                    <a:pt x="65317" y="38166"/>
                    <a:pt x="66522" y="37909"/>
                    <a:pt x="67727" y="37630"/>
                  </a:cubicBezTo>
                  <a:cubicBezTo>
                    <a:pt x="69368" y="37273"/>
                    <a:pt x="71008" y="36905"/>
                    <a:pt x="72660" y="36526"/>
                  </a:cubicBezTo>
                  <a:cubicBezTo>
                    <a:pt x="91073" y="32330"/>
                    <a:pt x="109386" y="27643"/>
                    <a:pt x="127620" y="22666"/>
                  </a:cubicBezTo>
                  <a:cubicBezTo>
                    <a:pt x="136726" y="20166"/>
                    <a:pt x="145821" y="17599"/>
                    <a:pt x="154894" y="14954"/>
                  </a:cubicBezTo>
                  <a:cubicBezTo>
                    <a:pt x="159023" y="13749"/>
                    <a:pt x="163152" y="12533"/>
                    <a:pt x="167270" y="11294"/>
                  </a:cubicBezTo>
                  <a:cubicBezTo>
                    <a:pt x="167538" y="11216"/>
                    <a:pt x="167805" y="11138"/>
                    <a:pt x="168084" y="11049"/>
                  </a:cubicBezTo>
                  <a:cubicBezTo>
                    <a:pt x="169479" y="10636"/>
                    <a:pt x="170874" y="10223"/>
                    <a:pt x="172269" y="9799"/>
                  </a:cubicBezTo>
                  <a:cubicBezTo>
                    <a:pt x="172303" y="9787"/>
                    <a:pt x="172325" y="9776"/>
                    <a:pt x="172347" y="9765"/>
                  </a:cubicBezTo>
                  <a:cubicBezTo>
                    <a:pt x="173720" y="9352"/>
                    <a:pt x="175081" y="8939"/>
                    <a:pt x="176454" y="8515"/>
                  </a:cubicBezTo>
                  <a:cubicBezTo>
                    <a:pt x="178318" y="7935"/>
                    <a:pt x="180193" y="7355"/>
                    <a:pt x="182067" y="6774"/>
                  </a:cubicBezTo>
                  <a:lnTo>
                    <a:pt x="182034" y="6663"/>
                  </a:lnTo>
                  <a:lnTo>
                    <a:pt x="179802" y="1"/>
                  </a:lnTo>
                  <a:close/>
                </a:path>
              </a:pathLst>
            </a:custGeom>
            <a:solidFill>
              <a:srgbClr val="F2F4F8">
                <a:alpha val="52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38125" y="2949675"/>
              <a:ext cx="4184275" cy="1139700"/>
            </a:xfrm>
            <a:custGeom>
              <a:avLst/>
              <a:gdLst/>
              <a:ahLst/>
              <a:cxnLst/>
              <a:rect l="l" t="t" r="r" b="b"/>
              <a:pathLst>
                <a:path w="167371" h="45588" extrusionOk="0">
                  <a:moveTo>
                    <a:pt x="166243" y="1"/>
                  </a:moveTo>
                  <a:cubicBezTo>
                    <a:pt x="165015" y="414"/>
                    <a:pt x="163788" y="827"/>
                    <a:pt x="162560" y="1228"/>
                  </a:cubicBezTo>
                  <a:cubicBezTo>
                    <a:pt x="161935" y="1440"/>
                    <a:pt x="161310" y="1652"/>
                    <a:pt x="160686" y="1864"/>
                  </a:cubicBezTo>
                  <a:cubicBezTo>
                    <a:pt x="159179" y="2367"/>
                    <a:pt x="157672" y="2869"/>
                    <a:pt x="156155" y="3371"/>
                  </a:cubicBezTo>
                  <a:cubicBezTo>
                    <a:pt x="154827" y="3817"/>
                    <a:pt x="153488" y="4252"/>
                    <a:pt x="152149" y="4688"/>
                  </a:cubicBezTo>
                  <a:cubicBezTo>
                    <a:pt x="140900" y="8381"/>
                    <a:pt x="129618" y="11953"/>
                    <a:pt x="118313" y="15434"/>
                  </a:cubicBezTo>
                  <a:cubicBezTo>
                    <a:pt x="113860" y="16796"/>
                    <a:pt x="109408" y="18146"/>
                    <a:pt x="104944" y="19474"/>
                  </a:cubicBezTo>
                  <a:cubicBezTo>
                    <a:pt x="93316" y="22967"/>
                    <a:pt x="81654" y="26292"/>
                    <a:pt x="69948" y="29462"/>
                  </a:cubicBezTo>
                  <a:cubicBezTo>
                    <a:pt x="64290" y="31002"/>
                    <a:pt x="58610" y="32486"/>
                    <a:pt x="52918" y="33926"/>
                  </a:cubicBezTo>
                  <a:cubicBezTo>
                    <a:pt x="42339" y="36626"/>
                    <a:pt x="31715" y="39126"/>
                    <a:pt x="21013" y="41324"/>
                  </a:cubicBezTo>
                  <a:cubicBezTo>
                    <a:pt x="14039" y="42742"/>
                    <a:pt x="7042" y="44047"/>
                    <a:pt x="0" y="45074"/>
                  </a:cubicBezTo>
                  <a:lnTo>
                    <a:pt x="0" y="45587"/>
                  </a:lnTo>
                  <a:cubicBezTo>
                    <a:pt x="7097" y="44683"/>
                    <a:pt x="14150" y="43500"/>
                    <a:pt x="21181" y="42195"/>
                  </a:cubicBezTo>
                  <a:cubicBezTo>
                    <a:pt x="32508" y="40074"/>
                    <a:pt x="43768" y="37608"/>
                    <a:pt x="54983" y="34963"/>
                  </a:cubicBezTo>
                  <a:cubicBezTo>
                    <a:pt x="59759" y="33825"/>
                    <a:pt x="64513" y="32664"/>
                    <a:pt x="69278" y="31470"/>
                  </a:cubicBezTo>
                  <a:lnTo>
                    <a:pt x="70405" y="31191"/>
                  </a:lnTo>
                  <a:cubicBezTo>
                    <a:pt x="74144" y="30254"/>
                    <a:pt x="77882" y="29294"/>
                    <a:pt x="81621" y="28312"/>
                  </a:cubicBezTo>
                  <a:cubicBezTo>
                    <a:pt x="89477" y="26259"/>
                    <a:pt x="97322" y="24128"/>
                    <a:pt x="105156" y="21940"/>
                  </a:cubicBezTo>
                  <a:cubicBezTo>
                    <a:pt x="109798" y="20646"/>
                    <a:pt x="114441" y="19340"/>
                    <a:pt x="119083" y="18001"/>
                  </a:cubicBezTo>
                  <a:cubicBezTo>
                    <a:pt x="130477" y="14731"/>
                    <a:pt x="141848" y="11339"/>
                    <a:pt x="153198" y="7835"/>
                  </a:cubicBezTo>
                  <a:cubicBezTo>
                    <a:pt x="155195" y="7221"/>
                    <a:pt x="157181" y="6607"/>
                    <a:pt x="159179" y="5971"/>
                  </a:cubicBezTo>
                  <a:cubicBezTo>
                    <a:pt x="159681" y="5826"/>
                    <a:pt x="160195" y="5659"/>
                    <a:pt x="160697" y="5502"/>
                  </a:cubicBezTo>
                  <a:lnTo>
                    <a:pt x="161165" y="5357"/>
                  </a:lnTo>
                  <a:cubicBezTo>
                    <a:pt x="162627" y="4900"/>
                    <a:pt x="164089" y="4431"/>
                    <a:pt x="165540" y="3973"/>
                  </a:cubicBezTo>
                  <a:cubicBezTo>
                    <a:pt x="166154" y="3784"/>
                    <a:pt x="166756" y="3583"/>
                    <a:pt x="167370" y="3393"/>
                  </a:cubicBezTo>
                  <a:lnTo>
                    <a:pt x="167169" y="2791"/>
                  </a:lnTo>
                  <a:lnTo>
                    <a:pt x="167069" y="2478"/>
                  </a:lnTo>
                  <a:lnTo>
                    <a:pt x="166656" y="1251"/>
                  </a:lnTo>
                  <a:lnTo>
                    <a:pt x="166355" y="358"/>
                  </a:lnTo>
                  <a:lnTo>
                    <a:pt x="166243" y="1"/>
                  </a:lnTo>
                  <a:close/>
                </a:path>
              </a:pathLst>
            </a:custGeom>
            <a:solidFill>
              <a:srgbClr val="F2F4F8">
                <a:alpha val="52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38125" y="3145800"/>
              <a:ext cx="4568425" cy="1097300"/>
            </a:xfrm>
            <a:custGeom>
              <a:avLst/>
              <a:gdLst/>
              <a:ahLst/>
              <a:cxnLst/>
              <a:rect l="l" t="t" r="r" b="b"/>
              <a:pathLst>
                <a:path w="182737" h="43892" extrusionOk="0">
                  <a:moveTo>
                    <a:pt x="181632" y="1"/>
                  </a:moveTo>
                  <a:lnTo>
                    <a:pt x="178563" y="1005"/>
                  </a:lnTo>
                  <a:lnTo>
                    <a:pt x="177603" y="1318"/>
                  </a:lnTo>
                  <a:cubicBezTo>
                    <a:pt x="176331" y="1731"/>
                    <a:pt x="175048" y="2143"/>
                    <a:pt x="173776" y="2556"/>
                  </a:cubicBezTo>
                  <a:cubicBezTo>
                    <a:pt x="173664" y="2590"/>
                    <a:pt x="173552" y="2623"/>
                    <a:pt x="173452" y="2657"/>
                  </a:cubicBezTo>
                  <a:lnTo>
                    <a:pt x="173419" y="2657"/>
                  </a:lnTo>
                  <a:cubicBezTo>
                    <a:pt x="172593" y="2925"/>
                    <a:pt x="171767" y="3192"/>
                    <a:pt x="170941" y="3449"/>
                  </a:cubicBezTo>
                  <a:cubicBezTo>
                    <a:pt x="170037" y="3739"/>
                    <a:pt x="169122" y="4029"/>
                    <a:pt x="168218" y="4320"/>
                  </a:cubicBezTo>
                  <a:cubicBezTo>
                    <a:pt x="164045" y="5625"/>
                    <a:pt x="159882" y="6931"/>
                    <a:pt x="155708" y="8214"/>
                  </a:cubicBezTo>
                  <a:cubicBezTo>
                    <a:pt x="147037" y="10870"/>
                    <a:pt x="138333" y="13448"/>
                    <a:pt x="129618" y="15959"/>
                  </a:cubicBezTo>
                  <a:cubicBezTo>
                    <a:pt x="114128" y="20412"/>
                    <a:pt x="98583" y="24641"/>
                    <a:pt x="82937" y="28491"/>
                  </a:cubicBezTo>
                  <a:cubicBezTo>
                    <a:pt x="80962" y="28982"/>
                    <a:pt x="78987" y="29462"/>
                    <a:pt x="77012" y="29942"/>
                  </a:cubicBezTo>
                  <a:cubicBezTo>
                    <a:pt x="75070" y="30410"/>
                    <a:pt x="73128" y="30868"/>
                    <a:pt x="71186" y="31314"/>
                  </a:cubicBezTo>
                  <a:cubicBezTo>
                    <a:pt x="70606" y="31459"/>
                    <a:pt x="70037" y="31593"/>
                    <a:pt x="69457" y="31716"/>
                  </a:cubicBezTo>
                  <a:cubicBezTo>
                    <a:pt x="64982" y="32765"/>
                    <a:pt x="60507" y="33758"/>
                    <a:pt x="56021" y="34718"/>
                  </a:cubicBezTo>
                  <a:cubicBezTo>
                    <a:pt x="54168" y="35120"/>
                    <a:pt x="52305" y="35510"/>
                    <a:pt x="50452" y="35890"/>
                  </a:cubicBezTo>
                  <a:cubicBezTo>
                    <a:pt x="41569" y="37709"/>
                    <a:pt x="32642" y="39360"/>
                    <a:pt x="23669" y="40711"/>
                  </a:cubicBezTo>
                  <a:cubicBezTo>
                    <a:pt x="15824" y="41905"/>
                    <a:pt x="7923" y="42864"/>
                    <a:pt x="0" y="43378"/>
                  </a:cubicBezTo>
                  <a:lnTo>
                    <a:pt x="0" y="43891"/>
                  </a:lnTo>
                  <a:cubicBezTo>
                    <a:pt x="7957" y="43500"/>
                    <a:pt x="15902" y="42664"/>
                    <a:pt x="23803" y="41592"/>
                  </a:cubicBezTo>
                  <a:cubicBezTo>
                    <a:pt x="32809" y="40387"/>
                    <a:pt x="41792" y="38869"/>
                    <a:pt x="50720" y="37195"/>
                  </a:cubicBezTo>
                  <a:cubicBezTo>
                    <a:pt x="51546" y="37039"/>
                    <a:pt x="52383" y="36883"/>
                    <a:pt x="53220" y="36727"/>
                  </a:cubicBezTo>
                  <a:cubicBezTo>
                    <a:pt x="61310" y="35153"/>
                    <a:pt x="69379" y="33479"/>
                    <a:pt x="77425" y="31683"/>
                  </a:cubicBezTo>
                  <a:cubicBezTo>
                    <a:pt x="80214" y="31058"/>
                    <a:pt x="83004" y="30422"/>
                    <a:pt x="85794" y="29774"/>
                  </a:cubicBezTo>
                  <a:cubicBezTo>
                    <a:pt x="100714" y="26304"/>
                    <a:pt x="115557" y="22532"/>
                    <a:pt x="130343" y="18537"/>
                  </a:cubicBezTo>
                  <a:cubicBezTo>
                    <a:pt x="139114" y="16171"/>
                    <a:pt x="147874" y="13727"/>
                    <a:pt x="156601" y="11205"/>
                  </a:cubicBezTo>
                  <a:cubicBezTo>
                    <a:pt x="161389" y="9821"/>
                    <a:pt x="166165" y="8415"/>
                    <a:pt x="170941" y="6987"/>
                  </a:cubicBezTo>
                  <a:cubicBezTo>
                    <a:pt x="173262" y="6284"/>
                    <a:pt x="175572" y="5592"/>
                    <a:pt x="177893" y="4878"/>
                  </a:cubicBezTo>
                  <a:cubicBezTo>
                    <a:pt x="178083" y="4822"/>
                    <a:pt x="178284" y="4766"/>
                    <a:pt x="178485" y="4699"/>
                  </a:cubicBezTo>
                  <a:cubicBezTo>
                    <a:pt x="178708" y="4632"/>
                    <a:pt x="178931" y="4565"/>
                    <a:pt x="179166" y="4487"/>
                  </a:cubicBezTo>
                  <a:cubicBezTo>
                    <a:pt x="179378" y="4420"/>
                    <a:pt x="179601" y="4353"/>
                    <a:pt x="179813" y="4286"/>
                  </a:cubicBezTo>
                  <a:cubicBezTo>
                    <a:pt x="180270" y="4152"/>
                    <a:pt x="180739" y="3996"/>
                    <a:pt x="181208" y="3851"/>
                  </a:cubicBezTo>
                  <a:cubicBezTo>
                    <a:pt x="181375" y="3806"/>
                    <a:pt x="181554" y="3750"/>
                    <a:pt x="181721" y="3695"/>
                  </a:cubicBezTo>
                  <a:cubicBezTo>
                    <a:pt x="182056" y="3594"/>
                    <a:pt x="182402" y="3483"/>
                    <a:pt x="182737" y="3382"/>
                  </a:cubicBezTo>
                  <a:lnTo>
                    <a:pt x="182580" y="2925"/>
                  </a:lnTo>
                  <a:lnTo>
                    <a:pt x="181632" y="1"/>
                  </a:lnTo>
                  <a:close/>
                </a:path>
              </a:pathLst>
            </a:custGeom>
            <a:solidFill>
              <a:srgbClr val="F2F4F8">
                <a:alpha val="52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658100" y="3159200"/>
              <a:ext cx="207050" cy="155425"/>
            </a:xfrm>
            <a:custGeom>
              <a:avLst/>
              <a:gdLst/>
              <a:ahLst/>
              <a:cxnLst/>
              <a:rect l="l" t="t" r="r" b="b"/>
              <a:pathLst>
                <a:path w="8282" h="6217" extrusionOk="0">
                  <a:moveTo>
                    <a:pt x="1240" y="0"/>
                  </a:moveTo>
                  <a:lnTo>
                    <a:pt x="1" y="213"/>
                  </a:lnTo>
                  <a:cubicBezTo>
                    <a:pt x="548" y="581"/>
                    <a:pt x="7757" y="5625"/>
                    <a:pt x="8281" y="6216"/>
                  </a:cubicBezTo>
                  <a:cubicBezTo>
                    <a:pt x="7835" y="5591"/>
                    <a:pt x="1240" y="0"/>
                    <a:pt x="1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524475" y="3164225"/>
              <a:ext cx="341225" cy="162100"/>
            </a:xfrm>
            <a:custGeom>
              <a:avLst/>
              <a:gdLst/>
              <a:ahLst/>
              <a:cxnLst/>
              <a:rect l="l" t="t" r="r" b="b"/>
              <a:pathLst>
                <a:path w="13649" h="6484" extrusionOk="0">
                  <a:moveTo>
                    <a:pt x="5357" y="0"/>
                  </a:moveTo>
                  <a:lnTo>
                    <a:pt x="0" y="927"/>
                  </a:lnTo>
                  <a:cubicBezTo>
                    <a:pt x="0" y="927"/>
                    <a:pt x="190" y="1016"/>
                    <a:pt x="514" y="1183"/>
                  </a:cubicBezTo>
                  <a:lnTo>
                    <a:pt x="1831" y="1831"/>
                  </a:lnTo>
                  <a:cubicBezTo>
                    <a:pt x="1976" y="1909"/>
                    <a:pt x="2121" y="1976"/>
                    <a:pt x="2277" y="2054"/>
                  </a:cubicBezTo>
                  <a:cubicBezTo>
                    <a:pt x="2288" y="2065"/>
                    <a:pt x="2299" y="2065"/>
                    <a:pt x="2299" y="2065"/>
                  </a:cubicBezTo>
                  <a:lnTo>
                    <a:pt x="2433" y="2132"/>
                  </a:lnTo>
                  <a:cubicBezTo>
                    <a:pt x="5614" y="3716"/>
                    <a:pt x="10825" y="6328"/>
                    <a:pt x="10970" y="6439"/>
                  </a:cubicBezTo>
                  <a:cubicBezTo>
                    <a:pt x="11019" y="6470"/>
                    <a:pt x="11168" y="6484"/>
                    <a:pt x="11372" y="6484"/>
                  </a:cubicBezTo>
                  <a:cubicBezTo>
                    <a:pt x="11682" y="6484"/>
                    <a:pt x="12118" y="6453"/>
                    <a:pt x="12521" y="6406"/>
                  </a:cubicBezTo>
                  <a:lnTo>
                    <a:pt x="12544" y="6406"/>
                  </a:lnTo>
                  <a:cubicBezTo>
                    <a:pt x="13091" y="6328"/>
                    <a:pt x="13593" y="6216"/>
                    <a:pt x="13649" y="6093"/>
                  </a:cubicBezTo>
                  <a:cubicBezTo>
                    <a:pt x="13649" y="6082"/>
                    <a:pt x="13649" y="6071"/>
                    <a:pt x="13649" y="6071"/>
                  </a:cubicBezTo>
                  <a:lnTo>
                    <a:pt x="13649" y="6060"/>
                  </a:lnTo>
                  <a:cubicBezTo>
                    <a:pt x="13649" y="6049"/>
                    <a:pt x="13649" y="6049"/>
                    <a:pt x="13649" y="6038"/>
                  </a:cubicBezTo>
                  <a:lnTo>
                    <a:pt x="13626" y="6015"/>
                  </a:lnTo>
                  <a:cubicBezTo>
                    <a:pt x="13437" y="5792"/>
                    <a:pt x="12376" y="4989"/>
                    <a:pt x="11071" y="4040"/>
                  </a:cubicBezTo>
                  <a:cubicBezTo>
                    <a:pt x="10870" y="3906"/>
                    <a:pt x="10680" y="3761"/>
                    <a:pt x="10479" y="3627"/>
                  </a:cubicBezTo>
                  <a:cubicBezTo>
                    <a:pt x="10401" y="3571"/>
                    <a:pt x="10323" y="3516"/>
                    <a:pt x="10256" y="3471"/>
                  </a:cubicBezTo>
                  <a:cubicBezTo>
                    <a:pt x="8102" y="1920"/>
                    <a:pt x="5669" y="212"/>
                    <a:pt x="5357" y="0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581950" y="3216125"/>
              <a:ext cx="283750" cy="110200"/>
            </a:xfrm>
            <a:custGeom>
              <a:avLst/>
              <a:gdLst/>
              <a:ahLst/>
              <a:cxnLst/>
              <a:rect l="l" t="t" r="r" b="b"/>
              <a:pathLst>
                <a:path w="11350" h="4408" extrusionOk="0">
                  <a:moveTo>
                    <a:pt x="0" y="0"/>
                  </a:moveTo>
                  <a:lnTo>
                    <a:pt x="0" y="0"/>
                  </a:lnTo>
                  <a:cubicBezTo>
                    <a:pt x="3181" y="1585"/>
                    <a:pt x="8515" y="4252"/>
                    <a:pt x="8671" y="4363"/>
                  </a:cubicBezTo>
                  <a:cubicBezTo>
                    <a:pt x="8720" y="4394"/>
                    <a:pt x="8869" y="4408"/>
                    <a:pt x="9073" y="4408"/>
                  </a:cubicBezTo>
                  <a:cubicBezTo>
                    <a:pt x="9383" y="4408"/>
                    <a:pt x="9819" y="4377"/>
                    <a:pt x="10222" y="4330"/>
                  </a:cubicBezTo>
                  <a:lnTo>
                    <a:pt x="10245" y="4330"/>
                  </a:lnTo>
                  <a:cubicBezTo>
                    <a:pt x="10792" y="4252"/>
                    <a:pt x="11294" y="4140"/>
                    <a:pt x="11350" y="4017"/>
                  </a:cubicBezTo>
                  <a:cubicBezTo>
                    <a:pt x="11350" y="4006"/>
                    <a:pt x="11350" y="3995"/>
                    <a:pt x="11350" y="3995"/>
                  </a:cubicBezTo>
                  <a:lnTo>
                    <a:pt x="11350" y="3984"/>
                  </a:lnTo>
                  <a:cubicBezTo>
                    <a:pt x="11350" y="3973"/>
                    <a:pt x="11350" y="3973"/>
                    <a:pt x="11350" y="3962"/>
                  </a:cubicBezTo>
                  <a:lnTo>
                    <a:pt x="11327" y="3939"/>
                  </a:lnTo>
                  <a:cubicBezTo>
                    <a:pt x="11138" y="3716"/>
                    <a:pt x="10077" y="2924"/>
                    <a:pt x="8761" y="1975"/>
                  </a:cubicBezTo>
                  <a:cubicBezTo>
                    <a:pt x="8497" y="2273"/>
                    <a:pt x="8035" y="2394"/>
                    <a:pt x="7457" y="2394"/>
                  </a:cubicBezTo>
                  <a:cubicBezTo>
                    <a:pt x="4997" y="2394"/>
                    <a:pt x="425" y="199"/>
                    <a:pt x="0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537025" y="3194075"/>
              <a:ext cx="249175" cy="68450"/>
            </a:xfrm>
            <a:custGeom>
              <a:avLst/>
              <a:gdLst/>
              <a:ahLst/>
              <a:cxnLst/>
              <a:rect l="l" t="t" r="r" b="b"/>
              <a:pathLst>
                <a:path w="9967" h="2738" extrusionOk="0">
                  <a:moveTo>
                    <a:pt x="1" y="0"/>
                  </a:moveTo>
                  <a:lnTo>
                    <a:pt x="1317" y="648"/>
                  </a:lnTo>
                  <a:cubicBezTo>
                    <a:pt x="1697" y="804"/>
                    <a:pt x="2087" y="960"/>
                    <a:pt x="2478" y="1105"/>
                  </a:cubicBezTo>
                  <a:cubicBezTo>
                    <a:pt x="3561" y="1529"/>
                    <a:pt x="4676" y="1898"/>
                    <a:pt x="5804" y="2221"/>
                  </a:cubicBezTo>
                  <a:cubicBezTo>
                    <a:pt x="6373" y="2377"/>
                    <a:pt x="6942" y="2522"/>
                    <a:pt x="7533" y="2623"/>
                  </a:cubicBezTo>
                  <a:cubicBezTo>
                    <a:pt x="7678" y="2645"/>
                    <a:pt x="7823" y="2668"/>
                    <a:pt x="7969" y="2690"/>
                  </a:cubicBezTo>
                  <a:lnTo>
                    <a:pt x="8415" y="2734"/>
                  </a:lnTo>
                  <a:cubicBezTo>
                    <a:pt x="8464" y="2737"/>
                    <a:pt x="8512" y="2738"/>
                    <a:pt x="8561" y="2738"/>
                  </a:cubicBezTo>
                  <a:cubicBezTo>
                    <a:pt x="9046" y="2738"/>
                    <a:pt x="9520" y="2636"/>
                    <a:pt x="9966" y="2433"/>
                  </a:cubicBezTo>
                  <a:cubicBezTo>
                    <a:pt x="9888" y="2377"/>
                    <a:pt x="9821" y="2322"/>
                    <a:pt x="9743" y="2288"/>
                  </a:cubicBezTo>
                  <a:cubicBezTo>
                    <a:pt x="9587" y="2333"/>
                    <a:pt x="9430" y="2377"/>
                    <a:pt x="9274" y="2400"/>
                  </a:cubicBezTo>
                  <a:cubicBezTo>
                    <a:pt x="9091" y="2433"/>
                    <a:pt x="8906" y="2446"/>
                    <a:pt x="8722" y="2446"/>
                  </a:cubicBezTo>
                  <a:cubicBezTo>
                    <a:pt x="8344" y="2446"/>
                    <a:pt x="7964" y="2389"/>
                    <a:pt x="7589" y="2322"/>
                  </a:cubicBezTo>
                  <a:cubicBezTo>
                    <a:pt x="7020" y="2210"/>
                    <a:pt x="6451" y="2065"/>
                    <a:pt x="5893" y="1909"/>
                  </a:cubicBezTo>
                  <a:cubicBezTo>
                    <a:pt x="4777" y="1596"/>
                    <a:pt x="3672" y="1228"/>
                    <a:pt x="2556" y="87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428675" y="2899475"/>
              <a:ext cx="1200775" cy="584250"/>
            </a:xfrm>
            <a:custGeom>
              <a:avLst/>
              <a:gdLst/>
              <a:ahLst/>
              <a:cxnLst/>
              <a:rect l="l" t="t" r="r" b="b"/>
              <a:pathLst>
                <a:path w="48031" h="23370" extrusionOk="0">
                  <a:moveTo>
                    <a:pt x="15802" y="0"/>
                  </a:moveTo>
                  <a:lnTo>
                    <a:pt x="0" y="6249"/>
                  </a:lnTo>
                  <a:cubicBezTo>
                    <a:pt x="0" y="6249"/>
                    <a:pt x="42953" y="23156"/>
                    <a:pt x="43545" y="23323"/>
                  </a:cubicBezTo>
                  <a:cubicBezTo>
                    <a:pt x="43650" y="23354"/>
                    <a:pt x="43885" y="23369"/>
                    <a:pt x="44196" y="23369"/>
                  </a:cubicBezTo>
                  <a:cubicBezTo>
                    <a:pt x="45475" y="23369"/>
                    <a:pt x="48031" y="23105"/>
                    <a:pt x="48031" y="22531"/>
                  </a:cubicBezTo>
                  <a:cubicBezTo>
                    <a:pt x="46558" y="21437"/>
                    <a:pt x="41982" y="18223"/>
                    <a:pt x="36715" y="14541"/>
                  </a:cubicBezTo>
                  <a:cubicBezTo>
                    <a:pt x="36514" y="14396"/>
                    <a:pt x="36325" y="14262"/>
                    <a:pt x="36124" y="14117"/>
                  </a:cubicBezTo>
                  <a:cubicBezTo>
                    <a:pt x="35967" y="14016"/>
                    <a:pt x="35822" y="13916"/>
                    <a:pt x="35677" y="13804"/>
                  </a:cubicBezTo>
                  <a:cubicBezTo>
                    <a:pt x="28078" y="8504"/>
                    <a:pt x="19373" y="2466"/>
                    <a:pt x="16461" y="446"/>
                  </a:cubicBezTo>
                  <a:lnTo>
                    <a:pt x="16260" y="312"/>
                  </a:lnTo>
                  <a:cubicBezTo>
                    <a:pt x="16081" y="190"/>
                    <a:pt x="15925" y="78"/>
                    <a:pt x="15802" y="0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823725" y="2879650"/>
              <a:ext cx="805725" cy="583100"/>
            </a:xfrm>
            <a:custGeom>
              <a:avLst/>
              <a:gdLst/>
              <a:ahLst/>
              <a:cxnLst/>
              <a:rect l="l" t="t" r="r" b="b"/>
              <a:pathLst>
                <a:path w="32229" h="23324" extrusionOk="0">
                  <a:moveTo>
                    <a:pt x="1998" y="1"/>
                  </a:moveTo>
                  <a:lnTo>
                    <a:pt x="0" y="793"/>
                  </a:lnTo>
                  <a:cubicBezTo>
                    <a:pt x="3281" y="3070"/>
                    <a:pt x="28379" y="20445"/>
                    <a:pt x="32229" y="23324"/>
                  </a:cubicBezTo>
                  <a:cubicBezTo>
                    <a:pt x="32218" y="23235"/>
                    <a:pt x="32173" y="23168"/>
                    <a:pt x="32106" y="23112"/>
                  </a:cubicBezTo>
                  <a:cubicBezTo>
                    <a:pt x="31225" y="22230"/>
                    <a:pt x="1998" y="1"/>
                    <a:pt x="1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428675" y="2899475"/>
              <a:ext cx="1200775" cy="584250"/>
            </a:xfrm>
            <a:custGeom>
              <a:avLst/>
              <a:gdLst/>
              <a:ahLst/>
              <a:cxnLst/>
              <a:rect l="l" t="t" r="r" b="b"/>
              <a:pathLst>
                <a:path w="48031" h="23370" extrusionOk="0">
                  <a:moveTo>
                    <a:pt x="15802" y="0"/>
                  </a:moveTo>
                  <a:lnTo>
                    <a:pt x="0" y="6249"/>
                  </a:lnTo>
                  <a:cubicBezTo>
                    <a:pt x="0" y="6249"/>
                    <a:pt x="42953" y="23156"/>
                    <a:pt x="43545" y="23323"/>
                  </a:cubicBezTo>
                  <a:cubicBezTo>
                    <a:pt x="43650" y="23354"/>
                    <a:pt x="43885" y="23369"/>
                    <a:pt x="44196" y="23369"/>
                  </a:cubicBezTo>
                  <a:cubicBezTo>
                    <a:pt x="45475" y="23369"/>
                    <a:pt x="48031" y="23105"/>
                    <a:pt x="48031" y="22531"/>
                  </a:cubicBezTo>
                  <a:cubicBezTo>
                    <a:pt x="46558" y="21437"/>
                    <a:pt x="41982" y="18223"/>
                    <a:pt x="36715" y="14541"/>
                  </a:cubicBezTo>
                  <a:cubicBezTo>
                    <a:pt x="35833" y="15408"/>
                    <a:pt x="34423" y="15847"/>
                    <a:pt x="32691" y="15847"/>
                  </a:cubicBezTo>
                  <a:cubicBezTo>
                    <a:pt x="29516" y="15847"/>
                    <a:pt x="25256" y="14370"/>
                    <a:pt x="21170" y="11338"/>
                  </a:cubicBezTo>
                  <a:cubicBezTo>
                    <a:pt x="11897" y="4464"/>
                    <a:pt x="15802" y="0"/>
                    <a:pt x="15802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828175" y="2907275"/>
              <a:ext cx="503600" cy="367325"/>
            </a:xfrm>
            <a:custGeom>
              <a:avLst/>
              <a:gdLst/>
              <a:ahLst/>
              <a:cxnLst/>
              <a:rect l="l" t="t" r="r" b="b"/>
              <a:pathLst>
                <a:path w="20144" h="14693" extrusionOk="0">
                  <a:moveTo>
                    <a:pt x="280" y="0"/>
                  </a:moveTo>
                  <a:cubicBezTo>
                    <a:pt x="34" y="949"/>
                    <a:pt x="1" y="1942"/>
                    <a:pt x="179" y="2902"/>
                  </a:cubicBezTo>
                  <a:cubicBezTo>
                    <a:pt x="313" y="3549"/>
                    <a:pt x="514" y="4185"/>
                    <a:pt x="771" y="4799"/>
                  </a:cubicBezTo>
                  <a:cubicBezTo>
                    <a:pt x="1050" y="5402"/>
                    <a:pt x="1373" y="5971"/>
                    <a:pt x="1753" y="6518"/>
                  </a:cubicBezTo>
                  <a:cubicBezTo>
                    <a:pt x="2512" y="7600"/>
                    <a:pt x="3404" y="8571"/>
                    <a:pt x="4420" y="9419"/>
                  </a:cubicBezTo>
                  <a:cubicBezTo>
                    <a:pt x="5413" y="10256"/>
                    <a:pt x="6484" y="11004"/>
                    <a:pt x="7600" y="11673"/>
                  </a:cubicBezTo>
                  <a:cubicBezTo>
                    <a:pt x="9821" y="12979"/>
                    <a:pt x="12209" y="14128"/>
                    <a:pt x="14821" y="14541"/>
                  </a:cubicBezTo>
                  <a:cubicBezTo>
                    <a:pt x="15365" y="14643"/>
                    <a:pt x="15916" y="14693"/>
                    <a:pt x="16465" y="14693"/>
                  </a:cubicBezTo>
                  <a:cubicBezTo>
                    <a:pt x="17243" y="14693"/>
                    <a:pt x="18019" y="14592"/>
                    <a:pt x="18771" y="14396"/>
                  </a:cubicBezTo>
                  <a:cubicBezTo>
                    <a:pt x="19251" y="14251"/>
                    <a:pt x="19708" y="14061"/>
                    <a:pt x="20144" y="13816"/>
                  </a:cubicBezTo>
                  <a:cubicBezTo>
                    <a:pt x="19987" y="13704"/>
                    <a:pt x="19842" y="13604"/>
                    <a:pt x="19708" y="13503"/>
                  </a:cubicBezTo>
                  <a:cubicBezTo>
                    <a:pt x="19363" y="13626"/>
                    <a:pt x="19005" y="13704"/>
                    <a:pt x="18648" y="13760"/>
                  </a:cubicBezTo>
                  <a:cubicBezTo>
                    <a:pt x="18267" y="13817"/>
                    <a:pt x="17881" y="13846"/>
                    <a:pt x="17496" y="13846"/>
                  </a:cubicBezTo>
                  <a:cubicBezTo>
                    <a:pt x="17273" y="13846"/>
                    <a:pt x="17050" y="13836"/>
                    <a:pt x="16829" y="13816"/>
                  </a:cubicBezTo>
                  <a:cubicBezTo>
                    <a:pt x="16227" y="13771"/>
                    <a:pt x="15624" y="13671"/>
                    <a:pt x="15033" y="13526"/>
                  </a:cubicBezTo>
                  <a:cubicBezTo>
                    <a:pt x="13839" y="13224"/>
                    <a:pt x="12689" y="12812"/>
                    <a:pt x="11573" y="12287"/>
                  </a:cubicBezTo>
                  <a:cubicBezTo>
                    <a:pt x="10446" y="11763"/>
                    <a:pt x="9352" y="11182"/>
                    <a:pt x="8292" y="10535"/>
                  </a:cubicBezTo>
                  <a:cubicBezTo>
                    <a:pt x="7221" y="9899"/>
                    <a:pt x="6205" y="9207"/>
                    <a:pt x="5235" y="8437"/>
                  </a:cubicBezTo>
                  <a:cubicBezTo>
                    <a:pt x="4744" y="8058"/>
                    <a:pt x="4286" y="7656"/>
                    <a:pt x="3840" y="7232"/>
                  </a:cubicBezTo>
                  <a:cubicBezTo>
                    <a:pt x="3628" y="7020"/>
                    <a:pt x="3416" y="6797"/>
                    <a:pt x="3204" y="6585"/>
                  </a:cubicBezTo>
                  <a:cubicBezTo>
                    <a:pt x="2992" y="6361"/>
                    <a:pt x="2791" y="6127"/>
                    <a:pt x="2601" y="5893"/>
                  </a:cubicBezTo>
                  <a:cubicBezTo>
                    <a:pt x="1820" y="4955"/>
                    <a:pt x="1217" y="3895"/>
                    <a:pt x="827" y="2735"/>
                  </a:cubicBezTo>
                  <a:cubicBezTo>
                    <a:pt x="548" y="1898"/>
                    <a:pt x="436" y="1016"/>
                    <a:pt x="481" y="146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666650" y="3132725"/>
              <a:ext cx="114675" cy="76825"/>
            </a:xfrm>
            <a:custGeom>
              <a:avLst/>
              <a:gdLst/>
              <a:ahLst/>
              <a:cxnLst/>
              <a:rect l="l" t="t" r="r" b="b"/>
              <a:pathLst>
                <a:path w="4587" h="3073" extrusionOk="0">
                  <a:moveTo>
                    <a:pt x="3442" y="1"/>
                  </a:moveTo>
                  <a:cubicBezTo>
                    <a:pt x="3039" y="1"/>
                    <a:pt x="2600" y="198"/>
                    <a:pt x="2355" y="312"/>
                  </a:cubicBezTo>
                  <a:cubicBezTo>
                    <a:pt x="391" y="1260"/>
                    <a:pt x="0" y="1796"/>
                    <a:pt x="34" y="2298"/>
                  </a:cubicBezTo>
                  <a:cubicBezTo>
                    <a:pt x="80" y="2865"/>
                    <a:pt x="388" y="3072"/>
                    <a:pt x="827" y="3072"/>
                  </a:cubicBezTo>
                  <a:cubicBezTo>
                    <a:pt x="1339" y="3072"/>
                    <a:pt x="2029" y="2790"/>
                    <a:pt x="2690" y="2466"/>
                  </a:cubicBezTo>
                  <a:cubicBezTo>
                    <a:pt x="3147" y="2242"/>
                    <a:pt x="4587" y="1606"/>
                    <a:pt x="4263" y="624"/>
                  </a:cubicBezTo>
                  <a:cubicBezTo>
                    <a:pt x="4113" y="148"/>
                    <a:pt x="3791" y="1"/>
                    <a:pt x="3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915775" y="3234700"/>
              <a:ext cx="114975" cy="76850"/>
            </a:xfrm>
            <a:custGeom>
              <a:avLst/>
              <a:gdLst/>
              <a:ahLst/>
              <a:cxnLst/>
              <a:rect l="l" t="t" r="r" b="b"/>
              <a:pathLst>
                <a:path w="4599" h="3074" extrusionOk="0">
                  <a:moveTo>
                    <a:pt x="3442" y="1"/>
                  </a:moveTo>
                  <a:cubicBezTo>
                    <a:pt x="3039" y="1"/>
                    <a:pt x="2601" y="197"/>
                    <a:pt x="2356" y="317"/>
                  </a:cubicBezTo>
                  <a:cubicBezTo>
                    <a:pt x="391" y="1266"/>
                    <a:pt x="1" y="1801"/>
                    <a:pt x="34" y="2304"/>
                  </a:cubicBezTo>
                  <a:cubicBezTo>
                    <a:pt x="81" y="2868"/>
                    <a:pt x="386" y="3074"/>
                    <a:pt x="823" y="3074"/>
                  </a:cubicBezTo>
                  <a:cubicBezTo>
                    <a:pt x="1335" y="3074"/>
                    <a:pt x="2027" y="2790"/>
                    <a:pt x="2690" y="2471"/>
                  </a:cubicBezTo>
                  <a:cubicBezTo>
                    <a:pt x="3148" y="2248"/>
                    <a:pt x="4599" y="1600"/>
                    <a:pt x="4264" y="618"/>
                  </a:cubicBezTo>
                  <a:cubicBezTo>
                    <a:pt x="4114" y="148"/>
                    <a:pt x="3791" y="1"/>
                    <a:pt x="3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164925" y="3336675"/>
              <a:ext cx="114950" cy="76800"/>
            </a:xfrm>
            <a:custGeom>
              <a:avLst/>
              <a:gdLst/>
              <a:ahLst/>
              <a:cxnLst/>
              <a:rect l="l" t="t" r="r" b="b"/>
              <a:pathLst>
                <a:path w="4598" h="3072" extrusionOk="0">
                  <a:moveTo>
                    <a:pt x="3442" y="0"/>
                  </a:moveTo>
                  <a:cubicBezTo>
                    <a:pt x="3038" y="0"/>
                    <a:pt x="2600" y="198"/>
                    <a:pt x="2355" y="311"/>
                  </a:cubicBezTo>
                  <a:cubicBezTo>
                    <a:pt x="391" y="1260"/>
                    <a:pt x="0" y="1796"/>
                    <a:pt x="34" y="2298"/>
                  </a:cubicBezTo>
                  <a:cubicBezTo>
                    <a:pt x="80" y="2864"/>
                    <a:pt x="388" y="3072"/>
                    <a:pt x="827" y="3072"/>
                  </a:cubicBezTo>
                  <a:cubicBezTo>
                    <a:pt x="1339" y="3072"/>
                    <a:pt x="2029" y="2790"/>
                    <a:pt x="2690" y="2465"/>
                  </a:cubicBezTo>
                  <a:cubicBezTo>
                    <a:pt x="3147" y="2242"/>
                    <a:pt x="4598" y="1606"/>
                    <a:pt x="4263" y="624"/>
                  </a:cubicBezTo>
                  <a:cubicBezTo>
                    <a:pt x="4113" y="148"/>
                    <a:pt x="3790" y="0"/>
                    <a:pt x="3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754800" y="2935425"/>
              <a:ext cx="415450" cy="324925"/>
            </a:xfrm>
            <a:custGeom>
              <a:avLst/>
              <a:gdLst/>
              <a:ahLst/>
              <a:cxnLst/>
              <a:rect l="l" t="t" r="r" b="b"/>
              <a:pathLst>
                <a:path w="16618" h="12997" extrusionOk="0">
                  <a:moveTo>
                    <a:pt x="12728" y="0"/>
                  </a:moveTo>
                  <a:cubicBezTo>
                    <a:pt x="12691" y="0"/>
                    <a:pt x="12656" y="1"/>
                    <a:pt x="12622" y="2"/>
                  </a:cubicBezTo>
                  <a:cubicBezTo>
                    <a:pt x="11830" y="24"/>
                    <a:pt x="11071" y="113"/>
                    <a:pt x="9352" y="839"/>
                  </a:cubicBezTo>
                  <a:cubicBezTo>
                    <a:pt x="8304" y="1285"/>
                    <a:pt x="6897" y="1966"/>
                    <a:pt x="4900" y="3015"/>
                  </a:cubicBezTo>
                  <a:cubicBezTo>
                    <a:pt x="3248" y="3885"/>
                    <a:pt x="1" y="5447"/>
                    <a:pt x="269" y="8594"/>
                  </a:cubicBezTo>
                  <a:cubicBezTo>
                    <a:pt x="324" y="9108"/>
                    <a:pt x="447" y="9621"/>
                    <a:pt x="637" y="10101"/>
                  </a:cubicBezTo>
                  <a:cubicBezTo>
                    <a:pt x="1475" y="12227"/>
                    <a:pt x="2752" y="12996"/>
                    <a:pt x="4412" y="12996"/>
                  </a:cubicBezTo>
                  <a:cubicBezTo>
                    <a:pt x="6001" y="12996"/>
                    <a:pt x="7940" y="12291"/>
                    <a:pt x="10178" y="11395"/>
                  </a:cubicBezTo>
                  <a:cubicBezTo>
                    <a:pt x="11908" y="10715"/>
                    <a:pt x="14631" y="9945"/>
                    <a:pt x="15836" y="7802"/>
                  </a:cubicBezTo>
                  <a:cubicBezTo>
                    <a:pt x="16372" y="6853"/>
                    <a:pt x="16617" y="5637"/>
                    <a:pt x="16327" y="4052"/>
                  </a:cubicBezTo>
                  <a:cubicBezTo>
                    <a:pt x="15660" y="342"/>
                    <a:pt x="13698" y="0"/>
                    <a:pt x="12728" y="0"/>
                  </a:cubicBezTo>
                  <a:close/>
                </a:path>
              </a:pathLst>
            </a:custGeom>
            <a:solidFill>
              <a:srgbClr val="FFB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761500" y="2935425"/>
              <a:ext cx="408750" cy="324925"/>
            </a:xfrm>
            <a:custGeom>
              <a:avLst/>
              <a:gdLst/>
              <a:ahLst/>
              <a:cxnLst/>
              <a:rect l="l" t="t" r="r" b="b"/>
              <a:pathLst>
                <a:path w="16350" h="12997" extrusionOk="0">
                  <a:moveTo>
                    <a:pt x="12457" y="0"/>
                  </a:moveTo>
                  <a:cubicBezTo>
                    <a:pt x="12421" y="0"/>
                    <a:pt x="12387" y="1"/>
                    <a:pt x="12354" y="2"/>
                  </a:cubicBezTo>
                  <a:cubicBezTo>
                    <a:pt x="11562" y="24"/>
                    <a:pt x="10803" y="124"/>
                    <a:pt x="9084" y="839"/>
                  </a:cubicBezTo>
                  <a:cubicBezTo>
                    <a:pt x="15423" y="4186"/>
                    <a:pt x="10212" y="9889"/>
                    <a:pt x="5837" y="10570"/>
                  </a:cubicBezTo>
                  <a:cubicBezTo>
                    <a:pt x="5353" y="10643"/>
                    <a:pt x="4905" y="10676"/>
                    <a:pt x="4490" y="10676"/>
                  </a:cubicBezTo>
                  <a:cubicBezTo>
                    <a:pt x="1384" y="10676"/>
                    <a:pt x="158" y="8840"/>
                    <a:pt x="1" y="8594"/>
                  </a:cubicBezTo>
                  <a:lnTo>
                    <a:pt x="1" y="8594"/>
                  </a:lnTo>
                  <a:cubicBezTo>
                    <a:pt x="56" y="9108"/>
                    <a:pt x="179" y="9621"/>
                    <a:pt x="369" y="10101"/>
                  </a:cubicBezTo>
                  <a:cubicBezTo>
                    <a:pt x="1207" y="12227"/>
                    <a:pt x="2484" y="12996"/>
                    <a:pt x="4144" y="12996"/>
                  </a:cubicBezTo>
                  <a:cubicBezTo>
                    <a:pt x="5733" y="12996"/>
                    <a:pt x="7672" y="12291"/>
                    <a:pt x="9910" y="11395"/>
                  </a:cubicBezTo>
                  <a:cubicBezTo>
                    <a:pt x="11640" y="10715"/>
                    <a:pt x="14363" y="9945"/>
                    <a:pt x="15568" y="7802"/>
                  </a:cubicBezTo>
                  <a:cubicBezTo>
                    <a:pt x="16104" y="6853"/>
                    <a:pt x="16349" y="5637"/>
                    <a:pt x="16059" y="4052"/>
                  </a:cubicBezTo>
                  <a:cubicBezTo>
                    <a:pt x="15392" y="349"/>
                    <a:pt x="13426" y="0"/>
                    <a:pt x="12457" y="0"/>
                  </a:cubicBezTo>
                  <a:close/>
                </a:path>
              </a:pathLst>
            </a:custGeom>
            <a:solidFill>
              <a:srgbClr val="F5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988875" y="2949950"/>
              <a:ext cx="163225" cy="211775"/>
            </a:xfrm>
            <a:custGeom>
              <a:avLst/>
              <a:gdLst/>
              <a:ahLst/>
              <a:cxnLst/>
              <a:rect l="l" t="t" r="r" b="b"/>
              <a:pathLst>
                <a:path w="6529" h="8471" extrusionOk="0">
                  <a:moveTo>
                    <a:pt x="3259" y="1"/>
                  </a:moveTo>
                  <a:cubicBezTo>
                    <a:pt x="1463" y="1"/>
                    <a:pt x="1" y="1898"/>
                    <a:pt x="1" y="4241"/>
                  </a:cubicBezTo>
                  <a:cubicBezTo>
                    <a:pt x="1" y="6574"/>
                    <a:pt x="1463" y="8471"/>
                    <a:pt x="3259" y="8471"/>
                  </a:cubicBezTo>
                  <a:cubicBezTo>
                    <a:pt x="5067" y="8471"/>
                    <a:pt x="6529" y="6574"/>
                    <a:pt x="6529" y="4241"/>
                  </a:cubicBezTo>
                  <a:cubicBezTo>
                    <a:pt x="6529" y="1898"/>
                    <a:pt x="5067" y="1"/>
                    <a:pt x="3259" y="1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998375" y="2962525"/>
              <a:ext cx="144250" cy="186925"/>
            </a:xfrm>
            <a:custGeom>
              <a:avLst/>
              <a:gdLst/>
              <a:ahLst/>
              <a:cxnLst/>
              <a:rect l="l" t="t" r="r" b="b"/>
              <a:pathLst>
                <a:path w="5770" h="7477" extrusionOk="0">
                  <a:moveTo>
                    <a:pt x="2879" y="0"/>
                  </a:moveTo>
                  <a:cubicBezTo>
                    <a:pt x="1283" y="0"/>
                    <a:pt x="0" y="1674"/>
                    <a:pt x="0" y="3738"/>
                  </a:cubicBezTo>
                  <a:cubicBezTo>
                    <a:pt x="0" y="5803"/>
                    <a:pt x="1283" y="7477"/>
                    <a:pt x="2879" y="7477"/>
                  </a:cubicBezTo>
                  <a:cubicBezTo>
                    <a:pt x="4475" y="7477"/>
                    <a:pt x="5770" y="5803"/>
                    <a:pt x="5770" y="3738"/>
                  </a:cubicBezTo>
                  <a:cubicBezTo>
                    <a:pt x="5770" y="1674"/>
                    <a:pt x="4475" y="0"/>
                    <a:pt x="2879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888100" y="2842550"/>
              <a:ext cx="553250" cy="207875"/>
            </a:xfrm>
            <a:custGeom>
              <a:avLst/>
              <a:gdLst/>
              <a:ahLst/>
              <a:cxnLst/>
              <a:rect l="l" t="t" r="r" b="b"/>
              <a:pathLst>
                <a:path w="22130" h="8315" extrusionOk="0">
                  <a:moveTo>
                    <a:pt x="1" y="0"/>
                  </a:moveTo>
                  <a:lnTo>
                    <a:pt x="1" y="0"/>
                  </a:lnTo>
                  <a:cubicBezTo>
                    <a:pt x="1306" y="436"/>
                    <a:pt x="8058" y="3315"/>
                    <a:pt x="13771" y="5770"/>
                  </a:cubicBezTo>
                  <a:cubicBezTo>
                    <a:pt x="16037" y="6741"/>
                    <a:pt x="18135" y="7645"/>
                    <a:pt x="19664" y="8314"/>
                  </a:cubicBezTo>
                  <a:lnTo>
                    <a:pt x="21371" y="7689"/>
                  </a:lnTo>
                  <a:lnTo>
                    <a:pt x="22130" y="7410"/>
                  </a:lnTo>
                  <a:cubicBezTo>
                    <a:pt x="22130" y="7410"/>
                    <a:pt x="21661" y="7265"/>
                    <a:pt x="20869" y="6986"/>
                  </a:cubicBezTo>
                  <a:cubicBezTo>
                    <a:pt x="20835" y="6975"/>
                    <a:pt x="20802" y="6964"/>
                    <a:pt x="20768" y="6953"/>
                  </a:cubicBezTo>
                  <a:cubicBezTo>
                    <a:pt x="20702" y="6931"/>
                    <a:pt x="20635" y="6908"/>
                    <a:pt x="20568" y="6886"/>
                  </a:cubicBezTo>
                  <a:cubicBezTo>
                    <a:pt x="20423" y="6841"/>
                    <a:pt x="20277" y="6785"/>
                    <a:pt x="20132" y="6741"/>
                  </a:cubicBezTo>
                  <a:lnTo>
                    <a:pt x="18436" y="6161"/>
                  </a:lnTo>
                  <a:lnTo>
                    <a:pt x="17889" y="5982"/>
                  </a:lnTo>
                  <a:cubicBezTo>
                    <a:pt x="16718" y="5580"/>
                    <a:pt x="15378" y="5134"/>
                    <a:pt x="13984" y="4665"/>
                  </a:cubicBezTo>
                  <a:cubicBezTo>
                    <a:pt x="13247" y="4408"/>
                    <a:pt x="12488" y="4163"/>
                    <a:pt x="11729" y="3895"/>
                  </a:cubicBezTo>
                  <a:lnTo>
                    <a:pt x="11160" y="3705"/>
                  </a:lnTo>
                  <a:cubicBezTo>
                    <a:pt x="9040" y="2991"/>
                    <a:pt x="6920" y="2277"/>
                    <a:pt x="5089" y="1663"/>
                  </a:cubicBezTo>
                  <a:lnTo>
                    <a:pt x="4632" y="1507"/>
                  </a:lnTo>
                  <a:lnTo>
                    <a:pt x="3929" y="1273"/>
                  </a:lnTo>
                  <a:cubicBezTo>
                    <a:pt x="3851" y="1250"/>
                    <a:pt x="3773" y="1228"/>
                    <a:pt x="3706" y="1206"/>
                  </a:cubicBezTo>
                  <a:cubicBezTo>
                    <a:pt x="3561" y="1150"/>
                    <a:pt x="3438" y="1116"/>
                    <a:pt x="3282" y="1061"/>
                  </a:cubicBezTo>
                  <a:cubicBezTo>
                    <a:pt x="3136" y="1016"/>
                    <a:pt x="2980" y="960"/>
                    <a:pt x="2835" y="916"/>
                  </a:cubicBezTo>
                  <a:lnTo>
                    <a:pt x="1541" y="480"/>
                  </a:lnTo>
                  <a:lnTo>
                    <a:pt x="1083" y="335"/>
                  </a:lnTo>
                  <a:cubicBezTo>
                    <a:pt x="916" y="291"/>
                    <a:pt x="771" y="235"/>
                    <a:pt x="637" y="190"/>
                  </a:cubicBezTo>
                  <a:lnTo>
                    <a:pt x="514" y="157"/>
                  </a:lnTo>
                  <a:lnTo>
                    <a:pt x="324" y="90"/>
                  </a:lnTo>
                  <a:lnTo>
                    <a:pt x="168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747225" y="2834300"/>
              <a:ext cx="632475" cy="257700"/>
            </a:xfrm>
            <a:custGeom>
              <a:avLst/>
              <a:gdLst/>
              <a:ahLst/>
              <a:cxnLst/>
              <a:rect l="l" t="t" r="r" b="b"/>
              <a:pathLst>
                <a:path w="25299" h="10308" extrusionOk="0">
                  <a:moveTo>
                    <a:pt x="2465" y="0"/>
                  </a:moveTo>
                  <a:cubicBezTo>
                    <a:pt x="1223" y="0"/>
                    <a:pt x="122" y="109"/>
                    <a:pt x="34" y="286"/>
                  </a:cubicBezTo>
                  <a:cubicBezTo>
                    <a:pt x="0" y="353"/>
                    <a:pt x="993" y="888"/>
                    <a:pt x="2567" y="1681"/>
                  </a:cubicBezTo>
                  <a:cubicBezTo>
                    <a:pt x="3091" y="1937"/>
                    <a:pt x="3683" y="2228"/>
                    <a:pt x="4319" y="2540"/>
                  </a:cubicBezTo>
                  <a:lnTo>
                    <a:pt x="4397" y="2574"/>
                  </a:lnTo>
                  <a:lnTo>
                    <a:pt x="4464" y="2607"/>
                  </a:lnTo>
                  <a:cubicBezTo>
                    <a:pt x="10546" y="5575"/>
                    <a:pt x="20734" y="10307"/>
                    <a:pt x="20734" y="10307"/>
                  </a:cubicBezTo>
                  <a:lnTo>
                    <a:pt x="25299" y="8644"/>
                  </a:lnTo>
                  <a:cubicBezTo>
                    <a:pt x="23770" y="7975"/>
                    <a:pt x="21672" y="7071"/>
                    <a:pt x="19406" y="6100"/>
                  </a:cubicBezTo>
                  <a:cubicBezTo>
                    <a:pt x="19261" y="6033"/>
                    <a:pt x="19105" y="5966"/>
                    <a:pt x="18960" y="5899"/>
                  </a:cubicBezTo>
                  <a:cubicBezTo>
                    <a:pt x="18915" y="5888"/>
                    <a:pt x="18871" y="5866"/>
                    <a:pt x="18826" y="5854"/>
                  </a:cubicBezTo>
                  <a:cubicBezTo>
                    <a:pt x="13246" y="3455"/>
                    <a:pt x="6897" y="755"/>
                    <a:pt x="5636" y="330"/>
                  </a:cubicBezTo>
                  <a:cubicBezTo>
                    <a:pt x="5613" y="308"/>
                    <a:pt x="5580" y="297"/>
                    <a:pt x="5546" y="297"/>
                  </a:cubicBezTo>
                  <a:lnTo>
                    <a:pt x="5502" y="286"/>
                  </a:lnTo>
                  <a:cubicBezTo>
                    <a:pt x="4787" y="86"/>
                    <a:pt x="3570" y="0"/>
                    <a:pt x="2465" y="0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858800" y="2899475"/>
              <a:ext cx="520900" cy="192525"/>
            </a:xfrm>
            <a:custGeom>
              <a:avLst/>
              <a:gdLst/>
              <a:ahLst/>
              <a:cxnLst/>
              <a:rect l="l" t="t" r="r" b="b"/>
              <a:pathLst>
                <a:path w="20836" h="7701" extrusionOk="0">
                  <a:moveTo>
                    <a:pt x="1" y="0"/>
                  </a:moveTo>
                  <a:cubicBezTo>
                    <a:pt x="6083" y="2968"/>
                    <a:pt x="16271" y="7700"/>
                    <a:pt x="16271" y="7700"/>
                  </a:cubicBezTo>
                  <a:lnTo>
                    <a:pt x="20836" y="6037"/>
                  </a:lnTo>
                  <a:cubicBezTo>
                    <a:pt x="19307" y="5368"/>
                    <a:pt x="17209" y="4464"/>
                    <a:pt x="14943" y="3493"/>
                  </a:cubicBezTo>
                  <a:cubicBezTo>
                    <a:pt x="14810" y="3850"/>
                    <a:pt x="14464" y="4196"/>
                    <a:pt x="13861" y="4341"/>
                  </a:cubicBezTo>
                  <a:cubicBezTo>
                    <a:pt x="13695" y="4382"/>
                    <a:pt x="13497" y="4402"/>
                    <a:pt x="13270" y="4402"/>
                  </a:cubicBezTo>
                  <a:cubicBezTo>
                    <a:pt x="10014" y="4402"/>
                    <a:pt x="940" y="396"/>
                    <a:pt x="1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811375" y="2876300"/>
              <a:ext cx="409875" cy="121675"/>
            </a:xfrm>
            <a:custGeom>
              <a:avLst/>
              <a:gdLst/>
              <a:ahLst/>
              <a:cxnLst/>
              <a:rect l="l" t="t" r="r" b="b"/>
              <a:pathLst>
                <a:path w="16395" h="4867" extrusionOk="0">
                  <a:moveTo>
                    <a:pt x="1" y="1"/>
                  </a:moveTo>
                  <a:lnTo>
                    <a:pt x="1" y="1"/>
                  </a:lnTo>
                  <a:cubicBezTo>
                    <a:pt x="525" y="257"/>
                    <a:pt x="1106" y="548"/>
                    <a:pt x="1742" y="860"/>
                  </a:cubicBezTo>
                  <a:cubicBezTo>
                    <a:pt x="2043" y="983"/>
                    <a:pt x="2333" y="1094"/>
                    <a:pt x="2634" y="1206"/>
                  </a:cubicBezTo>
                  <a:cubicBezTo>
                    <a:pt x="4331" y="1876"/>
                    <a:pt x="6038" y="2478"/>
                    <a:pt x="7757" y="3070"/>
                  </a:cubicBezTo>
                  <a:cubicBezTo>
                    <a:pt x="9475" y="3639"/>
                    <a:pt x="11216" y="4197"/>
                    <a:pt x="12990" y="4598"/>
                  </a:cubicBezTo>
                  <a:cubicBezTo>
                    <a:pt x="13437" y="4699"/>
                    <a:pt x="13894" y="4777"/>
                    <a:pt x="14352" y="4833"/>
                  </a:cubicBezTo>
                  <a:cubicBezTo>
                    <a:pt x="14575" y="4855"/>
                    <a:pt x="14809" y="4866"/>
                    <a:pt x="15044" y="4866"/>
                  </a:cubicBezTo>
                  <a:cubicBezTo>
                    <a:pt x="15289" y="4866"/>
                    <a:pt x="15524" y="4811"/>
                    <a:pt x="15747" y="4710"/>
                  </a:cubicBezTo>
                  <a:cubicBezTo>
                    <a:pt x="15992" y="4610"/>
                    <a:pt x="16216" y="4442"/>
                    <a:pt x="16394" y="4219"/>
                  </a:cubicBezTo>
                  <a:cubicBezTo>
                    <a:pt x="16349" y="4208"/>
                    <a:pt x="16305" y="4186"/>
                    <a:pt x="16260" y="4174"/>
                  </a:cubicBezTo>
                  <a:cubicBezTo>
                    <a:pt x="16093" y="4342"/>
                    <a:pt x="15892" y="4476"/>
                    <a:pt x="15669" y="4554"/>
                  </a:cubicBezTo>
                  <a:cubicBezTo>
                    <a:pt x="15459" y="4647"/>
                    <a:pt x="15236" y="4680"/>
                    <a:pt x="15008" y="4680"/>
                  </a:cubicBezTo>
                  <a:cubicBezTo>
                    <a:pt x="14800" y="4680"/>
                    <a:pt x="14587" y="4653"/>
                    <a:pt x="14374" y="4621"/>
                  </a:cubicBezTo>
                  <a:cubicBezTo>
                    <a:pt x="13928" y="4543"/>
                    <a:pt x="13493" y="4442"/>
                    <a:pt x="13057" y="4342"/>
                  </a:cubicBezTo>
                  <a:cubicBezTo>
                    <a:pt x="11305" y="3907"/>
                    <a:pt x="9587" y="3326"/>
                    <a:pt x="7857" y="2757"/>
                  </a:cubicBezTo>
                  <a:cubicBezTo>
                    <a:pt x="6139" y="2199"/>
                    <a:pt x="4431" y="1574"/>
                    <a:pt x="2724" y="9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396425" y="2379600"/>
              <a:ext cx="276775" cy="641250"/>
            </a:xfrm>
            <a:custGeom>
              <a:avLst/>
              <a:gdLst/>
              <a:ahLst/>
              <a:cxnLst/>
              <a:rect l="l" t="t" r="r" b="b"/>
              <a:pathLst>
                <a:path w="11071" h="25650" extrusionOk="0">
                  <a:moveTo>
                    <a:pt x="956" y="1"/>
                  </a:moveTo>
                  <a:cubicBezTo>
                    <a:pt x="505" y="1"/>
                    <a:pt x="306" y="796"/>
                    <a:pt x="279" y="2996"/>
                  </a:cubicBezTo>
                  <a:cubicBezTo>
                    <a:pt x="268" y="3844"/>
                    <a:pt x="235" y="5730"/>
                    <a:pt x="212" y="8073"/>
                  </a:cubicBezTo>
                  <a:lnTo>
                    <a:pt x="212" y="8631"/>
                  </a:lnTo>
                  <a:cubicBezTo>
                    <a:pt x="201" y="8854"/>
                    <a:pt x="201" y="9089"/>
                    <a:pt x="201" y="9323"/>
                  </a:cubicBezTo>
                  <a:cubicBezTo>
                    <a:pt x="112" y="16153"/>
                    <a:pt x="0" y="25649"/>
                    <a:pt x="0" y="25649"/>
                  </a:cubicBezTo>
                  <a:lnTo>
                    <a:pt x="11070" y="20326"/>
                  </a:lnTo>
                  <a:cubicBezTo>
                    <a:pt x="11070" y="20326"/>
                    <a:pt x="10725" y="18965"/>
                    <a:pt x="10211" y="17034"/>
                  </a:cubicBezTo>
                  <a:cubicBezTo>
                    <a:pt x="10155" y="16800"/>
                    <a:pt x="10077" y="16554"/>
                    <a:pt x="10010" y="16309"/>
                  </a:cubicBezTo>
                  <a:cubicBezTo>
                    <a:pt x="10010" y="16264"/>
                    <a:pt x="9999" y="16231"/>
                    <a:pt x="9988" y="16197"/>
                  </a:cubicBezTo>
                  <a:cubicBezTo>
                    <a:pt x="8839" y="11912"/>
                    <a:pt x="7075" y="5674"/>
                    <a:pt x="6272" y="4647"/>
                  </a:cubicBezTo>
                  <a:cubicBezTo>
                    <a:pt x="5301" y="3397"/>
                    <a:pt x="2065" y="585"/>
                    <a:pt x="1339" y="139"/>
                  </a:cubicBezTo>
                  <a:cubicBezTo>
                    <a:pt x="1195" y="50"/>
                    <a:pt x="1068" y="1"/>
                    <a:pt x="956" y="1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396425" y="2612675"/>
              <a:ext cx="276775" cy="408175"/>
            </a:xfrm>
            <a:custGeom>
              <a:avLst/>
              <a:gdLst/>
              <a:ahLst/>
              <a:cxnLst/>
              <a:rect l="l" t="t" r="r" b="b"/>
              <a:pathLst>
                <a:path w="11071" h="16327" extrusionOk="0">
                  <a:moveTo>
                    <a:pt x="201" y="0"/>
                  </a:moveTo>
                  <a:cubicBezTo>
                    <a:pt x="112" y="6830"/>
                    <a:pt x="0" y="16326"/>
                    <a:pt x="0" y="16326"/>
                  </a:cubicBezTo>
                  <a:lnTo>
                    <a:pt x="11070" y="11003"/>
                  </a:lnTo>
                  <a:cubicBezTo>
                    <a:pt x="11070" y="11003"/>
                    <a:pt x="10725" y="9642"/>
                    <a:pt x="10211" y="7711"/>
                  </a:cubicBezTo>
                  <a:cubicBezTo>
                    <a:pt x="9797" y="7783"/>
                    <a:pt x="9396" y="7817"/>
                    <a:pt x="9007" y="7817"/>
                  </a:cubicBezTo>
                  <a:cubicBezTo>
                    <a:pt x="4539" y="7817"/>
                    <a:pt x="1700" y="3347"/>
                    <a:pt x="201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401725" y="2581425"/>
              <a:ext cx="245250" cy="207875"/>
            </a:xfrm>
            <a:custGeom>
              <a:avLst/>
              <a:gdLst/>
              <a:ahLst/>
              <a:cxnLst/>
              <a:rect l="l" t="t" r="r" b="b"/>
              <a:pathLst>
                <a:path w="9810" h="8315" extrusionOk="0">
                  <a:moveTo>
                    <a:pt x="0" y="0"/>
                  </a:moveTo>
                  <a:lnTo>
                    <a:pt x="0" y="558"/>
                  </a:lnTo>
                  <a:cubicBezTo>
                    <a:pt x="290" y="1183"/>
                    <a:pt x="625" y="1786"/>
                    <a:pt x="993" y="2377"/>
                  </a:cubicBezTo>
                  <a:cubicBezTo>
                    <a:pt x="1652" y="3493"/>
                    <a:pt x="2444" y="4531"/>
                    <a:pt x="3337" y="5468"/>
                  </a:cubicBezTo>
                  <a:cubicBezTo>
                    <a:pt x="3795" y="5937"/>
                    <a:pt x="4286" y="6372"/>
                    <a:pt x="4799" y="6774"/>
                  </a:cubicBezTo>
                  <a:cubicBezTo>
                    <a:pt x="5323" y="7165"/>
                    <a:pt x="5893" y="7499"/>
                    <a:pt x="6484" y="7778"/>
                  </a:cubicBezTo>
                  <a:cubicBezTo>
                    <a:pt x="7236" y="8134"/>
                    <a:pt x="8052" y="8314"/>
                    <a:pt x="8874" y="8314"/>
                  </a:cubicBezTo>
                  <a:cubicBezTo>
                    <a:pt x="9186" y="8314"/>
                    <a:pt x="9499" y="8288"/>
                    <a:pt x="9809" y="8236"/>
                  </a:cubicBezTo>
                  <a:cubicBezTo>
                    <a:pt x="9798" y="8202"/>
                    <a:pt x="9787" y="8158"/>
                    <a:pt x="9776" y="8124"/>
                  </a:cubicBezTo>
                  <a:cubicBezTo>
                    <a:pt x="8705" y="8113"/>
                    <a:pt x="7645" y="7834"/>
                    <a:pt x="6718" y="7298"/>
                  </a:cubicBezTo>
                  <a:cubicBezTo>
                    <a:pt x="5636" y="6685"/>
                    <a:pt x="4654" y="5915"/>
                    <a:pt x="3817" y="5000"/>
                  </a:cubicBezTo>
                  <a:cubicBezTo>
                    <a:pt x="3370" y="4553"/>
                    <a:pt x="2969" y="4073"/>
                    <a:pt x="2567" y="3594"/>
                  </a:cubicBezTo>
                  <a:cubicBezTo>
                    <a:pt x="2165" y="3103"/>
                    <a:pt x="1797" y="2600"/>
                    <a:pt x="1418" y="2087"/>
                  </a:cubicBezTo>
                  <a:cubicBezTo>
                    <a:pt x="927" y="1406"/>
                    <a:pt x="447" y="714"/>
                    <a:pt x="0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174625" y="2238575"/>
              <a:ext cx="2467400" cy="994325"/>
            </a:xfrm>
            <a:custGeom>
              <a:avLst/>
              <a:gdLst/>
              <a:ahLst/>
              <a:cxnLst/>
              <a:rect l="l" t="t" r="r" b="b"/>
              <a:pathLst>
                <a:path w="98696" h="39773" extrusionOk="0">
                  <a:moveTo>
                    <a:pt x="83334" y="1"/>
                  </a:moveTo>
                  <a:cubicBezTo>
                    <a:pt x="81505" y="1"/>
                    <a:pt x="79637" y="224"/>
                    <a:pt x="77838" y="713"/>
                  </a:cubicBezTo>
                  <a:cubicBezTo>
                    <a:pt x="69982" y="2834"/>
                    <a:pt x="15825" y="26726"/>
                    <a:pt x="10334" y="29192"/>
                  </a:cubicBezTo>
                  <a:cubicBezTo>
                    <a:pt x="4833" y="31659"/>
                    <a:pt x="0" y="34248"/>
                    <a:pt x="1139" y="37093"/>
                  </a:cubicBezTo>
                  <a:cubicBezTo>
                    <a:pt x="1701" y="38482"/>
                    <a:pt x="4678" y="39772"/>
                    <a:pt x="16657" y="39772"/>
                  </a:cubicBezTo>
                  <a:cubicBezTo>
                    <a:pt x="16810" y="39772"/>
                    <a:pt x="16964" y="39772"/>
                    <a:pt x="17119" y="39772"/>
                  </a:cubicBezTo>
                  <a:cubicBezTo>
                    <a:pt x="28680" y="39738"/>
                    <a:pt x="49236" y="34794"/>
                    <a:pt x="53834" y="32886"/>
                  </a:cubicBezTo>
                  <a:cubicBezTo>
                    <a:pt x="88919" y="18345"/>
                    <a:pt x="98695" y="12710"/>
                    <a:pt x="96374" y="5981"/>
                  </a:cubicBezTo>
                  <a:cubicBezTo>
                    <a:pt x="95179" y="2524"/>
                    <a:pt x="89477" y="1"/>
                    <a:pt x="83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4188025" y="2238375"/>
              <a:ext cx="2454000" cy="994525"/>
            </a:xfrm>
            <a:custGeom>
              <a:avLst/>
              <a:gdLst/>
              <a:ahLst/>
              <a:cxnLst/>
              <a:rect l="l" t="t" r="r" b="b"/>
              <a:pathLst>
                <a:path w="98160" h="39781" extrusionOk="0">
                  <a:moveTo>
                    <a:pt x="82784" y="1"/>
                  </a:moveTo>
                  <a:cubicBezTo>
                    <a:pt x="81925" y="1"/>
                    <a:pt x="81057" y="50"/>
                    <a:pt x="80192" y="152"/>
                  </a:cubicBezTo>
                  <a:cubicBezTo>
                    <a:pt x="84745" y="721"/>
                    <a:pt x="88607" y="2775"/>
                    <a:pt x="89522" y="5431"/>
                  </a:cubicBezTo>
                  <a:cubicBezTo>
                    <a:pt x="91631" y="11535"/>
                    <a:pt x="79199" y="12629"/>
                    <a:pt x="47361" y="25830"/>
                  </a:cubicBezTo>
                  <a:cubicBezTo>
                    <a:pt x="43187" y="27560"/>
                    <a:pt x="28100" y="36063"/>
                    <a:pt x="17610" y="36097"/>
                  </a:cubicBezTo>
                  <a:cubicBezTo>
                    <a:pt x="17456" y="36097"/>
                    <a:pt x="17304" y="36098"/>
                    <a:pt x="17153" y="36098"/>
                  </a:cubicBezTo>
                  <a:cubicBezTo>
                    <a:pt x="6319" y="36098"/>
                    <a:pt x="3609" y="34919"/>
                    <a:pt x="3102" y="33664"/>
                  </a:cubicBezTo>
                  <a:cubicBezTo>
                    <a:pt x="2991" y="33396"/>
                    <a:pt x="2946" y="33106"/>
                    <a:pt x="2957" y="32827"/>
                  </a:cubicBezTo>
                  <a:lnTo>
                    <a:pt x="2957" y="32827"/>
                  </a:lnTo>
                  <a:cubicBezTo>
                    <a:pt x="1049" y="34189"/>
                    <a:pt x="0" y="35617"/>
                    <a:pt x="603" y="37101"/>
                  </a:cubicBezTo>
                  <a:cubicBezTo>
                    <a:pt x="1154" y="38490"/>
                    <a:pt x="4142" y="39780"/>
                    <a:pt x="16121" y="39780"/>
                  </a:cubicBezTo>
                  <a:cubicBezTo>
                    <a:pt x="16274" y="39780"/>
                    <a:pt x="16428" y="39780"/>
                    <a:pt x="16583" y="39780"/>
                  </a:cubicBezTo>
                  <a:cubicBezTo>
                    <a:pt x="28144" y="39735"/>
                    <a:pt x="48700" y="34802"/>
                    <a:pt x="53309" y="32894"/>
                  </a:cubicBezTo>
                  <a:cubicBezTo>
                    <a:pt x="88383" y="18353"/>
                    <a:pt x="98159" y="12718"/>
                    <a:pt x="95838" y="5989"/>
                  </a:cubicBezTo>
                  <a:cubicBezTo>
                    <a:pt x="94643" y="2522"/>
                    <a:pt x="88937" y="1"/>
                    <a:pt x="82784" y="1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632175" y="2917600"/>
              <a:ext cx="31250" cy="59175"/>
            </a:xfrm>
            <a:custGeom>
              <a:avLst/>
              <a:gdLst/>
              <a:ahLst/>
              <a:cxnLst/>
              <a:rect l="l" t="t" r="r" b="b"/>
              <a:pathLst>
                <a:path w="1250" h="2367" extrusionOk="0">
                  <a:moveTo>
                    <a:pt x="1250" y="0"/>
                  </a:moveTo>
                  <a:lnTo>
                    <a:pt x="0" y="536"/>
                  </a:lnTo>
                  <a:lnTo>
                    <a:pt x="0" y="2366"/>
                  </a:lnTo>
                  <a:lnTo>
                    <a:pt x="1250" y="1831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689075" y="2891925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9" y="1"/>
                  </a:moveTo>
                  <a:lnTo>
                    <a:pt x="1" y="581"/>
                  </a:lnTo>
                  <a:lnTo>
                    <a:pt x="1" y="2411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4747950" y="2866550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0"/>
                  </a:moveTo>
                  <a:lnTo>
                    <a:pt x="0" y="580"/>
                  </a:lnTo>
                  <a:lnTo>
                    <a:pt x="0" y="2411"/>
                  </a:lnTo>
                  <a:lnTo>
                    <a:pt x="1328" y="183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4806800" y="284115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865675" y="2815500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9" y="0"/>
                  </a:moveTo>
                  <a:lnTo>
                    <a:pt x="1" y="580"/>
                  </a:lnTo>
                  <a:lnTo>
                    <a:pt x="1" y="2410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924550" y="2790100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0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983400" y="2764700"/>
              <a:ext cx="33225" cy="60025"/>
            </a:xfrm>
            <a:custGeom>
              <a:avLst/>
              <a:gdLst/>
              <a:ahLst/>
              <a:cxnLst/>
              <a:rect l="l" t="t" r="r" b="b"/>
              <a:pathLst>
                <a:path w="1329" h="2401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042275" y="2739050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0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101150" y="2713650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160000" y="2688275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69"/>
                  </a:lnTo>
                  <a:lnTo>
                    <a:pt x="1" y="2400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218875" y="2662600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277750" y="2637225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8" y="0"/>
                  </a:moveTo>
                  <a:lnTo>
                    <a:pt x="0" y="569"/>
                  </a:lnTo>
                  <a:lnTo>
                    <a:pt x="0" y="2399"/>
                  </a:lnTo>
                  <a:lnTo>
                    <a:pt x="1328" y="183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336600" y="2611825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395475" y="2586150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454350" y="2560775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8" y="0"/>
                  </a:moveTo>
                  <a:lnTo>
                    <a:pt x="0" y="570"/>
                  </a:lnTo>
                  <a:lnTo>
                    <a:pt x="0" y="2400"/>
                  </a:lnTo>
                  <a:lnTo>
                    <a:pt x="1328" y="1831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513200" y="2535375"/>
              <a:ext cx="33225" cy="60025"/>
            </a:xfrm>
            <a:custGeom>
              <a:avLst/>
              <a:gdLst/>
              <a:ahLst/>
              <a:cxnLst/>
              <a:rect l="l" t="t" r="r" b="b"/>
              <a:pathLst>
                <a:path w="1329" h="2401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572075" y="2509725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0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630950" y="2484325"/>
              <a:ext cx="33200" cy="60000"/>
            </a:xfrm>
            <a:custGeom>
              <a:avLst/>
              <a:gdLst/>
              <a:ahLst/>
              <a:cxnLst/>
              <a:rect l="l" t="t" r="r" b="b"/>
              <a:pathLst>
                <a:path w="1328" h="2400" extrusionOk="0">
                  <a:moveTo>
                    <a:pt x="1328" y="1"/>
                  </a:moveTo>
                  <a:lnTo>
                    <a:pt x="0" y="570"/>
                  </a:lnTo>
                  <a:lnTo>
                    <a:pt x="0" y="2400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689800" y="245895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69"/>
                  </a:lnTo>
                  <a:lnTo>
                    <a:pt x="1" y="2399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748675" y="2433275"/>
              <a:ext cx="33225" cy="60275"/>
            </a:xfrm>
            <a:custGeom>
              <a:avLst/>
              <a:gdLst/>
              <a:ahLst/>
              <a:cxnLst/>
              <a:rect l="l" t="t" r="r" b="b"/>
              <a:pathLst>
                <a:path w="1329" h="2411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807525" y="240790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69"/>
                  </a:lnTo>
                  <a:lnTo>
                    <a:pt x="1" y="2399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866400" y="238250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925275" y="2356825"/>
              <a:ext cx="33225" cy="60300"/>
            </a:xfrm>
            <a:custGeom>
              <a:avLst/>
              <a:gdLst/>
              <a:ahLst/>
              <a:cxnLst/>
              <a:rect l="l" t="t" r="r" b="b"/>
              <a:pathLst>
                <a:path w="1329" h="2412" extrusionOk="0">
                  <a:moveTo>
                    <a:pt x="1328" y="1"/>
                  </a:moveTo>
                  <a:lnTo>
                    <a:pt x="0" y="581"/>
                  </a:lnTo>
                  <a:lnTo>
                    <a:pt x="0" y="2411"/>
                  </a:lnTo>
                  <a:lnTo>
                    <a:pt x="1328" y="1831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984125" y="2331450"/>
              <a:ext cx="33225" cy="60000"/>
            </a:xfrm>
            <a:custGeom>
              <a:avLst/>
              <a:gdLst/>
              <a:ahLst/>
              <a:cxnLst/>
              <a:rect l="l" t="t" r="r" b="b"/>
              <a:pathLst>
                <a:path w="1329" h="2400" extrusionOk="0">
                  <a:moveTo>
                    <a:pt x="1329" y="0"/>
                  </a:moveTo>
                  <a:lnTo>
                    <a:pt x="1" y="569"/>
                  </a:lnTo>
                  <a:lnTo>
                    <a:pt x="1" y="2400"/>
                  </a:lnTo>
                  <a:lnTo>
                    <a:pt x="1329" y="1830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6043000" y="2306050"/>
              <a:ext cx="33225" cy="60025"/>
            </a:xfrm>
            <a:custGeom>
              <a:avLst/>
              <a:gdLst/>
              <a:ahLst/>
              <a:cxnLst/>
              <a:rect l="l" t="t" r="r" b="b"/>
              <a:pathLst>
                <a:path w="1329" h="2401" extrusionOk="0">
                  <a:moveTo>
                    <a:pt x="1329" y="1"/>
                  </a:moveTo>
                  <a:lnTo>
                    <a:pt x="1" y="570"/>
                  </a:lnTo>
                  <a:lnTo>
                    <a:pt x="1" y="2400"/>
                  </a:lnTo>
                  <a:lnTo>
                    <a:pt x="1329" y="1831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6230200" y="2258350"/>
              <a:ext cx="61675" cy="30425"/>
            </a:xfrm>
            <a:custGeom>
              <a:avLst/>
              <a:gdLst/>
              <a:ahLst/>
              <a:cxnLst/>
              <a:rect l="l" t="t" r="r" b="b"/>
              <a:pathLst>
                <a:path w="2467" h="1217" extrusionOk="0">
                  <a:moveTo>
                    <a:pt x="2467" y="1"/>
                  </a:moveTo>
                  <a:cubicBezTo>
                    <a:pt x="1574" y="213"/>
                    <a:pt x="726" y="603"/>
                    <a:pt x="1" y="1150"/>
                  </a:cubicBezTo>
                  <a:cubicBezTo>
                    <a:pt x="860" y="1172"/>
                    <a:pt x="1675" y="1195"/>
                    <a:pt x="2467" y="1217"/>
                  </a:cubicBezTo>
                  <a:lnTo>
                    <a:pt x="2467" y="1"/>
                  </a:ln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317525" y="2250900"/>
              <a:ext cx="46625" cy="42350"/>
            </a:xfrm>
            <a:custGeom>
              <a:avLst/>
              <a:gdLst/>
              <a:ahLst/>
              <a:cxnLst/>
              <a:rect l="l" t="t" r="r" b="b"/>
              <a:pathLst>
                <a:path w="1865" h="1694" extrusionOk="0">
                  <a:moveTo>
                    <a:pt x="1422" y="0"/>
                  </a:moveTo>
                  <a:cubicBezTo>
                    <a:pt x="945" y="0"/>
                    <a:pt x="469" y="29"/>
                    <a:pt x="1" y="98"/>
                  </a:cubicBezTo>
                  <a:lnTo>
                    <a:pt x="1" y="1571"/>
                  </a:lnTo>
                  <a:cubicBezTo>
                    <a:pt x="625" y="1604"/>
                    <a:pt x="1250" y="1638"/>
                    <a:pt x="1864" y="1693"/>
                  </a:cubicBezTo>
                  <a:lnTo>
                    <a:pt x="1864" y="8"/>
                  </a:lnTo>
                  <a:cubicBezTo>
                    <a:pt x="1717" y="3"/>
                    <a:pt x="1569" y="0"/>
                    <a:pt x="1422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389775" y="2253875"/>
              <a:ext cx="122500" cy="56675"/>
            </a:xfrm>
            <a:custGeom>
              <a:avLst/>
              <a:gdLst/>
              <a:ahLst/>
              <a:cxnLst/>
              <a:rect l="l" t="t" r="r" b="b"/>
              <a:pathLst>
                <a:path w="4900" h="2267" extrusionOk="0">
                  <a:moveTo>
                    <a:pt x="1" y="1"/>
                  </a:moveTo>
                  <a:lnTo>
                    <a:pt x="1" y="1675"/>
                  </a:lnTo>
                  <a:cubicBezTo>
                    <a:pt x="659" y="1742"/>
                    <a:pt x="1329" y="1820"/>
                    <a:pt x="2010" y="1920"/>
                  </a:cubicBezTo>
                  <a:cubicBezTo>
                    <a:pt x="2478" y="1965"/>
                    <a:pt x="2936" y="2054"/>
                    <a:pt x="3416" y="2110"/>
                  </a:cubicBezTo>
                  <a:cubicBezTo>
                    <a:pt x="3896" y="2166"/>
                    <a:pt x="4375" y="2255"/>
                    <a:pt x="4900" y="2266"/>
                  </a:cubicBezTo>
                  <a:cubicBezTo>
                    <a:pt x="4710" y="2099"/>
                    <a:pt x="4520" y="1932"/>
                    <a:pt x="4320" y="1775"/>
                  </a:cubicBezTo>
                  <a:cubicBezTo>
                    <a:pt x="4130" y="1619"/>
                    <a:pt x="3918" y="1474"/>
                    <a:pt x="3706" y="1340"/>
                  </a:cubicBezTo>
                  <a:cubicBezTo>
                    <a:pt x="3271" y="1072"/>
                    <a:pt x="2824" y="838"/>
                    <a:pt x="2356" y="648"/>
                  </a:cubicBezTo>
                  <a:cubicBezTo>
                    <a:pt x="1597" y="336"/>
                    <a:pt x="804" y="113"/>
                    <a:pt x="1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578975" y="2053400"/>
              <a:ext cx="1875400" cy="817625"/>
            </a:xfrm>
            <a:custGeom>
              <a:avLst/>
              <a:gdLst/>
              <a:ahLst/>
              <a:cxnLst/>
              <a:rect l="l" t="t" r="r" b="b"/>
              <a:pathLst>
                <a:path w="75016" h="32705" extrusionOk="0">
                  <a:moveTo>
                    <a:pt x="3195" y="0"/>
                  </a:moveTo>
                  <a:cubicBezTo>
                    <a:pt x="1646" y="0"/>
                    <a:pt x="270" y="88"/>
                    <a:pt x="113" y="298"/>
                  </a:cubicBezTo>
                  <a:cubicBezTo>
                    <a:pt x="1" y="454"/>
                    <a:pt x="7255" y="4482"/>
                    <a:pt x="16751" y="9672"/>
                  </a:cubicBezTo>
                  <a:lnTo>
                    <a:pt x="16796" y="9694"/>
                  </a:lnTo>
                  <a:cubicBezTo>
                    <a:pt x="34595" y="19414"/>
                    <a:pt x="59403" y="32705"/>
                    <a:pt x="59403" y="32705"/>
                  </a:cubicBezTo>
                  <a:lnTo>
                    <a:pt x="75015" y="25194"/>
                  </a:lnTo>
                  <a:cubicBezTo>
                    <a:pt x="75015" y="25194"/>
                    <a:pt x="66824" y="22159"/>
                    <a:pt x="56156" y="18197"/>
                  </a:cubicBezTo>
                  <a:cubicBezTo>
                    <a:pt x="36504" y="10910"/>
                    <a:pt x="8438" y="510"/>
                    <a:pt x="7634" y="298"/>
                  </a:cubicBezTo>
                  <a:cubicBezTo>
                    <a:pt x="7455" y="253"/>
                    <a:pt x="7277" y="220"/>
                    <a:pt x="7087" y="197"/>
                  </a:cubicBezTo>
                  <a:cubicBezTo>
                    <a:pt x="6185" y="74"/>
                    <a:pt x="4617" y="0"/>
                    <a:pt x="3195" y="0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998850" y="2295725"/>
              <a:ext cx="1455525" cy="575300"/>
            </a:xfrm>
            <a:custGeom>
              <a:avLst/>
              <a:gdLst/>
              <a:ahLst/>
              <a:cxnLst/>
              <a:rect l="l" t="t" r="r" b="b"/>
              <a:pathLst>
                <a:path w="58221" h="23012" extrusionOk="0">
                  <a:moveTo>
                    <a:pt x="1" y="1"/>
                  </a:moveTo>
                  <a:cubicBezTo>
                    <a:pt x="17800" y="9721"/>
                    <a:pt x="42608" y="23012"/>
                    <a:pt x="42608" y="23012"/>
                  </a:cubicBezTo>
                  <a:lnTo>
                    <a:pt x="58220" y="15501"/>
                  </a:lnTo>
                  <a:cubicBezTo>
                    <a:pt x="58220" y="15501"/>
                    <a:pt x="50029" y="12466"/>
                    <a:pt x="39349" y="8504"/>
                  </a:cubicBezTo>
                  <a:lnTo>
                    <a:pt x="39349" y="8504"/>
                  </a:lnTo>
                  <a:cubicBezTo>
                    <a:pt x="39461" y="11105"/>
                    <a:pt x="39048" y="13459"/>
                    <a:pt x="37475" y="14363"/>
                  </a:cubicBezTo>
                  <a:cubicBezTo>
                    <a:pt x="37184" y="14532"/>
                    <a:pt x="36757" y="14611"/>
                    <a:pt x="36215" y="14611"/>
                  </a:cubicBezTo>
                  <a:cubicBezTo>
                    <a:pt x="29001" y="14611"/>
                    <a:pt x="1298" y="644"/>
                    <a:pt x="1" y="1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921300" y="2253325"/>
              <a:ext cx="1051250" cy="374150"/>
            </a:xfrm>
            <a:custGeom>
              <a:avLst/>
              <a:gdLst/>
              <a:ahLst/>
              <a:cxnLst/>
              <a:rect l="l" t="t" r="r" b="b"/>
              <a:pathLst>
                <a:path w="42050" h="14966" extrusionOk="0">
                  <a:moveTo>
                    <a:pt x="1" y="1"/>
                  </a:moveTo>
                  <a:lnTo>
                    <a:pt x="5402" y="2947"/>
                  </a:lnTo>
                  <a:lnTo>
                    <a:pt x="5413" y="2958"/>
                  </a:lnTo>
                  <a:cubicBezTo>
                    <a:pt x="6094" y="3259"/>
                    <a:pt x="6774" y="3561"/>
                    <a:pt x="7455" y="3862"/>
                  </a:cubicBezTo>
                  <a:cubicBezTo>
                    <a:pt x="12187" y="5938"/>
                    <a:pt x="16952" y="7935"/>
                    <a:pt x="21773" y="9821"/>
                  </a:cubicBezTo>
                  <a:cubicBezTo>
                    <a:pt x="24183" y="10758"/>
                    <a:pt x="26605" y="11662"/>
                    <a:pt x="29049" y="12522"/>
                  </a:cubicBezTo>
                  <a:cubicBezTo>
                    <a:pt x="30276" y="12946"/>
                    <a:pt x="31504" y="13347"/>
                    <a:pt x="32754" y="13727"/>
                  </a:cubicBezTo>
                  <a:cubicBezTo>
                    <a:pt x="33992" y="14106"/>
                    <a:pt x="35242" y="14463"/>
                    <a:pt x="36537" y="14720"/>
                  </a:cubicBezTo>
                  <a:cubicBezTo>
                    <a:pt x="37195" y="14876"/>
                    <a:pt x="37865" y="14954"/>
                    <a:pt x="38534" y="14966"/>
                  </a:cubicBezTo>
                  <a:cubicBezTo>
                    <a:pt x="38724" y="14966"/>
                    <a:pt x="38914" y="14943"/>
                    <a:pt x="39092" y="14899"/>
                  </a:cubicBezTo>
                  <a:cubicBezTo>
                    <a:pt x="39282" y="14843"/>
                    <a:pt x="39461" y="14765"/>
                    <a:pt x="39617" y="14675"/>
                  </a:cubicBezTo>
                  <a:cubicBezTo>
                    <a:pt x="39929" y="14497"/>
                    <a:pt x="40219" y="14285"/>
                    <a:pt x="40476" y="14028"/>
                  </a:cubicBezTo>
                  <a:cubicBezTo>
                    <a:pt x="40956" y="13537"/>
                    <a:pt x="41324" y="12934"/>
                    <a:pt x="41559" y="12287"/>
                  </a:cubicBezTo>
                  <a:cubicBezTo>
                    <a:pt x="41782" y="11651"/>
                    <a:pt x="41938" y="11004"/>
                    <a:pt x="42016" y="10334"/>
                  </a:cubicBezTo>
                  <a:cubicBezTo>
                    <a:pt x="42027" y="10245"/>
                    <a:pt x="42038" y="10145"/>
                    <a:pt x="42050" y="10055"/>
                  </a:cubicBezTo>
                  <a:lnTo>
                    <a:pt x="41570" y="9877"/>
                  </a:lnTo>
                  <a:cubicBezTo>
                    <a:pt x="41547" y="10011"/>
                    <a:pt x="41536" y="10133"/>
                    <a:pt x="41514" y="10256"/>
                  </a:cubicBezTo>
                  <a:cubicBezTo>
                    <a:pt x="41291" y="11484"/>
                    <a:pt x="40867" y="12734"/>
                    <a:pt x="39996" y="13537"/>
                  </a:cubicBezTo>
                  <a:cubicBezTo>
                    <a:pt x="39784" y="13738"/>
                    <a:pt x="39539" y="13905"/>
                    <a:pt x="39282" y="14028"/>
                  </a:cubicBezTo>
                  <a:cubicBezTo>
                    <a:pt x="39170" y="14095"/>
                    <a:pt x="39048" y="14151"/>
                    <a:pt x="38925" y="14184"/>
                  </a:cubicBezTo>
                  <a:cubicBezTo>
                    <a:pt x="38827" y="14201"/>
                    <a:pt x="38729" y="14211"/>
                    <a:pt x="38631" y="14211"/>
                  </a:cubicBezTo>
                  <a:cubicBezTo>
                    <a:pt x="38595" y="14211"/>
                    <a:pt x="38559" y="14210"/>
                    <a:pt x="38523" y="14207"/>
                  </a:cubicBezTo>
                  <a:cubicBezTo>
                    <a:pt x="37909" y="14173"/>
                    <a:pt x="37296" y="14084"/>
                    <a:pt x="36693" y="13928"/>
                  </a:cubicBezTo>
                  <a:cubicBezTo>
                    <a:pt x="34227" y="13336"/>
                    <a:pt x="31783" y="12488"/>
                    <a:pt x="29361" y="11618"/>
                  </a:cubicBezTo>
                  <a:cubicBezTo>
                    <a:pt x="26951" y="10747"/>
                    <a:pt x="24529" y="9821"/>
                    <a:pt x="22130" y="8895"/>
                  </a:cubicBezTo>
                  <a:cubicBezTo>
                    <a:pt x="17320" y="7020"/>
                    <a:pt x="12533" y="5078"/>
                    <a:pt x="7745" y="3148"/>
                  </a:cubicBezTo>
                  <a:cubicBezTo>
                    <a:pt x="5167" y="2087"/>
                    <a:pt x="2590" y="1038"/>
                    <a:pt x="1" y="1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755875" y="2058325"/>
              <a:ext cx="1755400" cy="655075"/>
            </a:xfrm>
            <a:custGeom>
              <a:avLst/>
              <a:gdLst/>
              <a:ahLst/>
              <a:cxnLst/>
              <a:rect l="l" t="t" r="r" b="b"/>
              <a:pathLst>
                <a:path w="70216" h="26203" extrusionOk="0">
                  <a:moveTo>
                    <a:pt x="0" y="0"/>
                  </a:moveTo>
                  <a:lnTo>
                    <a:pt x="45" y="11"/>
                  </a:lnTo>
                  <a:cubicBezTo>
                    <a:pt x="67" y="23"/>
                    <a:pt x="101" y="34"/>
                    <a:pt x="145" y="45"/>
                  </a:cubicBezTo>
                  <a:cubicBezTo>
                    <a:pt x="179" y="56"/>
                    <a:pt x="223" y="78"/>
                    <a:pt x="268" y="101"/>
                  </a:cubicBezTo>
                  <a:cubicBezTo>
                    <a:pt x="4397" y="1730"/>
                    <a:pt x="53722" y="21237"/>
                    <a:pt x="65584" y="26203"/>
                  </a:cubicBezTo>
                  <a:lnTo>
                    <a:pt x="70216" y="23971"/>
                  </a:lnTo>
                  <a:cubicBezTo>
                    <a:pt x="70216" y="23971"/>
                    <a:pt x="1786" y="435"/>
                    <a:pt x="547" y="101"/>
                  </a:cubicBezTo>
                  <a:cubicBezTo>
                    <a:pt x="368" y="56"/>
                    <a:pt x="190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591700" y="2589400"/>
              <a:ext cx="143425" cy="96075"/>
            </a:xfrm>
            <a:custGeom>
              <a:avLst/>
              <a:gdLst/>
              <a:ahLst/>
              <a:cxnLst/>
              <a:rect l="l" t="t" r="r" b="b"/>
              <a:pathLst>
                <a:path w="5737" h="3843" extrusionOk="0">
                  <a:moveTo>
                    <a:pt x="4302" y="0"/>
                  </a:moveTo>
                  <a:cubicBezTo>
                    <a:pt x="3797" y="0"/>
                    <a:pt x="3252" y="246"/>
                    <a:pt x="2947" y="395"/>
                  </a:cubicBezTo>
                  <a:cubicBezTo>
                    <a:pt x="492" y="1578"/>
                    <a:pt x="1" y="2248"/>
                    <a:pt x="46" y="2873"/>
                  </a:cubicBezTo>
                  <a:cubicBezTo>
                    <a:pt x="102" y="3583"/>
                    <a:pt x="486" y="3842"/>
                    <a:pt x="1033" y="3842"/>
                  </a:cubicBezTo>
                  <a:cubicBezTo>
                    <a:pt x="1673" y="3842"/>
                    <a:pt x="2536" y="3488"/>
                    <a:pt x="3360" y="3085"/>
                  </a:cubicBezTo>
                  <a:cubicBezTo>
                    <a:pt x="3929" y="2806"/>
                    <a:pt x="5737" y="2002"/>
                    <a:pt x="5335" y="775"/>
                  </a:cubicBezTo>
                  <a:cubicBezTo>
                    <a:pt x="5144" y="184"/>
                    <a:pt x="4738" y="0"/>
                    <a:pt x="4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261675" y="2422550"/>
              <a:ext cx="143150" cy="95975"/>
            </a:xfrm>
            <a:custGeom>
              <a:avLst/>
              <a:gdLst/>
              <a:ahLst/>
              <a:cxnLst/>
              <a:rect l="l" t="t" r="r" b="b"/>
              <a:pathLst>
                <a:path w="5726" h="3839" extrusionOk="0">
                  <a:moveTo>
                    <a:pt x="4300" y="1"/>
                  </a:moveTo>
                  <a:cubicBezTo>
                    <a:pt x="3794" y="1"/>
                    <a:pt x="3246" y="247"/>
                    <a:pt x="2935" y="396"/>
                  </a:cubicBezTo>
                  <a:cubicBezTo>
                    <a:pt x="480" y="1579"/>
                    <a:pt x="0" y="2249"/>
                    <a:pt x="45" y="2873"/>
                  </a:cubicBezTo>
                  <a:cubicBezTo>
                    <a:pt x="101" y="3581"/>
                    <a:pt x="481" y="3839"/>
                    <a:pt x="1023" y="3839"/>
                  </a:cubicBezTo>
                  <a:cubicBezTo>
                    <a:pt x="1660" y="3839"/>
                    <a:pt x="2522" y="3483"/>
                    <a:pt x="3348" y="3085"/>
                  </a:cubicBezTo>
                  <a:cubicBezTo>
                    <a:pt x="3928" y="2806"/>
                    <a:pt x="5725" y="2003"/>
                    <a:pt x="5334" y="775"/>
                  </a:cubicBezTo>
                  <a:cubicBezTo>
                    <a:pt x="5143" y="185"/>
                    <a:pt x="4737" y="1"/>
                    <a:pt x="4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936100" y="2259075"/>
              <a:ext cx="133650" cy="89475"/>
            </a:xfrm>
            <a:custGeom>
              <a:avLst/>
              <a:gdLst/>
              <a:ahLst/>
              <a:cxnLst/>
              <a:rect l="l" t="t" r="r" b="b"/>
              <a:pathLst>
                <a:path w="5346" h="3579" extrusionOk="0">
                  <a:moveTo>
                    <a:pt x="4000" y="1"/>
                  </a:moveTo>
                  <a:cubicBezTo>
                    <a:pt x="3530" y="1"/>
                    <a:pt x="3021" y="230"/>
                    <a:pt x="2734" y="373"/>
                  </a:cubicBezTo>
                  <a:cubicBezTo>
                    <a:pt x="446" y="1467"/>
                    <a:pt x="0" y="2092"/>
                    <a:pt x="45" y="2683"/>
                  </a:cubicBezTo>
                  <a:cubicBezTo>
                    <a:pt x="96" y="3339"/>
                    <a:pt x="449" y="3579"/>
                    <a:pt x="953" y="3579"/>
                  </a:cubicBezTo>
                  <a:cubicBezTo>
                    <a:pt x="1548" y="3579"/>
                    <a:pt x="2352" y="3247"/>
                    <a:pt x="3125" y="2873"/>
                  </a:cubicBezTo>
                  <a:cubicBezTo>
                    <a:pt x="3660" y="2616"/>
                    <a:pt x="5345" y="1869"/>
                    <a:pt x="4966" y="730"/>
                  </a:cubicBezTo>
                  <a:cubicBezTo>
                    <a:pt x="4789" y="175"/>
                    <a:pt x="4410" y="1"/>
                    <a:pt x="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772500" y="2433775"/>
              <a:ext cx="415150" cy="324825"/>
            </a:xfrm>
            <a:custGeom>
              <a:avLst/>
              <a:gdLst/>
              <a:ahLst/>
              <a:cxnLst/>
              <a:rect l="l" t="t" r="r" b="b"/>
              <a:pathLst>
                <a:path w="16606" h="12993" extrusionOk="0">
                  <a:moveTo>
                    <a:pt x="12752" y="0"/>
                  </a:moveTo>
                  <a:cubicBezTo>
                    <a:pt x="12702" y="0"/>
                    <a:pt x="12655" y="1"/>
                    <a:pt x="12610" y="3"/>
                  </a:cubicBezTo>
                  <a:cubicBezTo>
                    <a:pt x="11829" y="25"/>
                    <a:pt x="11059" y="114"/>
                    <a:pt x="9352" y="840"/>
                  </a:cubicBezTo>
                  <a:cubicBezTo>
                    <a:pt x="8303" y="1275"/>
                    <a:pt x="6886" y="1956"/>
                    <a:pt x="4899" y="3005"/>
                  </a:cubicBezTo>
                  <a:cubicBezTo>
                    <a:pt x="3248" y="3875"/>
                    <a:pt x="0" y="5449"/>
                    <a:pt x="268" y="8584"/>
                  </a:cubicBezTo>
                  <a:cubicBezTo>
                    <a:pt x="313" y="9098"/>
                    <a:pt x="435" y="9611"/>
                    <a:pt x="636" y="10091"/>
                  </a:cubicBezTo>
                  <a:cubicBezTo>
                    <a:pt x="1476" y="12221"/>
                    <a:pt x="2757" y="12992"/>
                    <a:pt x="4420" y="12992"/>
                  </a:cubicBezTo>
                  <a:cubicBezTo>
                    <a:pt x="6008" y="12992"/>
                    <a:pt x="7944" y="12290"/>
                    <a:pt x="10178" y="11397"/>
                  </a:cubicBezTo>
                  <a:cubicBezTo>
                    <a:pt x="11907" y="10705"/>
                    <a:pt x="14630" y="9935"/>
                    <a:pt x="15836" y="7803"/>
                  </a:cubicBezTo>
                  <a:cubicBezTo>
                    <a:pt x="16371" y="6855"/>
                    <a:pt x="16606" y="5638"/>
                    <a:pt x="16315" y="4043"/>
                  </a:cubicBezTo>
                  <a:cubicBezTo>
                    <a:pt x="15667" y="388"/>
                    <a:pt x="13735" y="0"/>
                    <a:pt x="12752" y="0"/>
                  </a:cubicBezTo>
                  <a:close/>
                </a:path>
              </a:pathLst>
            </a:custGeom>
            <a:solidFill>
              <a:srgbClr val="FFB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779200" y="2433775"/>
              <a:ext cx="408450" cy="324825"/>
            </a:xfrm>
            <a:custGeom>
              <a:avLst/>
              <a:gdLst/>
              <a:ahLst/>
              <a:cxnLst/>
              <a:rect l="l" t="t" r="r" b="b"/>
              <a:pathLst>
                <a:path w="16338" h="12993" extrusionOk="0">
                  <a:moveTo>
                    <a:pt x="12495" y="0"/>
                  </a:moveTo>
                  <a:cubicBezTo>
                    <a:pt x="12445" y="0"/>
                    <a:pt x="12398" y="1"/>
                    <a:pt x="12354" y="3"/>
                  </a:cubicBezTo>
                  <a:cubicBezTo>
                    <a:pt x="11561" y="25"/>
                    <a:pt x="10802" y="114"/>
                    <a:pt x="9084" y="840"/>
                  </a:cubicBezTo>
                  <a:cubicBezTo>
                    <a:pt x="15423" y="4176"/>
                    <a:pt x="10211" y="9890"/>
                    <a:pt x="5837" y="10560"/>
                  </a:cubicBezTo>
                  <a:cubicBezTo>
                    <a:pt x="5345" y="10636"/>
                    <a:pt x="4891" y="10670"/>
                    <a:pt x="4471" y="10670"/>
                  </a:cubicBezTo>
                  <a:cubicBezTo>
                    <a:pt x="1378" y="10670"/>
                    <a:pt x="157" y="8840"/>
                    <a:pt x="0" y="8584"/>
                  </a:cubicBezTo>
                  <a:lnTo>
                    <a:pt x="0" y="8584"/>
                  </a:lnTo>
                  <a:cubicBezTo>
                    <a:pt x="45" y="9098"/>
                    <a:pt x="167" y="9611"/>
                    <a:pt x="368" y="10091"/>
                  </a:cubicBezTo>
                  <a:cubicBezTo>
                    <a:pt x="1208" y="12221"/>
                    <a:pt x="2489" y="12992"/>
                    <a:pt x="4152" y="12992"/>
                  </a:cubicBezTo>
                  <a:cubicBezTo>
                    <a:pt x="5740" y="12992"/>
                    <a:pt x="7676" y="12290"/>
                    <a:pt x="9910" y="11397"/>
                  </a:cubicBezTo>
                  <a:cubicBezTo>
                    <a:pt x="11639" y="10705"/>
                    <a:pt x="14362" y="9935"/>
                    <a:pt x="15568" y="7803"/>
                  </a:cubicBezTo>
                  <a:cubicBezTo>
                    <a:pt x="16103" y="6855"/>
                    <a:pt x="16338" y="5638"/>
                    <a:pt x="16059" y="4043"/>
                  </a:cubicBezTo>
                  <a:cubicBezTo>
                    <a:pt x="15400" y="388"/>
                    <a:pt x="13477" y="0"/>
                    <a:pt x="12495" y="0"/>
                  </a:cubicBezTo>
                  <a:close/>
                </a:path>
              </a:pathLst>
            </a:custGeom>
            <a:solidFill>
              <a:srgbClr val="F5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5006275" y="2448350"/>
              <a:ext cx="163250" cy="211775"/>
            </a:xfrm>
            <a:custGeom>
              <a:avLst/>
              <a:gdLst/>
              <a:ahLst/>
              <a:cxnLst/>
              <a:rect l="l" t="t" r="r" b="b"/>
              <a:pathLst>
                <a:path w="6530" h="8471" extrusionOk="0">
                  <a:moveTo>
                    <a:pt x="3271" y="0"/>
                  </a:moveTo>
                  <a:cubicBezTo>
                    <a:pt x="1463" y="0"/>
                    <a:pt x="1" y="1897"/>
                    <a:pt x="1" y="4241"/>
                  </a:cubicBezTo>
                  <a:cubicBezTo>
                    <a:pt x="1" y="6573"/>
                    <a:pt x="1463" y="8470"/>
                    <a:pt x="3271" y="8470"/>
                  </a:cubicBezTo>
                  <a:cubicBezTo>
                    <a:pt x="5067" y="8470"/>
                    <a:pt x="6529" y="6573"/>
                    <a:pt x="6529" y="4241"/>
                  </a:cubicBezTo>
                  <a:cubicBezTo>
                    <a:pt x="6529" y="1897"/>
                    <a:pt x="5067" y="0"/>
                    <a:pt x="3271" y="0"/>
                  </a:cubicBezTo>
                  <a:close/>
                </a:path>
              </a:pathLst>
            </a:custGeom>
            <a:solidFill>
              <a:srgbClr val="E4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015775" y="2460625"/>
              <a:ext cx="144250" cy="187225"/>
            </a:xfrm>
            <a:custGeom>
              <a:avLst/>
              <a:gdLst/>
              <a:ahLst/>
              <a:cxnLst/>
              <a:rect l="l" t="t" r="r" b="b"/>
              <a:pathLst>
                <a:path w="5770" h="7489" extrusionOk="0">
                  <a:moveTo>
                    <a:pt x="2891" y="0"/>
                  </a:moveTo>
                  <a:cubicBezTo>
                    <a:pt x="1295" y="0"/>
                    <a:pt x="0" y="1674"/>
                    <a:pt x="0" y="3750"/>
                  </a:cubicBezTo>
                  <a:cubicBezTo>
                    <a:pt x="0" y="5814"/>
                    <a:pt x="1295" y="7488"/>
                    <a:pt x="2891" y="7488"/>
                  </a:cubicBezTo>
                  <a:cubicBezTo>
                    <a:pt x="4486" y="7488"/>
                    <a:pt x="5770" y="5814"/>
                    <a:pt x="5770" y="3750"/>
                  </a:cubicBezTo>
                  <a:cubicBezTo>
                    <a:pt x="5770" y="1674"/>
                    <a:pt x="4486" y="0"/>
                    <a:pt x="2891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xfrm>
            <a:off x="962125" y="263175"/>
            <a:ext cx="6793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Identifying the Issue</a:t>
            </a:r>
            <a:endParaRPr sz="3300" b="1"/>
          </a:p>
        </p:txBody>
      </p:sp>
      <p:sp>
        <p:nvSpPr>
          <p:cNvPr id="342" name="Google Shape;342;p22"/>
          <p:cNvSpPr txBox="1">
            <a:spLocks noGrp="1"/>
          </p:cNvSpPr>
          <p:nvPr>
            <p:ph type="body" idx="1"/>
          </p:nvPr>
        </p:nvSpPr>
        <p:spPr>
          <a:xfrm>
            <a:off x="1307550" y="1614025"/>
            <a:ext cx="74727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Based of our initial exploration we decided to focus on 2 aspects:</a:t>
            </a:r>
            <a:endParaRPr sz="25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Identifying Areas to Improve FlyFast Airways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Identifying Customer and Flight Aspects </a:t>
            </a:r>
            <a:endParaRPr sz="25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grpSp>
        <p:nvGrpSpPr>
          <p:cNvPr id="343" name="Google Shape;343;p22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44" name="Google Shape;344;p22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2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47" name="Google Shape;347;p22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2"/>
          <p:cNvGrpSpPr/>
          <p:nvPr/>
        </p:nvGrpSpPr>
        <p:grpSpPr>
          <a:xfrm>
            <a:off x="5754139" y="376764"/>
            <a:ext cx="3115708" cy="932448"/>
            <a:chOff x="5703550" y="3997650"/>
            <a:chExt cx="5242652" cy="1394210"/>
          </a:xfrm>
        </p:grpSpPr>
        <p:sp>
          <p:nvSpPr>
            <p:cNvPr id="350" name="Google Shape;350;p22"/>
            <p:cNvSpPr/>
            <p:nvPr/>
          </p:nvSpPr>
          <p:spPr>
            <a:xfrm>
              <a:off x="8092864" y="5081599"/>
              <a:ext cx="110708" cy="74583"/>
            </a:xfrm>
            <a:custGeom>
              <a:avLst/>
              <a:gdLst/>
              <a:ahLst/>
              <a:cxnLst/>
              <a:rect l="l" t="t" r="r" b="b"/>
              <a:pathLst>
                <a:path w="1235" h="832" extrusionOk="0">
                  <a:moveTo>
                    <a:pt x="201" y="0"/>
                  </a:moveTo>
                  <a:cubicBezTo>
                    <a:pt x="80" y="0"/>
                    <a:pt x="0" y="165"/>
                    <a:pt x="117" y="256"/>
                  </a:cubicBezTo>
                  <a:lnTo>
                    <a:pt x="1005" y="809"/>
                  </a:lnTo>
                  <a:cubicBezTo>
                    <a:pt x="1029" y="824"/>
                    <a:pt x="1055" y="831"/>
                    <a:pt x="1082" y="831"/>
                  </a:cubicBezTo>
                  <a:cubicBezTo>
                    <a:pt x="1128" y="831"/>
                    <a:pt x="1173" y="809"/>
                    <a:pt x="1199" y="768"/>
                  </a:cubicBezTo>
                  <a:lnTo>
                    <a:pt x="1193" y="768"/>
                  </a:lnTo>
                  <a:cubicBezTo>
                    <a:pt x="1235" y="697"/>
                    <a:pt x="1217" y="615"/>
                    <a:pt x="1152" y="574"/>
                  </a:cubicBezTo>
                  <a:lnTo>
                    <a:pt x="264" y="15"/>
                  </a:lnTo>
                  <a:cubicBezTo>
                    <a:pt x="242" y="5"/>
                    <a:pt x="221" y="0"/>
                    <a:pt x="201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273224" y="5039916"/>
              <a:ext cx="110708" cy="74941"/>
            </a:xfrm>
            <a:custGeom>
              <a:avLst/>
              <a:gdLst/>
              <a:ahLst/>
              <a:cxnLst/>
              <a:rect l="l" t="t" r="r" b="b"/>
              <a:pathLst>
                <a:path w="1235" h="836" extrusionOk="0">
                  <a:moveTo>
                    <a:pt x="201" y="0"/>
                  </a:moveTo>
                  <a:cubicBezTo>
                    <a:pt x="80" y="0"/>
                    <a:pt x="1" y="165"/>
                    <a:pt x="117" y="256"/>
                  </a:cubicBezTo>
                  <a:lnTo>
                    <a:pt x="1005" y="815"/>
                  </a:lnTo>
                  <a:cubicBezTo>
                    <a:pt x="1027" y="829"/>
                    <a:pt x="1052" y="835"/>
                    <a:pt x="1077" y="835"/>
                  </a:cubicBezTo>
                  <a:cubicBezTo>
                    <a:pt x="1124" y="835"/>
                    <a:pt x="1172" y="811"/>
                    <a:pt x="1199" y="768"/>
                  </a:cubicBezTo>
                  <a:cubicBezTo>
                    <a:pt x="1235" y="703"/>
                    <a:pt x="1217" y="615"/>
                    <a:pt x="1152" y="580"/>
                  </a:cubicBezTo>
                  <a:lnTo>
                    <a:pt x="264" y="15"/>
                  </a:lnTo>
                  <a:cubicBezTo>
                    <a:pt x="242" y="5"/>
                    <a:pt x="221" y="0"/>
                    <a:pt x="201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0358294" y="4572434"/>
              <a:ext cx="111067" cy="74762"/>
            </a:xfrm>
            <a:custGeom>
              <a:avLst/>
              <a:gdLst/>
              <a:ahLst/>
              <a:cxnLst/>
              <a:rect l="l" t="t" r="r" b="b"/>
              <a:pathLst>
                <a:path w="1239" h="834" extrusionOk="0">
                  <a:moveTo>
                    <a:pt x="202" y="1"/>
                  </a:moveTo>
                  <a:cubicBezTo>
                    <a:pt x="81" y="1"/>
                    <a:pt x="0" y="168"/>
                    <a:pt x="121" y="258"/>
                  </a:cubicBezTo>
                  <a:lnTo>
                    <a:pt x="1009" y="811"/>
                  </a:lnTo>
                  <a:cubicBezTo>
                    <a:pt x="1033" y="826"/>
                    <a:pt x="1059" y="833"/>
                    <a:pt x="1086" y="833"/>
                  </a:cubicBezTo>
                  <a:cubicBezTo>
                    <a:pt x="1132" y="833"/>
                    <a:pt x="1177" y="811"/>
                    <a:pt x="1203" y="770"/>
                  </a:cubicBezTo>
                  <a:lnTo>
                    <a:pt x="1197" y="770"/>
                  </a:lnTo>
                  <a:cubicBezTo>
                    <a:pt x="1239" y="705"/>
                    <a:pt x="1221" y="617"/>
                    <a:pt x="1156" y="576"/>
                  </a:cubicBezTo>
                  <a:lnTo>
                    <a:pt x="268" y="17"/>
                  </a:lnTo>
                  <a:cubicBezTo>
                    <a:pt x="245" y="6"/>
                    <a:pt x="223" y="1"/>
                    <a:pt x="202" y="1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5703550" y="3997650"/>
              <a:ext cx="5242652" cy="1394210"/>
            </a:xfrm>
            <a:custGeom>
              <a:avLst/>
              <a:gdLst/>
              <a:ahLst/>
              <a:cxnLst/>
              <a:rect l="l" t="t" r="r" b="b"/>
              <a:pathLst>
                <a:path w="58484" h="15553" extrusionOk="0">
                  <a:moveTo>
                    <a:pt x="52875" y="0"/>
                  </a:moveTo>
                  <a:cubicBezTo>
                    <a:pt x="51801" y="0"/>
                    <a:pt x="50051" y="239"/>
                    <a:pt x="47128" y="975"/>
                  </a:cubicBezTo>
                  <a:cubicBezTo>
                    <a:pt x="46687" y="1092"/>
                    <a:pt x="46298" y="1198"/>
                    <a:pt x="45957" y="1310"/>
                  </a:cubicBezTo>
                  <a:lnTo>
                    <a:pt x="45069" y="1516"/>
                  </a:lnTo>
                  <a:lnTo>
                    <a:pt x="16939" y="7976"/>
                  </a:lnTo>
                  <a:cubicBezTo>
                    <a:pt x="16622" y="8020"/>
                    <a:pt x="16192" y="8061"/>
                    <a:pt x="15682" y="8061"/>
                  </a:cubicBezTo>
                  <a:cubicBezTo>
                    <a:pt x="14466" y="8061"/>
                    <a:pt x="12798" y="7829"/>
                    <a:pt x="11132" y="6847"/>
                  </a:cubicBezTo>
                  <a:cubicBezTo>
                    <a:pt x="7467" y="4693"/>
                    <a:pt x="2836" y="1404"/>
                    <a:pt x="2836" y="1404"/>
                  </a:cubicBezTo>
                  <a:lnTo>
                    <a:pt x="0" y="2057"/>
                  </a:lnTo>
                  <a:lnTo>
                    <a:pt x="6407" y="11477"/>
                  </a:lnTo>
                  <a:lnTo>
                    <a:pt x="6402" y="11471"/>
                  </a:lnTo>
                  <a:cubicBezTo>
                    <a:pt x="3966" y="12601"/>
                    <a:pt x="2571" y="13672"/>
                    <a:pt x="2748" y="14454"/>
                  </a:cubicBezTo>
                  <a:cubicBezTo>
                    <a:pt x="2918" y="15193"/>
                    <a:pt x="4459" y="15553"/>
                    <a:pt x="6887" y="15553"/>
                  </a:cubicBezTo>
                  <a:cubicBezTo>
                    <a:pt x="9488" y="15553"/>
                    <a:pt x="13107" y="15140"/>
                    <a:pt x="17151" y="14336"/>
                  </a:cubicBezTo>
                  <a:cubicBezTo>
                    <a:pt x="17276" y="14357"/>
                    <a:pt x="17401" y="14367"/>
                    <a:pt x="17526" y="14367"/>
                  </a:cubicBezTo>
                  <a:cubicBezTo>
                    <a:pt x="17688" y="14367"/>
                    <a:pt x="17850" y="14350"/>
                    <a:pt x="18010" y="14313"/>
                  </a:cubicBezTo>
                  <a:lnTo>
                    <a:pt x="45581" y="7988"/>
                  </a:lnTo>
                  <a:cubicBezTo>
                    <a:pt x="47010" y="7865"/>
                    <a:pt x="48428" y="7641"/>
                    <a:pt x="49823" y="7317"/>
                  </a:cubicBezTo>
                  <a:cubicBezTo>
                    <a:pt x="54747" y="6188"/>
                    <a:pt x="58483" y="4158"/>
                    <a:pt x="58172" y="2781"/>
                  </a:cubicBezTo>
                  <a:cubicBezTo>
                    <a:pt x="58072" y="2346"/>
                    <a:pt x="57566" y="2022"/>
                    <a:pt x="56765" y="1828"/>
                  </a:cubicBezTo>
                  <a:cubicBezTo>
                    <a:pt x="56236" y="1557"/>
                    <a:pt x="55124" y="987"/>
                    <a:pt x="54818" y="734"/>
                  </a:cubicBezTo>
                  <a:cubicBezTo>
                    <a:pt x="54575" y="533"/>
                    <a:pt x="54479" y="0"/>
                    <a:pt x="52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0071619" y="4176486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1" y="0"/>
                  </a:moveTo>
                  <a:cubicBezTo>
                    <a:pt x="481" y="0"/>
                    <a:pt x="470" y="1"/>
                    <a:pt x="459" y="4"/>
                  </a:cubicBezTo>
                  <a:lnTo>
                    <a:pt x="136" y="80"/>
                  </a:lnTo>
                  <a:cubicBezTo>
                    <a:pt x="53" y="98"/>
                    <a:pt x="0" y="180"/>
                    <a:pt x="18" y="262"/>
                  </a:cubicBezTo>
                  <a:lnTo>
                    <a:pt x="95" y="586"/>
                  </a:lnTo>
                  <a:cubicBezTo>
                    <a:pt x="109" y="660"/>
                    <a:pt x="170" y="709"/>
                    <a:pt x="237" y="709"/>
                  </a:cubicBezTo>
                  <a:cubicBezTo>
                    <a:pt x="250" y="709"/>
                    <a:pt x="264" y="707"/>
                    <a:pt x="277" y="704"/>
                  </a:cubicBezTo>
                  <a:lnTo>
                    <a:pt x="601" y="633"/>
                  </a:lnTo>
                  <a:cubicBezTo>
                    <a:pt x="689" y="610"/>
                    <a:pt x="742" y="527"/>
                    <a:pt x="718" y="445"/>
                  </a:cubicBezTo>
                  <a:lnTo>
                    <a:pt x="648" y="121"/>
                  </a:lnTo>
                  <a:cubicBezTo>
                    <a:pt x="627" y="50"/>
                    <a:pt x="562" y="0"/>
                    <a:pt x="491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9941907" y="4204902"/>
              <a:ext cx="66515" cy="64005"/>
            </a:xfrm>
            <a:custGeom>
              <a:avLst/>
              <a:gdLst/>
              <a:ahLst/>
              <a:cxnLst/>
              <a:rect l="l" t="t" r="r" b="b"/>
              <a:pathLst>
                <a:path w="742" h="714" extrusionOk="0">
                  <a:moveTo>
                    <a:pt x="493" y="1"/>
                  </a:moveTo>
                  <a:cubicBezTo>
                    <a:pt x="482" y="1"/>
                    <a:pt x="470" y="2"/>
                    <a:pt x="459" y="4"/>
                  </a:cubicBezTo>
                  <a:lnTo>
                    <a:pt x="135" y="81"/>
                  </a:lnTo>
                  <a:cubicBezTo>
                    <a:pt x="53" y="98"/>
                    <a:pt x="0" y="187"/>
                    <a:pt x="18" y="269"/>
                  </a:cubicBezTo>
                  <a:lnTo>
                    <a:pt x="94" y="593"/>
                  </a:lnTo>
                  <a:cubicBezTo>
                    <a:pt x="110" y="664"/>
                    <a:pt x="178" y="714"/>
                    <a:pt x="250" y="714"/>
                  </a:cubicBezTo>
                  <a:cubicBezTo>
                    <a:pt x="261" y="714"/>
                    <a:pt x="272" y="713"/>
                    <a:pt x="282" y="710"/>
                  </a:cubicBezTo>
                  <a:lnTo>
                    <a:pt x="606" y="634"/>
                  </a:lnTo>
                  <a:cubicBezTo>
                    <a:pt x="688" y="616"/>
                    <a:pt x="741" y="534"/>
                    <a:pt x="724" y="446"/>
                  </a:cubicBezTo>
                  <a:lnTo>
                    <a:pt x="647" y="122"/>
                  </a:lnTo>
                  <a:cubicBezTo>
                    <a:pt x="632" y="50"/>
                    <a:pt x="568" y="1"/>
                    <a:pt x="493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812106" y="4235022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4" y="0"/>
                  </a:moveTo>
                  <a:cubicBezTo>
                    <a:pt x="482" y="0"/>
                    <a:pt x="471" y="1"/>
                    <a:pt x="460" y="4"/>
                  </a:cubicBezTo>
                  <a:lnTo>
                    <a:pt x="136" y="80"/>
                  </a:lnTo>
                  <a:cubicBezTo>
                    <a:pt x="54" y="98"/>
                    <a:pt x="1" y="180"/>
                    <a:pt x="18" y="263"/>
                  </a:cubicBezTo>
                  <a:lnTo>
                    <a:pt x="95" y="586"/>
                  </a:lnTo>
                  <a:cubicBezTo>
                    <a:pt x="110" y="660"/>
                    <a:pt x="170" y="709"/>
                    <a:pt x="241" y="709"/>
                  </a:cubicBezTo>
                  <a:cubicBezTo>
                    <a:pt x="255" y="709"/>
                    <a:pt x="269" y="708"/>
                    <a:pt x="283" y="704"/>
                  </a:cubicBezTo>
                  <a:lnTo>
                    <a:pt x="607" y="633"/>
                  </a:lnTo>
                  <a:cubicBezTo>
                    <a:pt x="689" y="610"/>
                    <a:pt x="742" y="527"/>
                    <a:pt x="724" y="445"/>
                  </a:cubicBezTo>
                  <a:lnTo>
                    <a:pt x="648" y="121"/>
                  </a:lnTo>
                  <a:cubicBezTo>
                    <a:pt x="632" y="50"/>
                    <a:pt x="568" y="0"/>
                    <a:pt x="494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9681856" y="4266127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3" y="0"/>
                  </a:moveTo>
                  <a:cubicBezTo>
                    <a:pt x="482" y="0"/>
                    <a:pt x="471" y="1"/>
                    <a:pt x="459" y="4"/>
                  </a:cubicBezTo>
                  <a:lnTo>
                    <a:pt x="136" y="80"/>
                  </a:lnTo>
                  <a:cubicBezTo>
                    <a:pt x="53" y="98"/>
                    <a:pt x="0" y="180"/>
                    <a:pt x="24" y="263"/>
                  </a:cubicBezTo>
                  <a:lnTo>
                    <a:pt x="95" y="586"/>
                  </a:lnTo>
                  <a:cubicBezTo>
                    <a:pt x="109" y="660"/>
                    <a:pt x="174" y="710"/>
                    <a:pt x="243" y="710"/>
                  </a:cubicBezTo>
                  <a:cubicBezTo>
                    <a:pt x="256" y="710"/>
                    <a:pt x="270" y="708"/>
                    <a:pt x="283" y="704"/>
                  </a:cubicBezTo>
                  <a:lnTo>
                    <a:pt x="606" y="633"/>
                  </a:lnTo>
                  <a:cubicBezTo>
                    <a:pt x="689" y="610"/>
                    <a:pt x="742" y="527"/>
                    <a:pt x="724" y="445"/>
                  </a:cubicBezTo>
                  <a:lnTo>
                    <a:pt x="648" y="121"/>
                  </a:lnTo>
                  <a:cubicBezTo>
                    <a:pt x="632" y="50"/>
                    <a:pt x="568" y="0"/>
                    <a:pt x="493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9552593" y="4294634"/>
              <a:ext cx="66604" cy="63646"/>
            </a:xfrm>
            <a:custGeom>
              <a:avLst/>
              <a:gdLst/>
              <a:ahLst/>
              <a:cxnLst/>
              <a:rect l="l" t="t" r="r" b="b"/>
              <a:pathLst>
                <a:path w="743" h="710" extrusionOk="0">
                  <a:moveTo>
                    <a:pt x="492" y="0"/>
                  </a:moveTo>
                  <a:cubicBezTo>
                    <a:pt x="481" y="0"/>
                    <a:pt x="471" y="1"/>
                    <a:pt x="460" y="3"/>
                  </a:cubicBezTo>
                  <a:lnTo>
                    <a:pt x="136" y="80"/>
                  </a:lnTo>
                  <a:cubicBezTo>
                    <a:pt x="54" y="98"/>
                    <a:pt x="1" y="180"/>
                    <a:pt x="19" y="262"/>
                  </a:cubicBezTo>
                  <a:lnTo>
                    <a:pt x="95" y="586"/>
                  </a:lnTo>
                  <a:cubicBezTo>
                    <a:pt x="110" y="660"/>
                    <a:pt x="170" y="709"/>
                    <a:pt x="241" y="709"/>
                  </a:cubicBezTo>
                  <a:cubicBezTo>
                    <a:pt x="255" y="709"/>
                    <a:pt x="269" y="707"/>
                    <a:pt x="283" y="704"/>
                  </a:cubicBezTo>
                  <a:lnTo>
                    <a:pt x="607" y="633"/>
                  </a:lnTo>
                  <a:cubicBezTo>
                    <a:pt x="689" y="610"/>
                    <a:pt x="742" y="527"/>
                    <a:pt x="725" y="445"/>
                  </a:cubicBezTo>
                  <a:lnTo>
                    <a:pt x="648" y="121"/>
                  </a:lnTo>
                  <a:cubicBezTo>
                    <a:pt x="633" y="49"/>
                    <a:pt x="564" y="0"/>
                    <a:pt x="492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9422881" y="4324484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9" y="0"/>
                  </a:moveTo>
                  <a:cubicBezTo>
                    <a:pt x="486" y="0"/>
                    <a:pt x="473" y="2"/>
                    <a:pt x="459" y="6"/>
                  </a:cubicBezTo>
                  <a:lnTo>
                    <a:pt x="136" y="76"/>
                  </a:lnTo>
                  <a:cubicBezTo>
                    <a:pt x="53" y="94"/>
                    <a:pt x="1" y="182"/>
                    <a:pt x="18" y="265"/>
                  </a:cubicBezTo>
                  <a:lnTo>
                    <a:pt x="95" y="588"/>
                  </a:lnTo>
                  <a:cubicBezTo>
                    <a:pt x="110" y="660"/>
                    <a:pt x="174" y="709"/>
                    <a:pt x="245" y="709"/>
                  </a:cubicBezTo>
                  <a:cubicBezTo>
                    <a:pt x="256" y="709"/>
                    <a:pt x="266" y="708"/>
                    <a:pt x="277" y="706"/>
                  </a:cubicBezTo>
                  <a:lnTo>
                    <a:pt x="601" y="630"/>
                  </a:lnTo>
                  <a:cubicBezTo>
                    <a:pt x="689" y="612"/>
                    <a:pt x="742" y="529"/>
                    <a:pt x="718" y="441"/>
                  </a:cubicBezTo>
                  <a:lnTo>
                    <a:pt x="648" y="118"/>
                  </a:lnTo>
                  <a:cubicBezTo>
                    <a:pt x="628" y="49"/>
                    <a:pt x="567" y="0"/>
                    <a:pt x="499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292631" y="4355590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499" y="0"/>
                  </a:moveTo>
                  <a:cubicBezTo>
                    <a:pt x="486" y="0"/>
                    <a:pt x="473" y="2"/>
                    <a:pt x="459" y="6"/>
                  </a:cubicBezTo>
                  <a:lnTo>
                    <a:pt x="136" y="77"/>
                  </a:lnTo>
                  <a:cubicBezTo>
                    <a:pt x="53" y="94"/>
                    <a:pt x="0" y="182"/>
                    <a:pt x="18" y="265"/>
                  </a:cubicBezTo>
                  <a:lnTo>
                    <a:pt x="94" y="588"/>
                  </a:lnTo>
                  <a:cubicBezTo>
                    <a:pt x="110" y="660"/>
                    <a:pt x="174" y="710"/>
                    <a:pt x="245" y="710"/>
                  </a:cubicBezTo>
                  <a:cubicBezTo>
                    <a:pt x="255" y="710"/>
                    <a:pt x="266" y="708"/>
                    <a:pt x="277" y="706"/>
                  </a:cubicBezTo>
                  <a:lnTo>
                    <a:pt x="600" y="630"/>
                  </a:lnTo>
                  <a:cubicBezTo>
                    <a:pt x="689" y="612"/>
                    <a:pt x="742" y="530"/>
                    <a:pt x="718" y="441"/>
                  </a:cubicBezTo>
                  <a:lnTo>
                    <a:pt x="647" y="118"/>
                  </a:lnTo>
                  <a:cubicBezTo>
                    <a:pt x="628" y="49"/>
                    <a:pt x="567" y="0"/>
                    <a:pt x="499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9162830" y="4384096"/>
              <a:ext cx="66604" cy="63646"/>
            </a:xfrm>
            <a:custGeom>
              <a:avLst/>
              <a:gdLst/>
              <a:ahLst/>
              <a:cxnLst/>
              <a:rect l="l" t="t" r="r" b="b"/>
              <a:pathLst>
                <a:path w="743" h="710" extrusionOk="0">
                  <a:moveTo>
                    <a:pt x="505" y="0"/>
                  </a:moveTo>
                  <a:cubicBezTo>
                    <a:pt x="492" y="0"/>
                    <a:pt x="479" y="2"/>
                    <a:pt x="466" y="6"/>
                  </a:cubicBezTo>
                  <a:lnTo>
                    <a:pt x="142" y="76"/>
                  </a:lnTo>
                  <a:cubicBezTo>
                    <a:pt x="54" y="94"/>
                    <a:pt x="1" y="182"/>
                    <a:pt x="24" y="265"/>
                  </a:cubicBezTo>
                  <a:lnTo>
                    <a:pt x="95" y="588"/>
                  </a:lnTo>
                  <a:cubicBezTo>
                    <a:pt x="116" y="660"/>
                    <a:pt x="181" y="709"/>
                    <a:pt x="251" y="709"/>
                  </a:cubicBezTo>
                  <a:cubicBezTo>
                    <a:pt x="262" y="709"/>
                    <a:pt x="273" y="708"/>
                    <a:pt x="283" y="706"/>
                  </a:cubicBezTo>
                  <a:lnTo>
                    <a:pt x="607" y="629"/>
                  </a:lnTo>
                  <a:cubicBezTo>
                    <a:pt x="695" y="612"/>
                    <a:pt x="742" y="529"/>
                    <a:pt x="725" y="447"/>
                  </a:cubicBezTo>
                  <a:lnTo>
                    <a:pt x="654" y="117"/>
                  </a:lnTo>
                  <a:cubicBezTo>
                    <a:pt x="634" y="48"/>
                    <a:pt x="573" y="0"/>
                    <a:pt x="505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956653" y="4422732"/>
              <a:ext cx="65977" cy="63467"/>
            </a:xfrm>
            <a:custGeom>
              <a:avLst/>
              <a:gdLst/>
              <a:ahLst/>
              <a:cxnLst/>
              <a:rect l="l" t="t" r="r" b="b"/>
              <a:pathLst>
                <a:path w="736" h="708" extrusionOk="0">
                  <a:moveTo>
                    <a:pt x="491" y="1"/>
                  </a:moveTo>
                  <a:cubicBezTo>
                    <a:pt x="481" y="1"/>
                    <a:pt x="470" y="2"/>
                    <a:pt x="459" y="4"/>
                  </a:cubicBezTo>
                  <a:lnTo>
                    <a:pt x="136" y="75"/>
                  </a:lnTo>
                  <a:cubicBezTo>
                    <a:pt x="53" y="98"/>
                    <a:pt x="0" y="181"/>
                    <a:pt x="18" y="263"/>
                  </a:cubicBezTo>
                  <a:lnTo>
                    <a:pt x="89" y="587"/>
                  </a:lnTo>
                  <a:cubicBezTo>
                    <a:pt x="109" y="658"/>
                    <a:pt x="174" y="708"/>
                    <a:pt x="245" y="708"/>
                  </a:cubicBezTo>
                  <a:cubicBezTo>
                    <a:pt x="256" y="708"/>
                    <a:pt x="266" y="707"/>
                    <a:pt x="277" y="704"/>
                  </a:cubicBezTo>
                  <a:lnTo>
                    <a:pt x="601" y="628"/>
                  </a:lnTo>
                  <a:cubicBezTo>
                    <a:pt x="683" y="610"/>
                    <a:pt x="736" y="528"/>
                    <a:pt x="718" y="445"/>
                  </a:cubicBezTo>
                  <a:lnTo>
                    <a:pt x="642" y="122"/>
                  </a:lnTo>
                  <a:cubicBezTo>
                    <a:pt x="626" y="50"/>
                    <a:pt x="562" y="1"/>
                    <a:pt x="491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8773605" y="4474455"/>
              <a:ext cx="66067" cy="63467"/>
            </a:xfrm>
            <a:custGeom>
              <a:avLst/>
              <a:gdLst/>
              <a:ahLst/>
              <a:cxnLst/>
              <a:rect l="l" t="t" r="r" b="b"/>
              <a:pathLst>
                <a:path w="737" h="708" extrusionOk="0">
                  <a:moveTo>
                    <a:pt x="494" y="0"/>
                  </a:moveTo>
                  <a:cubicBezTo>
                    <a:pt x="483" y="0"/>
                    <a:pt x="471" y="1"/>
                    <a:pt x="460" y="4"/>
                  </a:cubicBezTo>
                  <a:lnTo>
                    <a:pt x="136" y="74"/>
                  </a:lnTo>
                  <a:cubicBezTo>
                    <a:pt x="48" y="98"/>
                    <a:pt x="1" y="180"/>
                    <a:pt x="18" y="263"/>
                  </a:cubicBezTo>
                  <a:lnTo>
                    <a:pt x="89" y="586"/>
                  </a:lnTo>
                  <a:cubicBezTo>
                    <a:pt x="109" y="662"/>
                    <a:pt x="173" y="708"/>
                    <a:pt x="243" y="708"/>
                  </a:cubicBezTo>
                  <a:cubicBezTo>
                    <a:pt x="254" y="708"/>
                    <a:pt x="266" y="706"/>
                    <a:pt x="277" y="704"/>
                  </a:cubicBezTo>
                  <a:lnTo>
                    <a:pt x="601" y="633"/>
                  </a:lnTo>
                  <a:cubicBezTo>
                    <a:pt x="689" y="610"/>
                    <a:pt x="736" y="527"/>
                    <a:pt x="719" y="445"/>
                  </a:cubicBezTo>
                  <a:lnTo>
                    <a:pt x="648" y="121"/>
                  </a:lnTo>
                  <a:cubicBezTo>
                    <a:pt x="628" y="46"/>
                    <a:pt x="564" y="0"/>
                    <a:pt x="494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8643893" y="4503230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501" y="1"/>
                  </a:moveTo>
                  <a:cubicBezTo>
                    <a:pt x="488" y="1"/>
                    <a:pt x="474" y="3"/>
                    <a:pt x="459" y="6"/>
                  </a:cubicBezTo>
                  <a:lnTo>
                    <a:pt x="136" y="77"/>
                  </a:lnTo>
                  <a:cubicBezTo>
                    <a:pt x="53" y="101"/>
                    <a:pt x="0" y="183"/>
                    <a:pt x="18" y="265"/>
                  </a:cubicBezTo>
                  <a:lnTo>
                    <a:pt x="95" y="589"/>
                  </a:lnTo>
                  <a:cubicBezTo>
                    <a:pt x="110" y="661"/>
                    <a:pt x="174" y="710"/>
                    <a:pt x="249" y="710"/>
                  </a:cubicBezTo>
                  <a:cubicBezTo>
                    <a:pt x="260" y="710"/>
                    <a:pt x="271" y="709"/>
                    <a:pt x="283" y="707"/>
                  </a:cubicBezTo>
                  <a:lnTo>
                    <a:pt x="606" y="630"/>
                  </a:lnTo>
                  <a:cubicBezTo>
                    <a:pt x="689" y="612"/>
                    <a:pt x="742" y="530"/>
                    <a:pt x="724" y="448"/>
                  </a:cubicBezTo>
                  <a:lnTo>
                    <a:pt x="648" y="124"/>
                  </a:lnTo>
                  <a:cubicBezTo>
                    <a:pt x="633" y="50"/>
                    <a:pt x="572" y="1"/>
                    <a:pt x="501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514181" y="4532812"/>
              <a:ext cx="66515" cy="63646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501" y="0"/>
                  </a:moveTo>
                  <a:cubicBezTo>
                    <a:pt x="487" y="0"/>
                    <a:pt x="473" y="2"/>
                    <a:pt x="459" y="6"/>
                  </a:cubicBezTo>
                  <a:lnTo>
                    <a:pt x="135" y="76"/>
                  </a:lnTo>
                  <a:cubicBezTo>
                    <a:pt x="53" y="94"/>
                    <a:pt x="0" y="182"/>
                    <a:pt x="18" y="265"/>
                  </a:cubicBezTo>
                  <a:lnTo>
                    <a:pt x="94" y="588"/>
                  </a:lnTo>
                  <a:cubicBezTo>
                    <a:pt x="110" y="660"/>
                    <a:pt x="178" y="709"/>
                    <a:pt x="250" y="709"/>
                  </a:cubicBezTo>
                  <a:cubicBezTo>
                    <a:pt x="261" y="709"/>
                    <a:pt x="272" y="708"/>
                    <a:pt x="282" y="706"/>
                  </a:cubicBezTo>
                  <a:lnTo>
                    <a:pt x="606" y="630"/>
                  </a:lnTo>
                  <a:cubicBezTo>
                    <a:pt x="688" y="612"/>
                    <a:pt x="741" y="530"/>
                    <a:pt x="724" y="441"/>
                  </a:cubicBezTo>
                  <a:lnTo>
                    <a:pt x="647" y="118"/>
                  </a:lnTo>
                  <a:cubicBezTo>
                    <a:pt x="632" y="49"/>
                    <a:pt x="572" y="0"/>
                    <a:pt x="501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383842" y="4563559"/>
              <a:ext cx="66604" cy="64005"/>
            </a:xfrm>
            <a:custGeom>
              <a:avLst/>
              <a:gdLst/>
              <a:ahLst/>
              <a:cxnLst/>
              <a:rect l="l" t="t" r="r" b="b"/>
              <a:pathLst>
                <a:path w="743" h="714" extrusionOk="0">
                  <a:moveTo>
                    <a:pt x="494" y="1"/>
                  </a:moveTo>
                  <a:cubicBezTo>
                    <a:pt x="483" y="1"/>
                    <a:pt x="471" y="2"/>
                    <a:pt x="460" y="4"/>
                  </a:cubicBezTo>
                  <a:lnTo>
                    <a:pt x="136" y="81"/>
                  </a:lnTo>
                  <a:cubicBezTo>
                    <a:pt x="54" y="98"/>
                    <a:pt x="1" y="181"/>
                    <a:pt x="18" y="269"/>
                  </a:cubicBezTo>
                  <a:lnTo>
                    <a:pt x="95" y="592"/>
                  </a:lnTo>
                  <a:cubicBezTo>
                    <a:pt x="110" y="664"/>
                    <a:pt x="175" y="714"/>
                    <a:pt x="249" y="714"/>
                  </a:cubicBezTo>
                  <a:cubicBezTo>
                    <a:pt x="260" y="714"/>
                    <a:pt x="272" y="712"/>
                    <a:pt x="283" y="710"/>
                  </a:cubicBezTo>
                  <a:lnTo>
                    <a:pt x="607" y="634"/>
                  </a:lnTo>
                  <a:cubicBezTo>
                    <a:pt x="689" y="616"/>
                    <a:pt x="742" y="534"/>
                    <a:pt x="724" y="445"/>
                  </a:cubicBezTo>
                  <a:lnTo>
                    <a:pt x="648" y="122"/>
                  </a:lnTo>
                  <a:cubicBezTo>
                    <a:pt x="633" y="50"/>
                    <a:pt x="568" y="1"/>
                    <a:pt x="494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254130" y="4593589"/>
              <a:ext cx="66515" cy="63736"/>
            </a:xfrm>
            <a:custGeom>
              <a:avLst/>
              <a:gdLst/>
              <a:ahLst/>
              <a:cxnLst/>
              <a:rect l="l" t="t" r="r" b="b"/>
              <a:pathLst>
                <a:path w="742" h="711" extrusionOk="0">
                  <a:moveTo>
                    <a:pt x="494" y="1"/>
                  </a:moveTo>
                  <a:cubicBezTo>
                    <a:pt x="483" y="1"/>
                    <a:pt x="471" y="2"/>
                    <a:pt x="459" y="4"/>
                  </a:cubicBezTo>
                  <a:lnTo>
                    <a:pt x="136" y="81"/>
                  </a:lnTo>
                  <a:cubicBezTo>
                    <a:pt x="53" y="99"/>
                    <a:pt x="0" y="181"/>
                    <a:pt x="18" y="263"/>
                  </a:cubicBezTo>
                  <a:lnTo>
                    <a:pt x="95" y="587"/>
                  </a:lnTo>
                  <a:cubicBezTo>
                    <a:pt x="109" y="661"/>
                    <a:pt x="170" y="710"/>
                    <a:pt x="241" y="710"/>
                  </a:cubicBezTo>
                  <a:cubicBezTo>
                    <a:pt x="255" y="710"/>
                    <a:pt x="269" y="708"/>
                    <a:pt x="283" y="705"/>
                  </a:cubicBezTo>
                  <a:lnTo>
                    <a:pt x="606" y="634"/>
                  </a:lnTo>
                  <a:cubicBezTo>
                    <a:pt x="689" y="611"/>
                    <a:pt x="742" y="528"/>
                    <a:pt x="724" y="446"/>
                  </a:cubicBezTo>
                  <a:lnTo>
                    <a:pt x="648" y="122"/>
                  </a:lnTo>
                  <a:cubicBezTo>
                    <a:pt x="632" y="46"/>
                    <a:pt x="565" y="1"/>
                    <a:pt x="494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124867" y="4622454"/>
              <a:ext cx="66604" cy="63646"/>
            </a:xfrm>
            <a:custGeom>
              <a:avLst/>
              <a:gdLst/>
              <a:ahLst/>
              <a:cxnLst/>
              <a:rect l="l" t="t" r="r" b="b"/>
              <a:pathLst>
                <a:path w="743" h="710" extrusionOk="0">
                  <a:moveTo>
                    <a:pt x="499" y="1"/>
                  </a:moveTo>
                  <a:cubicBezTo>
                    <a:pt x="486" y="1"/>
                    <a:pt x="473" y="2"/>
                    <a:pt x="460" y="6"/>
                  </a:cubicBezTo>
                  <a:lnTo>
                    <a:pt x="136" y="77"/>
                  </a:lnTo>
                  <a:cubicBezTo>
                    <a:pt x="48" y="100"/>
                    <a:pt x="1" y="183"/>
                    <a:pt x="19" y="265"/>
                  </a:cubicBezTo>
                  <a:lnTo>
                    <a:pt x="89" y="589"/>
                  </a:lnTo>
                  <a:cubicBezTo>
                    <a:pt x="110" y="660"/>
                    <a:pt x="175" y="710"/>
                    <a:pt x="245" y="710"/>
                  </a:cubicBezTo>
                  <a:cubicBezTo>
                    <a:pt x="256" y="710"/>
                    <a:pt x="267" y="709"/>
                    <a:pt x="277" y="706"/>
                  </a:cubicBezTo>
                  <a:lnTo>
                    <a:pt x="601" y="630"/>
                  </a:lnTo>
                  <a:cubicBezTo>
                    <a:pt x="689" y="612"/>
                    <a:pt x="742" y="530"/>
                    <a:pt x="719" y="447"/>
                  </a:cubicBezTo>
                  <a:lnTo>
                    <a:pt x="648" y="124"/>
                  </a:lnTo>
                  <a:cubicBezTo>
                    <a:pt x="628" y="50"/>
                    <a:pt x="567" y="1"/>
                    <a:pt x="499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94079" y="4653201"/>
              <a:ext cx="66604" cy="64005"/>
            </a:xfrm>
            <a:custGeom>
              <a:avLst/>
              <a:gdLst/>
              <a:ahLst/>
              <a:cxnLst/>
              <a:rect l="l" t="t" r="r" b="b"/>
              <a:pathLst>
                <a:path w="743" h="714" extrusionOk="0">
                  <a:moveTo>
                    <a:pt x="498" y="1"/>
                  </a:moveTo>
                  <a:cubicBezTo>
                    <a:pt x="487" y="1"/>
                    <a:pt x="476" y="2"/>
                    <a:pt x="466" y="4"/>
                  </a:cubicBezTo>
                  <a:lnTo>
                    <a:pt x="142" y="81"/>
                  </a:lnTo>
                  <a:cubicBezTo>
                    <a:pt x="54" y="98"/>
                    <a:pt x="1" y="187"/>
                    <a:pt x="24" y="269"/>
                  </a:cubicBezTo>
                  <a:lnTo>
                    <a:pt x="95" y="593"/>
                  </a:lnTo>
                  <a:cubicBezTo>
                    <a:pt x="115" y="664"/>
                    <a:pt x="180" y="714"/>
                    <a:pt x="251" y="714"/>
                  </a:cubicBezTo>
                  <a:cubicBezTo>
                    <a:pt x="262" y="714"/>
                    <a:pt x="272" y="713"/>
                    <a:pt x="283" y="710"/>
                  </a:cubicBezTo>
                  <a:lnTo>
                    <a:pt x="607" y="634"/>
                  </a:lnTo>
                  <a:cubicBezTo>
                    <a:pt x="695" y="616"/>
                    <a:pt x="742" y="534"/>
                    <a:pt x="724" y="446"/>
                  </a:cubicBezTo>
                  <a:lnTo>
                    <a:pt x="648" y="122"/>
                  </a:lnTo>
                  <a:cubicBezTo>
                    <a:pt x="633" y="50"/>
                    <a:pt x="568" y="1"/>
                    <a:pt x="498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864905" y="4682783"/>
              <a:ext cx="66515" cy="64005"/>
            </a:xfrm>
            <a:custGeom>
              <a:avLst/>
              <a:gdLst/>
              <a:ahLst/>
              <a:cxnLst/>
              <a:rect l="l" t="t" r="r" b="b"/>
              <a:pathLst>
                <a:path w="742" h="714" extrusionOk="0">
                  <a:moveTo>
                    <a:pt x="491" y="0"/>
                  </a:moveTo>
                  <a:cubicBezTo>
                    <a:pt x="481" y="0"/>
                    <a:pt x="470" y="2"/>
                    <a:pt x="459" y="4"/>
                  </a:cubicBezTo>
                  <a:lnTo>
                    <a:pt x="136" y="80"/>
                  </a:lnTo>
                  <a:cubicBezTo>
                    <a:pt x="47" y="98"/>
                    <a:pt x="0" y="180"/>
                    <a:pt x="18" y="269"/>
                  </a:cubicBezTo>
                  <a:lnTo>
                    <a:pt x="94" y="592"/>
                  </a:lnTo>
                  <a:cubicBezTo>
                    <a:pt x="110" y="664"/>
                    <a:pt x="174" y="713"/>
                    <a:pt x="245" y="713"/>
                  </a:cubicBezTo>
                  <a:cubicBezTo>
                    <a:pt x="255" y="713"/>
                    <a:pt x="266" y="712"/>
                    <a:pt x="277" y="710"/>
                  </a:cubicBezTo>
                  <a:lnTo>
                    <a:pt x="600" y="633"/>
                  </a:lnTo>
                  <a:cubicBezTo>
                    <a:pt x="689" y="616"/>
                    <a:pt x="742" y="533"/>
                    <a:pt x="718" y="445"/>
                  </a:cubicBezTo>
                  <a:lnTo>
                    <a:pt x="647" y="122"/>
                  </a:lnTo>
                  <a:cubicBezTo>
                    <a:pt x="627" y="50"/>
                    <a:pt x="562" y="0"/>
                    <a:pt x="491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735104" y="4711558"/>
              <a:ext cx="66604" cy="63646"/>
            </a:xfrm>
            <a:custGeom>
              <a:avLst/>
              <a:gdLst/>
              <a:ahLst/>
              <a:cxnLst/>
              <a:rect l="l" t="t" r="r" b="b"/>
              <a:pathLst>
                <a:path w="743" h="710" extrusionOk="0">
                  <a:moveTo>
                    <a:pt x="505" y="1"/>
                  </a:moveTo>
                  <a:cubicBezTo>
                    <a:pt x="492" y="1"/>
                    <a:pt x="479" y="3"/>
                    <a:pt x="466" y="6"/>
                  </a:cubicBezTo>
                  <a:lnTo>
                    <a:pt x="142" y="77"/>
                  </a:lnTo>
                  <a:cubicBezTo>
                    <a:pt x="54" y="101"/>
                    <a:pt x="1" y="183"/>
                    <a:pt x="24" y="265"/>
                  </a:cubicBezTo>
                  <a:lnTo>
                    <a:pt x="95" y="589"/>
                  </a:lnTo>
                  <a:cubicBezTo>
                    <a:pt x="116" y="661"/>
                    <a:pt x="181" y="710"/>
                    <a:pt x="251" y="710"/>
                  </a:cubicBezTo>
                  <a:cubicBezTo>
                    <a:pt x="262" y="710"/>
                    <a:pt x="273" y="709"/>
                    <a:pt x="283" y="707"/>
                  </a:cubicBezTo>
                  <a:lnTo>
                    <a:pt x="607" y="630"/>
                  </a:lnTo>
                  <a:cubicBezTo>
                    <a:pt x="695" y="612"/>
                    <a:pt x="742" y="530"/>
                    <a:pt x="725" y="448"/>
                  </a:cubicBezTo>
                  <a:lnTo>
                    <a:pt x="648" y="124"/>
                  </a:lnTo>
                  <a:cubicBezTo>
                    <a:pt x="633" y="50"/>
                    <a:pt x="573" y="1"/>
                    <a:pt x="505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605392" y="4741319"/>
              <a:ext cx="66515" cy="64005"/>
            </a:xfrm>
            <a:custGeom>
              <a:avLst/>
              <a:gdLst/>
              <a:ahLst/>
              <a:cxnLst/>
              <a:rect l="l" t="t" r="r" b="b"/>
              <a:pathLst>
                <a:path w="742" h="714" extrusionOk="0">
                  <a:moveTo>
                    <a:pt x="497" y="1"/>
                  </a:moveTo>
                  <a:cubicBezTo>
                    <a:pt x="487" y="1"/>
                    <a:pt x="476" y="2"/>
                    <a:pt x="465" y="4"/>
                  </a:cubicBezTo>
                  <a:lnTo>
                    <a:pt x="142" y="80"/>
                  </a:lnTo>
                  <a:cubicBezTo>
                    <a:pt x="54" y="98"/>
                    <a:pt x="1" y="180"/>
                    <a:pt x="24" y="269"/>
                  </a:cubicBezTo>
                  <a:lnTo>
                    <a:pt x="95" y="592"/>
                  </a:lnTo>
                  <a:cubicBezTo>
                    <a:pt x="115" y="664"/>
                    <a:pt x="180" y="713"/>
                    <a:pt x="251" y="713"/>
                  </a:cubicBezTo>
                  <a:cubicBezTo>
                    <a:pt x="262" y="713"/>
                    <a:pt x="272" y="712"/>
                    <a:pt x="283" y="710"/>
                  </a:cubicBezTo>
                  <a:lnTo>
                    <a:pt x="607" y="633"/>
                  </a:lnTo>
                  <a:cubicBezTo>
                    <a:pt x="689" y="616"/>
                    <a:pt x="742" y="533"/>
                    <a:pt x="724" y="445"/>
                  </a:cubicBezTo>
                  <a:lnTo>
                    <a:pt x="648" y="122"/>
                  </a:lnTo>
                  <a:cubicBezTo>
                    <a:pt x="632" y="50"/>
                    <a:pt x="568" y="1"/>
                    <a:pt x="497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475680" y="4771170"/>
              <a:ext cx="66515" cy="63736"/>
            </a:xfrm>
            <a:custGeom>
              <a:avLst/>
              <a:gdLst/>
              <a:ahLst/>
              <a:cxnLst/>
              <a:rect l="l" t="t" r="r" b="b"/>
              <a:pathLst>
                <a:path w="742" h="711" extrusionOk="0">
                  <a:moveTo>
                    <a:pt x="501" y="1"/>
                  </a:moveTo>
                  <a:cubicBezTo>
                    <a:pt x="487" y="1"/>
                    <a:pt x="473" y="2"/>
                    <a:pt x="459" y="6"/>
                  </a:cubicBezTo>
                  <a:lnTo>
                    <a:pt x="136" y="77"/>
                  </a:lnTo>
                  <a:cubicBezTo>
                    <a:pt x="53" y="100"/>
                    <a:pt x="0" y="183"/>
                    <a:pt x="24" y="265"/>
                  </a:cubicBezTo>
                  <a:lnTo>
                    <a:pt x="94" y="589"/>
                  </a:lnTo>
                  <a:cubicBezTo>
                    <a:pt x="110" y="665"/>
                    <a:pt x="177" y="710"/>
                    <a:pt x="248" y="710"/>
                  </a:cubicBezTo>
                  <a:cubicBezTo>
                    <a:pt x="259" y="710"/>
                    <a:pt x="271" y="709"/>
                    <a:pt x="283" y="706"/>
                  </a:cubicBezTo>
                  <a:lnTo>
                    <a:pt x="606" y="630"/>
                  </a:lnTo>
                  <a:cubicBezTo>
                    <a:pt x="689" y="612"/>
                    <a:pt x="742" y="530"/>
                    <a:pt x="724" y="448"/>
                  </a:cubicBezTo>
                  <a:lnTo>
                    <a:pt x="647" y="124"/>
                  </a:lnTo>
                  <a:cubicBezTo>
                    <a:pt x="633" y="50"/>
                    <a:pt x="572" y="1"/>
                    <a:pt x="501" y="1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345341" y="4802006"/>
              <a:ext cx="66604" cy="63915"/>
            </a:xfrm>
            <a:custGeom>
              <a:avLst/>
              <a:gdLst/>
              <a:ahLst/>
              <a:cxnLst/>
              <a:rect l="l" t="t" r="r" b="b"/>
              <a:pathLst>
                <a:path w="743" h="713" extrusionOk="0">
                  <a:moveTo>
                    <a:pt x="494" y="0"/>
                  </a:moveTo>
                  <a:cubicBezTo>
                    <a:pt x="483" y="0"/>
                    <a:pt x="471" y="1"/>
                    <a:pt x="460" y="4"/>
                  </a:cubicBezTo>
                  <a:lnTo>
                    <a:pt x="136" y="80"/>
                  </a:lnTo>
                  <a:cubicBezTo>
                    <a:pt x="54" y="98"/>
                    <a:pt x="1" y="180"/>
                    <a:pt x="19" y="268"/>
                  </a:cubicBezTo>
                  <a:lnTo>
                    <a:pt x="95" y="592"/>
                  </a:lnTo>
                  <a:cubicBezTo>
                    <a:pt x="110" y="664"/>
                    <a:pt x="175" y="713"/>
                    <a:pt x="249" y="713"/>
                  </a:cubicBezTo>
                  <a:cubicBezTo>
                    <a:pt x="261" y="713"/>
                    <a:pt x="272" y="712"/>
                    <a:pt x="283" y="710"/>
                  </a:cubicBezTo>
                  <a:lnTo>
                    <a:pt x="607" y="633"/>
                  </a:lnTo>
                  <a:cubicBezTo>
                    <a:pt x="689" y="615"/>
                    <a:pt x="742" y="533"/>
                    <a:pt x="725" y="445"/>
                  </a:cubicBezTo>
                  <a:lnTo>
                    <a:pt x="648" y="121"/>
                  </a:lnTo>
                  <a:cubicBezTo>
                    <a:pt x="633" y="50"/>
                    <a:pt x="568" y="0"/>
                    <a:pt x="494" y="0"/>
                  </a:cubicBezTo>
                  <a:close/>
                </a:path>
              </a:pathLst>
            </a:custGeom>
            <a:solidFill>
              <a:srgbClr val="4A6C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958760" y="5044398"/>
              <a:ext cx="855100" cy="249027"/>
            </a:xfrm>
            <a:custGeom>
              <a:avLst/>
              <a:gdLst/>
              <a:ahLst/>
              <a:cxnLst/>
              <a:rect l="l" t="t" r="r" b="b"/>
              <a:pathLst>
                <a:path w="9539" h="2778" extrusionOk="0">
                  <a:moveTo>
                    <a:pt x="9362" y="0"/>
                  </a:moveTo>
                  <a:cubicBezTo>
                    <a:pt x="8820" y="0"/>
                    <a:pt x="6726" y="524"/>
                    <a:pt x="4255" y="1289"/>
                  </a:cubicBezTo>
                  <a:cubicBezTo>
                    <a:pt x="2454" y="1848"/>
                    <a:pt x="889" y="2401"/>
                    <a:pt x="1" y="2777"/>
                  </a:cubicBezTo>
                  <a:lnTo>
                    <a:pt x="6667" y="1247"/>
                  </a:lnTo>
                  <a:cubicBezTo>
                    <a:pt x="8379" y="659"/>
                    <a:pt x="9538" y="165"/>
                    <a:pt x="9497" y="35"/>
                  </a:cubicBezTo>
                  <a:cubicBezTo>
                    <a:pt x="9485" y="12"/>
                    <a:pt x="9444" y="0"/>
                    <a:pt x="9362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950872" y="5156182"/>
              <a:ext cx="606073" cy="169873"/>
            </a:xfrm>
            <a:custGeom>
              <a:avLst/>
              <a:gdLst/>
              <a:ahLst/>
              <a:cxnLst/>
              <a:rect l="l" t="t" r="r" b="b"/>
              <a:pathLst>
                <a:path w="6761" h="1895" extrusionOk="0">
                  <a:moveTo>
                    <a:pt x="6755" y="0"/>
                  </a:moveTo>
                  <a:lnTo>
                    <a:pt x="89" y="1530"/>
                  </a:lnTo>
                  <a:lnTo>
                    <a:pt x="1" y="1565"/>
                  </a:lnTo>
                  <a:cubicBezTo>
                    <a:pt x="42" y="1695"/>
                    <a:pt x="112" y="1807"/>
                    <a:pt x="212" y="1895"/>
                  </a:cubicBezTo>
                  <a:cubicBezTo>
                    <a:pt x="1160" y="1707"/>
                    <a:pt x="2760" y="1277"/>
                    <a:pt x="4555" y="718"/>
                  </a:cubicBezTo>
                  <a:cubicBezTo>
                    <a:pt x="5349" y="477"/>
                    <a:pt x="6096" y="230"/>
                    <a:pt x="6761" y="0"/>
                  </a:cubicBez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0443991" y="4063895"/>
              <a:ext cx="122990" cy="95559"/>
            </a:xfrm>
            <a:custGeom>
              <a:avLst/>
              <a:gdLst/>
              <a:ahLst/>
              <a:cxnLst/>
              <a:rect l="l" t="t" r="r" b="b"/>
              <a:pathLst>
                <a:path w="1372" h="1066" extrusionOk="0">
                  <a:moveTo>
                    <a:pt x="912" y="0"/>
                  </a:moveTo>
                  <a:lnTo>
                    <a:pt x="0" y="212"/>
                  </a:lnTo>
                  <a:lnTo>
                    <a:pt x="459" y="1065"/>
                  </a:lnTo>
                  <a:lnTo>
                    <a:pt x="1371" y="854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49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956698" y="4500810"/>
              <a:ext cx="1684114" cy="652687"/>
            </a:xfrm>
            <a:custGeom>
              <a:avLst/>
              <a:gdLst/>
              <a:ahLst/>
              <a:cxnLst/>
              <a:rect l="l" t="t" r="r" b="b"/>
              <a:pathLst>
                <a:path w="18787" h="7281" extrusionOk="0">
                  <a:moveTo>
                    <a:pt x="17793" y="0"/>
                  </a:moveTo>
                  <a:cubicBezTo>
                    <a:pt x="17765" y="0"/>
                    <a:pt x="17738" y="3"/>
                    <a:pt x="17710" y="10"/>
                  </a:cubicBezTo>
                  <a:lnTo>
                    <a:pt x="324" y="3999"/>
                  </a:lnTo>
                  <a:cubicBezTo>
                    <a:pt x="124" y="4046"/>
                    <a:pt x="0" y="4246"/>
                    <a:pt x="47" y="4452"/>
                  </a:cubicBezTo>
                  <a:lnTo>
                    <a:pt x="630" y="6988"/>
                  </a:lnTo>
                  <a:cubicBezTo>
                    <a:pt x="670" y="7164"/>
                    <a:pt x="823" y="7280"/>
                    <a:pt x="991" y="7280"/>
                  </a:cubicBezTo>
                  <a:cubicBezTo>
                    <a:pt x="1019" y="7280"/>
                    <a:pt x="1048" y="7277"/>
                    <a:pt x="1077" y="7270"/>
                  </a:cubicBezTo>
                  <a:lnTo>
                    <a:pt x="1083" y="7270"/>
                  </a:lnTo>
                  <a:lnTo>
                    <a:pt x="18463" y="3281"/>
                  </a:lnTo>
                  <a:cubicBezTo>
                    <a:pt x="18663" y="3234"/>
                    <a:pt x="18786" y="3034"/>
                    <a:pt x="18739" y="2834"/>
                  </a:cubicBezTo>
                  <a:lnTo>
                    <a:pt x="18157" y="292"/>
                  </a:lnTo>
                  <a:cubicBezTo>
                    <a:pt x="18116" y="120"/>
                    <a:pt x="17963" y="0"/>
                    <a:pt x="17793" y="0"/>
                  </a:cubicBezTo>
                  <a:close/>
                </a:path>
              </a:pathLst>
            </a:custGeom>
            <a:solidFill>
              <a:srgbClr val="FD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799466" y="4522772"/>
              <a:ext cx="785985" cy="190490"/>
            </a:xfrm>
            <a:custGeom>
              <a:avLst/>
              <a:gdLst/>
              <a:ahLst/>
              <a:cxnLst/>
              <a:rect l="l" t="t" r="r" b="b"/>
              <a:pathLst>
                <a:path w="8768" h="2125" extrusionOk="0">
                  <a:moveTo>
                    <a:pt x="8767" y="0"/>
                  </a:moveTo>
                  <a:lnTo>
                    <a:pt x="359" y="1936"/>
                  </a:lnTo>
                  <a:cubicBezTo>
                    <a:pt x="224" y="1965"/>
                    <a:pt x="100" y="2030"/>
                    <a:pt x="0" y="2124"/>
                  </a:cubicBezTo>
                  <a:cubicBezTo>
                    <a:pt x="1389" y="2001"/>
                    <a:pt x="2772" y="1777"/>
                    <a:pt x="4137" y="1459"/>
                  </a:cubicBezTo>
                  <a:cubicBezTo>
                    <a:pt x="5719" y="1106"/>
                    <a:pt x="7267" y="618"/>
                    <a:pt x="8767" y="0"/>
                  </a:cubicBez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851190" y="5008990"/>
              <a:ext cx="160370" cy="149882"/>
            </a:xfrm>
            <a:custGeom>
              <a:avLst/>
              <a:gdLst/>
              <a:ahLst/>
              <a:cxnLst/>
              <a:rect l="l" t="t" r="r" b="b"/>
              <a:pathLst>
                <a:path w="1789" h="1672" extrusionOk="0">
                  <a:moveTo>
                    <a:pt x="1501" y="1"/>
                  </a:moveTo>
                  <a:lnTo>
                    <a:pt x="0" y="1672"/>
                  </a:lnTo>
                  <a:lnTo>
                    <a:pt x="1789" y="1260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985653" y="4557553"/>
              <a:ext cx="1334508" cy="564389"/>
            </a:xfrm>
            <a:custGeom>
              <a:avLst/>
              <a:gdLst/>
              <a:ahLst/>
              <a:cxnLst/>
              <a:rect l="l" t="t" r="r" b="b"/>
              <a:pathLst>
                <a:path w="14887" h="6296" extrusionOk="0">
                  <a:moveTo>
                    <a:pt x="14886" y="1"/>
                  </a:moveTo>
                  <a:lnTo>
                    <a:pt x="1783" y="3054"/>
                  </a:lnTo>
                  <a:lnTo>
                    <a:pt x="1" y="5037"/>
                  </a:lnTo>
                  <a:lnTo>
                    <a:pt x="289" y="6296"/>
                  </a:lnTo>
                  <a:lnTo>
                    <a:pt x="795" y="6178"/>
                  </a:lnTo>
                  <a:lnTo>
                    <a:pt x="14886" y="1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705074" y="4179892"/>
              <a:ext cx="1128241" cy="846673"/>
            </a:xfrm>
            <a:custGeom>
              <a:avLst/>
              <a:gdLst/>
              <a:ahLst/>
              <a:cxnLst/>
              <a:rect l="l" t="t" r="r" b="b"/>
              <a:pathLst>
                <a:path w="12586" h="9445" extrusionOk="0">
                  <a:moveTo>
                    <a:pt x="83" y="1"/>
                  </a:moveTo>
                  <a:lnTo>
                    <a:pt x="1" y="19"/>
                  </a:lnTo>
                  <a:lnTo>
                    <a:pt x="1913" y="2843"/>
                  </a:lnTo>
                  <a:lnTo>
                    <a:pt x="3290" y="1842"/>
                  </a:lnTo>
                  <a:lnTo>
                    <a:pt x="83" y="1"/>
                  </a:lnTo>
                  <a:close/>
                  <a:moveTo>
                    <a:pt x="10550" y="6002"/>
                  </a:moveTo>
                  <a:lnTo>
                    <a:pt x="6385" y="9444"/>
                  </a:lnTo>
                  <a:lnTo>
                    <a:pt x="12586" y="7167"/>
                  </a:lnTo>
                  <a:lnTo>
                    <a:pt x="10550" y="6002"/>
                  </a:ln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5876559" y="4345012"/>
              <a:ext cx="774332" cy="681552"/>
            </a:xfrm>
            <a:custGeom>
              <a:avLst/>
              <a:gdLst/>
              <a:ahLst/>
              <a:cxnLst/>
              <a:rect l="l" t="t" r="r" b="b"/>
              <a:pathLst>
                <a:path w="8638" h="7603" extrusionOk="0">
                  <a:moveTo>
                    <a:pt x="1383" y="0"/>
                  </a:moveTo>
                  <a:lnTo>
                    <a:pt x="0" y="1001"/>
                  </a:lnTo>
                  <a:lnTo>
                    <a:pt x="4477" y="7602"/>
                  </a:lnTo>
                  <a:lnTo>
                    <a:pt x="8637" y="416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0401232" y="4590183"/>
              <a:ext cx="192283" cy="162163"/>
            </a:xfrm>
            <a:custGeom>
              <a:avLst/>
              <a:gdLst/>
              <a:ahLst/>
              <a:cxnLst/>
              <a:rect l="l" t="t" r="r" b="b"/>
              <a:pathLst>
                <a:path w="2145" h="1809" extrusionOk="0">
                  <a:moveTo>
                    <a:pt x="1001" y="0"/>
                  </a:moveTo>
                  <a:cubicBezTo>
                    <a:pt x="932" y="0"/>
                    <a:pt x="862" y="8"/>
                    <a:pt x="789" y="25"/>
                  </a:cubicBezTo>
                  <a:cubicBezTo>
                    <a:pt x="301" y="137"/>
                    <a:pt x="1" y="619"/>
                    <a:pt x="112" y="1107"/>
                  </a:cubicBezTo>
                  <a:cubicBezTo>
                    <a:pt x="218" y="1558"/>
                    <a:pt x="606" y="1808"/>
                    <a:pt x="999" y="1808"/>
                  </a:cubicBezTo>
                  <a:cubicBezTo>
                    <a:pt x="1287" y="1808"/>
                    <a:pt x="1578" y="1673"/>
                    <a:pt x="1760" y="1384"/>
                  </a:cubicBezTo>
                  <a:cubicBezTo>
                    <a:pt x="2144" y="765"/>
                    <a:pt x="1676" y="0"/>
                    <a:pt x="1001" y="0"/>
                  </a:cubicBez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10446053" y="4631418"/>
              <a:ext cx="95469" cy="80320"/>
            </a:xfrm>
            <a:custGeom>
              <a:avLst/>
              <a:gdLst/>
              <a:ahLst/>
              <a:cxnLst/>
              <a:rect l="l" t="t" r="r" b="b"/>
              <a:pathLst>
                <a:path w="1065" h="896" extrusionOk="0">
                  <a:moveTo>
                    <a:pt x="499" y="0"/>
                  </a:moveTo>
                  <a:cubicBezTo>
                    <a:pt x="465" y="0"/>
                    <a:pt x="430" y="4"/>
                    <a:pt x="395" y="12"/>
                  </a:cubicBezTo>
                  <a:cubicBezTo>
                    <a:pt x="148" y="65"/>
                    <a:pt x="1" y="306"/>
                    <a:pt x="54" y="547"/>
                  </a:cubicBezTo>
                  <a:cubicBezTo>
                    <a:pt x="108" y="771"/>
                    <a:pt x="300" y="895"/>
                    <a:pt x="495" y="895"/>
                  </a:cubicBezTo>
                  <a:cubicBezTo>
                    <a:pt x="638" y="895"/>
                    <a:pt x="782" y="828"/>
                    <a:pt x="872" y="683"/>
                  </a:cubicBezTo>
                  <a:cubicBezTo>
                    <a:pt x="1064" y="378"/>
                    <a:pt x="834" y="0"/>
                    <a:pt x="499" y="0"/>
                  </a:cubicBezTo>
                  <a:close/>
                </a:path>
              </a:pathLst>
            </a:custGeom>
            <a:solidFill>
              <a:srgbClr val="FD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8315266" y="5069139"/>
              <a:ext cx="192283" cy="162253"/>
            </a:xfrm>
            <a:custGeom>
              <a:avLst/>
              <a:gdLst/>
              <a:ahLst/>
              <a:cxnLst/>
              <a:rect l="l" t="t" r="r" b="b"/>
              <a:pathLst>
                <a:path w="2145" h="1810" extrusionOk="0">
                  <a:moveTo>
                    <a:pt x="997" y="1"/>
                  </a:moveTo>
                  <a:cubicBezTo>
                    <a:pt x="930" y="1"/>
                    <a:pt x="860" y="8"/>
                    <a:pt x="789" y="24"/>
                  </a:cubicBezTo>
                  <a:cubicBezTo>
                    <a:pt x="301" y="136"/>
                    <a:pt x="1" y="624"/>
                    <a:pt x="113" y="1107"/>
                  </a:cubicBezTo>
                  <a:cubicBezTo>
                    <a:pt x="214" y="1560"/>
                    <a:pt x="602" y="1809"/>
                    <a:pt x="993" y="1809"/>
                  </a:cubicBezTo>
                  <a:cubicBezTo>
                    <a:pt x="1283" y="1809"/>
                    <a:pt x="1574" y="1673"/>
                    <a:pt x="1754" y="1383"/>
                  </a:cubicBezTo>
                  <a:cubicBezTo>
                    <a:pt x="2145" y="763"/>
                    <a:pt x="1674" y="1"/>
                    <a:pt x="997" y="1"/>
                  </a:cubicBez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8134369" y="5110823"/>
              <a:ext cx="192821" cy="162253"/>
            </a:xfrm>
            <a:custGeom>
              <a:avLst/>
              <a:gdLst/>
              <a:ahLst/>
              <a:cxnLst/>
              <a:rect l="l" t="t" r="r" b="b"/>
              <a:pathLst>
                <a:path w="2151" h="1810" extrusionOk="0">
                  <a:moveTo>
                    <a:pt x="1002" y="1"/>
                  </a:moveTo>
                  <a:cubicBezTo>
                    <a:pt x="935" y="1"/>
                    <a:pt x="866" y="8"/>
                    <a:pt x="795" y="24"/>
                  </a:cubicBezTo>
                  <a:cubicBezTo>
                    <a:pt x="307" y="136"/>
                    <a:pt x="1" y="624"/>
                    <a:pt x="119" y="1112"/>
                  </a:cubicBezTo>
                  <a:cubicBezTo>
                    <a:pt x="220" y="1562"/>
                    <a:pt x="607" y="1810"/>
                    <a:pt x="998" y="1810"/>
                  </a:cubicBezTo>
                  <a:cubicBezTo>
                    <a:pt x="1288" y="1810"/>
                    <a:pt x="1580" y="1674"/>
                    <a:pt x="1760" y="1383"/>
                  </a:cubicBezTo>
                  <a:cubicBezTo>
                    <a:pt x="2151" y="767"/>
                    <a:pt x="1679" y="1"/>
                    <a:pt x="1002" y="1"/>
                  </a:cubicBez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8788934" y="4714157"/>
              <a:ext cx="256915" cy="156605"/>
            </a:xfrm>
            <a:custGeom>
              <a:avLst/>
              <a:gdLst/>
              <a:ahLst/>
              <a:cxnLst/>
              <a:rect l="l" t="t" r="r" b="b"/>
              <a:pathLst>
                <a:path w="2866" h="1747" extrusionOk="0">
                  <a:moveTo>
                    <a:pt x="2513" y="1"/>
                  </a:moveTo>
                  <a:cubicBezTo>
                    <a:pt x="1083" y="330"/>
                    <a:pt x="0" y="942"/>
                    <a:pt x="100" y="1366"/>
                  </a:cubicBezTo>
                  <a:cubicBezTo>
                    <a:pt x="155" y="1616"/>
                    <a:pt x="600" y="1747"/>
                    <a:pt x="1244" y="1747"/>
                  </a:cubicBezTo>
                  <a:cubicBezTo>
                    <a:pt x="1706" y="1747"/>
                    <a:pt x="2269" y="1680"/>
                    <a:pt x="2866" y="1542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58420" y="4543838"/>
              <a:ext cx="1858199" cy="302275"/>
            </a:xfrm>
            <a:custGeom>
              <a:avLst/>
              <a:gdLst/>
              <a:ahLst/>
              <a:cxnLst/>
              <a:rect l="l" t="t" r="r" b="b"/>
              <a:pathLst>
                <a:path w="20729" h="3372" extrusionOk="0">
                  <a:moveTo>
                    <a:pt x="20729" y="1"/>
                  </a:moveTo>
                  <a:lnTo>
                    <a:pt x="1" y="1448"/>
                  </a:lnTo>
                  <a:lnTo>
                    <a:pt x="148" y="2077"/>
                  </a:lnTo>
                  <a:lnTo>
                    <a:pt x="7197" y="3372"/>
                  </a:lnTo>
                  <a:lnTo>
                    <a:pt x="20729" y="1"/>
                  </a:ln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8133024" y="4530123"/>
              <a:ext cx="1317924" cy="341269"/>
            </a:xfrm>
            <a:custGeom>
              <a:avLst/>
              <a:gdLst/>
              <a:ahLst/>
              <a:cxnLst/>
              <a:rect l="l" t="t" r="r" b="b"/>
              <a:pathLst>
                <a:path w="14702" h="3807" extrusionOk="0">
                  <a:moveTo>
                    <a:pt x="14367" y="1"/>
                  </a:moveTo>
                  <a:cubicBezTo>
                    <a:pt x="14339" y="1"/>
                    <a:pt x="14311" y="4"/>
                    <a:pt x="14284" y="12"/>
                  </a:cubicBezTo>
                  <a:lnTo>
                    <a:pt x="345" y="3213"/>
                  </a:lnTo>
                  <a:cubicBezTo>
                    <a:pt x="1" y="3308"/>
                    <a:pt x="92" y="3807"/>
                    <a:pt x="421" y="3807"/>
                  </a:cubicBezTo>
                  <a:cubicBezTo>
                    <a:pt x="440" y="3807"/>
                    <a:pt x="460" y="3805"/>
                    <a:pt x="481" y="3801"/>
                  </a:cubicBezTo>
                  <a:lnTo>
                    <a:pt x="14419" y="601"/>
                  </a:lnTo>
                  <a:cubicBezTo>
                    <a:pt x="14590" y="571"/>
                    <a:pt x="14701" y="401"/>
                    <a:pt x="14660" y="236"/>
                  </a:cubicBezTo>
                  <a:cubicBezTo>
                    <a:pt x="14631" y="94"/>
                    <a:pt x="14503" y="1"/>
                    <a:pt x="14367" y="1"/>
                  </a:cubicBez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748909" y="5039826"/>
              <a:ext cx="1067553" cy="251268"/>
            </a:xfrm>
            <a:custGeom>
              <a:avLst/>
              <a:gdLst/>
              <a:ahLst/>
              <a:cxnLst/>
              <a:rect l="l" t="t" r="r" b="b"/>
              <a:pathLst>
                <a:path w="11909" h="2803" extrusionOk="0">
                  <a:moveTo>
                    <a:pt x="11659" y="0"/>
                  </a:moveTo>
                  <a:cubicBezTo>
                    <a:pt x="10966" y="0"/>
                    <a:pt x="8626" y="422"/>
                    <a:pt x="5872" y="1057"/>
                  </a:cubicBezTo>
                  <a:cubicBezTo>
                    <a:pt x="2607" y="1804"/>
                    <a:pt x="0" y="2569"/>
                    <a:pt x="41" y="2758"/>
                  </a:cubicBezTo>
                  <a:cubicBezTo>
                    <a:pt x="48" y="2788"/>
                    <a:pt x="119" y="2803"/>
                    <a:pt x="247" y="2803"/>
                  </a:cubicBezTo>
                  <a:cubicBezTo>
                    <a:pt x="937" y="2803"/>
                    <a:pt x="3277" y="2381"/>
                    <a:pt x="6031" y="1746"/>
                  </a:cubicBezTo>
                  <a:cubicBezTo>
                    <a:pt x="9296" y="998"/>
                    <a:pt x="11909" y="233"/>
                    <a:pt x="11867" y="45"/>
                  </a:cubicBezTo>
                  <a:cubicBezTo>
                    <a:pt x="11860" y="15"/>
                    <a:pt x="11788" y="0"/>
                    <a:pt x="11659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787903" y="4207860"/>
              <a:ext cx="472147" cy="728435"/>
            </a:xfrm>
            <a:custGeom>
              <a:avLst/>
              <a:gdLst/>
              <a:ahLst/>
              <a:cxnLst/>
              <a:rect l="l" t="t" r="r" b="b"/>
              <a:pathLst>
                <a:path w="5267" h="8126" extrusionOk="0">
                  <a:moveTo>
                    <a:pt x="2007" y="1"/>
                  </a:moveTo>
                  <a:lnTo>
                    <a:pt x="1" y="201"/>
                  </a:lnTo>
                  <a:lnTo>
                    <a:pt x="5266" y="812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454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8361163" y="5111181"/>
              <a:ext cx="95380" cy="80499"/>
            </a:xfrm>
            <a:custGeom>
              <a:avLst/>
              <a:gdLst/>
              <a:ahLst/>
              <a:cxnLst/>
              <a:rect l="l" t="t" r="r" b="b"/>
              <a:pathLst>
                <a:path w="1064" h="898" extrusionOk="0">
                  <a:moveTo>
                    <a:pt x="503" y="1"/>
                  </a:moveTo>
                  <a:cubicBezTo>
                    <a:pt x="468" y="1"/>
                    <a:pt x="432" y="5"/>
                    <a:pt x="395" y="14"/>
                  </a:cubicBezTo>
                  <a:cubicBezTo>
                    <a:pt x="154" y="67"/>
                    <a:pt x="1" y="308"/>
                    <a:pt x="60" y="550"/>
                  </a:cubicBezTo>
                  <a:cubicBezTo>
                    <a:pt x="110" y="773"/>
                    <a:pt x="302" y="897"/>
                    <a:pt x="495" y="897"/>
                  </a:cubicBezTo>
                  <a:cubicBezTo>
                    <a:pt x="638" y="897"/>
                    <a:pt x="782" y="830"/>
                    <a:pt x="872" y="685"/>
                  </a:cubicBezTo>
                  <a:cubicBezTo>
                    <a:pt x="1063" y="381"/>
                    <a:pt x="836" y="1"/>
                    <a:pt x="503" y="1"/>
                  </a:cubicBezTo>
                  <a:close/>
                </a:path>
              </a:pathLst>
            </a:custGeom>
            <a:solidFill>
              <a:srgbClr val="FD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180803" y="5152506"/>
              <a:ext cx="95380" cy="80409"/>
            </a:xfrm>
            <a:custGeom>
              <a:avLst/>
              <a:gdLst/>
              <a:ahLst/>
              <a:cxnLst/>
              <a:rect l="l" t="t" r="r" b="b"/>
              <a:pathLst>
                <a:path w="1064" h="897" extrusionOk="0">
                  <a:moveTo>
                    <a:pt x="498" y="0"/>
                  </a:moveTo>
                  <a:cubicBezTo>
                    <a:pt x="465" y="0"/>
                    <a:pt x="430" y="4"/>
                    <a:pt x="395" y="12"/>
                  </a:cubicBezTo>
                  <a:cubicBezTo>
                    <a:pt x="154" y="65"/>
                    <a:pt x="1" y="306"/>
                    <a:pt x="59" y="547"/>
                  </a:cubicBezTo>
                  <a:cubicBezTo>
                    <a:pt x="110" y="772"/>
                    <a:pt x="303" y="896"/>
                    <a:pt x="498" y="896"/>
                  </a:cubicBezTo>
                  <a:cubicBezTo>
                    <a:pt x="639" y="896"/>
                    <a:pt x="782" y="830"/>
                    <a:pt x="871" y="689"/>
                  </a:cubicBezTo>
                  <a:cubicBezTo>
                    <a:pt x="1064" y="378"/>
                    <a:pt x="833" y="0"/>
                    <a:pt x="498" y="0"/>
                  </a:cubicBezTo>
                  <a:close/>
                </a:path>
              </a:pathLst>
            </a:custGeom>
            <a:solidFill>
              <a:srgbClr val="FD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10246690" y="4114722"/>
              <a:ext cx="148807" cy="248130"/>
            </a:xfrm>
            <a:custGeom>
              <a:avLst/>
              <a:gdLst/>
              <a:ahLst/>
              <a:cxnLst/>
              <a:rect l="l" t="t" r="r" b="b"/>
              <a:pathLst>
                <a:path w="1660" h="2768" extrusionOk="0">
                  <a:moveTo>
                    <a:pt x="980" y="0"/>
                  </a:moveTo>
                  <a:cubicBezTo>
                    <a:pt x="970" y="0"/>
                    <a:pt x="959" y="2"/>
                    <a:pt x="948" y="4"/>
                  </a:cubicBezTo>
                  <a:lnTo>
                    <a:pt x="124" y="192"/>
                  </a:lnTo>
                  <a:cubicBezTo>
                    <a:pt x="48" y="210"/>
                    <a:pt x="1" y="287"/>
                    <a:pt x="18" y="363"/>
                  </a:cubicBezTo>
                  <a:lnTo>
                    <a:pt x="548" y="2658"/>
                  </a:lnTo>
                  <a:cubicBezTo>
                    <a:pt x="563" y="2723"/>
                    <a:pt x="622" y="2767"/>
                    <a:pt x="686" y="2767"/>
                  </a:cubicBezTo>
                  <a:cubicBezTo>
                    <a:pt x="697" y="2767"/>
                    <a:pt x="708" y="2766"/>
                    <a:pt x="719" y="2764"/>
                  </a:cubicBezTo>
                  <a:lnTo>
                    <a:pt x="1536" y="2575"/>
                  </a:lnTo>
                  <a:cubicBezTo>
                    <a:pt x="1613" y="2558"/>
                    <a:pt x="1660" y="2481"/>
                    <a:pt x="1642" y="2405"/>
                  </a:cubicBezTo>
                  <a:lnTo>
                    <a:pt x="1119" y="110"/>
                  </a:lnTo>
                  <a:cubicBezTo>
                    <a:pt x="1103" y="44"/>
                    <a:pt x="1045" y="0"/>
                    <a:pt x="980" y="0"/>
                  </a:cubicBezTo>
                  <a:close/>
                </a:path>
              </a:pathLst>
            </a:custGeom>
            <a:solidFill>
              <a:srgbClr val="C7C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9728291" y="4437343"/>
              <a:ext cx="481022" cy="162522"/>
            </a:xfrm>
            <a:custGeom>
              <a:avLst/>
              <a:gdLst/>
              <a:ahLst/>
              <a:cxnLst/>
              <a:rect l="l" t="t" r="r" b="b"/>
              <a:pathLst>
                <a:path w="5366" h="1813" extrusionOk="0">
                  <a:moveTo>
                    <a:pt x="4784" y="0"/>
                  </a:moveTo>
                  <a:cubicBezTo>
                    <a:pt x="4748" y="0"/>
                    <a:pt x="4719" y="6"/>
                    <a:pt x="4689" y="12"/>
                  </a:cubicBezTo>
                  <a:lnTo>
                    <a:pt x="488" y="977"/>
                  </a:lnTo>
                  <a:cubicBezTo>
                    <a:pt x="0" y="1089"/>
                    <a:pt x="83" y="1812"/>
                    <a:pt x="583" y="1812"/>
                  </a:cubicBezTo>
                  <a:cubicBezTo>
                    <a:pt x="618" y="1812"/>
                    <a:pt x="647" y="1806"/>
                    <a:pt x="677" y="1800"/>
                  </a:cubicBezTo>
                  <a:lnTo>
                    <a:pt x="4878" y="836"/>
                  </a:lnTo>
                  <a:cubicBezTo>
                    <a:pt x="5366" y="724"/>
                    <a:pt x="5284" y="0"/>
                    <a:pt x="4784" y="0"/>
                  </a:cubicBez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296845" y="4995274"/>
              <a:ext cx="481111" cy="162611"/>
            </a:xfrm>
            <a:custGeom>
              <a:avLst/>
              <a:gdLst/>
              <a:ahLst/>
              <a:cxnLst/>
              <a:rect l="l" t="t" r="r" b="b"/>
              <a:pathLst>
                <a:path w="5367" h="1814" extrusionOk="0">
                  <a:moveTo>
                    <a:pt x="4784" y="1"/>
                  </a:moveTo>
                  <a:cubicBezTo>
                    <a:pt x="4749" y="1"/>
                    <a:pt x="4719" y="7"/>
                    <a:pt x="4690" y="13"/>
                  </a:cubicBezTo>
                  <a:lnTo>
                    <a:pt x="489" y="978"/>
                  </a:lnTo>
                  <a:cubicBezTo>
                    <a:pt x="1" y="1089"/>
                    <a:pt x="83" y="1813"/>
                    <a:pt x="583" y="1813"/>
                  </a:cubicBezTo>
                  <a:cubicBezTo>
                    <a:pt x="618" y="1813"/>
                    <a:pt x="648" y="1807"/>
                    <a:pt x="677" y="1801"/>
                  </a:cubicBezTo>
                  <a:lnTo>
                    <a:pt x="4878" y="842"/>
                  </a:lnTo>
                  <a:cubicBezTo>
                    <a:pt x="5366" y="725"/>
                    <a:pt x="5284" y="1"/>
                    <a:pt x="4784" y="1"/>
                  </a:cubicBezTo>
                  <a:close/>
                </a:path>
              </a:pathLst>
            </a:custGeom>
            <a:solidFill>
              <a:srgbClr val="EA55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62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Why FlyFast Airways have the most cancelled flights?</a:t>
            </a:r>
            <a:endParaRPr sz="3000" b="1"/>
          </a:p>
        </p:txBody>
      </p:sp>
      <p:sp>
        <p:nvSpPr>
          <p:cNvPr id="403" name="Google Shape;403;p23"/>
          <p:cNvSpPr txBox="1">
            <a:spLocks noGrp="1"/>
          </p:cNvSpPr>
          <p:nvPr>
            <p:ph type="body" idx="1"/>
          </p:nvPr>
        </p:nvSpPr>
        <p:spPr>
          <a:xfrm>
            <a:off x="1357175" y="1761450"/>
            <a:ext cx="7402800" cy="3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From our data modelling we determined the following aspects that lead to FlyFast Flights that tend to be cancelled are: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Originating from: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Georgia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Texas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Illinois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with a Flight Distance being “Short”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during the beginning of a month</a:t>
            </a:r>
            <a:endParaRPr sz="1900"/>
          </a:p>
        </p:txBody>
      </p:sp>
      <p:pic>
        <p:nvPicPr>
          <p:cNvPr id="404" name="Google Shape;4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00" y="2839750"/>
            <a:ext cx="2200500" cy="115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23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06" name="Google Shape;406;p23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3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09" name="Google Shape;409;p23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 txBox="1">
            <a:spLocks noGrp="1"/>
          </p:cNvSpPr>
          <p:nvPr>
            <p:ph type="title"/>
          </p:nvPr>
        </p:nvSpPr>
        <p:spPr>
          <a:xfrm>
            <a:off x="1221300" y="241350"/>
            <a:ext cx="7760400" cy="10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Why FlyFast Airways have the most amount of low recommendations?</a:t>
            </a:r>
            <a:endParaRPr sz="3000" b="1"/>
          </a:p>
        </p:txBody>
      </p:sp>
      <p:sp>
        <p:nvSpPr>
          <p:cNvPr id="416" name="Google Shape;416;p24"/>
          <p:cNvSpPr txBox="1">
            <a:spLocks noGrp="1"/>
          </p:cNvSpPr>
          <p:nvPr>
            <p:ph type="body" idx="1"/>
          </p:nvPr>
        </p:nvSpPr>
        <p:spPr>
          <a:xfrm>
            <a:off x="1221300" y="1853975"/>
            <a:ext cx="69249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 our association rules model we determined the following aspects that lead to FlyFast Flights that tend to receive low recommendation scores: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Female Customers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Customers with an Airline Status of Blue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Customers travelling in Economy Class</a:t>
            </a:r>
            <a:endParaRPr sz="1900"/>
          </a:p>
        </p:txBody>
      </p:sp>
      <p:pic>
        <p:nvPicPr>
          <p:cNvPr id="417" name="Google Shape;4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075" y="2834575"/>
            <a:ext cx="2728850" cy="192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24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19" name="Google Shape;419;p24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4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22" name="Google Shape;422;p24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22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are the customer characteristics that impact NPS?</a:t>
            </a:r>
            <a:endParaRPr sz="3000" b="1"/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1"/>
          </p:nvPr>
        </p:nvSpPr>
        <p:spPr>
          <a:xfrm>
            <a:off x="1342800" y="1476750"/>
            <a:ext cx="74775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 our linear regression model we identified the following aspects related to the customer that lead to customers providing higher recommendation scores: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Younger Customers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Travellers with a Lower Loyalty Rating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Male Customers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Among the reasons the travel, customer travelling for business reasons tend to provide higher recommendation scores.</a:t>
            </a:r>
            <a:endParaRPr sz="1900"/>
          </a:p>
        </p:txBody>
      </p:sp>
      <p:grpSp>
        <p:nvGrpSpPr>
          <p:cNvPr id="430" name="Google Shape;430;p25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31" name="Google Shape;431;p25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5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34" name="Google Shape;434;p25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>
            <a:spLocks noGrp="1"/>
          </p:cNvSpPr>
          <p:nvPr>
            <p:ph type="title"/>
          </p:nvPr>
        </p:nvSpPr>
        <p:spPr>
          <a:xfrm>
            <a:off x="1221300" y="393750"/>
            <a:ext cx="7522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are the flight characteristics that impact NPS?</a:t>
            </a:r>
            <a:endParaRPr sz="3000" b="1"/>
          </a:p>
        </p:txBody>
      </p:sp>
      <p:sp>
        <p:nvSpPr>
          <p:cNvPr id="441" name="Google Shape;441;p26"/>
          <p:cNvSpPr txBox="1">
            <a:spLocks noGrp="1"/>
          </p:cNvSpPr>
          <p:nvPr>
            <p:ph type="body" idx="1"/>
          </p:nvPr>
        </p:nvSpPr>
        <p:spPr>
          <a:xfrm>
            <a:off x="1376400" y="1857750"/>
            <a:ext cx="70989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With our linear regression model we identified the following aspects related to the flight that lead to consumers providing higher recommendation scores: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with a Higher Price Sensitivity 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that tend to be Slightly Longer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Flights that are Scheduled Later in the Day</a:t>
            </a:r>
            <a:endParaRPr sz="1900"/>
          </a:p>
        </p:txBody>
      </p:sp>
      <p:grpSp>
        <p:nvGrpSpPr>
          <p:cNvPr id="442" name="Google Shape;442;p26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43" name="Google Shape;443;p26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6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46" name="Google Shape;446;p26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424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Our Recommendations For FlyFast Airways</a:t>
            </a:r>
            <a:endParaRPr sz="3000" b="1"/>
          </a:p>
        </p:txBody>
      </p:sp>
      <p:sp>
        <p:nvSpPr>
          <p:cNvPr id="453" name="Google Shape;453;p27"/>
          <p:cNvSpPr txBox="1">
            <a:spLocks noGrp="1"/>
          </p:cNvSpPr>
          <p:nvPr>
            <p:ph type="body" idx="1"/>
          </p:nvPr>
        </p:nvSpPr>
        <p:spPr>
          <a:xfrm>
            <a:off x="1298700" y="1737950"/>
            <a:ext cx="74424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Focus on improving the services and experiences for customers travelling in Economy Class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Attempt to limit the number of short flights provided, particularly from Texas, Illinois, and Georgia.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This does not mean to not have any short flights or flights originating from these states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We simply believe reducing the number of flights within this criteria can improve FlyFast Airlines Net Promoter Score</a:t>
            </a:r>
            <a:endParaRPr sz="1900"/>
          </a:p>
        </p:txBody>
      </p:sp>
      <p:grpSp>
        <p:nvGrpSpPr>
          <p:cNvPr id="454" name="Google Shape;454;p27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55" name="Google Shape;455;p27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7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58" name="Google Shape;458;p27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42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Predicting Recommendation Scores for FlyFast Airways</a:t>
            </a:r>
            <a:endParaRPr sz="3000" b="1"/>
          </a:p>
        </p:txBody>
      </p:sp>
      <p:sp>
        <p:nvSpPr>
          <p:cNvPr id="465" name="Google Shape;465;p28"/>
          <p:cNvSpPr txBox="1">
            <a:spLocks noGrp="1"/>
          </p:cNvSpPr>
          <p:nvPr>
            <p:ph type="body" idx="1"/>
          </p:nvPr>
        </p:nvSpPr>
        <p:spPr>
          <a:xfrm>
            <a:off x="1297500" y="1766925"/>
            <a:ext cx="7512900" cy="28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As we have clearly identified, FlyFast Airways is the airline that requires the most improvement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created a model that would predict if a customer would be a Detractor, Passive, or a Promoter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model had an accuracy of approximately 64%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model is a solution as it can be used to identify customer needs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Will help FlyFast airways to identify the customers that it should focus on for its marketing efforts</a:t>
            </a:r>
            <a:endParaRPr sz="1900"/>
          </a:p>
        </p:txBody>
      </p:sp>
      <p:grpSp>
        <p:nvGrpSpPr>
          <p:cNvPr id="466" name="Google Shape;466;p28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67" name="Google Shape;467;p28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70" name="Google Shape;470;p28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4424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Our Recommendations For All Airlines: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sp>
        <p:nvSpPr>
          <p:cNvPr id="477" name="Google Shape;477;p29"/>
          <p:cNvSpPr txBox="1">
            <a:spLocks noGrp="1"/>
          </p:cNvSpPr>
          <p:nvPr>
            <p:ph type="body" idx="1"/>
          </p:nvPr>
        </p:nvSpPr>
        <p:spPr>
          <a:xfrm>
            <a:off x="1298700" y="1697775"/>
            <a:ext cx="74424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Marketing efforts should be focused towards a younger male audience looking to travel for business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We believe there is an emerging market that airlines can benefit in the form of a new workforce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This entail those young adults who are currently just entering the workforce and have not flown much</a:t>
            </a:r>
            <a:endParaRPr sz="21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100"/>
              <a:t>Increase the number of flights later in the day and flights that tend to be longer</a:t>
            </a:r>
            <a:endParaRPr sz="1900"/>
          </a:p>
        </p:txBody>
      </p:sp>
      <p:grpSp>
        <p:nvGrpSpPr>
          <p:cNvPr id="478" name="Google Shape;478;p29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79" name="Google Shape;479;p29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22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Conclusion</a:t>
            </a:r>
            <a:endParaRPr sz="3000" b="1"/>
          </a:p>
        </p:txBody>
      </p:sp>
      <p:sp>
        <p:nvSpPr>
          <p:cNvPr id="486" name="Google Shape;486;p30"/>
          <p:cNvSpPr txBox="1">
            <a:spLocks noGrp="1"/>
          </p:cNvSpPr>
          <p:nvPr>
            <p:ph type="body" idx="1"/>
          </p:nvPr>
        </p:nvSpPr>
        <p:spPr>
          <a:xfrm>
            <a:off x="1297500" y="1476750"/>
            <a:ext cx="75228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strongly believe in our analysis and modelling revealing key aspects that can help Southeast Airlines and their regional partners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hope our focus on FlyFast Airways can help improve the performance of this airline, bring it up to the standard of the other airway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hope our recommendations strongly help in improving the overall Net Promoter Score for each airline</a:t>
            </a:r>
            <a:endParaRPr sz="1900"/>
          </a:p>
        </p:txBody>
      </p:sp>
      <p:grpSp>
        <p:nvGrpSpPr>
          <p:cNvPr id="487" name="Google Shape;487;p30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488" name="Google Shape;488;p30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subTitle" idx="1"/>
          </p:nvPr>
        </p:nvSpPr>
        <p:spPr>
          <a:xfrm>
            <a:off x="4267200" y="3593975"/>
            <a:ext cx="42438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/>
              <a:t>Any Questions ?</a:t>
            </a:r>
            <a:endParaRPr sz="3900" b="1"/>
          </a:p>
        </p:txBody>
      </p:sp>
      <p:pic>
        <p:nvPicPr>
          <p:cNvPr id="495" name="Google Shape;4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228600"/>
            <a:ext cx="5440241" cy="3060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Google Shape;496;p31"/>
          <p:cNvGrpSpPr/>
          <p:nvPr/>
        </p:nvGrpSpPr>
        <p:grpSpPr>
          <a:xfrm>
            <a:off x="1149342" y="2487229"/>
            <a:ext cx="923259" cy="2521066"/>
            <a:chOff x="4106897" y="2413023"/>
            <a:chExt cx="923259" cy="3413303"/>
          </a:xfrm>
        </p:grpSpPr>
        <p:sp>
          <p:nvSpPr>
            <p:cNvPr id="497" name="Google Shape;497;p31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Table of Contents</a:t>
            </a:r>
            <a:endParaRPr sz="3200" b="1"/>
          </a:p>
        </p:txBody>
      </p:sp>
      <p:sp>
        <p:nvSpPr>
          <p:cNvPr id="208" name="Google Shape;208;p14"/>
          <p:cNvSpPr txBox="1">
            <a:spLocks noGrp="1"/>
          </p:cNvSpPr>
          <p:nvPr>
            <p:ph type="body" idx="1"/>
          </p:nvPr>
        </p:nvSpPr>
        <p:spPr>
          <a:xfrm>
            <a:off x="1373700" y="1672900"/>
            <a:ext cx="6015900" cy="33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Objective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Understanding data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Business Questions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Answering Business Questions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Recommendations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grpSp>
        <p:nvGrpSpPr>
          <p:cNvPr id="209" name="Google Shape;209;p14"/>
          <p:cNvGrpSpPr/>
          <p:nvPr/>
        </p:nvGrpSpPr>
        <p:grpSpPr>
          <a:xfrm>
            <a:off x="7016697" y="223323"/>
            <a:ext cx="923259" cy="3413303"/>
            <a:chOff x="4106897" y="2413023"/>
            <a:chExt cx="923259" cy="3413303"/>
          </a:xfrm>
        </p:grpSpPr>
        <p:sp>
          <p:nvSpPr>
            <p:cNvPr id="210" name="Google Shape;210;p14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4"/>
          <p:cNvGrpSpPr/>
          <p:nvPr/>
        </p:nvGrpSpPr>
        <p:grpSpPr>
          <a:xfrm>
            <a:off x="7745159" y="1580832"/>
            <a:ext cx="1235488" cy="3178694"/>
            <a:chOff x="5313863" y="2647632"/>
            <a:chExt cx="1235488" cy="3178694"/>
          </a:xfrm>
        </p:grpSpPr>
        <p:sp>
          <p:nvSpPr>
            <p:cNvPr id="213" name="Google Shape;213;p14"/>
            <p:cNvSpPr/>
            <p:nvPr/>
          </p:nvSpPr>
          <p:spPr>
            <a:xfrm>
              <a:off x="5313863" y="2647632"/>
              <a:ext cx="1235488" cy="1113933"/>
            </a:xfrm>
            <a:custGeom>
              <a:avLst/>
              <a:gdLst/>
              <a:ahLst/>
              <a:cxnLst/>
              <a:rect l="l" t="t" r="r" b="b"/>
              <a:pathLst>
                <a:path w="15551" h="14021" extrusionOk="0">
                  <a:moveTo>
                    <a:pt x="7773" y="1"/>
                  </a:moveTo>
                  <a:cubicBezTo>
                    <a:pt x="7273" y="1"/>
                    <a:pt x="6861" y="401"/>
                    <a:pt x="6849" y="901"/>
                  </a:cubicBezTo>
                  <a:lnTo>
                    <a:pt x="6849" y="5502"/>
                  </a:lnTo>
                  <a:cubicBezTo>
                    <a:pt x="6614" y="5561"/>
                    <a:pt x="6231" y="5661"/>
                    <a:pt x="5760" y="5784"/>
                  </a:cubicBezTo>
                  <a:lnTo>
                    <a:pt x="5760" y="5419"/>
                  </a:lnTo>
                  <a:cubicBezTo>
                    <a:pt x="5749" y="5122"/>
                    <a:pt x="5524" y="4974"/>
                    <a:pt x="5299" y="4974"/>
                  </a:cubicBezTo>
                  <a:cubicBezTo>
                    <a:pt x="5074" y="4974"/>
                    <a:pt x="4848" y="5122"/>
                    <a:pt x="4837" y="5419"/>
                  </a:cubicBezTo>
                  <a:lnTo>
                    <a:pt x="4837" y="6025"/>
                  </a:lnTo>
                  <a:cubicBezTo>
                    <a:pt x="2760" y="6578"/>
                    <a:pt x="0" y="7349"/>
                    <a:pt x="0" y="7532"/>
                  </a:cubicBezTo>
                  <a:lnTo>
                    <a:pt x="0" y="8832"/>
                  </a:lnTo>
                  <a:cubicBezTo>
                    <a:pt x="0" y="8944"/>
                    <a:pt x="24" y="9161"/>
                    <a:pt x="465" y="9161"/>
                  </a:cubicBezTo>
                  <a:lnTo>
                    <a:pt x="4113" y="9161"/>
                  </a:lnTo>
                  <a:lnTo>
                    <a:pt x="4113" y="9597"/>
                  </a:lnTo>
                  <a:cubicBezTo>
                    <a:pt x="4113" y="9803"/>
                    <a:pt x="4267" y="9906"/>
                    <a:pt x="4422" y="9906"/>
                  </a:cubicBezTo>
                  <a:cubicBezTo>
                    <a:pt x="4576" y="9906"/>
                    <a:pt x="4731" y="9803"/>
                    <a:pt x="4731" y="9597"/>
                  </a:cubicBezTo>
                  <a:lnTo>
                    <a:pt x="4731" y="9161"/>
                  </a:lnTo>
                  <a:lnTo>
                    <a:pt x="6849" y="9161"/>
                  </a:lnTo>
                  <a:lnTo>
                    <a:pt x="6849" y="11715"/>
                  </a:lnTo>
                  <a:cubicBezTo>
                    <a:pt x="6084" y="11968"/>
                    <a:pt x="4495" y="12503"/>
                    <a:pt x="4290" y="12668"/>
                  </a:cubicBezTo>
                  <a:cubicBezTo>
                    <a:pt x="4166" y="12768"/>
                    <a:pt x="4401" y="13574"/>
                    <a:pt x="4525" y="13886"/>
                  </a:cubicBezTo>
                  <a:cubicBezTo>
                    <a:pt x="4560" y="13977"/>
                    <a:pt x="4616" y="14020"/>
                    <a:pt x="4708" y="14020"/>
                  </a:cubicBezTo>
                  <a:cubicBezTo>
                    <a:pt x="4770" y="14020"/>
                    <a:pt x="4849" y="14000"/>
                    <a:pt x="4948" y="13962"/>
                  </a:cubicBezTo>
                  <a:cubicBezTo>
                    <a:pt x="5131" y="13886"/>
                    <a:pt x="6696" y="13245"/>
                    <a:pt x="7414" y="12950"/>
                  </a:cubicBezTo>
                  <a:cubicBezTo>
                    <a:pt x="7455" y="12968"/>
                    <a:pt x="7496" y="12980"/>
                    <a:pt x="7537" y="12992"/>
                  </a:cubicBezTo>
                  <a:lnTo>
                    <a:pt x="7537" y="13468"/>
                  </a:lnTo>
                  <a:cubicBezTo>
                    <a:pt x="7537" y="13624"/>
                    <a:pt x="7655" y="13702"/>
                    <a:pt x="7773" y="13702"/>
                  </a:cubicBezTo>
                  <a:cubicBezTo>
                    <a:pt x="7890" y="13702"/>
                    <a:pt x="8008" y="13624"/>
                    <a:pt x="8008" y="13468"/>
                  </a:cubicBezTo>
                  <a:lnTo>
                    <a:pt x="8008" y="12992"/>
                  </a:lnTo>
                  <a:cubicBezTo>
                    <a:pt x="8049" y="12980"/>
                    <a:pt x="8096" y="12968"/>
                    <a:pt x="8137" y="12950"/>
                  </a:cubicBezTo>
                  <a:cubicBezTo>
                    <a:pt x="8849" y="13245"/>
                    <a:pt x="10414" y="13886"/>
                    <a:pt x="10603" y="13962"/>
                  </a:cubicBezTo>
                  <a:cubicBezTo>
                    <a:pt x="10700" y="14000"/>
                    <a:pt x="10777" y="14020"/>
                    <a:pt x="10839" y="14020"/>
                  </a:cubicBezTo>
                  <a:cubicBezTo>
                    <a:pt x="10929" y="14020"/>
                    <a:pt x="10985" y="13977"/>
                    <a:pt x="11020" y="13886"/>
                  </a:cubicBezTo>
                  <a:cubicBezTo>
                    <a:pt x="11144" y="13574"/>
                    <a:pt x="11385" y="12768"/>
                    <a:pt x="11256" y="12668"/>
                  </a:cubicBezTo>
                  <a:cubicBezTo>
                    <a:pt x="11050" y="12503"/>
                    <a:pt x="9461" y="11968"/>
                    <a:pt x="8696" y="11715"/>
                  </a:cubicBezTo>
                  <a:lnTo>
                    <a:pt x="8696" y="9161"/>
                  </a:lnTo>
                  <a:lnTo>
                    <a:pt x="10820" y="9161"/>
                  </a:lnTo>
                  <a:lnTo>
                    <a:pt x="10820" y="9597"/>
                  </a:lnTo>
                  <a:cubicBezTo>
                    <a:pt x="10820" y="9803"/>
                    <a:pt x="10973" y="9906"/>
                    <a:pt x="11126" y="9906"/>
                  </a:cubicBezTo>
                  <a:cubicBezTo>
                    <a:pt x="11279" y="9906"/>
                    <a:pt x="11432" y="9803"/>
                    <a:pt x="11432" y="9597"/>
                  </a:cubicBezTo>
                  <a:lnTo>
                    <a:pt x="11432" y="9161"/>
                  </a:lnTo>
                  <a:lnTo>
                    <a:pt x="15086" y="9161"/>
                  </a:lnTo>
                  <a:cubicBezTo>
                    <a:pt x="15521" y="9161"/>
                    <a:pt x="15551" y="8944"/>
                    <a:pt x="15551" y="8832"/>
                  </a:cubicBezTo>
                  <a:lnTo>
                    <a:pt x="15551" y="7532"/>
                  </a:lnTo>
                  <a:cubicBezTo>
                    <a:pt x="15545" y="7343"/>
                    <a:pt x="12780" y="6578"/>
                    <a:pt x="10709" y="6025"/>
                  </a:cubicBezTo>
                  <a:lnTo>
                    <a:pt x="10709" y="5419"/>
                  </a:lnTo>
                  <a:cubicBezTo>
                    <a:pt x="10697" y="5122"/>
                    <a:pt x="10472" y="4974"/>
                    <a:pt x="10247" y="4974"/>
                  </a:cubicBezTo>
                  <a:cubicBezTo>
                    <a:pt x="10022" y="4974"/>
                    <a:pt x="9797" y="5122"/>
                    <a:pt x="9785" y="5419"/>
                  </a:cubicBezTo>
                  <a:lnTo>
                    <a:pt x="9785" y="5784"/>
                  </a:lnTo>
                  <a:cubicBezTo>
                    <a:pt x="9314" y="5655"/>
                    <a:pt x="8932" y="5561"/>
                    <a:pt x="8696" y="5502"/>
                  </a:cubicBezTo>
                  <a:lnTo>
                    <a:pt x="8696" y="901"/>
                  </a:lnTo>
                  <a:cubicBezTo>
                    <a:pt x="8685" y="401"/>
                    <a:pt x="8273" y="1"/>
                    <a:pt x="7773" y="1"/>
                  </a:cubicBezTo>
                  <a:close/>
                </a:path>
              </a:pathLst>
            </a:custGeom>
            <a:solidFill>
              <a:srgbClr val="FF9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916869" y="4008806"/>
              <a:ext cx="28601" cy="1817520"/>
            </a:xfrm>
            <a:custGeom>
              <a:avLst/>
              <a:gdLst/>
              <a:ahLst/>
              <a:cxnLst/>
              <a:rect l="l" t="t" r="r" b="b"/>
              <a:pathLst>
                <a:path w="360" h="22877" extrusionOk="0">
                  <a:moveTo>
                    <a:pt x="0" y="1"/>
                  </a:moveTo>
                  <a:lnTo>
                    <a:pt x="0" y="22876"/>
                  </a:lnTo>
                  <a:lnTo>
                    <a:pt x="359" y="22876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FF9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16" name="Google Shape;216;p14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4"/>
          <p:cNvGrpSpPr/>
          <p:nvPr/>
        </p:nvGrpSpPr>
        <p:grpSpPr>
          <a:xfrm>
            <a:off x="5776417" y="1701054"/>
            <a:ext cx="1294359" cy="3058390"/>
            <a:chOff x="2583093" y="3267004"/>
            <a:chExt cx="1294359" cy="2559322"/>
          </a:xfrm>
        </p:grpSpPr>
        <p:sp>
          <p:nvSpPr>
            <p:cNvPr id="219" name="Google Shape;219;p14"/>
            <p:cNvSpPr/>
            <p:nvPr/>
          </p:nvSpPr>
          <p:spPr>
            <a:xfrm>
              <a:off x="2583093" y="3267004"/>
              <a:ext cx="1294359" cy="1142614"/>
            </a:xfrm>
            <a:custGeom>
              <a:avLst/>
              <a:gdLst/>
              <a:ahLst/>
              <a:cxnLst/>
              <a:rect l="l" t="t" r="r" b="b"/>
              <a:pathLst>
                <a:path w="16292" h="14382" extrusionOk="0">
                  <a:moveTo>
                    <a:pt x="8143" y="0"/>
                  </a:moveTo>
                  <a:cubicBezTo>
                    <a:pt x="7708" y="0"/>
                    <a:pt x="7355" y="636"/>
                    <a:pt x="7355" y="1071"/>
                  </a:cubicBezTo>
                  <a:lnTo>
                    <a:pt x="7355" y="6002"/>
                  </a:lnTo>
                  <a:cubicBezTo>
                    <a:pt x="7037" y="6072"/>
                    <a:pt x="6508" y="6208"/>
                    <a:pt x="5866" y="6366"/>
                  </a:cubicBezTo>
                  <a:lnTo>
                    <a:pt x="5866" y="5896"/>
                  </a:lnTo>
                  <a:cubicBezTo>
                    <a:pt x="5866" y="5637"/>
                    <a:pt x="5672" y="5507"/>
                    <a:pt x="5478" y="5507"/>
                  </a:cubicBezTo>
                  <a:cubicBezTo>
                    <a:pt x="5284" y="5507"/>
                    <a:pt x="5090" y="5637"/>
                    <a:pt x="5090" y="5896"/>
                  </a:cubicBezTo>
                  <a:lnTo>
                    <a:pt x="5090" y="6566"/>
                  </a:lnTo>
                  <a:cubicBezTo>
                    <a:pt x="2860" y="7149"/>
                    <a:pt x="0" y="7955"/>
                    <a:pt x="0" y="8302"/>
                  </a:cubicBezTo>
                  <a:lnTo>
                    <a:pt x="0" y="9549"/>
                  </a:lnTo>
                  <a:cubicBezTo>
                    <a:pt x="0" y="9708"/>
                    <a:pt x="41" y="9861"/>
                    <a:pt x="194" y="9861"/>
                  </a:cubicBezTo>
                  <a:lnTo>
                    <a:pt x="7355" y="9861"/>
                  </a:lnTo>
                  <a:lnTo>
                    <a:pt x="7355" y="12103"/>
                  </a:lnTo>
                  <a:cubicBezTo>
                    <a:pt x="6784" y="12362"/>
                    <a:pt x="5090" y="13127"/>
                    <a:pt x="5090" y="13262"/>
                  </a:cubicBezTo>
                  <a:lnTo>
                    <a:pt x="5090" y="14374"/>
                  </a:lnTo>
                  <a:cubicBezTo>
                    <a:pt x="5090" y="14379"/>
                    <a:pt x="5095" y="14382"/>
                    <a:pt x="5105" y="14382"/>
                  </a:cubicBezTo>
                  <a:cubicBezTo>
                    <a:pt x="5285" y="14382"/>
                    <a:pt x="6976" y="13633"/>
                    <a:pt x="7661" y="13327"/>
                  </a:cubicBezTo>
                  <a:cubicBezTo>
                    <a:pt x="7743" y="13386"/>
                    <a:pt x="7825" y="13433"/>
                    <a:pt x="7920" y="13462"/>
                  </a:cubicBezTo>
                  <a:lnTo>
                    <a:pt x="7920" y="14156"/>
                  </a:lnTo>
                  <a:cubicBezTo>
                    <a:pt x="7920" y="14303"/>
                    <a:pt x="8033" y="14377"/>
                    <a:pt x="8146" y="14377"/>
                  </a:cubicBezTo>
                  <a:cubicBezTo>
                    <a:pt x="8259" y="14377"/>
                    <a:pt x="8373" y="14303"/>
                    <a:pt x="8373" y="14156"/>
                  </a:cubicBezTo>
                  <a:lnTo>
                    <a:pt x="8373" y="13462"/>
                  </a:lnTo>
                  <a:cubicBezTo>
                    <a:pt x="8461" y="13433"/>
                    <a:pt x="8549" y="13386"/>
                    <a:pt x="8632" y="13327"/>
                  </a:cubicBezTo>
                  <a:cubicBezTo>
                    <a:pt x="9316" y="13633"/>
                    <a:pt x="11007" y="14382"/>
                    <a:pt x="11187" y="14382"/>
                  </a:cubicBezTo>
                  <a:cubicBezTo>
                    <a:pt x="11197" y="14382"/>
                    <a:pt x="11203" y="14379"/>
                    <a:pt x="11203" y="14374"/>
                  </a:cubicBezTo>
                  <a:lnTo>
                    <a:pt x="11203" y="13262"/>
                  </a:lnTo>
                  <a:cubicBezTo>
                    <a:pt x="11203" y="13127"/>
                    <a:pt x="9514" y="12362"/>
                    <a:pt x="8937" y="12103"/>
                  </a:cubicBezTo>
                  <a:lnTo>
                    <a:pt x="8937" y="9861"/>
                  </a:lnTo>
                  <a:lnTo>
                    <a:pt x="16098" y="9861"/>
                  </a:lnTo>
                  <a:cubicBezTo>
                    <a:pt x="16251" y="9861"/>
                    <a:pt x="16292" y="9702"/>
                    <a:pt x="16292" y="9549"/>
                  </a:cubicBezTo>
                  <a:lnTo>
                    <a:pt x="16292" y="8302"/>
                  </a:lnTo>
                  <a:cubicBezTo>
                    <a:pt x="16292" y="7955"/>
                    <a:pt x="13433" y="7149"/>
                    <a:pt x="11203" y="6566"/>
                  </a:cubicBezTo>
                  <a:lnTo>
                    <a:pt x="11203" y="5896"/>
                  </a:lnTo>
                  <a:cubicBezTo>
                    <a:pt x="11203" y="5637"/>
                    <a:pt x="11007" y="5507"/>
                    <a:pt x="10811" y="5507"/>
                  </a:cubicBezTo>
                  <a:cubicBezTo>
                    <a:pt x="10616" y="5507"/>
                    <a:pt x="10420" y="5637"/>
                    <a:pt x="10420" y="5896"/>
                  </a:cubicBezTo>
                  <a:lnTo>
                    <a:pt x="10420" y="6366"/>
                  </a:lnTo>
                  <a:cubicBezTo>
                    <a:pt x="9785" y="6208"/>
                    <a:pt x="9249" y="6072"/>
                    <a:pt x="8932" y="6002"/>
                  </a:cubicBezTo>
                  <a:lnTo>
                    <a:pt x="8932" y="1071"/>
                  </a:lnTo>
                  <a:cubicBezTo>
                    <a:pt x="8932" y="636"/>
                    <a:pt x="8579" y="0"/>
                    <a:pt x="8143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207551" y="4562714"/>
              <a:ext cx="45444" cy="1263612"/>
            </a:xfrm>
            <a:custGeom>
              <a:avLst/>
              <a:gdLst/>
              <a:ahLst/>
              <a:cxnLst/>
              <a:rect l="l" t="t" r="r" b="b"/>
              <a:pathLst>
                <a:path w="572" h="15905" extrusionOk="0">
                  <a:moveTo>
                    <a:pt x="1" y="1"/>
                  </a:moveTo>
                  <a:lnTo>
                    <a:pt x="1" y="15904"/>
                  </a:lnTo>
                  <a:lnTo>
                    <a:pt x="571" y="1590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/>
              <a:t>Objective</a:t>
            </a:r>
            <a:endParaRPr sz="3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1297500" y="1657975"/>
            <a:ext cx="7542900" cy="32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 Aviation Consulting group is here to: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Examine Southeast Airlines and its regional partners to identify which airlines do not perform well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Identify the issues with airlines that do not perform well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Examine which characteristics of customers and flights tend to have a positive and negative impacts on a recommendation score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Recommend solution to improve  performances of these airlines </a:t>
            </a: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grpSp>
        <p:nvGrpSpPr>
          <p:cNvPr id="227" name="Google Shape;227;p15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28" name="Google Shape;228;p15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5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31" name="Google Shape;231;p15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5"/>
          <p:cNvSpPr/>
          <p:nvPr/>
        </p:nvSpPr>
        <p:spPr>
          <a:xfrm rot="1346642">
            <a:off x="6823706" y="207442"/>
            <a:ext cx="356497" cy="321355"/>
          </a:xfrm>
          <a:custGeom>
            <a:avLst/>
            <a:gdLst/>
            <a:ahLst/>
            <a:cxnLst/>
            <a:rect l="l" t="t" r="r" b="b"/>
            <a:pathLst>
              <a:path w="9311" h="8676" extrusionOk="0">
                <a:moveTo>
                  <a:pt x="3954" y="1"/>
                </a:moveTo>
                <a:cubicBezTo>
                  <a:pt x="3810" y="1"/>
                  <a:pt x="3671" y="130"/>
                  <a:pt x="3721" y="309"/>
                </a:cubicBezTo>
                <a:lnTo>
                  <a:pt x="4679" y="3689"/>
                </a:lnTo>
                <a:lnTo>
                  <a:pt x="3903" y="3689"/>
                </a:lnTo>
                <a:cubicBezTo>
                  <a:pt x="3075" y="3689"/>
                  <a:pt x="2252" y="3789"/>
                  <a:pt x="1441" y="3977"/>
                </a:cubicBezTo>
                <a:lnTo>
                  <a:pt x="770" y="2854"/>
                </a:lnTo>
                <a:cubicBezTo>
                  <a:pt x="753" y="2825"/>
                  <a:pt x="723" y="2807"/>
                  <a:pt x="688" y="2807"/>
                </a:cubicBezTo>
                <a:lnTo>
                  <a:pt x="112" y="2807"/>
                </a:lnTo>
                <a:cubicBezTo>
                  <a:pt x="48" y="2807"/>
                  <a:pt x="0" y="2872"/>
                  <a:pt x="24" y="2936"/>
                </a:cubicBezTo>
                <a:lnTo>
                  <a:pt x="400" y="3971"/>
                </a:lnTo>
                <a:lnTo>
                  <a:pt x="400" y="4218"/>
                </a:lnTo>
                <a:lnTo>
                  <a:pt x="283" y="4247"/>
                </a:lnTo>
                <a:cubicBezTo>
                  <a:pt x="241" y="4259"/>
                  <a:pt x="206" y="4294"/>
                  <a:pt x="206" y="4341"/>
                </a:cubicBezTo>
                <a:cubicBezTo>
                  <a:pt x="206" y="4382"/>
                  <a:pt x="241" y="4423"/>
                  <a:pt x="283" y="4429"/>
                </a:cubicBezTo>
                <a:lnTo>
                  <a:pt x="400" y="4459"/>
                </a:lnTo>
                <a:lnTo>
                  <a:pt x="400" y="4706"/>
                </a:lnTo>
                <a:lnTo>
                  <a:pt x="24" y="5740"/>
                </a:lnTo>
                <a:cubicBezTo>
                  <a:pt x="0" y="5805"/>
                  <a:pt x="48" y="5869"/>
                  <a:pt x="112" y="5869"/>
                </a:cubicBezTo>
                <a:lnTo>
                  <a:pt x="688" y="5869"/>
                </a:lnTo>
                <a:cubicBezTo>
                  <a:pt x="723" y="5869"/>
                  <a:pt x="753" y="5852"/>
                  <a:pt x="770" y="5822"/>
                </a:cubicBezTo>
                <a:lnTo>
                  <a:pt x="1441" y="4700"/>
                </a:lnTo>
                <a:cubicBezTo>
                  <a:pt x="2252" y="4894"/>
                  <a:pt x="3075" y="4988"/>
                  <a:pt x="3903" y="4988"/>
                </a:cubicBezTo>
                <a:lnTo>
                  <a:pt x="4679" y="4988"/>
                </a:lnTo>
                <a:lnTo>
                  <a:pt x="3721" y="8373"/>
                </a:lnTo>
                <a:cubicBezTo>
                  <a:pt x="3671" y="8548"/>
                  <a:pt x="3809" y="8676"/>
                  <a:pt x="3953" y="8676"/>
                </a:cubicBezTo>
                <a:cubicBezTo>
                  <a:pt x="4028" y="8676"/>
                  <a:pt x="4104" y="8642"/>
                  <a:pt x="4156" y="8561"/>
                </a:cubicBezTo>
                <a:lnTo>
                  <a:pt x="4914" y="7368"/>
                </a:lnTo>
                <a:lnTo>
                  <a:pt x="5532" y="7368"/>
                </a:lnTo>
                <a:cubicBezTo>
                  <a:pt x="5878" y="7368"/>
                  <a:pt x="5878" y="6839"/>
                  <a:pt x="5532" y="6839"/>
                </a:cubicBezTo>
                <a:lnTo>
                  <a:pt x="5249" y="6839"/>
                </a:lnTo>
                <a:lnTo>
                  <a:pt x="5596" y="6293"/>
                </a:lnTo>
                <a:lnTo>
                  <a:pt x="6231" y="6293"/>
                </a:lnTo>
                <a:cubicBezTo>
                  <a:pt x="6378" y="6293"/>
                  <a:pt x="6495" y="6175"/>
                  <a:pt x="6495" y="6034"/>
                </a:cubicBezTo>
                <a:cubicBezTo>
                  <a:pt x="6495" y="5887"/>
                  <a:pt x="6378" y="5769"/>
                  <a:pt x="6231" y="5769"/>
                </a:cubicBezTo>
                <a:lnTo>
                  <a:pt x="5925" y="5769"/>
                </a:lnTo>
                <a:lnTo>
                  <a:pt x="6425" y="4988"/>
                </a:lnTo>
                <a:lnTo>
                  <a:pt x="8065" y="4988"/>
                </a:lnTo>
                <a:cubicBezTo>
                  <a:pt x="8247" y="4988"/>
                  <a:pt x="8423" y="4917"/>
                  <a:pt x="8547" y="4782"/>
                </a:cubicBezTo>
                <a:lnTo>
                  <a:pt x="8564" y="4764"/>
                </a:lnTo>
                <a:lnTo>
                  <a:pt x="8935" y="4694"/>
                </a:lnTo>
                <a:cubicBezTo>
                  <a:pt x="9311" y="4611"/>
                  <a:pt x="9311" y="4071"/>
                  <a:pt x="8935" y="3983"/>
                </a:cubicBezTo>
                <a:lnTo>
                  <a:pt x="8929" y="3983"/>
                </a:lnTo>
                <a:lnTo>
                  <a:pt x="8564" y="3912"/>
                </a:lnTo>
                <a:lnTo>
                  <a:pt x="8547" y="3894"/>
                </a:lnTo>
                <a:cubicBezTo>
                  <a:pt x="8418" y="3759"/>
                  <a:pt x="8241" y="3689"/>
                  <a:pt x="8059" y="3689"/>
                </a:cubicBezTo>
                <a:lnTo>
                  <a:pt x="6419" y="3689"/>
                </a:lnTo>
                <a:lnTo>
                  <a:pt x="5925" y="2907"/>
                </a:lnTo>
                <a:lnTo>
                  <a:pt x="6225" y="2907"/>
                </a:lnTo>
                <a:cubicBezTo>
                  <a:pt x="6578" y="2907"/>
                  <a:pt x="6578" y="2384"/>
                  <a:pt x="6225" y="2384"/>
                </a:cubicBezTo>
                <a:lnTo>
                  <a:pt x="5590" y="2384"/>
                </a:lnTo>
                <a:lnTo>
                  <a:pt x="5244" y="1837"/>
                </a:lnTo>
                <a:lnTo>
                  <a:pt x="5532" y="1837"/>
                </a:lnTo>
                <a:cubicBezTo>
                  <a:pt x="5673" y="1837"/>
                  <a:pt x="5790" y="1720"/>
                  <a:pt x="5790" y="1573"/>
                </a:cubicBezTo>
                <a:cubicBezTo>
                  <a:pt x="5790" y="1432"/>
                  <a:pt x="5673" y="1314"/>
                  <a:pt x="5532" y="1314"/>
                </a:cubicBezTo>
                <a:lnTo>
                  <a:pt x="4914" y="1314"/>
                </a:lnTo>
                <a:lnTo>
                  <a:pt x="4156" y="115"/>
                </a:lnTo>
                <a:cubicBezTo>
                  <a:pt x="4104" y="35"/>
                  <a:pt x="4028" y="1"/>
                  <a:pt x="3954" y="1"/>
                </a:cubicBezTo>
                <a:close/>
              </a:path>
            </a:pathLst>
          </a:cu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6234025" y="153831"/>
            <a:ext cx="314700" cy="300000"/>
          </a:xfrm>
          <a:prstGeom prst="ellipse">
            <a:avLst/>
          </a:pr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8544961" y="1209513"/>
            <a:ext cx="314700" cy="300000"/>
          </a:xfrm>
          <a:prstGeom prst="ellipse">
            <a:avLst/>
          </a:pr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6310800" y="1242533"/>
            <a:ext cx="314700" cy="3000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8460508" y="544814"/>
            <a:ext cx="314700" cy="3000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8879963">
            <a:off x="7139173" y="1060131"/>
            <a:ext cx="356282" cy="325644"/>
          </a:xfrm>
          <a:custGeom>
            <a:avLst/>
            <a:gdLst/>
            <a:ahLst/>
            <a:cxnLst/>
            <a:rect l="l" t="t" r="r" b="b"/>
            <a:pathLst>
              <a:path w="9311" h="8676" extrusionOk="0">
                <a:moveTo>
                  <a:pt x="3954" y="1"/>
                </a:moveTo>
                <a:cubicBezTo>
                  <a:pt x="3810" y="1"/>
                  <a:pt x="3671" y="130"/>
                  <a:pt x="3721" y="309"/>
                </a:cubicBezTo>
                <a:lnTo>
                  <a:pt x="4679" y="3689"/>
                </a:lnTo>
                <a:lnTo>
                  <a:pt x="3903" y="3689"/>
                </a:lnTo>
                <a:cubicBezTo>
                  <a:pt x="3075" y="3689"/>
                  <a:pt x="2252" y="3789"/>
                  <a:pt x="1441" y="3977"/>
                </a:cubicBezTo>
                <a:lnTo>
                  <a:pt x="770" y="2854"/>
                </a:lnTo>
                <a:cubicBezTo>
                  <a:pt x="753" y="2825"/>
                  <a:pt x="723" y="2807"/>
                  <a:pt x="688" y="2807"/>
                </a:cubicBezTo>
                <a:lnTo>
                  <a:pt x="112" y="2807"/>
                </a:lnTo>
                <a:cubicBezTo>
                  <a:pt x="48" y="2807"/>
                  <a:pt x="0" y="2872"/>
                  <a:pt x="24" y="2936"/>
                </a:cubicBezTo>
                <a:lnTo>
                  <a:pt x="400" y="3971"/>
                </a:lnTo>
                <a:lnTo>
                  <a:pt x="400" y="4218"/>
                </a:lnTo>
                <a:lnTo>
                  <a:pt x="283" y="4247"/>
                </a:lnTo>
                <a:cubicBezTo>
                  <a:pt x="241" y="4259"/>
                  <a:pt x="206" y="4294"/>
                  <a:pt x="206" y="4341"/>
                </a:cubicBezTo>
                <a:cubicBezTo>
                  <a:pt x="206" y="4382"/>
                  <a:pt x="241" y="4423"/>
                  <a:pt x="283" y="4429"/>
                </a:cubicBezTo>
                <a:lnTo>
                  <a:pt x="400" y="4459"/>
                </a:lnTo>
                <a:lnTo>
                  <a:pt x="400" y="4706"/>
                </a:lnTo>
                <a:lnTo>
                  <a:pt x="24" y="5740"/>
                </a:lnTo>
                <a:cubicBezTo>
                  <a:pt x="0" y="5805"/>
                  <a:pt x="48" y="5869"/>
                  <a:pt x="112" y="5869"/>
                </a:cubicBezTo>
                <a:lnTo>
                  <a:pt x="688" y="5869"/>
                </a:lnTo>
                <a:cubicBezTo>
                  <a:pt x="723" y="5869"/>
                  <a:pt x="753" y="5852"/>
                  <a:pt x="770" y="5822"/>
                </a:cubicBezTo>
                <a:lnTo>
                  <a:pt x="1441" y="4700"/>
                </a:lnTo>
                <a:cubicBezTo>
                  <a:pt x="2252" y="4894"/>
                  <a:pt x="3075" y="4988"/>
                  <a:pt x="3903" y="4988"/>
                </a:cubicBezTo>
                <a:lnTo>
                  <a:pt x="4679" y="4988"/>
                </a:lnTo>
                <a:lnTo>
                  <a:pt x="3721" y="8373"/>
                </a:lnTo>
                <a:cubicBezTo>
                  <a:pt x="3671" y="8548"/>
                  <a:pt x="3809" y="8676"/>
                  <a:pt x="3953" y="8676"/>
                </a:cubicBezTo>
                <a:cubicBezTo>
                  <a:pt x="4028" y="8676"/>
                  <a:pt x="4104" y="8642"/>
                  <a:pt x="4156" y="8561"/>
                </a:cubicBezTo>
                <a:lnTo>
                  <a:pt x="4914" y="7368"/>
                </a:lnTo>
                <a:lnTo>
                  <a:pt x="5532" y="7368"/>
                </a:lnTo>
                <a:cubicBezTo>
                  <a:pt x="5878" y="7368"/>
                  <a:pt x="5878" y="6839"/>
                  <a:pt x="5532" y="6839"/>
                </a:cubicBezTo>
                <a:lnTo>
                  <a:pt x="5249" y="6839"/>
                </a:lnTo>
                <a:lnTo>
                  <a:pt x="5596" y="6293"/>
                </a:lnTo>
                <a:lnTo>
                  <a:pt x="6231" y="6293"/>
                </a:lnTo>
                <a:cubicBezTo>
                  <a:pt x="6378" y="6293"/>
                  <a:pt x="6495" y="6175"/>
                  <a:pt x="6495" y="6034"/>
                </a:cubicBezTo>
                <a:cubicBezTo>
                  <a:pt x="6495" y="5887"/>
                  <a:pt x="6378" y="5769"/>
                  <a:pt x="6231" y="5769"/>
                </a:cubicBezTo>
                <a:lnTo>
                  <a:pt x="5925" y="5769"/>
                </a:lnTo>
                <a:lnTo>
                  <a:pt x="6425" y="4988"/>
                </a:lnTo>
                <a:lnTo>
                  <a:pt x="8065" y="4988"/>
                </a:lnTo>
                <a:cubicBezTo>
                  <a:pt x="8247" y="4988"/>
                  <a:pt x="8423" y="4917"/>
                  <a:pt x="8547" y="4782"/>
                </a:cubicBezTo>
                <a:lnTo>
                  <a:pt x="8564" y="4764"/>
                </a:lnTo>
                <a:lnTo>
                  <a:pt x="8935" y="4694"/>
                </a:lnTo>
                <a:cubicBezTo>
                  <a:pt x="9311" y="4611"/>
                  <a:pt x="9311" y="4071"/>
                  <a:pt x="8935" y="3983"/>
                </a:cubicBezTo>
                <a:lnTo>
                  <a:pt x="8929" y="3983"/>
                </a:lnTo>
                <a:lnTo>
                  <a:pt x="8564" y="3912"/>
                </a:lnTo>
                <a:lnTo>
                  <a:pt x="8547" y="3894"/>
                </a:lnTo>
                <a:cubicBezTo>
                  <a:pt x="8418" y="3759"/>
                  <a:pt x="8241" y="3689"/>
                  <a:pt x="8059" y="3689"/>
                </a:cubicBezTo>
                <a:lnTo>
                  <a:pt x="6419" y="3689"/>
                </a:lnTo>
                <a:lnTo>
                  <a:pt x="5925" y="2907"/>
                </a:lnTo>
                <a:lnTo>
                  <a:pt x="6225" y="2907"/>
                </a:lnTo>
                <a:cubicBezTo>
                  <a:pt x="6578" y="2907"/>
                  <a:pt x="6578" y="2384"/>
                  <a:pt x="6225" y="2384"/>
                </a:cubicBezTo>
                <a:lnTo>
                  <a:pt x="5590" y="2384"/>
                </a:lnTo>
                <a:lnTo>
                  <a:pt x="5244" y="1837"/>
                </a:lnTo>
                <a:lnTo>
                  <a:pt x="5532" y="1837"/>
                </a:lnTo>
                <a:cubicBezTo>
                  <a:pt x="5673" y="1837"/>
                  <a:pt x="5790" y="1720"/>
                  <a:pt x="5790" y="1573"/>
                </a:cubicBezTo>
                <a:cubicBezTo>
                  <a:pt x="5790" y="1432"/>
                  <a:pt x="5673" y="1314"/>
                  <a:pt x="5532" y="1314"/>
                </a:cubicBezTo>
                <a:lnTo>
                  <a:pt x="4914" y="1314"/>
                </a:lnTo>
                <a:lnTo>
                  <a:pt x="4156" y="115"/>
                </a:lnTo>
                <a:cubicBezTo>
                  <a:pt x="4104" y="35"/>
                  <a:pt x="4028" y="1"/>
                  <a:pt x="3954" y="1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15"/>
          <p:cNvCxnSpPr/>
          <p:nvPr/>
        </p:nvCxnSpPr>
        <p:spPr>
          <a:xfrm>
            <a:off x="6406961" y="204838"/>
            <a:ext cx="1996200" cy="1055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4996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5"/>
          <p:cNvCxnSpPr>
            <a:stCxn id="237" idx="2"/>
            <a:endCxn id="236" idx="6"/>
          </p:cNvCxnSpPr>
          <p:nvPr/>
        </p:nvCxnSpPr>
        <p:spPr>
          <a:xfrm flipH="1">
            <a:off x="6625408" y="694814"/>
            <a:ext cx="1835100" cy="697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1C4587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Understanding the Data</a:t>
            </a:r>
            <a:endParaRPr sz="3700" b="1"/>
          </a:p>
        </p:txBody>
      </p:sp>
      <p:sp>
        <p:nvSpPr>
          <p:cNvPr id="246" name="Google Shape;246;p16"/>
          <p:cNvSpPr txBox="1">
            <a:spLocks noGrp="1"/>
          </p:cNvSpPr>
          <p:nvPr>
            <p:ph type="body" idx="1"/>
          </p:nvPr>
        </p:nvSpPr>
        <p:spPr>
          <a:xfrm>
            <a:off x="181100" y="1587675"/>
            <a:ext cx="2137500" cy="20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Age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Gender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Year of First Flight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Type of Travel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Loyalty Status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Type of Travel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47" name="Google Shape;247;p16"/>
          <p:cNvSpPr txBox="1">
            <a:spLocks noGrp="1"/>
          </p:cNvSpPr>
          <p:nvPr>
            <p:ph type="body" idx="1"/>
          </p:nvPr>
        </p:nvSpPr>
        <p:spPr>
          <a:xfrm>
            <a:off x="87350" y="4389925"/>
            <a:ext cx="21834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Customer Attributes</a:t>
            </a:r>
            <a:endParaRPr sz="1700"/>
          </a:p>
        </p:txBody>
      </p:sp>
      <p:sp>
        <p:nvSpPr>
          <p:cNvPr id="248" name="Google Shape;248;p16"/>
          <p:cNvSpPr/>
          <p:nvPr/>
        </p:nvSpPr>
        <p:spPr>
          <a:xfrm>
            <a:off x="847550" y="3566300"/>
            <a:ext cx="663000" cy="71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body" idx="1"/>
          </p:nvPr>
        </p:nvSpPr>
        <p:spPr>
          <a:xfrm>
            <a:off x="2113975" y="1237500"/>
            <a:ext cx="2457900" cy="19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Destination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Origin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Amount Spent on Shopping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Date of Travel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Airline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Scheduled Departure Hour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50" name="Google Shape;250;p16"/>
          <p:cNvSpPr txBox="1">
            <a:spLocks noGrp="1"/>
          </p:cNvSpPr>
          <p:nvPr>
            <p:ph type="body" idx="1"/>
          </p:nvPr>
        </p:nvSpPr>
        <p:spPr>
          <a:xfrm>
            <a:off x="2247788" y="4389925"/>
            <a:ext cx="21834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Travel Attributes</a:t>
            </a:r>
            <a:endParaRPr sz="1700"/>
          </a:p>
        </p:txBody>
      </p:sp>
      <p:sp>
        <p:nvSpPr>
          <p:cNvPr id="251" name="Google Shape;251;p16"/>
          <p:cNvSpPr/>
          <p:nvPr/>
        </p:nvSpPr>
        <p:spPr>
          <a:xfrm>
            <a:off x="3008000" y="3566300"/>
            <a:ext cx="663000" cy="71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body" idx="1"/>
          </p:nvPr>
        </p:nvSpPr>
        <p:spPr>
          <a:xfrm>
            <a:off x="4431200" y="2121075"/>
            <a:ext cx="2137500" cy="20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Flight Distance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Delay in Arrival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Delay in Departure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Flight Time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53" name="Google Shape;253;p16"/>
          <p:cNvSpPr/>
          <p:nvPr/>
        </p:nvSpPr>
        <p:spPr>
          <a:xfrm>
            <a:off x="5168450" y="3566300"/>
            <a:ext cx="663000" cy="71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body" idx="1"/>
          </p:nvPr>
        </p:nvSpPr>
        <p:spPr>
          <a:xfrm>
            <a:off x="4408250" y="4389925"/>
            <a:ext cx="21834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Flight Attributes</a:t>
            </a:r>
            <a:endParaRPr sz="1700"/>
          </a:p>
        </p:txBody>
      </p:sp>
      <p:sp>
        <p:nvSpPr>
          <p:cNvPr id="255" name="Google Shape;255;p16"/>
          <p:cNvSpPr/>
          <p:nvPr/>
        </p:nvSpPr>
        <p:spPr>
          <a:xfrm>
            <a:off x="6591638" y="2370975"/>
            <a:ext cx="833700" cy="49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body" idx="1"/>
          </p:nvPr>
        </p:nvSpPr>
        <p:spPr>
          <a:xfrm>
            <a:off x="7383725" y="1849400"/>
            <a:ext cx="1692600" cy="1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Net Promoter Score 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Likelihood to Recommend</a:t>
            </a:r>
            <a:endParaRPr sz="1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57" name="Google Shape;257;p16"/>
          <p:cNvSpPr/>
          <p:nvPr/>
        </p:nvSpPr>
        <p:spPr>
          <a:xfrm>
            <a:off x="7898525" y="3445725"/>
            <a:ext cx="663000" cy="71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87B7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body" idx="1"/>
          </p:nvPr>
        </p:nvSpPr>
        <p:spPr>
          <a:xfrm>
            <a:off x="7439075" y="4239200"/>
            <a:ext cx="15819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Evaluation Metrics</a:t>
            </a:r>
            <a:endParaRPr sz="1700"/>
          </a:p>
        </p:txBody>
      </p:sp>
      <p:pic>
        <p:nvPicPr>
          <p:cNvPr id="259" name="Google Shape;2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65" y="148825"/>
            <a:ext cx="1739012" cy="13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Business Questions</a:t>
            </a:r>
            <a:endParaRPr sz="3200" b="1"/>
          </a:p>
        </p:txBody>
      </p:sp>
      <p:sp>
        <p:nvSpPr>
          <p:cNvPr id="265" name="Google Shape;265;p17"/>
          <p:cNvSpPr txBox="1"/>
          <p:nvPr/>
        </p:nvSpPr>
        <p:spPr>
          <a:xfrm>
            <a:off x="524875" y="1478775"/>
            <a:ext cx="26862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partnered airlines has the most amount of low recommendation?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6831025" y="2571325"/>
            <a:ext cx="21441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airline have the  most amount of low recommendations?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86400" y="2571313"/>
            <a:ext cx="2144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partnered airlines has the most flights cancelled?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6680525" y="3852250"/>
            <a:ext cx="22485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are the customer and flight characteristics that impact NPS?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9" name="Google Shape;269;p17"/>
          <p:cNvGrpSpPr/>
          <p:nvPr/>
        </p:nvGrpSpPr>
        <p:grpSpPr>
          <a:xfrm>
            <a:off x="2935321" y="2705817"/>
            <a:ext cx="3040386" cy="2091220"/>
            <a:chOff x="604675" y="442665"/>
            <a:chExt cx="1797875" cy="1797817"/>
          </a:xfrm>
        </p:grpSpPr>
        <p:sp>
          <p:nvSpPr>
            <p:cNvPr id="270" name="Google Shape;270;p17"/>
            <p:cNvSpPr/>
            <p:nvPr/>
          </p:nvSpPr>
          <p:spPr>
            <a:xfrm>
              <a:off x="637875" y="461150"/>
              <a:ext cx="1751575" cy="1751575"/>
            </a:xfrm>
            <a:custGeom>
              <a:avLst/>
              <a:gdLst/>
              <a:ahLst/>
              <a:cxnLst/>
              <a:rect l="l" t="t" r="r" b="b"/>
              <a:pathLst>
                <a:path w="70063" h="70063" extrusionOk="0">
                  <a:moveTo>
                    <a:pt x="35032" y="1"/>
                  </a:moveTo>
                  <a:cubicBezTo>
                    <a:pt x="25741" y="1"/>
                    <a:pt x="16828" y="3690"/>
                    <a:pt x="10262" y="10262"/>
                  </a:cubicBezTo>
                  <a:cubicBezTo>
                    <a:pt x="3690" y="16828"/>
                    <a:pt x="1" y="25742"/>
                    <a:pt x="1" y="35032"/>
                  </a:cubicBezTo>
                  <a:cubicBezTo>
                    <a:pt x="1" y="44322"/>
                    <a:pt x="3690" y="53236"/>
                    <a:pt x="10262" y="59802"/>
                  </a:cubicBezTo>
                  <a:cubicBezTo>
                    <a:pt x="16828" y="66374"/>
                    <a:pt x="25741" y="70063"/>
                    <a:pt x="35032" y="70063"/>
                  </a:cubicBezTo>
                  <a:cubicBezTo>
                    <a:pt x="44322" y="70063"/>
                    <a:pt x="53236" y="66374"/>
                    <a:pt x="59802" y="59802"/>
                  </a:cubicBezTo>
                  <a:cubicBezTo>
                    <a:pt x="66374" y="53236"/>
                    <a:pt x="70063" y="44322"/>
                    <a:pt x="70063" y="35032"/>
                  </a:cubicBezTo>
                  <a:cubicBezTo>
                    <a:pt x="70063" y="25742"/>
                    <a:pt x="66374" y="16828"/>
                    <a:pt x="59802" y="10262"/>
                  </a:cubicBezTo>
                  <a:cubicBezTo>
                    <a:pt x="53236" y="3690"/>
                    <a:pt x="44322" y="1"/>
                    <a:pt x="350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04675" y="442665"/>
              <a:ext cx="1797817" cy="1797817"/>
            </a:xfrm>
            <a:custGeom>
              <a:avLst/>
              <a:gdLst/>
              <a:ahLst/>
              <a:cxnLst/>
              <a:rect l="l" t="t" r="r" b="b"/>
              <a:pathLst>
                <a:path w="70063" h="70063" extrusionOk="0">
                  <a:moveTo>
                    <a:pt x="35031" y="1"/>
                  </a:moveTo>
                  <a:cubicBezTo>
                    <a:pt x="25741" y="1"/>
                    <a:pt x="16827" y="3690"/>
                    <a:pt x="10255" y="10262"/>
                  </a:cubicBezTo>
                  <a:cubicBezTo>
                    <a:pt x="3689" y="16828"/>
                    <a:pt x="0" y="25742"/>
                    <a:pt x="0" y="35032"/>
                  </a:cubicBezTo>
                  <a:cubicBezTo>
                    <a:pt x="0" y="44322"/>
                    <a:pt x="3689" y="53236"/>
                    <a:pt x="10255" y="59802"/>
                  </a:cubicBezTo>
                  <a:cubicBezTo>
                    <a:pt x="16827" y="66374"/>
                    <a:pt x="25741" y="70063"/>
                    <a:pt x="35031" y="70063"/>
                  </a:cubicBezTo>
                  <a:cubicBezTo>
                    <a:pt x="44321" y="70063"/>
                    <a:pt x="53229" y="66374"/>
                    <a:pt x="59801" y="59802"/>
                  </a:cubicBezTo>
                  <a:cubicBezTo>
                    <a:pt x="66373" y="53236"/>
                    <a:pt x="70062" y="44322"/>
                    <a:pt x="70062" y="35032"/>
                  </a:cubicBezTo>
                  <a:cubicBezTo>
                    <a:pt x="70062" y="25742"/>
                    <a:pt x="66373" y="16828"/>
                    <a:pt x="59801" y="10262"/>
                  </a:cubicBezTo>
                  <a:cubicBezTo>
                    <a:pt x="53229" y="3690"/>
                    <a:pt x="44321" y="1"/>
                    <a:pt x="35031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1767250" y="1012250"/>
              <a:ext cx="635300" cy="893775"/>
            </a:xfrm>
            <a:custGeom>
              <a:avLst/>
              <a:gdLst/>
              <a:ahLst/>
              <a:cxnLst/>
              <a:rect l="l" t="t" r="r" b="b"/>
              <a:pathLst>
                <a:path w="25412" h="35751" extrusionOk="0">
                  <a:moveTo>
                    <a:pt x="23764" y="2774"/>
                  </a:moveTo>
                  <a:cubicBezTo>
                    <a:pt x="23764" y="2777"/>
                    <a:pt x="23766" y="2782"/>
                    <a:pt x="23768" y="2788"/>
                  </a:cubicBezTo>
                  <a:lnTo>
                    <a:pt x="23768" y="2788"/>
                  </a:lnTo>
                  <a:cubicBezTo>
                    <a:pt x="23767" y="2783"/>
                    <a:pt x="23765" y="2779"/>
                    <a:pt x="23764" y="2774"/>
                  </a:cubicBezTo>
                  <a:close/>
                  <a:moveTo>
                    <a:pt x="23768" y="2788"/>
                  </a:moveTo>
                  <a:lnTo>
                    <a:pt x="23768" y="2788"/>
                  </a:lnTo>
                  <a:cubicBezTo>
                    <a:pt x="23775" y="2808"/>
                    <a:pt x="23781" y="2828"/>
                    <a:pt x="23787" y="2848"/>
                  </a:cubicBezTo>
                  <a:lnTo>
                    <a:pt x="23787" y="2848"/>
                  </a:lnTo>
                  <a:cubicBezTo>
                    <a:pt x="23784" y="2833"/>
                    <a:pt x="23780" y="2818"/>
                    <a:pt x="23776" y="2803"/>
                  </a:cubicBezTo>
                  <a:cubicBezTo>
                    <a:pt x="23773" y="2798"/>
                    <a:pt x="23770" y="2793"/>
                    <a:pt x="23768" y="2788"/>
                  </a:cubicBezTo>
                  <a:close/>
                  <a:moveTo>
                    <a:pt x="13608" y="1"/>
                  </a:moveTo>
                  <a:cubicBezTo>
                    <a:pt x="13595" y="1"/>
                    <a:pt x="13581" y="1"/>
                    <a:pt x="13568" y="3"/>
                  </a:cubicBezTo>
                  <a:lnTo>
                    <a:pt x="9908" y="268"/>
                  </a:lnTo>
                  <a:cubicBezTo>
                    <a:pt x="9849" y="273"/>
                    <a:pt x="9796" y="291"/>
                    <a:pt x="9743" y="315"/>
                  </a:cubicBezTo>
                  <a:lnTo>
                    <a:pt x="8614" y="915"/>
                  </a:lnTo>
                  <a:cubicBezTo>
                    <a:pt x="8555" y="944"/>
                    <a:pt x="8490" y="962"/>
                    <a:pt x="8420" y="962"/>
                  </a:cubicBezTo>
                  <a:lnTo>
                    <a:pt x="6860" y="962"/>
                  </a:lnTo>
                  <a:lnTo>
                    <a:pt x="6213" y="903"/>
                  </a:lnTo>
                  <a:cubicBezTo>
                    <a:pt x="6199" y="901"/>
                    <a:pt x="6184" y="900"/>
                    <a:pt x="6170" y="900"/>
                  </a:cubicBezTo>
                  <a:cubicBezTo>
                    <a:pt x="6100" y="900"/>
                    <a:pt x="6029" y="922"/>
                    <a:pt x="5966" y="956"/>
                  </a:cubicBezTo>
                  <a:lnTo>
                    <a:pt x="4313" y="1897"/>
                  </a:lnTo>
                  <a:cubicBezTo>
                    <a:pt x="4183" y="1974"/>
                    <a:pt x="4101" y="2115"/>
                    <a:pt x="4101" y="2262"/>
                  </a:cubicBezTo>
                  <a:lnTo>
                    <a:pt x="4101" y="3898"/>
                  </a:lnTo>
                  <a:cubicBezTo>
                    <a:pt x="4101" y="4033"/>
                    <a:pt x="4036" y="4157"/>
                    <a:pt x="3930" y="4239"/>
                  </a:cubicBezTo>
                  <a:lnTo>
                    <a:pt x="206" y="6898"/>
                  </a:lnTo>
                  <a:cubicBezTo>
                    <a:pt x="65" y="6998"/>
                    <a:pt x="0" y="7169"/>
                    <a:pt x="41" y="7340"/>
                  </a:cubicBezTo>
                  <a:lnTo>
                    <a:pt x="206" y="7987"/>
                  </a:lnTo>
                  <a:cubicBezTo>
                    <a:pt x="253" y="8169"/>
                    <a:pt x="418" y="8305"/>
                    <a:pt x="612" y="8305"/>
                  </a:cubicBezTo>
                  <a:cubicBezTo>
                    <a:pt x="871" y="8305"/>
                    <a:pt x="1071" y="8534"/>
                    <a:pt x="1024" y="8793"/>
                  </a:cubicBezTo>
                  <a:lnTo>
                    <a:pt x="936" y="9305"/>
                  </a:lnTo>
                  <a:cubicBezTo>
                    <a:pt x="912" y="9446"/>
                    <a:pt x="812" y="9570"/>
                    <a:pt x="671" y="9623"/>
                  </a:cubicBezTo>
                  <a:lnTo>
                    <a:pt x="571" y="9658"/>
                  </a:lnTo>
                  <a:cubicBezTo>
                    <a:pt x="412" y="9723"/>
                    <a:pt x="300" y="9876"/>
                    <a:pt x="300" y="10052"/>
                  </a:cubicBezTo>
                  <a:lnTo>
                    <a:pt x="282" y="12735"/>
                  </a:lnTo>
                  <a:cubicBezTo>
                    <a:pt x="282" y="12835"/>
                    <a:pt x="318" y="12935"/>
                    <a:pt x="388" y="13011"/>
                  </a:cubicBezTo>
                  <a:lnTo>
                    <a:pt x="3707" y="16789"/>
                  </a:lnTo>
                  <a:cubicBezTo>
                    <a:pt x="3785" y="16878"/>
                    <a:pt x="3890" y="16930"/>
                    <a:pt x="4006" y="16930"/>
                  </a:cubicBezTo>
                  <a:cubicBezTo>
                    <a:pt x="4012" y="16930"/>
                    <a:pt x="4018" y="16930"/>
                    <a:pt x="4024" y="16930"/>
                  </a:cubicBezTo>
                  <a:lnTo>
                    <a:pt x="5378" y="16930"/>
                  </a:lnTo>
                  <a:lnTo>
                    <a:pt x="5460" y="16748"/>
                  </a:lnTo>
                  <a:lnTo>
                    <a:pt x="8084" y="16748"/>
                  </a:lnTo>
                  <a:cubicBezTo>
                    <a:pt x="8190" y="16748"/>
                    <a:pt x="8290" y="16712"/>
                    <a:pt x="8372" y="16642"/>
                  </a:cubicBezTo>
                  <a:lnTo>
                    <a:pt x="8931" y="16124"/>
                  </a:lnTo>
                  <a:cubicBezTo>
                    <a:pt x="9008" y="16053"/>
                    <a:pt x="9114" y="16012"/>
                    <a:pt x="9214" y="16012"/>
                  </a:cubicBezTo>
                  <a:lnTo>
                    <a:pt x="10467" y="16012"/>
                  </a:lnTo>
                  <a:cubicBezTo>
                    <a:pt x="10579" y="16012"/>
                    <a:pt x="10685" y="16059"/>
                    <a:pt x="10761" y="16136"/>
                  </a:cubicBezTo>
                  <a:lnTo>
                    <a:pt x="11397" y="16765"/>
                  </a:lnTo>
                  <a:cubicBezTo>
                    <a:pt x="11467" y="16830"/>
                    <a:pt x="11555" y="16871"/>
                    <a:pt x="11650" y="16883"/>
                  </a:cubicBezTo>
                  <a:lnTo>
                    <a:pt x="13432" y="17054"/>
                  </a:lnTo>
                  <a:cubicBezTo>
                    <a:pt x="13662" y="17077"/>
                    <a:pt x="13832" y="17283"/>
                    <a:pt x="13809" y="17512"/>
                  </a:cubicBezTo>
                  <a:lnTo>
                    <a:pt x="13544" y="20089"/>
                  </a:lnTo>
                  <a:cubicBezTo>
                    <a:pt x="13538" y="20172"/>
                    <a:pt x="13556" y="20260"/>
                    <a:pt x="13603" y="20337"/>
                  </a:cubicBezTo>
                  <a:lnTo>
                    <a:pt x="16045" y="24626"/>
                  </a:lnTo>
                  <a:cubicBezTo>
                    <a:pt x="16115" y="24755"/>
                    <a:pt x="16115" y="24902"/>
                    <a:pt x="16051" y="25032"/>
                  </a:cubicBezTo>
                  <a:lnTo>
                    <a:pt x="14839" y="27356"/>
                  </a:lnTo>
                  <a:cubicBezTo>
                    <a:pt x="14803" y="27432"/>
                    <a:pt x="14786" y="27515"/>
                    <a:pt x="14791" y="27591"/>
                  </a:cubicBezTo>
                  <a:lnTo>
                    <a:pt x="14891" y="28538"/>
                  </a:lnTo>
                  <a:cubicBezTo>
                    <a:pt x="14903" y="28638"/>
                    <a:pt x="14950" y="28732"/>
                    <a:pt x="15021" y="28797"/>
                  </a:cubicBezTo>
                  <a:lnTo>
                    <a:pt x="15903" y="29644"/>
                  </a:lnTo>
                  <a:cubicBezTo>
                    <a:pt x="15986" y="29727"/>
                    <a:pt x="16033" y="29833"/>
                    <a:pt x="16033" y="29950"/>
                  </a:cubicBezTo>
                  <a:lnTo>
                    <a:pt x="16033" y="32622"/>
                  </a:lnTo>
                  <a:cubicBezTo>
                    <a:pt x="16033" y="32710"/>
                    <a:pt x="16056" y="32786"/>
                    <a:pt x="16104" y="32857"/>
                  </a:cubicBezTo>
                  <a:lnTo>
                    <a:pt x="17245" y="34551"/>
                  </a:lnTo>
                  <a:cubicBezTo>
                    <a:pt x="17292" y="34616"/>
                    <a:pt x="17321" y="34698"/>
                    <a:pt x="17321" y="34781"/>
                  </a:cubicBezTo>
                  <a:lnTo>
                    <a:pt x="17321" y="35328"/>
                  </a:lnTo>
                  <a:cubicBezTo>
                    <a:pt x="17318" y="35586"/>
                    <a:pt x="17528" y="35751"/>
                    <a:pt x="17744" y="35751"/>
                  </a:cubicBezTo>
                  <a:cubicBezTo>
                    <a:pt x="17862" y="35751"/>
                    <a:pt x="17983" y="35700"/>
                    <a:pt x="18069" y="35587"/>
                  </a:cubicBezTo>
                  <a:cubicBezTo>
                    <a:pt x="22746" y="29491"/>
                    <a:pt x="25406" y="21907"/>
                    <a:pt x="25406" y="13688"/>
                  </a:cubicBezTo>
                  <a:cubicBezTo>
                    <a:pt x="25411" y="10013"/>
                    <a:pt x="24866" y="6355"/>
                    <a:pt x="23787" y="2848"/>
                  </a:cubicBezTo>
                  <a:lnTo>
                    <a:pt x="23787" y="2848"/>
                  </a:lnTo>
                  <a:cubicBezTo>
                    <a:pt x="23836" y="3103"/>
                    <a:pt x="23643" y="3351"/>
                    <a:pt x="23376" y="3351"/>
                  </a:cubicBezTo>
                  <a:lnTo>
                    <a:pt x="22405" y="3351"/>
                  </a:lnTo>
                  <a:cubicBezTo>
                    <a:pt x="22317" y="3351"/>
                    <a:pt x="22228" y="3321"/>
                    <a:pt x="22158" y="3268"/>
                  </a:cubicBezTo>
                  <a:lnTo>
                    <a:pt x="20610" y="2115"/>
                  </a:lnTo>
                  <a:cubicBezTo>
                    <a:pt x="20542" y="2061"/>
                    <a:pt x="20456" y="2036"/>
                    <a:pt x="20368" y="2036"/>
                  </a:cubicBezTo>
                  <a:cubicBezTo>
                    <a:pt x="20351" y="2036"/>
                    <a:pt x="20334" y="2037"/>
                    <a:pt x="20316" y="2039"/>
                  </a:cubicBezTo>
                  <a:lnTo>
                    <a:pt x="18981" y="2186"/>
                  </a:lnTo>
                  <a:cubicBezTo>
                    <a:pt x="18769" y="2209"/>
                    <a:pt x="18610" y="2392"/>
                    <a:pt x="18610" y="2603"/>
                  </a:cubicBezTo>
                  <a:lnTo>
                    <a:pt x="18610" y="2927"/>
                  </a:lnTo>
                  <a:cubicBezTo>
                    <a:pt x="18610" y="3162"/>
                    <a:pt x="18422" y="3351"/>
                    <a:pt x="18186" y="3351"/>
                  </a:cubicBezTo>
                  <a:lnTo>
                    <a:pt x="18086" y="3351"/>
                  </a:lnTo>
                  <a:cubicBezTo>
                    <a:pt x="18004" y="3345"/>
                    <a:pt x="17922" y="3321"/>
                    <a:pt x="17851" y="3274"/>
                  </a:cubicBezTo>
                  <a:lnTo>
                    <a:pt x="17374" y="2945"/>
                  </a:lnTo>
                  <a:cubicBezTo>
                    <a:pt x="17333" y="2915"/>
                    <a:pt x="17286" y="2898"/>
                    <a:pt x="17239" y="2886"/>
                  </a:cubicBezTo>
                  <a:lnTo>
                    <a:pt x="14338" y="2162"/>
                  </a:lnTo>
                  <a:cubicBezTo>
                    <a:pt x="14150" y="2115"/>
                    <a:pt x="14021" y="1944"/>
                    <a:pt x="14021" y="1750"/>
                  </a:cubicBezTo>
                  <a:lnTo>
                    <a:pt x="14021" y="421"/>
                  </a:lnTo>
                  <a:cubicBezTo>
                    <a:pt x="14021" y="187"/>
                    <a:pt x="13837" y="1"/>
                    <a:pt x="13608" y="1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63834" y="553203"/>
              <a:ext cx="1024950" cy="1666850"/>
            </a:xfrm>
            <a:custGeom>
              <a:avLst/>
              <a:gdLst/>
              <a:ahLst/>
              <a:cxnLst/>
              <a:rect l="l" t="t" r="r" b="b"/>
              <a:pathLst>
                <a:path w="40998" h="66674" extrusionOk="0">
                  <a:moveTo>
                    <a:pt x="29077" y="3119"/>
                  </a:moveTo>
                  <a:lnTo>
                    <a:pt x="29076" y="3120"/>
                  </a:lnTo>
                  <a:lnTo>
                    <a:pt x="29076" y="3120"/>
                  </a:lnTo>
                  <a:lnTo>
                    <a:pt x="29095" y="3119"/>
                  </a:lnTo>
                  <a:close/>
                  <a:moveTo>
                    <a:pt x="17310" y="1"/>
                  </a:moveTo>
                  <a:lnTo>
                    <a:pt x="15109" y="1648"/>
                  </a:lnTo>
                  <a:lnTo>
                    <a:pt x="17115" y="1648"/>
                  </a:lnTo>
                  <a:lnTo>
                    <a:pt x="17310" y="2225"/>
                  </a:lnTo>
                  <a:lnTo>
                    <a:pt x="16780" y="2737"/>
                  </a:lnTo>
                  <a:lnTo>
                    <a:pt x="19022" y="2801"/>
                  </a:lnTo>
                  <a:lnTo>
                    <a:pt x="19357" y="3601"/>
                  </a:lnTo>
                  <a:lnTo>
                    <a:pt x="16845" y="3496"/>
                  </a:lnTo>
                  <a:lnTo>
                    <a:pt x="16715" y="2884"/>
                  </a:lnTo>
                  <a:lnTo>
                    <a:pt x="15150" y="2548"/>
                  </a:lnTo>
                  <a:lnTo>
                    <a:pt x="14303" y="2084"/>
                  </a:lnTo>
                  <a:lnTo>
                    <a:pt x="12962" y="2101"/>
                  </a:lnTo>
                  <a:cubicBezTo>
                    <a:pt x="3177" y="7402"/>
                    <a:pt x="0" y="19734"/>
                    <a:pt x="0" y="19734"/>
                  </a:cubicBezTo>
                  <a:lnTo>
                    <a:pt x="1647" y="20470"/>
                  </a:lnTo>
                  <a:lnTo>
                    <a:pt x="1647" y="23429"/>
                  </a:lnTo>
                  <a:lnTo>
                    <a:pt x="3107" y="25947"/>
                  </a:lnTo>
                  <a:lnTo>
                    <a:pt x="4295" y="26136"/>
                  </a:lnTo>
                  <a:lnTo>
                    <a:pt x="4460" y="25271"/>
                  </a:lnTo>
                  <a:lnTo>
                    <a:pt x="3018" y="23064"/>
                  </a:lnTo>
                  <a:lnTo>
                    <a:pt x="2742" y="20929"/>
                  </a:lnTo>
                  <a:lnTo>
                    <a:pt x="3583" y="20929"/>
                  </a:lnTo>
                  <a:lnTo>
                    <a:pt x="3924" y="23135"/>
                  </a:lnTo>
                  <a:lnTo>
                    <a:pt x="5995" y="26136"/>
                  </a:lnTo>
                  <a:lnTo>
                    <a:pt x="5466" y="27107"/>
                  </a:lnTo>
                  <a:lnTo>
                    <a:pt x="6796" y="29095"/>
                  </a:lnTo>
                  <a:lnTo>
                    <a:pt x="10090" y="29919"/>
                  </a:lnTo>
                  <a:lnTo>
                    <a:pt x="10090" y="29389"/>
                  </a:lnTo>
                  <a:lnTo>
                    <a:pt x="11361" y="29578"/>
                  </a:lnTo>
                  <a:lnTo>
                    <a:pt x="11214" y="30490"/>
                  </a:lnTo>
                  <a:lnTo>
                    <a:pt x="12220" y="30678"/>
                  </a:lnTo>
                  <a:lnTo>
                    <a:pt x="13779" y="31119"/>
                  </a:lnTo>
                  <a:lnTo>
                    <a:pt x="16015" y="33655"/>
                  </a:lnTo>
                  <a:lnTo>
                    <a:pt x="18845" y="33867"/>
                  </a:lnTo>
                  <a:lnTo>
                    <a:pt x="19122" y="36191"/>
                  </a:lnTo>
                  <a:lnTo>
                    <a:pt x="17174" y="37544"/>
                  </a:lnTo>
                  <a:lnTo>
                    <a:pt x="17092" y="39615"/>
                  </a:lnTo>
                  <a:lnTo>
                    <a:pt x="16815" y="40892"/>
                  </a:lnTo>
                  <a:lnTo>
                    <a:pt x="19628" y="44422"/>
                  </a:lnTo>
                  <a:lnTo>
                    <a:pt x="19840" y="45622"/>
                  </a:lnTo>
                  <a:cubicBezTo>
                    <a:pt x="19840" y="45622"/>
                    <a:pt x="20869" y="45899"/>
                    <a:pt x="20993" y="45899"/>
                  </a:cubicBezTo>
                  <a:cubicBezTo>
                    <a:pt x="21116" y="45899"/>
                    <a:pt x="23311" y="47546"/>
                    <a:pt x="23311" y="47546"/>
                  </a:cubicBezTo>
                  <a:lnTo>
                    <a:pt x="23311" y="53906"/>
                  </a:lnTo>
                  <a:lnTo>
                    <a:pt x="24058" y="54118"/>
                  </a:lnTo>
                  <a:lnTo>
                    <a:pt x="23523" y="57060"/>
                  </a:lnTo>
                  <a:lnTo>
                    <a:pt x="24829" y="58790"/>
                  </a:lnTo>
                  <a:lnTo>
                    <a:pt x="24576" y="61708"/>
                  </a:lnTo>
                  <a:lnTo>
                    <a:pt x="26306" y="64709"/>
                  </a:lnTo>
                  <a:lnTo>
                    <a:pt x="28506" y="66633"/>
                  </a:lnTo>
                  <a:lnTo>
                    <a:pt x="30701" y="66674"/>
                  </a:lnTo>
                  <a:lnTo>
                    <a:pt x="30936" y="65980"/>
                  </a:lnTo>
                  <a:lnTo>
                    <a:pt x="29306" y="64603"/>
                  </a:lnTo>
                  <a:lnTo>
                    <a:pt x="29395" y="63926"/>
                  </a:lnTo>
                  <a:lnTo>
                    <a:pt x="29689" y="63085"/>
                  </a:lnTo>
                  <a:lnTo>
                    <a:pt x="29748" y="62238"/>
                  </a:lnTo>
                  <a:lnTo>
                    <a:pt x="28647" y="62214"/>
                  </a:lnTo>
                  <a:lnTo>
                    <a:pt x="28100" y="61520"/>
                  </a:lnTo>
                  <a:lnTo>
                    <a:pt x="29006" y="60631"/>
                  </a:lnTo>
                  <a:lnTo>
                    <a:pt x="29136" y="59955"/>
                  </a:lnTo>
                  <a:lnTo>
                    <a:pt x="28100" y="59678"/>
                  </a:lnTo>
                  <a:lnTo>
                    <a:pt x="28159" y="59043"/>
                  </a:lnTo>
                  <a:lnTo>
                    <a:pt x="29624" y="58837"/>
                  </a:lnTo>
                  <a:lnTo>
                    <a:pt x="31848" y="57778"/>
                  </a:lnTo>
                  <a:lnTo>
                    <a:pt x="32584" y="56407"/>
                  </a:lnTo>
                  <a:lnTo>
                    <a:pt x="34908" y="53447"/>
                  </a:lnTo>
                  <a:lnTo>
                    <a:pt x="34384" y="51123"/>
                  </a:lnTo>
                  <a:lnTo>
                    <a:pt x="35078" y="49894"/>
                  </a:lnTo>
                  <a:lnTo>
                    <a:pt x="37214" y="49958"/>
                  </a:lnTo>
                  <a:lnTo>
                    <a:pt x="38650" y="48817"/>
                  </a:lnTo>
                  <a:lnTo>
                    <a:pt x="39114" y="44340"/>
                  </a:lnTo>
                  <a:lnTo>
                    <a:pt x="40703" y="42310"/>
                  </a:lnTo>
                  <a:lnTo>
                    <a:pt x="40997" y="41021"/>
                  </a:lnTo>
                  <a:lnTo>
                    <a:pt x="39538" y="40551"/>
                  </a:lnTo>
                  <a:lnTo>
                    <a:pt x="38567" y="38968"/>
                  </a:lnTo>
                  <a:lnTo>
                    <a:pt x="35290" y="38944"/>
                  </a:lnTo>
                  <a:lnTo>
                    <a:pt x="32719" y="37950"/>
                  </a:lnTo>
                  <a:lnTo>
                    <a:pt x="32589" y="36091"/>
                  </a:lnTo>
                  <a:lnTo>
                    <a:pt x="31725" y="34590"/>
                  </a:lnTo>
                  <a:lnTo>
                    <a:pt x="29377" y="34549"/>
                  </a:lnTo>
                  <a:lnTo>
                    <a:pt x="28000" y="32414"/>
                  </a:lnTo>
                  <a:lnTo>
                    <a:pt x="26800" y="31825"/>
                  </a:lnTo>
                  <a:lnTo>
                    <a:pt x="26735" y="32478"/>
                  </a:lnTo>
                  <a:lnTo>
                    <a:pt x="24535" y="32608"/>
                  </a:lnTo>
                  <a:lnTo>
                    <a:pt x="23729" y="31484"/>
                  </a:lnTo>
                  <a:lnTo>
                    <a:pt x="21452" y="31019"/>
                  </a:lnTo>
                  <a:lnTo>
                    <a:pt x="19563" y="33214"/>
                  </a:lnTo>
                  <a:lnTo>
                    <a:pt x="16586" y="32708"/>
                  </a:lnTo>
                  <a:lnTo>
                    <a:pt x="16374" y="29348"/>
                  </a:lnTo>
                  <a:lnTo>
                    <a:pt x="14221" y="28989"/>
                  </a:lnTo>
                  <a:lnTo>
                    <a:pt x="15086" y="27342"/>
                  </a:lnTo>
                  <a:lnTo>
                    <a:pt x="14833" y="26412"/>
                  </a:lnTo>
                  <a:lnTo>
                    <a:pt x="11979" y="28313"/>
                  </a:lnTo>
                  <a:lnTo>
                    <a:pt x="10202" y="28083"/>
                  </a:lnTo>
                  <a:lnTo>
                    <a:pt x="9543" y="26683"/>
                  </a:lnTo>
                  <a:lnTo>
                    <a:pt x="9949" y="25247"/>
                  </a:lnTo>
                  <a:lnTo>
                    <a:pt x="10944" y="23400"/>
                  </a:lnTo>
                  <a:lnTo>
                    <a:pt x="13203" y="22211"/>
                  </a:lnTo>
                  <a:lnTo>
                    <a:pt x="17604" y="22211"/>
                  </a:lnTo>
                  <a:lnTo>
                    <a:pt x="17580" y="23588"/>
                  </a:lnTo>
                  <a:lnTo>
                    <a:pt x="19163" y="24324"/>
                  </a:lnTo>
                  <a:lnTo>
                    <a:pt x="19039" y="22047"/>
                  </a:lnTo>
                  <a:lnTo>
                    <a:pt x="20175" y="20911"/>
                  </a:lnTo>
                  <a:lnTo>
                    <a:pt x="22458" y="19411"/>
                  </a:lnTo>
                  <a:lnTo>
                    <a:pt x="22623" y="18358"/>
                  </a:lnTo>
                  <a:lnTo>
                    <a:pt x="24905" y="15969"/>
                  </a:lnTo>
                  <a:lnTo>
                    <a:pt x="27329" y="14616"/>
                  </a:lnTo>
                  <a:lnTo>
                    <a:pt x="27118" y="14445"/>
                  </a:lnTo>
                  <a:lnTo>
                    <a:pt x="28771" y="12903"/>
                  </a:lnTo>
                  <a:lnTo>
                    <a:pt x="29359" y="13051"/>
                  </a:lnTo>
                  <a:lnTo>
                    <a:pt x="29630" y="13386"/>
                  </a:lnTo>
                  <a:lnTo>
                    <a:pt x="30265" y="12709"/>
                  </a:lnTo>
                  <a:lnTo>
                    <a:pt x="30412" y="12627"/>
                  </a:lnTo>
                  <a:lnTo>
                    <a:pt x="29712" y="12545"/>
                  </a:lnTo>
                  <a:lnTo>
                    <a:pt x="29000" y="12315"/>
                  </a:lnTo>
                  <a:lnTo>
                    <a:pt x="29000" y="11639"/>
                  </a:lnTo>
                  <a:lnTo>
                    <a:pt x="29412" y="11380"/>
                  </a:lnTo>
                  <a:lnTo>
                    <a:pt x="30236" y="11380"/>
                  </a:lnTo>
                  <a:lnTo>
                    <a:pt x="30601" y="11509"/>
                  </a:lnTo>
                  <a:lnTo>
                    <a:pt x="30971" y="12156"/>
                  </a:lnTo>
                  <a:lnTo>
                    <a:pt x="31383" y="12080"/>
                  </a:lnTo>
                  <a:lnTo>
                    <a:pt x="31383" y="12039"/>
                  </a:lnTo>
                  <a:lnTo>
                    <a:pt x="31477" y="12056"/>
                  </a:lnTo>
                  <a:lnTo>
                    <a:pt x="32601" y="11891"/>
                  </a:lnTo>
                  <a:lnTo>
                    <a:pt x="32748" y="11338"/>
                  </a:lnTo>
                  <a:lnTo>
                    <a:pt x="33401" y="11486"/>
                  </a:lnTo>
                  <a:lnTo>
                    <a:pt x="33725" y="11721"/>
                  </a:lnTo>
                  <a:lnTo>
                    <a:pt x="35078" y="11280"/>
                  </a:lnTo>
                  <a:lnTo>
                    <a:pt x="35143" y="9968"/>
                  </a:lnTo>
                  <a:lnTo>
                    <a:pt x="33725" y="9103"/>
                  </a:lnTo>
                  <a:lnTo>
                    <a:pt x="33619" y="6914"/>
                  </a:lnTo>
                  <a:lnTo>
                    <a:pt x="31677" y="7891"/>
                  </a:lnTo>
                  <a:lnTo>
                    <a:pt x="30977" y="7891"/>
                  </a:lnTo>
                  <a:lnTo>
                    <a:pt x="31148" y="6214"/>
                  </a:lnTo>
                  <a:lnTo>
                    <a:pt x="28477" y="5572"/>
                  </a:lnTo>
                  <a:lnTo>
                    <a:pt x="27347" y="6396"/>
                  </a:lnTo>
                  <a:lnTo>
                    <a:pt x="27347" y="8932"/>
                  </a:lnTo>
                  <a:lnTo>
                    <a:pt x="25411" y="9544"/>
                  </a:lnTo>
                  <a:lnTo>
                    <a:pt x="24658" y="11197"/>
                  </a:lnTo>
                  <a:lnTo>
                    <a:pt x="23858" y="11344"/>
                  </a:lnTo>
                  <a:lnTo>
                    <a:pt x="23858" y="9226"/>
                  </a:lnTo>
                  <a:lnTo>
                    <a:pt x="21969" y="8973"/>
                  </a:lnTo>
                  <a:lnTo>
                    <a:pt x="21022" y="8355"/>
                  </a:lnTo>
                  <a:lnTo>
                    <a:pt x="20652" y="7002"/>
                  </a:lnTo>
                  <a:lnTo>
                    <a:pt x="23964" y="5061"/>
                  </a:lnTo>
                  <a:lnTo>
                    <a:pt x="25570" y="4555"/>
                  </a:lnTo>
                  <a:lnTo>
                    <a:pt x="25741" y="5655"/>
                  </a:lnTo>
                  <a:lnTo>
                    <a:pt x="26647" y="5614"/>
                  </a:lnTo>
                  <a:lnTo>
                    <a:pt x="26712" y="5067"/>
                  </a:lnTo>
                  <a:lnTo>
                    <a:pt x="27659" y="4919"/>
                  </a:lnTo>
                  <a:lnTo>
                    <a:pt x="27682" y="4725"/>
                  </a:lnTo>
                  <a:lnTo>
                    <a:pt x="27259" y="4555"/>
                  </a:lnTo>
                  <a:lnTo>
                    <a:pt x="27176" y="3990"/>
                  </a:lnTo>
                  <a:lnTo>
                    <a:pt x="28336" y="3902"/>
                  </a:lnTo>
                  <a:lnTo>
                    <a:pt x="29076" y="3120"/>
                  </a:lnTo>
                  <a:lnTo>
                    <a:pt x="29076" y="3120"/>
                  </a:lnTo>
                  <a:lnTo>
                    <a:pt x="27912" y="3160"/>
                  </a:lnTo>
                  <a:lnTo>
                    <a:pt x="26476" y="2948"/>
                  </a:lnTo>
                  <a:lnTo>
                    <a:pt x="26265" y="1995"/>
                  </a:lnTo>
                  <a:lnTo>
                    <a:pt x="27635" y="748"/>
                  </a:lnTo>
                  <a:lnTo>
                    <a:pt x="25164" y="618"/>
                  </a:lnTo>
                  <a:lnTo>
                    <a:pt x="24446" y="854"/>
                  </a:lnTo>
                  <a:lnTo>
                    <a:pt x="24129" y="1678"/>
                  </a:lnTo>
                  <a:lnTo>
                    <a:pt x="25058" y="1848"/>
                  </a:lnTo>
                  <a:lnTo>
                    <a:pt x="24870" y="2754"/>
                  </a:lnTo>
                  <a:lnTo>
                    <a:pt x="23305" y="2866"/>
                  </a:lnTo>
                  <a:lnTo>
                    <a:pt x="23052" y="3478"/>
                  </a:lnTo>
                  <a:lnTo>
                    <a:pt x="20775" y="3543"/>
                  </a:lnTo>
                  <a:cubicBezTo>
                    <a:pt x="20775" y="3543"/>
                    <a:pt x="20710" y="2254"/>
                    <a:pt x="20628" y="2254"/>
                  </a:cubicBezTo>
                  <a:cubicBezTo>
                    <a:pt x="20522" y="2254"/>
                    <a:pt x="22399" y="2213"/>
                    <a:pt x="22399" y="2213"/>
                  </a:cubicBezTo>
                  <a:lnTo>
                    <a:pt x="23770" y="883"/>
                  </a:lnTo>
                  <a:lnTo>
                    <a:pt x="23029" y="501"/>
                  </a:lnTo>
                  <a:lnTo>
                    <a:pt x="22040" y="1472"/>
                  </a:lnTo>
                  <a:lnTo>
                    <a:pt x="20387" y="1377"/>
                  </a:lnTo>
                  <a:lnTo>
                    <a:pt x="19416" y="1"/>
                  </a:ln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887678" y="675374"/>
              <a:ext cx="453800" cy="335700"/>
            </a:xfrm>
            <a:custGeom>
              <a:avLst/>
              <a:gdLst/>
              <a:ahLst/>
              <a:cxnLst/>
              <a:rect l="l" t="t" r="r" b="b"/>
              <a:pathLst>
                <a:path w="18152" h="13428" extrusionOk="0">
                  <a:moveTo>
                    <a:pt x="8543" y="1"/>
                  </a:moveTo>
                  <a:cubicBezTo>
                    <a:pt x="8532" y="7"/>
                    <a:pt x="8526" y="19"/>
                    <a:pt x="8514" y="24"/>
                  </a:cubicBezTo>
                  <a:lnTo>
                    <a:pt x="7520" y="425"/>
                  </a:lnTo>
                  <a:cubicBezTo>
                    <a:pt x="7490" y="436"/>
                    <a:pt x="7467" y="454"/>
                    <a:pt x="7449" y="478"/>
                  </a:cubicBezTo>
                  <a:lnTo>
                    <a:pt x="6808" y="1148"/>
                  </a:lnTo>
                  <a:cubicBezTo>
                    <a:pt x="6767" y="1195"/>
                    <a:pt x="6743" y="1266"/>
                    <a:pt x="6755" y="1331"/>
                  </a:cubicBezTo>
                  <a:lnTo>
                    <a:pt x="6878" y="1990"/>
                  </a:lnTo>
                  <a:cubicBezTo>
                    <a:pt x="6896" y="2078"/>
                    <a:pt x="6967" y="2143"/>
                    <a:pt x="7049" y="2154"/>
                  </a:cubicBezTo>
                  <a:lnTo>
                    <a:pt x="7679" y="2243"/>
                  </a:lnTo>
                  <a:cubicBezTo>
                    <a:pt x="7749" y="2254"/>
                    <a:pt x="7814" y="2301"/>
                    <a:pt x="7837" y="2372"/>
                  </a:cubicBezTo>
                  <a:lnTo>
                    <a:pt x="8267" y="3408"/>
                  </a:lnTo>
                  <a:cubicBezTo>
                    <a:pt x="8299" y="3484"/>
                    <a:pt x="8375" y="3533"/>
                    <a:pt x="8457" y="3533"/>
                  </a:cubicBezTo>
                  <a:cubicBezTo>
                    <a:pt x="8482" y="3533"/>
                    <a:pt x="8507" y="3529"/>
                    <a:pt x="8532" y="3519"/>
                  </a:cubicBezTo>
                  <a:lnTo>
                    <a:pt x="9626" y="3090"/>
                  </a:lnTo>
                  <a:cubicBezTo>
                    <a:pt x="9652" y="3079"/>
                    <a:pt x="9678" y="3074"/>
                    <a:pt x="9704" y="3074"/>
                  </a:cubicBezTo>
                  <a:cubicBezTo>
                    <a:pt x="9801" y="3074"/>
                    <a:pt x="9889" y="3146"/>
                    <a:pt x="9903" y="3249"/>
                  </a:cubicBezTo>
                  <a:lnTo>
                    <a:pt x="10091" y="4567"/>
                  </a:lnTo>
                  <a:cubicBezTo>
                    <a:pt x="10108" y="4690"/>
                    <a:pt x="10008" y="4802"/>
                    <a:pt x="9885" y="4802"/>
                  </a:cubicBezTo>
                  <a:lnTo>
                    <a:pt x="9644" y="4802"/>
                  </a:lnTo>
                  <a:lnTo>
                    <a:pt x="8443" y="4608"/>
                  </a:lnTo>
                  <a:cubicBezTo>
                    <a:pt x="8432" y="4605"/>
                    <a:pt x="8420" y="4603"/>
                    <a:pt x="8409" y="4603"/>
                  </a:cubicBezTo>
                  <a:cubicBezTo>
                    <a:pt x="8398" y="4603"/>
                    <a:pt x="8388" y="4605"/>
                    <a:pt x="8379" y="4608"/>
                  </a:cubicBezTo>
                  <a:lnTo>
                    <a:pt x="7102" y="4814"/>
                  </a:lnTo>
                  <a:cubicBezTo>
                    <a:pt x="7043" y="4820"/>
                    <a:pt x="6996" y="4849"/>
                    <a:pt x="6967" y="4896"/>
                  </a:cubicBezTo>
                  <a:lnTo>
                    <a:pt x="5713" y="6655"/>
                  </a:lnTo>
                  <a:cubicBezTo>
                    <a:pt x="5684" y="6702"/>
                    <a:pt x="5631" y="6732"/>
                    <a:pt x="5578" y="6738"/>
                  </a:cubicBezTo>
                  <a:lnTo>
                    <a:pt x="3889" y="6997"/>
                  </a:lnTo>
                  <a:cubicBezTo>
                    <a:pt x="3801" y="7008"/>
                    <a:pt x="3731" y="7079"/>
                    <a:pt x="3713" y="7167"/>
                  </a:cubicBezTo>
                  <a:lnTo>
                    <a:pt x="3495" y="8479"/>
                  </a:lnTo>
                  <a:cubicBezTo>
                    <a:pt x="3478" y="8585"/>
                    <a:pt x="3542" y="8685"/>
                    <a:pt x="3648" y="8715"/>
                  </a:cubicBezTo>
                  <a:lnTo>
                    <a:pt x="4072" y="8809"/>
                  </a:lnTo>
                  <a:cubicBezTo>
                    <a:pt x="4178" y="8838"/>
                    <a:pt x="4248" y="8944"/>
                    <a:pt x="4225" y="9056"/>
                  </a:cubicBezTo>
                  <a:lnTo>
                    <a:pt x="4078" y="9715"/>
                  </a:lnTo>
                  <a:cubicBezTo>
                    <a:pt x="4057" y="9812"/>
                    <a:pt x="3974" y="9878"/>
                    <a:pt x="3880" y="9878"/>
                  </a:cubicBezTo>
                  <a:cubicBezTo>
                    <a:pt x="3865" y="9878"/>
                    <a:pt x="3851" y="9877"/>
                    <a:pt x="3837" y="9874"/>
                  </a:cubicBezTo>
                  <a:lnTo>
                    <a:pt x="2171" y="9538"/>
                  </a:lnTo>
                  <a:cubicBezTo>
                    <a:pt x="2160" y="9535"/>
                    <a:pt x="2146" y="9534"/>
                    <a:pt x="2132" y="9534"/>
                  </a:cubicBezTo>
                  <a:cubicBezTo>
                    <a:pt x="2119" y="9534"/>
                    <a:pt x="2104" y="9535"/>
                    <a:pt x="2089" y="9538"/>
                  </a:cubicBezTo>
                  <a:lnTo>
                    <a:pt x="483" y="9885"/>
                  </a:lnTo>
                  <a:cubicBezTo>
                    <a:pt x="418" y="9903"/>
                    <a:pt x="359" y="9950"/>
                    <a:pt x="336" y="10015"/>
                  </a:cubicBezTo>
                  <a:lnTo>
                    <a:pt x="18" y="10833"/>
                  </a:lnTo>
                  <a:cubicBezTo>
                    <a:pt x="0" y="10868"/>
                    <a:pt x="0" y="10903"/>
                    <a:pt x="6" y="10939"/>
                  </a:cubicBezTo>
                  <a:lnTo>
                    <a:pt x="300" y="12827"/>
                  </a:lnTo>
                  <a:cubicBezTo>
                    <a:pt x="306" y="12892"/>
                    <a:pt x="353" y="12951"/>
                    <a:pt x="412" y="12980"/>
                  </a:cubicBezTo>
                  <a:lnTo>
                    <a:pt x="1289" y="13398"/>
                  </a:lnTo>
                  <a:cubicBezTo>
                    <a:pt x="1312" y="13416"/>
                    <a:pt x="1348" y="13421"/>
                    <a:pt x="1377" y="13421"/>
                  </a:cubicBezTo>
                  <a:lnTo>
                    <a:pt x="3054" y="13398"/>
                  </a:lnTo>
                  <a:lnTo>
                    <a:pt x="3072" y="13398"/>
                  </a:lnTo>
                  <a:lnTo>
                    <a:pt x="4101" y="13304"/>
                  </a:lnTo>
                  <a:cubicBezTo>
                    <a:pt x="4178" y="13298"/>
                    <a:pt x="4243" y="13245"/>
                    <a:pt x="4272" y="13174"/>
                  </a:cubicBezTo>
                  <a:lnTo>
                    <a:pt x="4578" y="12392"/>
                  </a:lnTo>
                  <a:cubicBezTo>
                    <a:pt x="4584" y="12374"/>
                    <a:pt x="4590" y="12357"/>
                    <a:pt x="4601" y="12339"/>
                  </a:cubicBezTo>
                  <a:lnTo>
                    <a:pt x="6325" y="10097"/>
                  </a:lnTo>
                  <a:cubicBezTo>
                    <a:pt x="6363" y="10050"/>
                    <a:pt x="6424" y="10022"/>
                    <a:pt x="6486" y="10022"/>
                  </a:cubicBezTo>
                  <a:cubicBezTo>
                    <a:pt x="6501" y="10022"/>
                    <a:pt x="6516" y="10023"/>
                    <a:pt x="6531" y="10027"/>
                  </a:cubicBezTo>
                  <a:lnTo>
                    <a:pt x="7508" y="10233"/>
                  </a:lnTo>
                  <a:cubicBezTo>
                    <a:pt x="7521" y="10235"/>
                    <a:pt x="7534" y="10236"/>
                    <a:pt x="7547" y="10236"/>
                  </a:cubicBezTo>
                  <a:cubicBezTo>
                    <a:pt x="7598" y="10236"/>
                    <a:pt x="7647" y="10217"/>
                    <a:pt x="7684" y="10180"/>
                  </a:cubicBezTo>
                  <a:lnTo>
                    <a:pt x="8526" y="9421"/>
                  </a:lnTo>
                  <a:cubicBezTo>
                    <a:pt x="8566" y="9383"/>
                    <a:pt x="8615" y="9365"/>
                    <a:pt x="8664" y="9365"/>
                  </a:cubicBezTo>
                  <a:cubicBezTo>
                    <a:pt x="8751" y="9365"/>
                    <a:pt x="8835" y="9421"/>
                    <a:pt x="8861" y="9515"/>
                  </a:cubicBezTo>
                  <a:lnTo>
                    <a:pt x="8985" y="9950"/>
                  </a:lnTo>
                  <a:cubicBezTo>
                    <a:pt x="8996" y="9997"/>
                    <a:pt x="9026" y="10033"/>
                    <a:pt x="9067" y="10062"/>
                  </a:cubicBezTo>
                  <a:lnTo>
                    <a:pt x="11726" y="11868"/>
                  </a:lnTo>
                  <a:cubicBezTo>
                    <a:pt x="11821" y="11933"/>
                    <a:pt x="11844" y="12062"/>
                    <a:pt x="11774" y="12157"/>
                  </a:cubicBezTo>
                  <a:lnTo>
                    <a:pt x="11626" y="12362"/>
                  </a:lnTo>
                  <a:cubicBezTo>
                    <a:pt x="11588" y="12412"/>
                    <a:pt x="11530" y="12445"/>
                    <a:pt x="11465" y="12445"/>
                  </a:cubicBezTo>
                  <a:cubicBezTo>
                    <a:pt x="11460" y="12445"/>
                    <a:pt x="11455" y="12445"/>
                    <a:pt x="11450" y="12445"/>
                  </a:cubicBezTo>
                  <a:lnTo>
                    <a:pt x="10662" y="12410"/>
                  </a:lnTo>
                  <a:cubicBezTo>
                    <a:pt x="10656" y="12409"/>
                    <a:pt x="10651" y="12409"/>
                    <a:pt x="10646" y="12409"/>
                  </a:cubicBezTo>
                  <a:cubicBezTo>
                    <a:pt x="10485" y="12409"/>
                    <a:pt x="10388" y="12590"/>
                    <a:pt x="10479" y="12727"/>
                  </a:cubicBezTo>
                  <a:lnTo>
                    <a:pt x="10691" y="13039"/>
                  </a:lnTo>
                  <a:cubicBezTo>
                    <a:pt x="10720" y="13080"/>
                    <a:pt x="10767" y="13110"/>
                    <a:pt x="10820" y="13121"/>
                  </a:cubicBezTo>
                  <a:lnTo>
                    <a:pt x="11497" y="13263"/>
                  </a:lnTo>
                  <a:cubicBezTo>
                    <a:pt x="11512" y="13265"/>
                    <a:pt x="11528" y="13266"/>
                    <a:pt x="11544" y="13266"/>
                  </a:cubicBezTo>
                  <a:cubicBezTo>
                    <a:pt x="11571" y="13266"/>
                    <a:pt x="11598" y="13262"/>
                    <a:pt x="11621" y="13251"/>
                  </a:cubicBezTo>
                  <a:lnTo>
                    <a:pt x="12368" y="12927"/>
                  </a:lnTo>
                  <a:cubicBezTo>
                    <a:pt x="12444" y="12898"/>
                    <a:pt x="12491" y="12821"/>
                    <a:pt x="12491" y="12739"/>
                  </a:cubicBezTo>
                  <a:lnTo>
                    <a:pt x="12474" y="11880"/>
                  </a:lnTo>
                  <a:cubicBezTo>
                    <a:pt x="12474" y="11803"/>
                    <a:pt x="12515" y="11733"/>
                    <a:pt x="12585" y="11698"/>
                  </a:cubicBezTo>
                  <a:lnTo>
                    <a:pt x="12650" y="11662"/>
                  </a:lnTo>
                  <a:cubicBezTo>
                    <a:pt x="12768" y="11603"/>
                    <a:pt x="12797" y="11439"/>
                    <a:pt x="12703" y="11345"/>
                  </a:cubicBezTo>
                  <a:lnTo>
                    <a:pt x="12580" y="11203"/>
                  </a:lnTo>
                  <a:cubicBezTo>
                    <a:pt x="12562" y="11192"/>
                    <a:pt x="12544" y="11180"/>
                    <a:pt x="12527" y="11168"/>
                  </a:cubicBezTo>
                  <a:lnTo>
                    <a:pt x="10697" y="10138"/>
                  </a:lnTo>
                  <a:cubicBezTo>
                    <a:pt x="10656" y="10115"/>
                    <a:pt x="10626" y="10074"/>
                    <a:pt x="10609" y="10027"/>
                  </a:cubicBezTo>
                  <a:lnTo>
                    <a:pt x="10220" y="8932"/>
                  </a:lnTo>
                  <a:cubicBezTo>
                    <a:pt x="10173" y="8797"/>
                    <a:pt x="10273" y="8656"/>
                    <a:pt x="10414" y="8656"/>
                  </a:cubicBezTo>
                  <a:lnTo>
                    <a:pt x="11644" y="8656"/>
                  </a:lnTo>
                  <a:cubicBezTo>
                    <a:pt x="11703" y="8656"/>
                    <a:pt x="11756" y="8679"/>
                    <a:pt x="11791" y="8720"/>
                  </a:cubicBezTo>
                  <a:lnTo>
                    <a:pt x="12232" y="9162"/>
                  </a:lnTo>
                  <a:lnTo>
                    <a:pt x="12244" y="9174"/>
                  </a:lnTo>
                  <a:lnTo>
                    <a:pt x="13568" y="10321"/>
                  </a:lnTo>
                  <a:cubicBezTo>
                    <a:pt x="13615" y="10356"/>
                    <a:pt x="13639" y="10409"/>
                    <a:pt x="13645" y="10468"/>
                  </a:cubicBezTo>
                  <a:lnTo>
                    <a:pt x="13680" y="11739"/>
                  </a:lnTo>
                  <a:cubicBezTo>
                    <a:pt x="13680" y="11786"/>
                    <a:pt x="13703" y="11833"/>
                    <a:pt x="13739" y="11868"/>
                  </a:cubicBezTo>
                  <a:lnTo>
                    <a:pt x="14862" y="13068"/>
                  </a:lnTo>
                  <a:cubicBezTo>
                    <a:pt x="14902" y="13112"/>
                    <a:pt x="14954" y="13133"/>
                    <a:pt x="15006" y="13133"/>
                  </a:cubicBezTo>
                  <a:cubicBezTo>
                    <a:pt x="15092" y="13133"/>
                    <a:pt x="15178" y="13076"/>
                    <a:pt x="15204" y="12980"/>
                  </a:cubicBezTo>
                  <a:lnTo>
                    <a:pt x="15639" y="11327"/>
                  </a:lnTo>
                  <a:cubicBezTo>
                    <a:pt x="15651" y="11274"/>
                    <a:pt x="15692" y="11227"/>
                    <a:pt x="15739" y="11203"/>
                  </a:cubicBezTo>
                  <a:lnTo>
                    <a:pt x="16386" y="10844"/>
                  </a:lnTo>
                  <a:cubicBezTo>
                    <a:pt x="16419" y="10827"/>
                    <a:pt x="16453" y="10819"/>
                    <a:pt x="16486" y="10819"/>
                  </a:cubicBezTo>
                  <a:cubicBezTo>
                    <a:pt x="16586" y="10819"/>
                    <a:pt x="16679" y="10892"/>
                    <a:pt x="16692" y="10997"/>
                  </a:cubicBezTo>
                  <a:lnTo>
                    <a:pt x="16839" y="12309"/>
                  </a:lnTo>
                  <a:cubicBezTo>
                    <a:pt x="16839" y="12357"/>
                    <a:pt x="16863" y="12398"/>
                    <a:pt x="16892" y="12427"/>
                  </a:cubicBezTo>
                  <a:lnTo>
                    <a:pt x="17757" y="13363"/>
                  </a:lnTo>
                  <a:cubicBezTo>
                    <a:pt x="17792" y="13404"/>
                    <a:pt x="17845" y="13427"/>
                    <a:pt x="17904" y="13427"/>
                  </a:cubicBezTo>
                  <a:cubicBezTo>
                    <a:pt x="18051" y="13427"/>
                    <a:pt x="18151" y="13280"/>
                    <a:pt x="18098" y="13145"/>
                  </a:cubicBezTo>
                  <a:cubicBezTo>
                    <a:pt x="16051" y="8150"/>
                    <a:pt x="12927" y="3666"/>
                    <a:pt x="8949" y="24"/>
                  </a:cubicBezTo>
                  <a:cubicBezTo>
                    <a:pt x="8913" y="28"/>
                    <a:pt x="8877" y="29"/>
                    <a:pt x="8841" y="29"/>
                  </a:cubicBezTo>
                  <a:cubicBezTo>
                    <a:pt x="8742" y="29"/>
                    <a:pt x="8642" y="18"/>
                    <a:pt x="8543" y="1"/>
                  </a:cubicBezTo>
                  <a:close/>
                </a:path>
              </a:pathLst>
            </a:custGeom>
            <a:solidFill>
              <a:srgbClr val="87B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7"/>
          <p:cNvSpPr/>
          <p:nvPr/>
        </p:nvSpPr>
        <p:spPr>
          <a:xfrm rot="125018">
            <a:off x="2258742" y="3046378"/>
            <a:ext cx="709919" cy="343350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 rot="1590659">
            <a:off x="2889443" y="2363506"/>
            <a:ext cx="709918" cy="343349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5827725" y="1382835"/>
            <a:ext cx="25086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does this airline to have the most cancelled flights?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17"/>
          <p:cNvSpPr/>
          <p:nvPr/>
        </p:nvSpPr>
        <p:spPr>
          <a:xfrm rot="3630218">
            <a:off x="4087459" y="1961575"/>
            <a:ext cx="779737" cy="447695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rot="6939118">
            <a:off x="5279288" y="2405329"/>
            <a:ext cx="709950" cy="343365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8420583">
            <a:off x="6002964" y="3194825"/>
            <a:ext cx="709896" cy="343339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499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-2127032">
            <a:off x="2182541" y="3965942"/>
            <a:ext cx="709899" cy="343340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rot="10046316">
            <a:off x="5993994" y="4043775"/>
            <a:ext cx="709920" cy="343351"/>
          </a:xfrm>
          <a:custGeom>
            <a:avLst/>
            <a:gdLst/>
            <a:ahLst/>
            <a:cxnLst/>
            <a:rect l="l" t="t" r="r" b="b"/>
            <a:pathLst>
              <a:path w="17122" h="8281" extrusionOk="0">
                <a:moveTo>
                  <a:pt x="3573" y="1800"/>
                </a:moveTo>
                <a:cubicBezTo>
                  <a:pt x="3725" y="1800"/>
                  <a:pt x="3883" y="1827"/>
                  <a:pt x="4042" y="1885"/>
                </a:cubicBezTo>
                <a:cubicBezTo>
                  <a:pt x="4201" y="1938"/>
                  <a:pt x="4348" y="2026"/>
                  <a:pt x="4472" y="2138"/>
                </a:cubicBezTo>
                <a:cubicBezTo>
                  <a:pt x="4890" y="2503"/>
                  <a:pt x="5043" y="3091"/>
                  <a:pt x="4854" y="3615"/>
                </a:cubicBezTo>
                <a:cubicBezTo>
                  <a:pt x="4640" y="4202"/>
                  <a:pt x="4113" y="4501"/>
                  <a:pt x="3585" y="4501"/>
                </a:cubicBezTo>
                <a:cubicBezTo>
                  <a:pt x="3097" y="4501"/>
                  <a:pt x="2608" y="4246"/>
                  <a:pt x="2366" y="3726"/>
                </a:cubicBezTo>
                <a:cubicBezTo>
                  <a:pt x="1926" y="2791"/>
                  <a:pt x="2645" y="1800"/>
                  <a:pt x="3573" y="1800"/>
                </a:cubicBezTo>
                <a:close/>
                <a:moveTo>
                  <a:pt x="3484" y="1"/>
                </a:moveTo>
                <a:cubicBezTo>
                  <a:pt x="2927" y="1"/>
                  <a:pt x="2373" y="152"/>
                  <a:pt x="1883" y="449"/>
                </a:cubicBezTo>
                <a:cubicBezTo>
                  <a:pt x="1371" y="749"/>
                  <a:pt x="965" y="1191"/>
                  <a:pt x="700" y="1726"/>
                </a:cubicBezTo>
                <a:cubicBezTo>
                  <a:pt x="648" y="1832"/>
                  <a:pt x="600" y="1944"/>
                  <a:pt x="559" y="2055"/>
                </a:cubicBezTo>
                <a:cubicBezTo>
                  <a:pt x="548" y="2085"/>
                  <a:pt x="542" y="2108"/>
                  <a:pt x="530" y="2138"/>
                </a:cubicBezTo>
                <a:cubicBezTo>
                  <a:pt x="0" y="3738"/>
                  <a:pt x="836" y="5474"/>
                  <a:pt x="2424" y="6050"/>
                </a:cubicBezTo>
                <a:cubicBezTo>
                  <a:pt x="2613" y="6121"/>
                  <a:pt x="6566" y="6745"/>
                  <a:pt x="10520" y="7357"/>
                </a:cubicBezTo>
                <a:cubicBezTo>
                  <a:pt x="12703" y="7698"/>
                  <a:pt x="14886" y="8033"/>
                  <a:pt x="16439" y="8274"/>
                </a:cubicBezTo>
                <a:cubicBezTo>
                  <a:pt x="16466" y="8279"/>
                  <a:pt x="16492" y="8281"/>
                  <a:pt x="16517" y="8281"/>
                </a:cubicBezTo>
                <a:cubicBezTo>
                  <a:pt x="16939" y="8281"/>
                  <a:pt x="17122" y="7702"/>
                  <a:pt x="16727" y="7468"/>
                </a:cubicBezTo>
                <a:cubicBezTo>
                  <a:pt x="16198" y="7145"/>
                  <a:pt x="15580" y="6774"/>
                  <a:pt x="14904" y="6362"/>
                </a:cubicBezTo>
                <a:cubicBezTo>
                  <a:pt x="14786" y="6292"/>
                  <a:pt x="14668" y="6221"/>
                  <a:pt x="14545" y="6150"/>
                </a:cubicBezTo>
                <a:lnTo>
                  <a:pt x="10844" y="3915"/>
                </a:lnTo>
                <a:cubicBezTo>
                  <a:pt x="9802" y="3291"/>
                  <a:pt x="8779" y="2679"/>
                  <a:pt x="7873" y="2138"/>
                </a:cubicBezTo>
                <a:cubicBezTo>
                  <a:pt x="6037" y="1038"/>
                  <a:pt x="4666" y="232"/>
                  <a:pt x="4548" y="190"/>
                </a:cubicBezTo>
                <a:cubicBezTo>
                  <a:pt x="4203" y="64"/>
                  <a:pt x="3843" y="1"/>
                  <a:pt x="34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194100" y="3852238"/>
            <a:ext cx="2036400" cy="1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is the net promoter score for each airline?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3181725" y="857500"/>
            <a:ext cx="26460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are some basic consumer trends with recommendation scores?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>
            <a:spLocks noGrp="1"/>
          </p:cNvSpPr>
          <p:nvPr>
            <p:ph type="title"/>
          </p:nvPr>
        </p:nvSpPr>
        <p:spPr>
          <a:xfrm>
            <a:off x="1297500" y="218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is Net promoter score for each airline?</a:t>
            </a:r>
            <a:endParaRPr sz="3000" b="1"/>
          </a:p>
        </p:txBody>
      </p:sp>
      <p:sp>
        <p:nvSpPr>
          <p:cNvPr id="290" name="Google Shape;290;p18"/>
          <p:cNvSpPr txBox="1">
            <a:spLocks noGrp="1"/>
          </p:cNvSpPr>
          <p:nvPr>
            <p:ph type="body" idx="1"/>
          </p:nvPr>
        </p:nvSpPr>
        <p:spPr>
          <a:xfrm>
            <a:off x="1158150" y="1666038"/>
            <a:ext cx="2639100" cy="28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 to Note: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FlyFast Airways being the only airline with a negative NPS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West Airways being the best airline in terms of NPS</a:t>
            </a:r>
            <a:endParaRPr sz="1800"/>
          </a:p>
        </p:txBody>
      </p:sp>
      <p:pic>
        <p:nvPicPr>
          <p:cNvPr id="291" name="Google Shape;2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375" y="1279175"/>
            <a:ext cx="5054348" cy="3607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8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93" name="Google Shape;293;p18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8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296" name="Google Shape;296;p18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 txBox="1">
            <a:spLocks noGrp="1"/>
          </p:cNvSpPr>
          <p:nvPr>
            <p:ph type="title"/>
          </p:nvPr>
        </p:nvSpPr>
        <p:spPr>
          <a:xfrm>
            <a:off x="1172025" y="241350"/>
            <a:ext cx="7348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Which partnered airlines has the most flights cancelled?</a:t>
            </a:r>
            <a:endParaRPr sz="3000" b="1"/>
          </a:p>
        </p:txBody>
      </p:sp>
      <p:sp>
        <p:nvSpPr>
          <p:cNvPr id="303" name="Google Shape;303;p19"/>
          <p:cNvSpPr txBox="1">
            <a:spLocks noGrp="1"/>
          </p:cNvSpPr>
          <p:nvPr>
            <p:ph type="body" idx="1"/>
          </p:nvPr>
        </p:nvSpPr>
        <p:spPr>
          <a:xfrm>
            <a:off x="1172025" y="1772325"/>
            <a:ext cx="31275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 to Note: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Flyfast Airways Inc. has the most flights that have got cancelled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grpSp>
        <p:nvGrpSpPr>
          <p:cNvPr id="304" name="Google Shape;304;p19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05" name="Google Shape;305;p19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9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08" name="Google Shape;308;p19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0" name="Google Shape;3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00" y="1324975"/>
            <a:ext cx="4293802" cy="368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1172025" y="241350"/>
            <a:ext cx="7348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b="1"/>
              <a:t>Which partnered airline had the most amount of low recommendation?</a:t>
            </a:r>
            <a:endParaRPr sz="2750" b="1"/>
          </a:p>
        </p:txBody>
      </p:sp>
      <p:sp>
        <p:nvSpPr>
          <p:cNvPr id="316" name="Google Shape;316;p20"/>
          <p:cNvSpPr txBox="1">
            <a:spLocks noGrp="1"/>
          </p:cNvSpPr>
          <p:nvPr>
            <p:ph type="body" idx="1"/>
          </p:nvPr>
        </p:nvSpPr>
        <p:spPr>
          <a:xfrm>
            <a:off x="1172025" y="1772325"/>
            <a:ext cx="31275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 to Note: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FlyFast Airways Inc. has most percentage of low recommendation from customers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125" y="1307850"/>
            <a:ext cx="4144602" cy="3683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20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19" name="Google Shape;319;p20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0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22" name="Google Shape;322;p20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145100" y="142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How is Likelihood to recommend related Gender and Travel Type</a:t>
            </a:r>
            <a:endParaRPr sz="3000" b="1"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145100" y="1521175"/>
            <a:ext cx="36534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Points to Note: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 travelling for business reasons tend to provide higher recommendation scores.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Customer travelling for personal reasons tend to provide lower recommendation scores.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850" y="1214400"/>
            <a:ext cx="3734800" cy="373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21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32" name="Google Shape;332;p21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234897" y="1594923"/>
            <a:ext cx="923259" cy="3413303"/>
            <a:chOff x="4106897" y="2413023"/>
            <a:chExt cx="923259" cy="3413303"/>
          </a:xfrm>
        </p:grpSpPr>
        <p:sp>
          <p:nvSpPr>
            <p:cNvPr id="335" name="Google Shape;335;p21"/>
            <p:cNvSpPr/>
            <p:nvPr/>
          </p:nvSpPr>
          <p:spPr>
            <a:xfrm>
              <a:off x="4106897" y="2413023"/>
              <a:ext cx="923259" cy="1218407"/>
            </a:xfrm>
            <a:custGeom>
              <a:avLst/>
              <a:gdLst/>
              <a:ahLst/>
              <a:cxnLst/>
              <a:rect l="l" t="t" r="r" b="b"/>
              <a:pathLst>
                <a:path w="11621" h="15336" extrusionOk="0">
                  <a:moveTo>
                    <a:pt x="5814" y="0"/>
                  </a:moveTo>
                  <a:cubicBezTo>
                    <a:pt x="5420" y="0"/>
                    <a:pt x="5102" y="888"/>
                    <a:pt x="5102" y="1277"/>
                  </a:cubicBezTo>
                  <a:lnTo>
                    <a:pt x="5102" y="4978"/>
                  </a:lnTo>
                  <a:cubicBezTo>
                    <a:pt x="5049" y="4935"/>
                    <a:pt x="4988" y="4915"/>
                    <a:pt x="4928" y="4915"/>
                  </a:cubicBezTo>
                  <a:cubicBezTo>
                    <a:pt x="4784" y="4915"/>
                    <a:pt x="4649" y="5029"/>
                    <a:pt x="4649" y="5195"/>
                  </a:cubicBezTo>
                  <a:lnTo>
                    <a:pt x="4649" y="6201"/>
                  </a:lnTo>
                  <a:cubicBezTo>
                    <a:pt x="3196" y="7019"/>
                    <a:pt x="30" y="8820"/>
                    <a:pt x="18" y="9025"/>
                  </a:cubicBezTo>
                  <a:cubicBezTo>
                    <a:pt x="1" y="9302"/>
                    <a:pt x="18" y="10243"/>
                    <a:pt x="18" y="10385"/>
                  </a:cubicBezTo>
                  <a:cubicBezTo>
                    <a:pt x="18" y="10435"/>
                    <a:pt x="49" y="10460"/>
                    <a:pt x="112" y="10460"/>
                  </a:cubicBezTo>
                  <a:cubicBezTo>
                    <a:pt x="234" y="10460"/>
                    <a:pt x="477" y="10368"/>
                    <a:pt x="860" y="10190"/>
                  </a:cubicBezTo>
                  <a:cubicBezTo>
                    <a:pt x="960" y="10143"/>
                    <a:pt x="1166" y="10061"/>
                    <a:pt x="1442" y="9949"/>
                  </a:cubicBezTo>
                  <a:lnTo>
                    <a:pt x="1442" y="10026"/>
                  </a:lnTo>
                  <a:cubicBezTo>
                    <a:pt x="1442" y="10093"/>
                    <a:pt x="1494" y="10127"/>
                    <a:pt x="1545" y="10127"/>
                  </a:cubicBezTo>
                  <a:cubicBezTo>
                    <a:pt x="1597" y="10127"/>
                    <a:pt x="1648" y="10093"/>
                    <a:pt x="1648" y="10026"/>
                  </a:cubicBezTo>
                  <a:lnTo>
                    <a:pt x="1648" y="9867"/>
                  </a:lnTo>
                  <a:lnTo>
                    <a:pt x="2060" y="9708"/>
                  </a:lnTo>
                  <a:lnTo>
                    <a:pt x="2060" y="9843"/>
                  </a:lnTo>
                  <a:cubicBezTo>
                    <a:pt x="2054" y="9917"/>
                    <a:pt x="2109" y="9954"/>
                    <a:pt x="2163" y="9954"/>
                  </a:cubicBezTo>
                  <a:cubicBezTo>
                    <a:pt x="2218" y="9954"/>
                    <a:pt x="2272" y="9917"/>
                    <a:pt x="2266" y="9843"/>
                  </a:cubicBezTo>
                  <a:lnTo>
                    <a:pt x="2266" y="9637"/>
                  </a:lnTo>
                  <a:cubicBezTo>
                    <a:pt x="2401" y="9584"/>
                    <a:pt x="2537" y="9531"/>
                    <a:pt x="2678" y="9479"/>
                  </a:cubicBezTo>
                  <a:lnTo>
                    <a:pt x="2678" y="9667"/>
                  </a:lnTo>
                  <a:cubicBezTo>
                    <a:pt x="2678" y="9720"/>
                    <a:pt x="2725" y="9767"/>
                    <a:pt x="2784" y="9767"/>
                  </a:cubicBezTo>
                  <a:cubicBezTo>
                    <a:pt x="2843" y="9767"/>
                    <a:pt x="2890" y="9720"/>
                    <a:pt x="2890" y="9667"/>
                  </a:cubicBezTo>
                  <a:lnTo>
                    <a:pt x="2890" y="9396"/>
                  </a:lnTo>
                  <a:cubicBezTo>
                    <a:pt x="3025" y="9349"/>
                    <a:pt x="3166" y="9296"/>
                    <a:pt x="3302" y="9243"/>
                  </a:cubicBezTo>
                  <a:lnTo>
                    <a:pt x="3302" y="9484"/>
                  </a:lnTo>
                  <a:cubicBezTo>
                    <a:pt x="3302" y="9543"/>
                    <a:pt x="3349" y="9584"/>
                    <a:pt x="3402" y="9584"/>
                  </a:cubicBezTo>
                  <a:cubicBezTo>
                    <a:pt x="3460" y="9584"/>
                    <a:pt x="3507" y="9543"/>
                    <a:pt x="3507" y="9484"/>
                  </a:cubicBezTo>
                  <a:lnTo>
                    <a:pt x="3507" y="9167"/>
                  </a:lnTo>
                  <a:cubicBezTo>
                    <a:pt x="3649" y="9114"/>
                    <a:pt x="3790" y="9061"/>
                    <a:pt x="3919" y="9008"/>
                  </a:cubicBezTo>
                  <a:lnTo>
                    <a:pt x="3919" y="9302"/>
                  </a:lnTo>
                  <a:cubicBezTo>
                    <a:pt x="3919" y="9361"/>
                    <a:pt x="3966" y="9408"/>
                    <a:pt x="4025" y="9408"/>
                  </a:cubicBezTo>
                  <a:cubicBezTo>
                    <a:pt x="4084" y="9408"/>
                    <a:pt x="4125" y="9361"/>
                    <a:pt x="4131" y="9302"/>
                  </a:cubicBezTo>
                  <a:lnTo>
                    <a:pt x="4131" y="8931"/>
                  </a:lnTo>
                  <a:cubicBezTo>
                    <a:pt x="4278" y="8878"/>
                    <a:pt x="4414" y="8825"/>
                    <a:pt x="4543" y="8778"/>
                  </a:cubicBezTo>
                  <a:lnTo>
                    <a:pt x="4543" y="9120"/>
                  </a:lnTo>
                  <a:cubicBezTo>
                    <a:pt x="4549" y="9184"/>
                    <a:pt x="4597" y="9217"/>
                    <a:pt x="4646" y="9217"/>
                  </a:cubicBezTo>
                  <a:cubicBezTo>
                    <a:pt x="4695" y="9217"/>
                    <a:pt x="4743" y="9184"/>
                    <a:pt x="4749" y="9120"/>
                  </a:cubicBezTo>
                  <a:lnTo>
                    <a:pt x="4749" y="8696"/>
                  </a:lnTo>
                  <a:lnTo>
                    <a:pt x="5102" y="8567"/>
                  </a:lnTo>
                  <a:lnTo>
                    <a:pt x="5102" y="13356"/>
                  </a:lnTo>
                  <a:cubicBezTo>
                    <a:pt x="4590" y="13521"/>
                    <a:pt x="3137" y="14009"/>
                    <a:pt x="3137" y="14268"/>
                  </a:cubicBezTo>
                  <a:lnTo>
                    <a:pt x="3137" y="15292"/>
                  </a:lnTo>
                  <a:cubicBezTo>
                    <a:pt x="3137" y="15322"/>
                    <a:pt x="3160" y="15336"/>
                    <a:pt x="3203" y="15336"/>
                  </a:cubicBezTo>
                  <a:cubicBezTo>
                    <a:pt x="3355" y="15336"/>
                    <a:pt x="3752" y="15164"/>
                    <a:pt x="4208" y="15003"/>
                  </a:cubicBezTo>
                  <a:cubicBezTo>
                    <a:pt x="4614" y="14856"/>
                    <a:pt x="5096" y="14680"/>
                    <a:pt x="5355" y="14580"/>
                  </a:cubicBezTo>
                  <a:cubicBezTo>
                    <a:pt x="5455" y="14662"/>
                    <a:pt x="5567" y="14715"/>
                    <a:pt x="5696" y="14738"/>
                  </a:cubicBezTo>
                  <a:lnTo>
                    <a:pt x="5696" y="15056"/>
                  </a:lnTo>
                  <a:cubicBezTo>
                    <a:pt x="5687" y="15139"/>
                    <a:pt x="5748" y="15180"/>
                    <a:pt x="5809" y="15180"/>
                  </a:cubicBezTo>
                  <a:cubicBezTo>
                    <a:pt x="5870" y="15180"/>
                    <a:pt x="5932" y="15139"/>
                    <a:pt x="5926" y="15056"/>
                  </a:cubicBezTo>
                  <a:lnTo>
                    <a:pt x="5926" y="14738"/>
                  </a:lnTo>
                  <a:cubicBezTo>
                    <a:pt x="6049" y="14715"/>
                    <a:pt x="6167" y="14662"/>
                    <a:pt x="6261" y="14580"/>
                  </a:cubicBezTo>
                  <a:cubicBezTo>
                    <a:pt x="6520" y="14680"/>
                    <a:pt x="7008" y="14862"/>
                    <a:pt x="7414" y="15003"/>
                  </a:cubicBezTo>
                  <a:cubicBezTo>
                    <a:pt x="7869" y="15164"/>
                    <a:pt x="8267" y="15336"/>
                    <a:pt x="8419" y="15336"/>
                  </a:cubicBezTo>
                  <a:cubicBezTo>
                    <a:pt x="8462" y="15336"/>
                    <a:pt x="8485" y="15322"/>
                    <a:pt x="8485" y="15292"/>
                  </a:cubicBezTo>
                  <a:lnTo>
                    <a:pt x="8485" y="14268"/>
                  </a:lnTo>
                  <a:cubicBezTo>
                    <a:pt x="8485" y="14009"/>
                    <a:pt x="7032" y="13521"/>
                    <a:pt x="6514" y="13356"/>
                  </a:cubicBezTo>
                  <a:lnTo>
                    <a:pt x="6514" y="8567"/>
                  </a:lnTo>
                  <a:lnTo>
                    <a:pt x="6867" y="8696"/>
                  </a:lnTo>
                  <a:lnTo>
                    <a:pt x="6867" y="9120"/>
                  </a:lnTo>
                  <a:cubicBezTo>
                    <a:pt x="6867" y="9178"/>
                    <a:pt x="6914" y="9220"/>
                    <a:pt x="6973" y="9226"/>
                  </a:cubicBezTo>
                  <a:cubicBezTo>
                    <a:pt x="7032" y="9226"/>
                    <a:pt x="7073" y="9178"/>
                    <a:pt x="7079" y="9120"/>
                  </a:cubicBezTo>
                  <a:lnTo>
                    <a:pt x="7079" y="8772"/>
                  </a:lnTo>
                  <a:cubicBezTo>
                    <a:pt x="7208" y="8825"/>
                    <a:pt x="7344" y="8872"/>
                    <a:pt x="7491" y="8925"/>
                  </a:cubicBezTo>
                  <a:lnTo>
                    <a:pt x="7491" y="9302"/>
                  </a:lnTo>
                  <a:cubicBezTo>
                    <a:pt x="7491" y="9355"/>
                    <a:pt x="7538" y="9402"/>
                    <a:pt x="7597" y="9402"/>
                  </a:cubicBezTo>
                  <a:cubicBezTo>
                    <a:pt x="7650" y="9402"/>
                    <a:pt x="7697" y="9355"/>
                    <a:pt x="7697" y="9302"/>
                  </a:cubicBezTo>
                  <a:lnTo>
                    <a:pt x="7697" y="9008"/>
                  </a:lnTo>
                  <a:cubicBezTo>
                    <a:pt x="7832" y="9055"/>
                    <a:pt x="7973" y="9108"/>
                    <a:pt x="8108" y="9161"/>
                  </a:cubicBezTo>
                  <a:lnTo>
                    <a:pt x="8108" y="9479"/>
                  </a:lnTo>
                  <a:cubicBezTo>
                    <a:pt x="8108" y="9537"/>
                    <a:pt x="8156" y="9584"/>
                    <a:pt x="8214" y="9584"/>
                  </a:cubicBezTo>
                  <a:cubicBezTo>
                    <a:pt x="8273" y="9584"/>
                    <a:pt x="8320" y="9537"/>
                    <a:pt x="8320" y="9479"/>
                  </a:cubicBezTo>
                  <a:lnTo>
                    <a:pt x="8320" y="9237"/>
                  </a:lnTo>
                  <a:cubicBezTo>
                    <a:pt x="8456" y="9290"/>
                    <a:pt x="8591" y="9343"/>
                    <a:pt x="8732" y="9396"/>
                  </a:cubicBezTo>
                  <a:lnTo>
                    <a:pt x="8732" y="9661"/>
                  </a:lnTo>
                  <a:cubicBezTo>
                    <a:pt x="8732" y="9720"/>
                    <a:pt x="8779" y="9761"/>
                    <a:pt x="8838" y="9761"/>
                  </a:cubicBezTo>
                  <a:cubicBezTo>
                    <a:pt x="8891" y="9761"/>
                    <a:pt x="8938" y="9720"/>
                    <a:pt x="8938" y="9661"/>
                  </a:cubicBezTo>
                  <a:lnTo>
                    <a:pt x="8938" y="9473"/>
                  </a:lnTo>
                  <a:cubicBezTo>
                    <a:pt x="9079" y="9526"/>
                    <a:pt x="9220" y="9579"/>
                    <a:pt x="9356" y="9631"/>
                  </a:cubicBezTo>
                  <a:lnTo>
                    <a:pt x="9356" y="9843"/>
                  </a:lnTo>
                  <a:cubicBezTo>
                    <a:pt x="9356" y="9911"/>
                    <a:pt x="9407" y="9945"/>
                    <a:pt x="9459" y="9945"/>
                  </a:cubicBezTo>
                  <a:cubicBezTo>
                    <a:pt x="9510" y="9945"/>
                    <a:pt x="9562" y="9911"/>
                    <a:pt x="9562" y="9843"/>
                  </a:cubicBezTo>
                  <a:lnTo>
                    <a:pt x="9562" y="9708"/>
                  </a:lnTo>
                  <a:lnTo>
                    <a:pt x="9974" y="9867"/>
                  </a:lnTo>
                  <a:lnTo>
                    <a:pt x="9974" y="10020"/>
                  </a:lnTo>
                  <a:cubicBezTo>
                    <a:pt x="9968" y="10093"/>
                    <a:pt x="10022" y="10130"/>
                    <a:pt x="10077" y="10130"/>
                  </a:cubicBezTo>
                  <a:cubicBezTo>
                    <a:pt x="10131" y="10130"/>
                    <a:pt x="10185" y="10093"/>
                    <a:pt x="10180" y="10020"/>
                  </a:cubicBezTo>
                  <a:lnTo>
                    <a:pt x="10180" y="9943"/>
                  </a:lnTo>
                  <a:cubicBezTo>
                    <a:pt x="10450" y="10055"/>
                    <a:pt x="10662" y="10137"/>
                    <a:pt x="10762" y="10185"/>
                  </a:cubicBezTo>
                  <a:cubicBezTo>
                    <a:pt x="11145" y="10362"/>
                    <a:pt x="11388" y="10451"/>
                    <a:pt x="11509" y="10451"/>
                  </a:cubicBezTo>
                  <a:cubicBezTo>
                    <a:pt x="11573" y="10451"/>
                    <a:pt x="11603" y="10427"/>
                    <a:pt x="11603" y="10379"/>
                  </a:cubicBezTo>
                  <a:cubicBezTo>
                    <a:pt x="11603" y="10237"/>
                    <a:pt x="11621" y="9302"/>
                    <a:pt x="11609" y="9025"/>
                  </a:cubicBezTo>
                  <a:cubicBezTo>
                    <a:pt x="11597" y="8820"/>
                    <a:pt x="8426" y="7019"/>
                    <a:pt x="6973" y="6201"/>
                  </a:cubicBezTo>
                  <a:lnTo>
                    <a:pt x="6973" y="5201"/>
                  </a:lnTo>
                  <a:cubicBezTo>
                    <a:pt x="6973" y="5033"/>
                    <a:pt x="6835" y="4916"/>
                    <a:pt x="6690" y="4916"/>
                  </a:cubicBezTo>
                  <a:cubicBezTo>
                    <a:pt x="6632" y="4916"/>
                    <a:pt x="6572" y="4935"/>
                    <a:pt x="6520" y="4978"/>
                  </a:cubicBezTo>
                  <a:lnTo>
                    <a:pt x="6520" y="1277"/>
                  </a:lnTo>
                  <a:cubicBezTo>
                    <a:pt x="6520" y="888"/>
                    <a:pt x="6202" y="0"/>
                    <a:pt x="581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4545844" y="3765776"/>
              <a:ext cx="45921" cy="2060550"/>
            </a:xfrm>
            <a:custGeom>
              <a:avLst/>
              <a:gdLst/>
              <a:ahLst/>
              <a:cxnLst/>
              <a:rect l="l" t="t" r="r" b="b"/>
              <a:pathLst>
                <a:path w="578" h="25936" extrusionOk="0">
                  <a:moveTo>
                    <a:pt x="1" y="0"/>
                  </a:moveTo>
                  <a:lnTo>
                    <a:pt x="1" y="25935"/>
                  </a:lnTo>
                  <a:lnTo>
                    <a:pt x="577" y="2593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On-screen Show (16:9)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Montserrat</vt:lpstr>
      <vt:lpstr>Focus</vt:lpstr>
      <vt:lpstr>IST687 Consulting Group </vt:lpstr>
      <vt:lpstr>Table of Contents</vt:lpstr>
      <vt:lpstr>Objective </vt:lpstr>
      <vt:lpstr>Understanding the Data</vt:lpstr>
      <vt:lpstr>Business Questions</vt:lpstr>
      <vt:lpstr>What is Net promoter score for each airline?</vt:lpstr>
      <vt:lpstr>Which partnered airlines has the most flights cancelled?</vt:lpstr>
      <vt:lpstr>Which partnered airline had the most amount of low recommendation?</vt:lpstr>
      <vt:lpstr>How is Likelihood to recommend related Gender and Travel Type</vt:lpstr>
      <vt:lpstr>Identifying the Issue</vt:lpstr>
      <vt:lpstr>Why FlyFast Airways have the most cancelled flights?</vt:lpstr>
      <vt:lpstr>Why FlyFast Airways have the most amount of low recommendations?</vt:lpstr>
      <vt:lpstr>What are the customer characteristics that impact NPS?</vt:lpstr>
      <vt:lpstr>What are the flight characteristics that impact NPS?</vt:lpstr>
      <vt:lpstr>Our Recommendations For FlyFast Airways</vt:lpstr>
      <vt:lpstr>Predicting Recommendation Scores for FlyFast Airways</vt:lpstr>
      <vt:lpstr>Our Recommendations For All Airlines: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Consulting Group </dc:title>
  <dc:creator>Dishank Kalyanji Solanki</dc:creator>
  <cp:lastModifiedBy>DISHANK</cp:lastModifiedBy>
  <cp:revision>2</cp:revision>
  <dcterms:modified xsi:type="dcterms:W3CDTF">2020-12-10T07:52:32Z</dcterms:modified>
</cp:coreProperties>
</file>