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swald"/>
      <p:regular r:id="rId18"/>
      <p:bold r:id="rId19"/>
    </p:embeddedFont>
    <p:embeddedFont>
      <p:font typeface="Source Sans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506D26-6A65-4776-B22A-4E79656B3E65}">
  <a:tblStyle styleId="{EC506D26-6A65-4776-B22A-4E79656B3E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1AC8A97-EA06-4CCE-B798-AB70D52CFD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SansPr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d8d74398c3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d8d74398c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d8d74398c3_0_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d8d74398c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8d74398c3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8d74398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d8d74398c3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d8d74398c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d8d74398c3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d8d74398c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8e3194e77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d8e3194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8d74398c3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8d74398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idx="4294967295" type="ctrTitle"/>
          </p:nvPr>
        </p:nvSpPr>
        <p:spPr>
          <a:xfrm>
            <a:off x="685800" y="34121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lt1"/>
                </a:solidFill>
              </a:rPr>
              <a:t>IST 718:</a:t>
            </a:r>
            <a:r>
              <a:rPr lang="en" sz="4700">
                <a:solidFill>
                  <a:schemeClr val="lt1"/>
                </a:solidFill>
              </a:rPr>
              <a:t>Distinguishing Between Malicious And Benign Traffic On IOT Devices </a:t>
            </a:r>
            <a:endParaRPr sz="4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guidance of Prof. Daniel Acuna</a:t>
            </a:r>
            <a:endParaRPr sz="1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Members: Parth Patel, Dishank Solanki, Pawan SP</a:t>
            </a:r>
            <a:endParaRPr sz="1500">
              <a:solidFill>
                <a:schemeClr val="accen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5" name="Google Shape;465;p1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Image result for syracuse university ischool logo" id="466" name="Google Shape;4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328" y="61933"/>
            <a:ext cx="2031999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2325" y="-76200"/>
            <a:ext cx="993775" cy="9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"/>
          <p:cNvSpPr txBox="1"/>
          <p:nvPr>
            <p:ph type="title"/>
          </p:nvPr>
        </p:nvSpPr>
        <p:spPr>
          <a:xfrm>
            <a:off x="1200150" y="4055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ANN</a:t>
            </a:r>
            <a:r>
              <a:rPr lang="en"/>
              <a:t> To Classify Type Of Attack</a:t>
            </a:r>
            <a:endParaRPr/>
          </a:p>
        </p:txBody>
      </p:sp>
      <p:sp>
        <p:nvSpPr>
          <p:cNvPr id="542" name="Google Shape;542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3" name="Google Shape;543;p22"/>
          <p:cNvGraphicFramePr/>
          <p:nvPr/>
        </p:nvGraphicFramePr>
        <p:xfrm>
          <a:off x="817225" y="17267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{A1AC8A97-EA06-4CCE-B798-AB70D52CFDC7}</a:tableStyleId>
              </a:tblPr>
              <a:tblGrid>
                <a:gridCol w="1418600"/>
                <a:gridCol w="3336975"/>
                <a:gridCol w="1430475"/>
                <a:gridCol w="1430475"/>
              </a:tblGrid>
              <a:tr h="3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Models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Parameters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 on test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Multi Layer Perceptron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Step Size 0.01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Max Iteration = 400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Layers = 3 (Hidden)+1(Output)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Node Structure = 115 input =&gt; 40 nodes=&gt; 40 nodes=&gt; 15 nodes =&gt; 9 output nodes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0.882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0.873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 txBox="1"/>
          <p:nvPr>
            <p:ph type="title"/>
          </p:nvPr>
        </p:nvSpPr>
        <p:spPr>
          <a:xfrm>
            <a:off x="1047750" y="253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</a:t>
            </a:r>
            <a:endParaRPr sz="2200"/>
          </a:p>
        </p:txBody>
      </p:sp>
      <p:sp>
        <p:nvSpPr>
          <p:cNvPr id="549" name="Google Shape;549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0" name="Google Shape;550;p23"/>
          <p:cNvSpPr txBox="1"/>
          <p:nvPr>
            <p:ph type="title"/>
          </p:nvPr>
        </p:nvSpPr>
        <p:spPr>
          <a:xfrm>
            <a:off x="541100" y="1486200"/>
            <a:ext cx="5273700" cy="25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</a:pPr>
            <a:r>
              <a:rPr b="0" lang="en" sz="1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Deep Neural Network works well to classify types of attack.</a:t>
            </a:r>
            <a:endParaRPr b="0" sz="16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</a:pPr>
            <a:r>
              <a:rPr b="0" lang="en" sz="1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Logistic Regression works well for binary classification of benign and malicious attack with suspected overfitting.</a:t>
            </a:r>
            <a:endParaRPr b="0" sz="16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600"/>
              <a:buFont typeface="Source Sans Pro"/>
              <a:buChar char="●"/>
            </a:pPr>
            <a:r>
              <a:rPr b="0" lang="en" sz="16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Validation VS Training.</a:t>
            </a:r>
            <a:endParaRPr b="0" sz="16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51" name="Google Shape;5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1782900"/>
            <a:ext cx="2642252" cy="17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4"/>
          <p:cNvSpPr txBox="1"/>
          <p:nvPr>
            <p:ph idx="4294967295" type="ctrTitle"/>
          </p:nvPr>
        </p:nvSpPr>
        <p:spPr>
          <a:xfrm>
            <a:off x="1275150" y="12785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THANKS!</a:t>
            </a:r>
            <a:endParaRPr sz="10000"/>
          </a:p>
        </p:txBody>
      </p:sp>
      <p:sp>
        <p:nvSpPr>
          <p:cNvPr id="557" name="Google Shape;557;p24"/>
          <p:cNvSpPr txBox="1"/>
          <p:nvPr>
            <p:ph idx="4294967295" type="subTitle"/>
          </p:nvPr>
        </p:nvSpPr>
        <p:spPr>
          <a:xfrm>
            <a:off x="1275150" y="2325749"/>
            <a:ext cx="6593700" cy="16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558" name="Google Shape;558;p2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4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 &amp; Data Description</a:t>
            </a:r>
            <a:endParaRPr/>
          </a:p>
        </p:txBody>
      </p:sp>
      <p:sp>
        <p:nvSpPr>
          <p:cNvPr id="473" name="Google Shape;473;p14"/>
          <p:cNvSpPr txBox="1"/>
          <p:nvPr/>
        </p:nvSpPr>
        <p:spPr>
          <a:xfrm>
            <a:off x="1047750" y="1273350"/>
            <a:ext cx="3234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Description:</a:t>
            </a:r>
            <a:endParaRPr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Companies are introducing new iot devices into the market every now and then without thinking much about security system. This leads to extreme acts such as identity thefts.</a:t>
            </a:r>
            <a:endParaRPr sz="15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is a need to create a model that can detect malicious attacks on IOT devices.</a:t>
            </a:r>
            <a:endParaRPr sz="15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4" name="Google Shape;474;p14"/>
          <p:cNvSpPr txBox="1"/>
          <p:nvPr/>
        </p:nvSpPr>
        <p:spPr>
          <a:xfrm>
            <a:off x="5101152" y="1197150"/>
            <a:ext cx="33762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CEF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Description:</a:t>
            </a:r>
            <a:endParaRPr sz="1500">
              <a:solidFill>
                <a:srgbClr val="00CEF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Clr>
                <a:srgbClr val="28324A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have considered 4 IOT devices Danmini doorbell, Ecobee thermostat, samsung webcam and Ennio doorbell. </a:t>
            </a:r>
            <a:endParaRPr sz="15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took subset of 1 million data points for above mentioned devices out of 7 million data points because data was very biased.</a:t>
            </a:r>
            <a:endParaRPr sz="15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8324A"/>
              </a:buClr>
              <a:buSzPts val="1500"/>
              <a:buFont typeface="Source Sans Pro"/>
              <a:buChar char="●"/>
            </a:pPr>
            <a:r>
              <a:rPr lang="en" sz="15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There are 117 columns out of which 2 are for label columns.</a:t>
            </a:r>
            <a:endParaRPr sz="1500">
              <a:solidFill>
                <a:srgbClr val="28324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5" name="Google Shape;475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/>
          <p:nvPr>
            <p:ph idx="4294967295" type="ctrTitle"/>
          </p:nvPr>
        </p:nvSpPr>
        <p:spPr>
          <a:xfrm>
            <a:off x="-1239450" y="-4740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Biased Data</a:t>
            </a:r>
            <a:endParaRPr/>
          </a:p>
        </p:txBody>
      </p:sp>
      <p:sp>
        <p:nvSpPr>
          <p:cNvPr id="481" name="Google Shape;481;p15"/>
          <p:cNvSpPr txBox="1"/>
          <p:nvPr>
            <p:ph idx="12" type="sldNum"/>
          </p:nvPr>
        </p:nvSpPr>
        <p:spPr>
          <a:xfrm>
            <a:off x="88615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2" name="Google Shape;4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685750"/>
            <a:ext cx="2511850" cy="16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2514550"/>
            <a:ext cx="2511850" cy="16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5"/>
          <p:cNvSpPr txBox="1"/>
          <p:nvPr>
            <p:ph idx="4294967295" type="ctrTitle"/>
          </p:nvPr>
        </p:nvSpPr>
        <p:spPr>
          <a:xfrm>
            <a:off x="1579950" y="-474050"/>
            <a:ext cx="659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</a:t>
            </a:r>
            <a:r>
              <a:rPr lang="en"/>
              <a:t>iased Data</a:t>
            </a:r>
            <a:endParaRPr/>
          </a:p>
        </p:txBody>
      </p:sp>
      <p:pic>
        <p:nvPicPr>
          <p:cNvPr id="485" name="Google Shape;4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3225" y="685750"/>
            <a:ext cx="2353639" cy="16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9425" y="2543350"/>
            <a:ext cx="2353634" cy="16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15"/>
          <p:cNvSpPr txBox="1"/>
          <p:nvPr>
            <p:ph idx="4294967295" type="ctrTitle"/>
          </p:nvPr>
        </p:nvSpPr>
        <p:spPr>
          <a:xfrm>
            <a:off x="6511800" y="1291200"/>
            <a:ext cx="2040000" cy="49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Splits</a:t>
            </a:r>
            <a:endParaRPr/>
          </a:p>
        </p:txBody>
      </p:sp>
      <p:sp>
        <p:nvSpPr>
          <p:cNvPr id="488" name="Google Shape;488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89" name="Google Shape;489;p15"/>
          <p:cNvGraphicFramePr/>
          <p:nvPr/>
        </p:nvGraphicFramePr>
        <p:xfrm>
          <a:off x="6381650" y="201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{EC506D26-6A65-4776-B22A-4E79656B3E65}</a:tableStyleId>
              </a:tblPr>
              <a:tblGrid>
                <a:gridCol w="1422700"/>
                <a:gridCol w="877600"/>
              </a:tblGrid>
              <a:tr h="42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(0.7)</a:t>
                      </a:r>
                      <a:endParaRPr/>
                    </a:p>
                  </a:txBody>
                  <a:tcPr marT="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648,019</a:t>
                      </a:r>
                      <a:endParaRPr/>
                    </a:p>
                  </a:txBody>
                  <a:tcPr marT="0" marB="91425" marR="91425" marL="91425"/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(0.2)</a:t>
                      </a:r>
                      <a:endParaRPr/>
                    </a:p>
                  </a:txBody>
                  <a:tcPr marT="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185,393</a:t>
                      </a:r>
                      <a:endParaRPr/>
                    </a:p>
                  </a:txBody>
                  <a:tcPr marT="0" marB="91425" marR="91425" marL="91425"/>
                </a:tc>
              </a:tr>
              <a:tr h="4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(0.1)</a:t>
                      </a:r>
                      <a:endParaRPr/>
                    </a:p>
                  </a:txBody>
                  <a:tcPr marT="0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92,790</a:t>
                      </a:r>
                      <a:endParaRPr/>
                    </a:p>
                  </a:txBody>
                  <a:tcPr marT="0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4" name="Google Shape;494;p16"/>
          <p:cNvGraphicFramePr/>
          <p:nvPr/>
        </p:nvGraphicFramePr>
        <p:xfrm>
          <a:off x="1109175" y="1183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{A1AC8A97-EA06-4CCE-B798-AB70D52CFDC7}</a:tableStyleId>
              </a:tblPr>
              <a:tblGrid>
                <a:gridCol w="4081300"/>
                <a:gridCol w="1363725"/>
                <a:gridCol w="1637825"/>
              </a:tblGrid>
              <a:tr h="37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Models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Features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Metric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Logistic Regression to </a:t>
                      </a: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classify</a:t>
                      </a: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benign</a:t>
                      </a: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or </a:t>
                      </a: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malicious</a:t>
                      </a: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attack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All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Random Forest regression to classify benign or </a:t>
                      </a: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malicious</a:t>
                      </a: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attack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All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Random Forest regression to classify type of attacks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All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ANN to classify type of attacks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All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95" name="Google Shape;495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16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Models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7"/>
          <p:cNvSpPr txBox="1"/>
          <p:nvPr>
            <p:ph type="title"/>
          </p:nvPr>
        </p:nvSpPr>
        <p:spPr>
          <a:xfrm>
            <a:off x="1594575" y="100725"/>
            <a:ext cx="64497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To Classify Benign Or Malicious Attacks</a:t>
            </a:r>
            <a:endParaRPr/>
          </a:p>
        </p:txBody>
      </p:sp>
      <p:sp>
        <p:nvSpPr>
          <p:cNvPr id="502" name="Google Shape;502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03" name="Google Shape;503;p17"/>
          <p:cNvGraphicFramePr/>
          <p:nvPr/>
        </p:nvGraphicFramePr>
        <p:xfrm>
          <a:off x="741025" y="1040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{A1AC8A97-EA06-4CCE-B798-AB70D52CFDC7}</a:tableStyleId>
              </a:tblPr>
              <a:tblGrid>
                <a:gridCol w="907375"/>
                <a:gridCol w="2134400"/>
                <a:gridCol w="914950"/>
                <a:gridCol w="914950"/>
                <a:gridCol w="914950"/>
                <a:gridCol w="914950"/>
                <a:gridCol w="914950"/>
              </a:tblGrid>
              <a:tr h="3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Models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Parameters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 on test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On test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 on test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 measure on test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 on validation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Logistic Reg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Regularize Parameter = 0.1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Elastic Parameter = 0.2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0.9988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0.9988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0.99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0.9989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0.999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Logistic Reg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Regularize Parameter = 0.2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Elastic Parameter = 0.4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0.8985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0.8979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0.999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0.9461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0.998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Logistic Reg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Regularize Parameter = 0.3</a:t>
                      </a:r>
                      <a:endParaRPr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Elastic Parameter = 0.5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0.8922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0.892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0.943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0.752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8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Curves For Logistic Regression</a:t>
            </a:r>
            <a:endParaRPr/>
          </a:p>
        </p:txBody>
      </p:sp>
      <p:sp>
        <p:nvSpPr>
          <p:cNvPr id="509" name="Google Shape;509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0" name="Google Shape;5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025" y="968925"/>
            <a:ext cx="4046050" cy="36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9"/>
          <p:cNvSpPr txBox="1"/>
          <p:nvPr>
            <p:ph type="title"/>
          </p:nvPr>
        </p:nvSpPr>
        <p:spPr>
          <a:xfrm>
            <a:off x="1146150" y="253125"/>
            <a:ext cx="68982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 To Classify Benign Or Malicious</a:t>
            </a:r>
            <a:endParaRPr/>
          </a:p>
        </p:txBody>
      </p:sp>
      <p:sp>
        <p:nvSpPr>
          <p:cNvPr id="516" name="Google Shape;516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7" name="Google Shape;517;p19"/>
          <p:cNvGraphicFramePr/>
          <p:nvPr/>
        </p:nvGraphicFramePr>
        <p:xfrm>
          <a:off x="1057025" y="14981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{A1AC8A97-EA06-4CCE-B798-AB70D52CFDC7}</a:tableStyleId>
              </a:tblPr>
              <a:tblGrid>
                <a:gridCol w="873550"/>
                <a:gridCol w="2054875"/>
                <a:gridCol w="880850"/>
                <a:gridCol w="880850"/>
                <a:gridCol w="880850"/>
                <a:gridCol w="880850"/>
                <a:gridCol w="880850"/>
              </a:tblGrid>
              <a:tr h="3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Models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Parameters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Precision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Recall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F1 measure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13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Random Forest</a:t>
                      </a: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Max Depth = 30, 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Number Of Trees = 100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0.8922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0.892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1.0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0.943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0.9357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0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 For Logistic Regression model 1 And Random Forest Regression</a:t>
            </a:r>
            <a:endParaRPr/>
          </a:p>
        </p:txBody>
      </p:sp>
      <p:sp>
        <p:nvSpPr>
          <p:cNvPr id="523" name="Google Shape;523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20"/>
          <p:cNvSpPr txBox="1"/>
          <p:nvPr/>
        </p:nvSpPr>
        <p:spPr>
          <a:xfrm>
            <a:off x="534050" y="761332"/>
            <a:ext cx="215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Random Forest Feature Importance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5" name="Google Shape;525;p20"/>
          <p:cNvSpPr txBox="1"/>
          <p:nvPr/>
        </p:nvSpPr>
        <p:spPr>
          <a:xfrm>
            <a:off x="3160225" y="757050"/>
            <a:ext cx="26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Logistic Regression Feature Importance: Positive coefficients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6" name="Google Shape;526;p20"/>
          <p:cNvSpPr txBox="1"/>
          <p:nvPr/>
        </p:nvSpPr>
        <p:spPr>
          <a:xfrm>
            <a:off x="6204600" y="725980"/>
            <a:ext cx="264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Logistic Regression Feature Importance:Negative coefficients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27" name="Google Shape;5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364032"/>
            <a:ext cx="2381250" cy="30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0713" y="1347175"/>
            <a:ext cx="2654082" cy="31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8825" y="1359450"/>
            <a:ext cx="230505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1"/>
          <p:cNvSpPr txBox="1"/>
          <p:nvPr>
            <p:ph type="title"/>
          </p:nvPr>
        </p:nvSpPr>
        <p:spPr>
          <a:xfrm>
            <a:off x="1047750" y="481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Regression To Classify Type Of Attacks</a:t>
            </a:r>
            <a:endParaRPr/>
          </a:p>
        </p:txBody>
      </p:sp>
      <p:sp>
        <p:nvSpPr>
          <p:cNvPr id="535" name="Google Shape;535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6" name="Google Shape;536;p21"/>
          <p:cNvGraphicFramePr/>
          <p:nvPr/>
        </p:nvGraphicFramePr>
        <p:xfrm>
          <a:off x="741025" y="18029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{A1AC8A97-EA06-4CCE-B798-AB70D52CFDC7}</a:tableStyleId>
              </a:tblPr>
              <a:tblGrid>
                <a:gridCol w="1418600"/>
                <a:gridCol w="3336975"/>
                <a:gridCol w="1430475"/>
                <a:gridCol w="1430475"/>
              </a:tblGrid>
              <a:tr h="31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Data Model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Parameters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Accuracy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AUC</a:t>
                      </a:r>
                      <a:endParaRPr b="1">
                        <a:solidFill>
                          <a:srgbClr val="FFFFF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82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3C78D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Random Forest</a:t>
                      </a:r>
                      <a:endParaRPr sz="1100">
                        <a:solidFill>
                          <a:srgbClr val="3C78D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Default Values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0.112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28324A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0.02</a:t>
                      </a:r>
                      <a:endParaRPr>
                        <a:solidFill>
                          <a:srgbClr val="28324A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