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8" r:id="rId4"/>
    <p:sldId id="281" r:id="rId5"/>
    <p:sldId id="257" r:id="rId6"/>
    <p:sldId id="259" r:id="rId7"/>
    <p:sldId id="260" r:id="rId8"/>
    <p:sldId id="267" r:id="rId9"/>
    <p:sldId id="268" r:id="rId10"/>
    <p:sldId id="261" r:id="rId11"/>
    <p:sldId id="269" r:id="rId12"/>
    <p:sldId id="275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62" r:id="rId21"/>
    <p:sldId id="263" r:id="rId22"/>
    <p:sldId id="265" r:id="rId23"/>
    <p:sldId id="280" r:id="rId24"/>
    <p:sldId id="278" r:id="rId25"/>
    <p:sldId id="279" r:id="rId26"/>
    <p:sldId id="264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165BE-26BA-4E15-BC94-4044DD1D2D45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0DA12A-0C21-46C8-B6CE-1BAE5A1E132F}">
      <dgm:prSet/>
      <dgm:spPr/>
      <dgm:t>
        <a:bodyPr/>
        <a:lstStyle/>
        <a:p>
          <a:r>
            <a:rPr lang="en-US"/>
            <a:t>Analyse</a:t>
          </a:r>
        </a:p>
      </dgm:t>
    </dgm:pt>
    <dgm:pt modelId="{1ED9224F-A233-4948-B043-AC75849A8F21}" type="parTrans" cxnId="{7153A9B7-0BEA-4FE8-90E4-AEFD2CCBC805}">
      <dgm:prSet/>
      <dgm:spPr/>
      <dgm:t>
        <a:bodyPr/>
        <a:lstStyle/>
        <a:p>
          <a:endParaRPr lang="en-US"/>
        </a:p>
      </dgm:t>
    </dgm:pt>
    <dgm:pt modelId="{965E4A81-EBDF-4927-94DE-9C9E13EB7ED0}" type="sibTrans" cxnId="{7153A9B7-0BEA-4FE8-90E4-AEFD2CCBC805}">
      <dgm:prSet/>
      <dgm:spPr/>
      <dgm:t>
        <a:bodyPr/>
        <a:lstStyle/>
        <a:p>
          <a:endParaRPr lang="en-US"/>
        </a:p>
      </dgm:t>
    </dgm:pt>
    <dgm:pt modelId="{4602FA45-C68B-4F6E-8557-960F955C763B}">
      <dgm:prSet/>
      <dgm:spPr/>
      <dgm:t>
        <a:bodyPr/>
        <a:lstStyle/>
        <a:p>
          <a:r>
            <a:rPr lang="en-US"/>
            <a:t>Analyse various aspect of job market to understand the behaviour of job scammers.</a:t>
          </a:r>
        </a:p>
      </dgm:t>
    </dgm:pt>
    <dgm:pt modelId="{D8F4B627-CC56-40B9-948E-09B56D2EED9F}" type="parTrans" cxnId="{3181FAB0-B951-4200-B63C-865B93AA1109}">
      <dgm:prSet/>
      <dgm:spPr/>
      <dgm:t>
        <a:bodyPr/>
        <a:lstStyle/>
        <a:p>
          <a:endParaRPr lang="en-US"/>
        </a:p>
      </dgm:t>
    </dgm:pt>
    <dgm:pt modelId="{5DD9BC0F-359C-4956-BE06-93E3609F42A6}" type="sibTrans" cxnId="{3181FAB0-B951-4200-B63C-865B93AA1109}">
      <dgm:prSet/>
      <dgm:spPr/>
      <dgm:t>
        <a:bodyPr/>
        <a:lstStyle/>
        <a:p>
          <a:endParaRPr lang="en-US"/>
        </a:p>
      </dgm:t>
    </dgm:pt>
    <dgm:pt modelId="{BC153DEE-5937-41BE-98E5-D7C9937F4D0F}">
      <dgm:prSet/>
      <dgm:spPr/>
      <dgm:t>
        <a:bodyPr/>
        <a:lstStyle/>
        <a:p>
          <a:r>
            <a:rPr lang="en-US"/>
            <a:t>Build</a:t>
          </a:r>
        </a:p>
      </dgm:t>
    </dgm:pt>
    <dgm:pt modelId="{A3D965B8-1868-4583-86B4-59AA3C2FEEF9}" type="parTrans" cxnId="{26780CEE-DF54-4F7C-8EA7-D9CF47BDE95A}">
      <dgm:prSet/>
      <dgm:spPr/>
      <dgm:t>
        <a:bodyPr/>
        <a:lstStyle/>
        <a:p>
          <a:endParaRPr lang="en-US"/>
        </a:p>
      </dgm:t>
    </dgm:pt>
    <dgm:pt modelId="{33BE0F76-EC37-4886-A7A4-44E5C86827D1}" type="sibTrans" cxnId="{26780CEE-DF54-4F7C-8EA7-D9CF47BDE95A}">
      <dgm:prSet/>
      <dgm:spPr/>
      <dgm:t>
        <a:bodyPr/>
        <a:lstStyle/>
        <a:p>
          <a:endParaRPr lang="en-US"/>
        </a:p>
      </dgm:t>
    </dgm:pt>
    <dgm:pt modelId="{CAAEB231-B2B1-46E6-8165-D62088129C6E}">
      <dgm:prSet/>
      <dgm:spPr/>
      <dgm:t>
        <a:bodyPr/>
        <a:lstStyle/>
        <a:p>
          <a:r>
            <a:rPr lang="en-US"/>
            <a:t>Build the ML model to classify the job postings</a:t>
          </a:r>
        </a:p>
      </dgm:t>
    </dgm:pt>
    <dgm:pt modelId="{36C2D5D1-F5F1-4EA4-86E0-7B4CB1C0F38A}" type="parTrans" cxnId="{02B766DE-0DFD-4490-9AC8-F9201166BF2E}">
      <dgm:prSet/>
      <dgm:spPr/>
      <dgm:t>
        <a:bodyPr/>
        <a:lstStyle/>
        <a:p>
          <a:endParaRPr lang="en-US"/>
        </a:p>
      </dgm:t>
    </dgm:pt>
    <dgm:pt modelId="{AFE2F58C-5527-4ECD-A2E7-013BA554C738}" type="sibTrans" cxnId="{02B766DE-0DFD-4490-9AC8-F9201166BF2E}">
      <dgm:prSet/>
      <dgm:spPr/>
      <dgm:t>
        <a:bodyPr/>
        <a:lstStyle/>
        <a:p>
          <a:endParaRPr lang="en-US"/>
        </a:p>
      </dgm:t>
    </dgm:pt>
    <dgm:pt modelId="{FCDD899E-C5E3-4A96-9CA6-38131C5EC2AF}">
      <dgm:prSet/>
      <dgm:spPr/>
      <dgm:t>
        <a:bodyPr/>
        <a:lstStyle/>
        <a:p>
          <a:r>
            <a:rPr lang="en-US"/>
            <a:t>Build</a:t>
          </a:r>
        </a:p>
      </dgm:t>
    </dgm:pt>
    <dgm:pt modelId="{F22BBCCB-DED5-41D6-BB5D-DDE6DAE703FF}" type="parTrans" cxnId="{C2BEFB21-58F4-4668-BDB9-480A72F95B95}">
      <dgm:prSet/>
      <dgm:spPr/>
      <dgm:t>
        <a:bodyPr/>
        <a:lstStyle/>
        <a:p>
          <a:endParaRPr lang="en-US"/>
        </a:p>
      </dgm:t>
    </dgm:pt>
    <dgm:pt modelId="{C8901384-F10D-4144-BB60-3E88701C28C1}" type="sibTrans" cxnId="{C2BEFB21-58F4-4668-BDB9-480A72F95B95}">
      <dgm:prSet/>
      <dgm:spPr/>
      <dgm:t>
        <a:bodyPr/>
        <a:lstStyle/>
        <a:p>
          <a:endParaRPr lang="en-US"/>
        </a:p>
      </dgm:t>
    </dgm:pt>
    <dgm:pt modelId="{593F7418-32FD-45A2-8CD7-D2089607AA66}">
      <dgm:prSet/>
      <dgm:spPr/>
      <dgm:t>
        <a:bodyPr/>
        <a:lstStyle/>
        <a:p>
          <a:r>
            <a:rPr lang="en-US"/>
            <a:t>Build Recommendation system to recommend jobs using cosine similarity</a:t>
          </a:r>
        </a:p>
      </dgm:t>
    </dgm:pt>
    <dgm:pt modelId="{0361D9F8-1D27-4095-8B01-EC18DD4558ED}" type="parTrans" cxnId="{CB0E6C0F-3A5A-40EB-8366-30FC87578BB4}">
      <dgm:prSet/>
      <dgm:spPr/>
      <dgm:t>
        <a:bodyPr/>
        <a:lstStyle/>
        <a:p>
          <a:endParaRPr lang="en-US"/>
        </a:p>
      </dgm:t>
    </dgm:pt>
    <dgm:pt modelId="{6D40BB51-D797-495D-B17B-9C832499917A}" type="sibTrans" cxnId="{CB0E6C0F-3A5A-40EB-8366-30FC87578BB4}">
      <dgm:prSet/>
      <dgm:spPr/>
      <dgm:t>
        <a:bodyPr/>
        <a:lstStyle/>
        <a:p>
          <a:endParaRPr lang="en-US"/>
        </a:p>
      </dgm:t>
    </dgm:pt>
    <dgm:pt modelId="{97995E05-6838-4A9A-9F2F-367B8475F7F2}" type="pres">
      <dgm:prSet presAssocID="{567165BE-26BA-4E15-BC94-4044DD1D2D45}" presName="Name0" presStyleCnt="0">
        <dgm:presLayoutVars>
          <dgm:dir/>
          <dgm:animLvl val="lvl"/>
          <dgm:resizeHandles val="exact"/>
        </dgm:presLayoutVars>
      </dgm:prSet>
      <dgm:spPr/>
    </dgm:pt>
    <dgm:pt modelId="{DABBC8F9-C69F-4498-8454-B83A85C14169}" type="pres">
      <dgm:prSet presAssocID="{FF0DA12A-0C21-46C8-B6CE-1BAE5A1E132F}" presName="linNode" presStyleCnt="0"/>
      <dgm:spPr/>
    </dgm:pt>
    <dgm:pt modelId="{39F4BC53-CE8C-4D19-B44A-58BA23E643E4}" type="pres">
      <dgm:prSet presAssocID="{FF0DA12A-0C21-46C8-B6CE-1BAE5A1E132F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C53A5A7-3955-440A-A97A-E9AB90DBC91C}" type="pres">
      <dgm:prSet presAssocID="{FF0DA12A-0C21-46C8-B6CE-1BAE5A1E132F}" presName="descendantText" presStyleLbl="alignAccFollowNode1" presStyleIdx="0" presStyleCnt="3">
        <dgm:presLayoutVars>
          <dgm:bulletEnabled/>
        </dgm:presLayoutVars>
      </dgm:prSet>
      <dgm:spPr/>
    </dgm:pt>
    <dgm:pt modelId="{19FD8F54-D551-4111-9642-4FA5731269C7}" type="pres">
      <dgm:prSet presAssocID="{965E4A81-EBDF-4927-94DE-9C9E13EB7ED0}" presName="sp" presStyleCnt="0"/>
      <dgm:spPr/>
    </dgm:pt>
    <dgm:pt modelId="{D8DC2BF8-F3BB-41E8-B7C1-C9196191B449}" type="pres">
      <dgm:prSet presAssocID="{BC153DEE-5937-41BE-98E5-D7C9937F4D0F}" presName="linNode" presStyleCnt="0"/>
      <dgm:spPr/>
    </dgm:pt>
    <dgm:pt modelId="{DF0A8EAE-F011-496D-A5A2-71BB7A67C94C}" type="pres">
      <dgm:prSet presAssocID="{BC153DEE-5937-41BE-98E5-D7C9937F4D0F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ED5F5B4E-5F38-423D-92A0-BE45E6351D62}" type="pres">
      <dgm:prSet presAssocID="{BC153DEE-5937-41BE-98E5-D7C9937F4D0F}" presName="descendantText" presStyleLbl="alignAccFollowNode1" presStyleIdx="1" presStyleCnt="3">
        <dgm:presLayoutVars>
          <dgm:bulletEnabled/>
        </dgm:presLayoutVars>
      </dgm:prSet>
      <dgm:spPr/>
    </dgm:pt>
    <dgm:pt modelId="{65D83556-77F8-4EB5-A23D-228175A6553E}" type="pres">
      <dgm:prSet presAssocID="{33BE0F76-EC37-4886-A7A4-44E5C86827D1}" presName="sp" presStyleCnt="0"/>
      <dgm:spPr/>
    </dgm:pt>
    <dgm:pt modelId="{419E659A-936B-4C36-A56C-78CAB9A26043}" type="pres">
      <dgm:prSet presAssocID="{FCDD899E-C5E3-4A96-9CA6-38131C5EC2AF}" presName="linNode" presStyleCnt="0"/>
      <dgm:spPr/>
    </dgm:pt>
    <dgm:pt modelId="{CF68D2DE-BB04-455E-9476-C241FB5B9C83}" type="pres">
      <dgm:prSet presAssocID="{FCDD899E-C5E3-4A96-9CA6-38131C5EC2A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5CE758E6-2B0A-4D80-88DA-17036035015E}" type="pres">
      <dgm:prSet presAssocID="{FCDD899E-C5E3-4A96-9CA6-38131C5EC2A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B0E6C0F-3A5A-40EB-8366-30FC87578BB4}" srcId="{FCDD899E-C5E3-4A96-9CA6-38131C5EC2AF}" destId="{593F7418-32FD-45A2-8CD7-D2089607AA66}" srcOrd="0" destOrd="0" parTransId="{0361D9F8-1D27-4095-8B01-EC18DD4558ED}" sibTransId="{6D40BB51-D797-495D-B17B-9C832499917A}"/>
    <dgm:cxn modelId="{C2BEFB21-58F4-4668-BDB9-480A72F95B95}" srcId="{567165BE-26BA-4E15-BC94-4044DD1D2D45}" destId="{FCDD899E-C5E3-4A96-9CA6-38131C5EC2AF}" srcOrd="2" destOrd="0" parTransId="{F22BBCCB-DED5-41D6-BB5D-DDE6DAE703FF}" sibTransId="{C8901384-F10D-4144-BB60-3E88701C28C1}"/>
    <dgm:cxn modelId="{C4BED727-FE53-49E2-98E4-5B7DE5E442D7}" type="presOf" srcId="{BC153DEE-5937-41BE-98E5-D7C9937F4D0F}" destId="{DF0A8EAE-F011-496D-A5A2-71BB7A67C94C}" srcOrd="0" destOrd="0" presId="urn:microsoft.com/office/officeart/2016/7/layout/VerticalSolidActionList"/>
    <dgm:cxn modelId="{75E5022F-A0AE-4283-BF8C-DADCB61FCD7A}" type="presOf" srcId="{593F7418-32FD-45A2-8CD7-D2089607AA66}" destId="{5CE758E6-2B0A-4D80-88DA-17036035015E}" srcOrd="0" destOrd="0" presId="urn:microsoft.com/office/officeart/2016/7/layout/VerticalSolidActionList"/>
    <dgm:cxn modelId="{2D5D7847-AA76-4812-9DA0-3B715D6350F8}" type="presOf" srcId="{CAAEB231-B2B1-46E6-8165-D62088129C6E}" destId="{ED5F5B4E-5F38-423D-92A0-BE45E6351D62}" srcOrd="0" destOrd="0" presId="urn:microsoft.com/office/officeart/2016/7/layout/VerticalSolidActionList"/>
    <dgm:cxn modelId="{82B84356-6654-47AF-8768-8FFE51BC4265}" type="presOf" srcId="{FCDD899E-C5E3-4A96-9CA6-38131C5EC2AF}" destId="{CF68D2DE-BB04-455E-9476-C241FB5B9C83}" srcOrd="0" destOrd="0" presId="urn:microsoft.com/office/officeart/2016/7/layout/VerticalSolidActionList"/>
    <dgm:cxn modelId="{C8C2AD92-0501-434E-B713-463338841C7B}" type="presOf" srcId="{567165BE-26BA-4E15-BC94-4044DD1D2D45}" destId="{97995E05-6838-4A9A-9F2F-367B8475F7F2}" srcOrd="0" destOrd="0" presId="urn:microsoft.com/office/officeart/2016/7/layout/VerticalSolidActionList"/>
    <dgm:cxn modelId="{3181FAB0-B951-4200-B63C-865B93AA1109}" srcId="{FF0DA12A-0C21-46C8-B6CE-1BAE5A1E132F}" destId="{4602FA45-C68B-4F6E-8557-960F955C763B}" srcOrd="0" destOrd="0" parTransId="{D8F4B627-CC56-40B9-948E-09B56D2EED9F}" sibTransId="{5DD9BC0F-359C-4956-BE06-93E3609F42A6}"/>
    <dgm:cxn modelId="{0368C8B1-12C8-4AF8-AEF6-53BE69E0F468}" type="presOf" srcId="{4602FA45-C68B-4F6E-8557-960F955C763B}" destId="{2C53A5A7-3955-440A-A97A-E9AB90DBC91C}" srcOrd="0" destOrd="0" presId="urn:microsoft.com/office/officeart/2016/7/layout/VerticalSolidActionList"/>
    <dgm:cxn modelId="{7153A9B7-0BEA-4FE8-90E4-AEFD2CCBC805}" srcId="{567165BE-26BA-4E15-BC94-4044DD1D2D45}" destId="{FF0DA12A-0C21-46C8-B6CE-1BAE5A1E132F}" srcOrd="0" destOrd="0" parTransId="{1ED9224F-A233-4948-B043-AC75849A8F21}" sibTransId="{965E4A81-EBDF-4927-94DE-9C9E13EB7ED0}"/>
    <dgm:cxn modelId="{41CBD7D7-0B8B-409D-AF5D-E4AF0E56DBB3}" type="presOf" srcId="{FF0DA12A-0C21-46C8-B6CE-1BAE5A1E132F}" destId="{39F4BC53-CE8C-4D19-B44A-58BA23E643E4}" srcOrd="0" destOrd="0" presId="urn:microsoft.com/office/officeart/2016/7/layout/VerticalSolidActionList"/>
    <dgm:cxn modelId="{02B766DE-0DFD-4490-9AC8-F9201166BF2E}" srcId="{BC153DEE-5937-41BE-98E5-D7C9937F4D0F}" destId="{CAAEB231-B2B1-46E6-8165-D62088129C6E}" srcOrd="0" destOrd="0" parTransId="{36C2D5D1-F5F1-4EA4-86E0-7B4CB1C0F38A}" sibTransId="{AFE2F58C-5527-4ECD-A2E7-013BA554C738}"/>
    <dgm:cxn modelId="{26780CEE-DF54-4F7C-8EA7-D9CF47BDE95A}" srcId="{567165BE-26BA-4E15-BC94-4044DD1D2D45}" destId="{BC153DEE-5937-41BE-98E5-D7C9937F4D0F}" srcOrd="1" destOrd="0" parTransId="{A3D965B8-1868-4583-86B4-59AA3C2FEEF9}" sibTransId="{33BE0F76-EC37-4886-A7A4-44E5C86827D1}"/>
    <dgm:cxn modelId="{A0B739DB-BBAE-4EC6-B4E6-18E24133785E}" type="presParOf" srcId="{97995E05-6838-4A9A-9F2F-367B8475F7F2}" destId="{DABBC8F9-C69F-4498-8454-B83A85C14169}" srcOrd="0" destOrd="0" presId="urn:microsoft.com/office/officeart/2016/7/layout/VerticalSolidActionList"/>
    <dgm:cxn modelId="{D1EB182F-0586-46BC-8536-D1B65BD5C4A6}" type="presParOf" srcId="{DABBC8F9-C69F-4498-8454-B83A85C14169}" destId="{39F4BC53-CE8C-4D19-B44A-58BA23E643E4}" srcOrd="0" destOrd="0" presId="urn:microsoft.com/office/officeart/2016/7/layout/VerticalSolidActionList"/>
    <dgm:cxn modelId="{A8F4CD46-BA8F-40B9-923A-76B0FCE7C5FA}" type="presParOf" srcId="{DABBC8F9-C69F-4498-8454-B83A85C14169}" destId="{2C53A5A7-3955-440A-A97A-E9AB90DBC91C}" srcOrd="1" destOrd="0" presId="urn:microsoft.com/office/officeart/2016/7/layout/VerticalSolidActionList"/>
    <dgm:cxn modelId="{0C1B7924-F762-4D86-9CCC-443A2E469D2F}" type="presParOf" srcId="{97995E05-6838-4A9A-9F2F-367B8475F7F2}" destId="{19FD8F54-D551-4111-9642-4FA5731269C7}" srcOrd="1" destOrd="0" presId="urn:microsoft.com/office/officeart/2016/7/layout/VerticalSolidActionList"/>
    <dgm:cxn modelId="{6B22E4A6-EA11-4CD4-B465-FDCEEACD695A}" type="presParOf" srcId="{97995E05-6838-4A9A-9F2F-367B8475F7F2}" destId="{D8DC2BF8-F3BB-41E8-B7C1-C9196191B449}" srcOrd="2" destOrd="0" presId="urn:microsoft.com/office/officeart/2016/7/layout/VerticalSolidActionList"/>
    <dgm:cxn modelId="{2D6B27CD-B948-4EAE-A694-99A8086E6E68}" type="presParOf" srcId="{D8DC2BF8-F3BB-41E8-B7C1-C9196191B449}" destId="{DF0A8EAE-F011-496D-A5A2-71BB7A67C94C}" srcOrd="0" destOrd="0" presId="urn:microsoft.com/office/officeart/2016/7/layout/VerticalSolidActionList"/>
    <dgm:cxn modelId="{C1128001-2B61-4C2C-9491-7A4A9B54ABA6}" type="presParOf" srcId="{D8DC2BF8-F3BB-41E8-B7C1-C9196191B449}" destId="{ED5F5B4E-5F38-423D-92A0-BE45E6351D62}" srcOrd="1" destOrd="0" presId="urn:microsoft.com/office/officeart/2016/7/layout/VerticalSolidActionList"/>
    <dgm:cxn modelId="{78C47F87-524A-4E73-B5DE-00C44146B585}" type="presParOf" srcId="{97995E05-6838-4A9A-9F2F-367B8475F7F2}" destId="{65D83556-77F8-4EB5-A23D-228175A6553E}" srcOrd="3" destOrd="0" presId="urn:microsoft.com/office/officeart/2016/7/layout/VerticalSolidActionList"/>
    <dgm:cxn modelId="{F7FFADD0-E440-4CC2-9AE7-725B766FFED4}" type="presParOf" srcId="{97995E05-6838-4A9A-9F2F-367B8475F7F2}" destId="{419E659A-936B-4C36-A56C-78CAB9A26043}" srcOrd="4" destOrd="0" presId="urn:microsoft.com/office/officeart/2016/7/layout/VerticalSolidActionList"/>
    <dgm:cxn modelId="{25D98731-829D-4A9D-BF6C-780A65F80363}" type="presParOf" srcId="{419E659A-936B-4C36-A56C-78CAB9A26043}" destId="{CF68D2DE-BB04-455E-9476-C241FB5B9C83}" srcOrd="0" destOrd="0" presId="urn:microsoft.com/office/officeart/2016/7/layout/VerticalSolidActionList"/>
    <dgm:cxn modelId="{5CC23462-5B10-4F2D-83C3-3C82AAF85979}" type="presParOf" srcId="{419E659A-936B-4C36-A56C-78CAB9A26043}" destId="{5CE758E6-2B0A-4D80-88DA-17036035015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3A5A7-3955-440A-A97A-E9AB90DBC91C}">
      <dsp:nvSpPr>
        <dsp:cNvPr id="0" name=""/>
        <dsp:cNvSpPr/>
      </dsp:nvSpPr>
      <dsp:spPr>
        <a:xfrm>
          <a:off x="1981200" y="982"/>
          <a:ext cx="7924800" cy="100665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63" tIns="255690" rIns="153763" bIns="2556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Analyse various aspect of job market to understand the behaviour of job scammers.</a:t>
          </a:r>
        </a:p>
      </dsp:txBody>
      <dsp:txXfrm>
        <a:off x="1981200" y="982"/>
        <a:ext cx="7924800" cy="1006652"/>
      </dsp:txXfrm>
    </dsp:sp>
    <dsp:sp modelId="{39F4BC53-CE8C-4D19-B44A-58BA23E643E4}">
      <dsp:nvSpPr>
        <dsp:cNvPr id="0" name=""/>
        <dsp:cNvSpPr/>
      </dsp:nvSpPr>
      <dsp:spPr>
        <a:xfrm>
          <a:off x="0" y="982"/>
          <a:ext cx="1981200" cy="10066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839" tIns="99435" rIns="104839" bIns="9943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Analyse</a:t>
          </a:r>
        </a:p>
      </dsp:txBody>
      <dsp:txXfrm>
        <a:off x="0" y="982"/>
        <a:ext cx="1981200" cy="1006652"/>
      </dsp:txXfrm>
    </dsp:sp>
    <dsp:sp modelId="{ED5F5B4E-5F38-423D-92A0-BE45E6351D62}">
      <dsp:nvSpPr>
        <dsp:cNvPr id="0" name=""/>
        <dsp:cNvSpPr/>
      </dsp:nvSpPr>
      <dsp:spPr>
        <a:xfrm>
          <a:off x="1981200" y="1068034"/>
          <a:ext cx="7924800" cy="1006652"/>
        </a:xfrm>
        <a:prstGeom prst="rect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894363"/>
              <a:satOff val="-6849"/>
              <a:lumOff val="4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63" tIns="255690" rIns="153763" bIns="2556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the ML model to classify the job postings</a:t>
          </a:r>
        </a:p>
      </dsp:txBody>
      <dsp:txXfrm>
        <a:off x="1981200" y="1068034"/>
        <a:ext cx="7924800" cy="1006652"/>
      </dsp:txXfrm>
    </dsp:sp>
    <dsp:sp modelId="{DF0A8EAE-F011-496D-A5A2-71BB7A67C94C}">
      <dsp:nvSpPr>
        <dsp:cNvPr id="0" name=""/>
        <dsp:cNvSpPr/>
      </dsp:nvSpPr>
      <dsp:spPr>
        <a:xfrm>
          <a:off x="0" y="1068034"/>
          <a:ext cx="1981200" cy="1006652"/>
        </a:xfrm>
        <a:prstGeom prst="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839" tIns="99435" rIns="104839" bIns="9943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1068034"/>
        <a:ext cx="1981200" cy="1006652"/>
      </dsp:txXfrm>
    </dsp:sp>
    <dsp:sp modelId="{5CE758E6-2B0A-4D80-88DA-17036035015E}">
      <dsp:nvSpPr>
        <dsp:cNvPr id="0" name=""/>
        <dsp:cNvSpPr/>
      </dsp:nvSpPr>
      <dsp:spPr>
        <a:xfrm>
          <a:off x="1981200" y="2135086"/>
          <a:ext cx="7924800" cy="1006652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63" tIns="255690" rIns="153763" bIns="2556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Recommendation system to recommend jobs using cosine similarity</a:t>
          </a:r>
        </a:p>
      </dsp:txBody>
      <dsp:txXfrm>
        <a:off x="1981200" y="2135086"/>
        <a:ext cx="7924800" cy="1006652"/>
      </dsp:txXfrm>
    </dsp:sp>
    <dsp:sp modelId="{CF68D2DE-BB04-455E-9476-C241FB5B9C83}">
      <dsp:nvSpPr>
        <dsp:cNvPr id="0" name=""/>
        <dsp:cNvSpPr/>
      </dsp:nvSpPr>
      <dsp:spPr>
        <a:xfrm>
          <a:off x="0" y="2135086"/>
          <a:ext cx="1981200" cy="1006652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839" tIns="99435" rIns="104839" bIns="9943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2135086"/>
        <a:ext cx="1981200" cy="1006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0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18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0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6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3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1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5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93AD-3B65-4571-842B-C01667EA2D6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63AF-8C3D-4058-9AAD-C5A7E9EE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48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fake-job-predictor-a168a315d866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AE38-EB6A-4C29-A88D-0B3186020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US" sz="4100"/>
              <a:t>Classifying Fake/Real Job Posting And Job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EB163-6C06-4872-9473-1E000118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en-US" sz="1800" dirty="0"/>
              <a:t>IST 707 Applied Machine Learning </a:t>
            </a:r>
          </a:p>
          <a:p>
            <a:r>
              <a:rPr lang="en-US" sz="1800" dirty="0"/>
              <a:t>Final Project Presentation</a:t>
            </a:r>
          </a:p>
          <a:p>
            <a:r>
              <a:rPr lang="en-US" sz="1800" dirty="0"/>
              <a:t>By Dishank Solanki</a:t>
            </a:r>
          </a:p>
        </p:txBody>
      </p:sp>
      <p:pic>
        <p:nvPicPr>
          <p:cNvPr id="2052" name="Picture 4" descr="Beware of This Increasingly Common Job Scam Using FlexJobs&amp;#39; Name">
            <a:extLst>
              <a:ext uri="{FF2B5EF4-FFF2-40B4-BE49-F238E27FC236}">
                <a16:creationId xmlns:a16="http://schemas.microsoft.com/office/drawing/2014/main" id="{D7EF708C-8585-42A6-8A23-99D02265A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" r="41445" b="-1"/>
          <a:stretch/>
        </p:blipFill>
        <p:spPr bwMode="auto">
          <a:xfrm>
            <a:off x="1319503" y="1527175"/>
            <a:ext cx="3525628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3E7830-4E1F-47FC-8E89-8B4F238323EA}"/>
              </a:ext>
            </a:extLst>
          </p:cNvPr>
          <p:cNvSpPr txBox="1"/>
          <p:nvPr/>
        </p:nvSpPr>
        <p:spPr>
          <a:xfrm>
            <a:off x="11665528" y="6477000"/>
            <a:ext cx="523472" cy="377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183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28963"/>
            <a:ext cx="9906000" cy="1441237"/>
          </a:xfrm>
        </p:spPr>
        <p:txBody>
          <a:bodyPr/>
          <a:lstStyle/>
          <a:p>
            <a:r>
              <a:rPr lang="en-US" dirty="0"/>
              <a:t>Job Posted Visualizations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5B76D2-C3EF-4047-8395-CAD917382665}"/>
              </a:ext>
            </a:extLst>
          </p:cNvPr>
          <p:cNvSpPr txBox="1">
            <a:spLocks/>
          </p:cNvSpPr>
          <p:nvPr/>
        </p:nvSpPr>
        <p:spPr>
          <a:xfrm>
            <a:off x="1131146" y="1729282"/>
            <a:ext cx="3887789" cy="80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 15 Function with most jobs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BBD3A9-B8CE-420E-B634-A5FD3AC5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94" y="2449693"/>
            <a:ext cx="4915633" cy="3976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16A0A-9A95-4EF6-B28B-CBBBD3B3B282}"/>
              </a:ext>
            </a:extLst>
          </p:cNvPr>
          <p:cNvSpPr txBox="1"/>
          <p:nvPr/>
        </p:nvSpPr>
        <p:spPr>
          <a:xfrm>
            <a:off x="11662526" y="6488668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3363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28963"/>
            <a:ext cx="9906000" cy="1441237"/>
          </a:xfrm>
        </p:spPr>
        <p:txBody>
          <a:bodyPr/>
          <a:lstStyle/>
          <a:p>
            <a:r>
              <a:rPr lang="en-US" dirty="0"/>
              <a:t>Job Posted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F8EC-2676-4691-B468-A77BB2D5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1770307"/>
            <a:ext cx="8763125" cy="80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Top 15 Industry with most jobs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5CD7F-28FB-4F2B-BF9F-FCC3758E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27" y="2450654"/>
            <a:ext cx="4903896" cy="38760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16A0A-9A95-4EF6-B28B-CBBBD3B3B282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6919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28963"/>
            <a:ext cx="9906000" cy="1441237"/>
          </a:xfrm>
        </p:spPr>
        <p:txBody>
          <a:bodyPr/>
          <a:lstStyle/>
          <a:p>
            <a:r>
              <a:rPr lang="en-US" dirty="0"/>
              <a:t>Job Posted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F8EC-2676-4691-B468-A77BB2D5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1770307"/>
            <a:ext cx="8763125" cy="80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Top Country with most jobs posted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6A0A-9A95-4EF6-B28B-CBBBD3B3B282}"/>
              </a:ext>
            </a:extLst>
          </p:cNvPr>
          <p:cNvSpPr txBox="1"/>
          <p:nvPr/>
        </p:nvSpPr>
        <p:spPr>
          <a:xfrm>
            <a:off x="11662526" y="6488668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98EA6-267E-42D5-AF45-2DAB1909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53" y="2437122"/>
            <a:ext cx="6632331" cy="38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4357"/>
            <a:ext cx="9906768" cy="1530783"/>
          </a:xfrm>
        </p:spPr>
        <p:txBody>
          <a:bodyPr/>
          <a:lstStyle/>
          <a:p>
            <a:r>
              <a:rPr lang="en-US" dirty="0"/>
              <a:t>Fraudulent Job posted Visualizations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9FF0A7-92D4-427B-B268-EF469139559F}"/>
              </a:ext>
            </a:extLst>
          </p:cNvPr>
          <p:cNvSpPr txBox="1">
            <a:spLocks/>
          </p:cNvSpPr>
          <p:nvPr/>
        </p:nvSpPr>
        <p:spPr>
          <a:xfrm>
            <a:off x="1450685" y="1274885"/>
            <a:ext cx="9029745" cy="70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Most Common Required Education For Fraudulent Posted Jobs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9D3DE-811A-4B45-AE7A-66614D1A43AC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1D03-3190-4D78-B6D0-65553986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17" y="1905299"/>
            <a:ext cx="9093810" cy="42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4357"/>
            <a:ext cx="9906768" cy="1530783"/>
          </a:xfrm>
        </p:spPr>
        <p:txBody>
          <a:bodyPr/>
          <a:lstStyle/>
          <a:p>
            <a:r>
              <a:rPr lang="en-US" dirty="0"/>
              <a:t>Fraudulent Job posted Visualizations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8EE42A-45C8-4BD6-AF5C-CD4C07E32571}"/>
              </a:ext>
            </a:extLst>
          </p:cNvPr>
          <p:cNvSpPr txBox="1">
            <a:spLocks/>
          </p:cNvSpPr>
          <p:nvPr/>
        </p:nvSpPr>
        <p:spPr>
          <a:xfrm>
            <a:off x="1553934" y="1273043"/>
            <a:ext cx="8957269" cy="60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Most Common Employment Type For Job Posted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9D3DE-811A-4B45-AE7A-66614D1A43AC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0298B-FEDC-48E5-8B55-FBE301BB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82" y="1973588"/>
            <a:ext cx="8010891" cy="41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7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4357"/>
            <a:ext cx="9906768" cy="1530783"/>
          </a:xfrm>
        </p:spPr>
        <p:txBody>
          <a:bodyPr/>
          <a:lstStyle/>
          <a:p>
            <a:r>
              <a:rPr lang="en-US" dirty="0"/>
              <a:t>Fraudulent Job posted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F8EC-2676-4691-B468-A77BB2D5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1150070"/>
            <a:ext cx="6244490" cy="608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Required Experience For Fraudulent Job Posted</a:t>
            </a:r>
          </a:p>
          <a:p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9D3DE-811A-4B45-AE7A-66614D1A43AC}"/>
              </a:ext>
            </a:extLst>
          </p:cNvPr>
          <p:cNvSpPr txBox="1"/>
          <p:nvPr/>
        </p:nvSpPr>
        <p:spPr>
          <a:xfrm>
            <a:off x="11662526" y="6488668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B9537-CAB8-4652-88CD-F503A732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90" y="1765843"/>
            <a:ext cx="7839808" cy="42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112871"/>
            <a:ext cx="9906000" cy="1441237"/>
          </a:xfrm>
        </p:spPr>
        <p:txBody>
          <a:bodyPr/>
          <a:lstStyle/>
          <a:p>
            <a:r>
              <a:rPr lang="en-US" dirty="0"/>
              <a:t>Fraudulent Job Posted Visualizations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5B76D2-C3EF-4047-8395-CAD917382665}"/>
              </a:ext>
            </a:extLst>
          </p:cNvPr>
          <p:cNvSpPr txBox="1">
            <a:spLocks/>
          </p:cNvSpPr>
          <p:nvPr/>
        </p:nvSpPr>
        <p:spPr>
          <a:xfrm>
            <a:off x="1131146" y="959960"/>
            <a:ext cx="3887789" cy="80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 15 Function with most 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6A0A-9A95-4EF6-B28B-CBBBD3B3B282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B110F-2076-4506-ABCF-ABF2D7DC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717" y="1491774"/>
            <a:ext cx="6005153" cy="50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240367"/>
            <a:ext cx="9906000" cy="1441237"/>
          </a:xfrm>
        </p:spPr>
        <p:txBody>
          <a:bodyPr/>
          <a:lstStyle/>
          <a:p>
            <a:r>
              <a:rPr lang="en-US" dirty="0"/>
              <a:t>Fraudulent Job Posted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F8EC-2676-4691-B468-A77BB2D5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847113"/>
            <a:ext cx="8763125" cy="80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Top 15 Industry with most 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6A0A-9A95-4EF6-B28B-CBBBD3B3B282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74CFF-CE98-4812-BF2A-9F1DE17E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67" y="1638218"/>
            <a:ext cx="5251878" cy="49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240367"/>
            <a:ext cx="9906000" cy="1441237"/>
          </a:xfrm>
        </p:spPr>
        <p:txBody>
          <a:bodyPr/>
          <a:lstStyle/>
          <a:p>
            <a:r>
              <a:rPr lang="en-US" dirty="0"/>
              <a:t>Fraudulent Job Posted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F8EC-2676-4691-B468-A77BB2D5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847113"/>
            <a:ext cx="8763125" cy="80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Top Country With Most Fraudulent Job Posted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6A0A-9A95-4EF6-B28B-CBBBD3B3B282}"/>
              </a:ext>
            </a:extLst>
          </p:cNvPr>
          <p:cNvSpPr txBox="1"/>
          <p:nvPr/>
        </p:nvSpPr>
        <p:spPr>
          <a:xfrm>
            <a:off x="11662526" y="6488668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2DFA4-2F02-40C9-9B68-89CEC428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93" y="1481735"/>
            <a:ext cx="7449649" cy="48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1496-B6EE-44F7-B2C7-FE60362E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Summary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4D403E9-C113-487B-B1D0-B9BBA27BE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07115"/>
              </p:ext>
            </p:extLst>
          </p:nvPr>
        </p:nvGraphicFramePr>
        <p:xfrm>
          <a:off x="1389187" y="2209678"/>
          <a:ext cx="8796700" cy="3980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26">
                  <a:extLst>
                    <a:ext uri="{9D8B030D-6E8A-4147-A177-3AD203B41FA5}">
                      <a16:colId xmlns:a16="http://schemas.microsoft.com/office/drawing/2014/main" val="3980025523"/>
                    </a:ext>
                  </a:extLst>
                </a:gridCol>
                <a:gridCol w="2938237">
                  <a:extLst>
                    <a:ext uri="{9D8B030D-6E8A-4147-A177-3AD203B41FA5}">
                      <a16:colId xmlns:a16="http://schemas.microsoft.com/office/drawing/2014/main" val="1483413297"/>
                    </a:ext>
                  </a:extLst>
                </a:gridCol>
                <a:gridCol w="2938237">
                  <a:extLst>
                    <a:ext uri="{9D8B030D-6E8A-4147-A177-3AD203B41FA5}">
                      <a16:colId xmlns:a16="http://schemas.microsoft.com/office/drawing/2014/main" val="3528154123"/>
                    </a:ext>
                  </a:extLst>
                </a:gridCol>
              </a:tblGrid>
              <a:tr h="513562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Job Posting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Fraudulent Job Posting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19091"/>
                  </a:ext>
                </a:extLst>
              </a:tr>
              <a:tr h="513562">
                <a:tc>
                  <a:txBody>
                    <a:bodyPr/>
                    <a:lstStyle/>
                    <a:p>
                      <a:r>
                        <a:rPr lang="en-US" dirty="0"/>
                        <a:t>Employment Type In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-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-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59403"/>
                  </a:ext>
                </a:extLst>
              </a:tr>
              <a:tr h="5135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Education Required In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Bachelors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School or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43787"/>
                  </a:ext>
                </a:extLst>
              </a:tr>
              <a:tr h="5135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Experience Required In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– Senior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-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2029"/>
                  </a:ext>
                </a:extLst>
              </a:tr>
              <a:tr h="8987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Technology &amp;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Oil &amp; Energy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55499"/>
                  </a:ext>
                </a:extLst>
              </a:tr>
              <a:tr h="5135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15362"/>
                  </a:ext>
                </a:extLst>
              </a:tr>
              <a:tr h="513562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064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4066BC-3247-4DD7-9426-C0A647A26AB2}"/>
              </a:ext>
            </a:extLst>
          </p:cNvPr>
          <p:cNvSpPr txBox="1"/>
          <p:nvPr/>
        </p:nvSpPr>
        <p:spPr>
          <a:xfrm>
            <a:off x="11662526" y="6488668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90091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21690-D4E5-4E29-BD41-BFFAB236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pic>
        <p:nvPicPr>
          <p:cNvPr id="1028" name="Picture 4" descr="Download Free png Contents png 7 » PNG Image - DLPNG.com">
            <a:extLst>
              <a:ext uri="{FF2B5EF4-FFF2-40B4-BE49-F238E27FC236}">
                <a16:creationId xmlns:a16="http://schemas.microsoft.com/office/drawing/2014/main" id="{968406B0-FD47-48D6-9084-800A44A7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E40-9F5D-4A35-AD59-EF453140B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Problem set description</a:t>
            </a:r>
          </a:p>
          <a:p>
            <a:r>
              <a:rPr lang="en-US" dirty="0"/>
              <a:t>Objectives of the project</a:t>
            </a:r>
          </a:p>
          <a:p>
            <a:r>
              <a:rPr lang="en-US" dirty="0"/>
              <a:t>Initial Data Exploration</a:t>
            </a:r>
          </a:p>
          <a:p>
            <a:r>
              <a:rPr lang="en-US" dirty="0"/>
              <a:t>Data Analysis via visualizations</a:t>
            </a:r>
          </a:p>
          <a:p>
            <a:r>
              <a:rPr lang="en-US" dirty="0"/>
              <a:t>ML Models &amp; their performances</a:t>
            </a:r>
          </a:p>
          <a:p>
            <a:r>
              <a:rPr lang="en-US" dirty="0"/>
              <a:t>Job Recommendation 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496453-F639-4454-B0AD-B1DF71460F18}"/>
              </a:ext>
            </a:extLst>
          </p:cNvPr>
          <p:cNvSpPr txBox="1"/>
          <p:nvPr/>
        </p:nvSpPr>
        <p:spPr>
          <a:xfrm>
            <a:off x="11665528" y="6477000"/>
            <a:ext cx="523472" cy="377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4665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4" name="Group 18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1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75" name="Rectangle 22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7C157-4DAC-4865-B8B5-4FBE1884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CF2F-8247-4882-94CC-B998042AF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Randomly choose 1227 rows out of non-fraudulent dataset (to remove inequality)</a:t>
            </a:r>
          </a:p>
          <a:p>
            <a:r>
              <a:rPr lang="en-US" sz="2000" dirty="0"/>
              <a:t>Total 2000 rows used to build the model</a:t>
            </a:r>
          </a:p>
          <a:p>
            <a:r>
              <a:rPr lang="en-US" sz="2000" dirty="0"/>
              <a:t>Merged all the textual columns</a:t>
            </a:r>
          </a:p>
          <a:p>
            <a:r>
              <a:rPr lang="en-US" sz="2000" dirty="0"/>
              <a:t>Use of tokenization, </a:t>
            </a:r>
            <a:r>
              <a:rPr lang="en-US" sz="2000" dirty="0" err="1"/>
              <a:t>stopwords</a:t>
            </a:r>
            <a:r>
              <a:rPr lang="en-US" sz="2000" dirty="0"/>
              <a:t> and TDIDF transformation</a:t>
            </a:r>
          </a:p>
          <a:p>
            <a:r>
              <a:rPr lang="en-US" sz="2000" dirty="0"/>
              <a:t>Train – Test split: 75-25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F349B82-8A5E-4AF4-88BD-781DDB667A76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pic>
        <p:nvPicPr>
          <p:cNvPr id="1026" name="Picture 2" descr="Data Preprocessing in Machine Learning | by Priyanka Parashar | Level Up  Coding">
            <a:extLst>
              <a:ext uri="{FF2B5EF4-FFF2-40B4-BE49-F238E27FC236}">
                <a16:creationId xmlns:a16="http://schemas.microsoft.com/office/drawing/2014/main" id="{8A0A24D2-D77B-4EE9-AB78-96EA7076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52" y="2695280"/>
            <a:ext cx="5073192" cy="253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20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5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7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8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9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0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1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2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3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4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5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6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7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8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9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0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1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1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4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6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2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5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6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7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8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9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0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1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2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3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4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5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6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7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2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DE9FCC-4F25-4E53-8845-4CC59C277DA1}"/>
              </a:ext>
            </a:extLst>
          </p:cNvPr>
          <p:cNvSpPr txBox="1"/>
          <p:nvPr/>
        </p:nvSpPr>
        <p:spPr>
          <a:xfrm>
            <a:off x="7973289" y="1300319"/>
            <a:ext cx="4013489" cy="2447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 &amp; Their Performance</a:t>
            </a:r>
          </a:p>
        </p:txBody>
      </p:sp>
      <p:sp useBgFill="1">
        <p:nvSpPr>
          <p:cNvPr id="529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3BE8A5-C426-4EF4-BEFB-8E1BEBEF5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62735"/>
              </p:ext>
            </p:extLst>
          </p:nvPr>
        </p:nvGraphicFramePr>
        <p:xfrm>
          <a:off x="1358407" y="1129809"/>
          <a:ext cx="5460028" cy="4525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2086">
                  <a:extLst>
                    <a:ext uri="{9D8B030D-6E8A-4147-A177-3AD203B41FA5}">
                      <a16:colId xmlns:a16="http://schemas.microsoft.com/office/drawing/2014/main" val="304537398"/>
                    </a:ext>
                  </a:extLst>
                </a:gridCol>
                <a:gridCol w="1073172">
                  <a:extLst>
                    <a:ext uri="{9D8B030D-6E8A-4147-A177-3AD203B41FA5}">
                      <a16:colId xmlns:a16="http://schemas.microsoft.com/office/drawing/2014/main" val="3698944536"/>
                    </a:ext>
                  </a:extLst>
                </a:gridCol>
                <a:gridCol w="1534770">
                  <a:extLst>
                    <a:ext uri="{9D8B030D-6E8A-4147-A177-3AD203B41FA5}">
                      <a16:colId xmlns:a16="http://schemas.microsoft.com/office/drawing/2014/main" val="3090627292"/>
                    </a:ext>
                  </a:extLst>
                </a:gridCol>
              </a:tblGrid>
              <a:tr h="817452">
                <a:tc>
                  <a:txBody>
                    <a:bodyPr/>
                    <a:lstStyle/>
                    <a:p>
                      <a:r>
                        <a:rPr lang="en-US" sz="1600" dirty="0"/>
                        <a:t>Models and it’s best parameters</a:t>
                      </a:r>
                    </a:p>
                    <a:p>
                      <a:r>
                        <a:rPr lang="en-US" sz="1600" dirty="0"/>
                        <a:t>(CV = 7)</a:t>
                      </a:r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AUC (test)</a:t>
                      </a:r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Accuracy (test)</a:t>
                      </a:r>
                    </a:p>
                  </a:txBody>
                  <a:tcPr marL="77962" marR="77962" marT="38982" marB="38982"/>
                </a:tc>
                <a:extLst>
                  <a:ext uri="{0D108BD9-81ED-4DB2-BD59-A6C34878D82A}">
                    <a16:rowId xmlns:a16="http://schemas.microsoft.com/office/drawing/2014/main" val="1128758228"/>
                  </a:ext>
                </a:extLst>
              </a:tr>
              <a:tr h="571212"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 (C= 10, penalty= l2)</a:t>
                      </a:r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0.98</a:t>
                      </a:r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0.95</a:t>
                      </a:r>
                    </a:p>
                  </a:txBody>
                  <a:tcPr marL="77962" marR="77962" marT="38982" marB="38982"/>
                </a:tc>
                <a:extLst>
                  <a:ext uri="{0D108BD9-81ED-4DB2-BD59-A6C34878D82A}">
                    <a16:rowId xmlns:a16="http://schemas.microsoft.com/office/drawing/2014/main" val="893093562"/>
                  </a:ext>
                </a:extLst>
              </a:tr>
              <a:tr h="571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Multinomial Naïve Bayes (alpha = 0.01)</a:t>
                      </a:r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0.96</a:t>
                      </a:r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0.90</a:t>
                      </a:r>
                    </a:p>
                  </a:txBody>
                  <a:tcPr marL="77962" marR="77962" marT="38982" marB="38982"/>
                </a:tc>
                <a:extLst>
                  <a:ext uri="{0D108BD9-81ED-4DB2-BD59-A6C34878D82A}">
                    <a16:rowId xmlns:a16="http://schemas.microsoft.com/office/drawing/2014/main" val="1874806894"/>
                  </a:ext>
                </a:extLst>
              </a:tr>
              <a:tr h="608765">
                <a:tc>
                  <a:txBody>
                    <a:bodyPr/>
                    <a:lstStyle/>
                    <a:p>
                      <a:r>
                        <a:rPr lang="en-US" sz="1600" dirty="0"/>
                        <a:t>SVM (c=1, gamma = 0.1, kernel = linear)</a:t>
                      </a:r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0.94</a:t>
                      </a:r>
                    </a:p>
                  </a:txBody>
                  <a:tcPr marL="77962" marR="77962" marT="38982" marB="38982"/>
                </a:tc>
                <a:extLst>
                  <a:ext uri="{0D108BD9-81ED-4DB2-BD59-A6C34878D82A}">
                    <a16:rowId xmlns:a16="http://schemas.microsoft.com/office/drawing/2014/main" val="2022131909"/>
                  </a:ext>
                </a:extLst>
              </a:tr>
              <a:tr h="855292">
                <a:tc>
                  <a:txBody>
                    <a:bodyPr/>
                    <a:lstStyle/>
                    <a:p>
                      <a:r>
                        <a:rPr lang="en-US" sz="1600"/>
                        <a:t>Decision Tree Classifier (criterion = gini, max_depth = 9, max_leaf_nodes = 9)</a:t>
                      </a:r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0.84</a:t>
                      </a:r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0.79</a:t>
                      </a:r>
                    </a:p>
                  </a:txBody>
                  <a:tcPr marL="77962" marR="77962" marT="38982" marB="38982"/>
                </a:tc>
                <a:extLst>
                  <a:ext uri="{0D108BD9-81ED-4DB2-BD59-A6C34878D82A}">
                    <a16:rowId xmlns:a16="http://schemas.microsoft.com/office/drawing/2014/main" val="3916472293"/>
                  </a:ext>
                </a:extLst>
              </a:tr>
              <a:tr h="1101817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 Classifier (bootstrap = False, </a:t>
                      </a:r>
                      <a:r>
                        <a:rPr lang="en-US" sz="1600" dirty="0" err="1"/>
                        <a:t>max_depth</a:t>
                      </a:r>
                      <a:r>
                        <a:rPr lang="en-US" sz="1600" dirty="0"/>
                        <a:t> = 20, </a:t>
                      </a:r>
                      <a:r>
                        <a:rPr lang="en-US" sz="1600" dirty="0" err="1"/>
                        <a:t>min_samples_leaf</a:t>
                      </a:r>
                      <a:r>
                        <a:rPr lang="en-US" sz="1600" dirty="0"/>
                        <a:t> = 5, </a:t>
                      </a:r>
                      <a:r>
                        <a:rPr lang="en-US" sz="1600" dirty="0" err="1"/>
                        <a:t>min_samples_split</a:t>
                      </a:r>
                      <a:r>
                        <a:rPr lang="en-US" sz="1600" dirty="0"/>
                        <a:t> = 15)</a:t>
                      </a:r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0.97</a:t>
                      </a:r>
                    </a:p>
                  </a:txBody>
                  <a:tcPr marL="77962" marR="77962" marT="38982" marB="3898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0.89</a:t>
                      </a:r>
                    </a:p>
                  </a:txBody>
                  <a:tcPr marL="77962" marR="77962" marT="38982" marB="38982"/>
                </a:tc>
                <a:extLst>
                  <a:ext uri="{0D108BD9-81ED-4DB2-BD59-A6C34878D82A}">
                    <a16:rowId xmlns:a16="http://schemas.microsoft.com/office/drawing/2014/main" val="400101037"/>
                  </a:ext>
                </a:extLst>
              </a:tr>
            </a:tbl>
          </a:graphicData>
        </a:graphic>
      </p:graphicFrame>
      <p:sp>
        <p:nvSpPr>
          <p:cNvPr id="530" name="TextBox 529">
            <a:extLst>
              <a:ext uri="{FF2B5EF4-FFF2-40B4-BE49-F238E27FC236}">
                <a16:creationId xmlns:a16="http://schemas.microsoft.com/office/drawing/2014/main" id="{A7E90418-DA37-4FA8-96E8-1D6A66E782E1}"/>
              </a:ext>
            </a:extLst>
          </p:cNvPr>
          <p:cNvSpPr txBox="1"/>
          <p:nvPr/>
        </p:nvSpPr>
        <p:spPr>
          <a:xfrm>
            <a:off x="11662526" y="6469618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393179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2D42-7FEA-461C-A0B1-FB5EA246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002325"/>
            <a:ext cx="9906000" cy="652079"/>
          </a:xfrm>
        </p:spPr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3D426-21AD-4F0B-85C3-34204457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20058"/>
            <a:ext cx="8490562" cy="78250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Job Recommendation System using  Cosine similarity(Based on Title, employment type, location and Industry)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ADD39-39E7-4697-90FD-238F50636077}"/>
              </a:ext>
            </a:extLst>
          </p:cNvPr>
          <p:cNvSpPr txBox="1"/>
          <p:nvPr/>
        </p:nvSpPr>
        <p:spPr>
          <a:xfrm>
            <a:off x="986953" y="4228169"/>
            <a:ext cx="14727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Collect above mentioned data from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7CAD2-13A1-42D5-91A5-AD7D8443F9F2}"/>
              </a:ext>
            </a:extLst>
          </p:cNvPr>
          <p:cNvSpPr txBox="1"/>
          <p:nvPr/>
        </p:nvSpPr>
        <p:spPr>
          <a:xfrm>
            <a:off x="4796200" y="4263332"/>
            <a:ext cx="16075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Used TFIDF to convert Title and Function into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8E11F-171D-498F-AD4E-AC1DB34FE37A}"/>
              </a:ext>
            </a:extLst>
          </p:cNvPr>
          <p:cNvSpPr txBox="1"/>
          <p:nvPr/>
        </p:nvSpPr>
        <p:spPr>
          <a:xfrm>
            <a:off x="7228046" y="3977594"/>
            <a:ext cx="15584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Cosine </a:t>
            </a:r>
            <a:r>
              <a:rPr lang="en-US" dirty="0" err="1"/>
              <a:t>Simalirity</a:t>
            </a:r>
            <a:r>
              <a:rPr lang="en-US" dirty="0"/>
              <a:t> to calculate the distance between title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489311-7F86-42C3-8AC5-F54833581A17}"/>
              </a:ext>
            </a:extLst>
          </p:cNvPr>
          <p:cNvCxnSpPr>
            <a:cxnSpLocks/>
          </p:cNvCxnSpPr>
          <p:nvPr/>
        </p:nvCxnSpPr>
        <p:spPr>
          <a:xfrm flipV="1">
            <a:off x="2459665" y="4807552"/>
            <a:ext cx="33411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700C49-CBA6-4B65-B94E-C958458F544E}"/>
              </a:ext>
            </a:extLst>
          </p:cNvPr>
          <p:cNvCxnSpPr>
            <a:cxnSpLocks/>
          </p:cNvCxnSpPr>
          <p:nvPr/>
        </p:nvCxnSpPr>
        <p:spPr>
          <a:xfrm flipV="1">
            <a:off x="6403734" y="4778247"/>
            <a:ext cx="7751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D194D-1A0A-4BF4-A1EB-8ED8EDA39DAF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9EADCA-7CDD-4311-9640-BE764A7239EC}"/>
              </a:ext>
            </a:extLst>
          </p:cNvPr>
          <p:cNvCxnSpPr/>
          <p:nvPr/>
        </p:nvCxnSpPr>
        <p:spPr>
          <a:xfrm flipV="1">
            <a:off x="8859727" y="4778246"/>
            <a:ext cx="10909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38AE7A-F36F-4E84-8F9C-2D59594EEC70}"/>
              </a:ext>
            </a:extLst>
          </p:cNvPr>
          <p:cNvSpPr txBox="1"/>
          <p:nvPr/>
        </p:nvSpPr>
        <p:spPr>
          <a:xfrm>
            <a:off x="9999838" y="4438917"/>
            <a:ext cx="14727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Recommend 10 job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BDA81-9ACD-4583-A7DF-0C006C029164}"/>
              </a:ext>
            </a:extLst>
          </p:cNvPr>
          <p:cNvSpPr txBox="1"/>
          <p:nvPr/>
        </p:nvSpPr>
        <p:spPr>
          <a:xfrm>
            <a:off x="2812065" y="4265558"/>
            <a:ext cx="14727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Employment Type, Location are used as filters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B736C6-4C5D-4CA6-8469-6DFC1B24BC6D}"/>
              </a:ext>
            </a:extLst>
          </p:cNvPr>
          <p:cNvCxnSpPr>
            <a:cxnSpLocks/>
          </p:cNvCxnSpPr>
          <p:nvPr/>
        </p:nvCxnSpPr>
        <p:spPr>
          <a:xfrm>
            <a:off x="4333904" y="4842716"/>
            <a:ext cx="462296" cy="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40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5958-AE7F-40CB-B05E-45103A9D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542" y="410674"/>
            <a:ext cx="9906000" cy="1374776"/>
          </a:xfrm>
        </p:spPr>
        <p:txBody>
          <a:bodyPr>
            <a:normAutofit/>
          </a:bodyPr>
          <a:lstStyle/>
          <a:p>
            <a:r>
              <a:rPr lang="en-US" sz="3600" dirty="0"/>
              <a:t>Cosine Similarity Basic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4F381-2870-42DB-94C8-0076FE136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603" y="2062703"/>
            <a:ext cx="4829109" cy="3824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86068-C07B-4152-800E-994328F82A85}"/>
              </a:ext>
            </a:extLst>
          </p:cNvPr>
          <p:cNvSpPr txBox="1"/>
          <p:nvPr/>
        </p:nvSpPr>
        <p:spPr>
          <a:xfrm>
            <a:off x="1008668" y="1785450"/>
            <a:ext cx="4491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Two </a:t>
            </a:r>
            <a:r>
              <a:rPr lang="en-US" sz="2600" dirty="0" err="1"/>
              <a:t>title+Function</a:t>
            </a:r>
            <a:r>
              <a:rPr lang="en-US" sz="2600" dirty="0"/>
              <a:t> are expressed as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If vectors are parallel(angle = 0) =&gt; cos(0) = 1 which means two vectors are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If Vectors are perpendicular (angle = 90) =&gt;  cos(90) = 0 which means they are not similar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8758B-8B34-47E7-B348-E9D9EDE4468A}"/>
              </a:ext>
            </a:extLst>
          </p:cNvPr>
          <p:cNvSpPr txBox="1"/>
          <p:nvPr/>
        </p:nvSpPr>
        <p:spPr>
          <a:xfrm>
            <a:off x="11516411" y="6414941"/>
            <a:ext cx="50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4741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E17A7-0A3D-48A2-925F-B18BFA97B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53490"/>
            <a:ext cx="9906000" cy="1374776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 System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DD8BC-8B24-4A6A-8684-BBE7FEE1B8FD}"/>
              </a:ext>
            </a:extLst>
          </p:cNvPr>
          <p:cNvSpPr txBox="1"/>
          <p:nvPr/>
        </p:nvSpPr>
        <p:spPr>
          <a:xfrm>
            <a:off x="2291496" y="1523711"/>
            <a:ext cx="180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7CB2D-81B9-4BAE-BB1E-75B7ABDB911C}"/>
              </a:ext>
            </a:extLst>
          </p:cNvPr>
          <p:cNvSpPr txBox="1"/>
          <p:nvPr/>
        </p:nvSpPr>
        <p:spPr>
          <a:xfrm>
            <a:off x="6622472" y="1399309"/>
            <a:ext cx="433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10 Cosine Similarities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5FD85D-3AF3-4A2C-A85D-9C0BF0248682}"/>
              </a:ext>
            </a:extLst>
          </p:cNvPr>
          <p:cNvSpPr txBox="1"/>
          <p:nvPr/>
        </p:nvSpPr>
        <p:spPr>
          <a:xfrm>
            <a:off x="11742655" y="6417948"/>
            <a:ext cx="50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141EF-ED0D-4D36-AC6C-51281626A696}"/>
              </a:ext>
            </a:extLst>
          </p:cNvPr>
          <p:cNvSpPr txBox="1"/>
          <p:nvPr/>
        </p:nvSpPr>
        <p:spPr>
          <a:xfrm>
            <a:off x="1066797" y="2486318"/>
            <a:ext cx="49183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Enter Country: </a:t>
            </a:r>
            <a:r>
              <a:rPr lang="en-US" sz="2800" dirty="0"/>
              <a:t>United States</a:t>
            </a:r>
          </a:p>
          <a:p>
            <a:r>
              <a:rPr lang="en-US" sz="2800" b="1" dirty="0"/>
              <a:t>Enter Employment Type:</a:t>
            </a:r>
            <a:r>
              <a:rPr lang="en-US" sz="2800" dirty="0"/>
              <a:t> Full-time</a:t>
            </a:r>
          </a:p>
          <a:p>
            <a:r>
              <a:rPr lang="en-US" sz="2800" b="1" dirty="0"/>
              <a:t>Enter Title: </a:t>
            </a:r>
            <a:r>
              <a:rPr lang="en-US" sz="2800" dirty="0"/>
              <a:t>Software</a:t>
            </a:r>
            <a:endParaRPr lang="en-US" sz="2800" b="1" dirty="0"/>
          </a:p>
          <a:p>
            <a:r>
              <a:rPr lang="en-US" sz="2800" b="1" dirty="0"/>
              <a:t>Enter Function:</a:t>
            </a:r>
            <a:r>
              <a:rPr lang="en-US" sz="2800" dirty="0"/>
              <a:t> Engineering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B5EF0A-EE70-411E-817F-DD7F2244D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39807"/>
              </p:ext>
            </p:extLst>
          </p:nvPr>
        </p:nvGraphicFramePr>
        <p:xfrm>
          <a:off x="7239001" y="2168236"/>
          <a:ext cx="3110360" cy="399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180">
                  <a:extLst>
                    <a:ext uri="{9D8B030D-6E8A-4147-A177-3AD203B41FA5}">
                      <a16:colId xmlns:a16="http://schemas.microsoft.com/office/drawing/2014/main" val="1979814096"/>
                    </a:ext>
                  </a:extLst>
                </a:gridCol>
                <a:gridCol w="1555180">
                  <a:extLst>
                    <a:ext uri="{9D8B030D-6E8A-4147-A177-3AD203B41FA5}">
                      <a16:colId xmlns:a16="http://schemas.microsoft.com/office/drawing/2014/main" val="3346574661"/>
                    </a:ext>
                  </a:extLst>
                </a:gridCol>
              </a:tblGrid>
              <a:tr h="642186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Cosine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411"/>
                  </a:ext>
                </a:extLst>
              </a:tr>
              <a:tr h="372060">
                <a:tc>
                  <a:txBody>
                    <a:bodyPr/>
                    <a:lstStyle/>
                    <a:p>
                      <a:r>
                        <a:rPr lang="en-US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87737"/>
                  </a:ext>
                </a:extLst>
              </a:tr>
              <a:tr h="372060">
                <a:tc>
                  <a:txBody>
                    <a:bodyPr/>
                    <a:lstStyle/>
                    <a:p>
                      <a:r>
                        <a:rPr lang="en-US" dirty="0"/>
                        <a:t>1559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17610"/>
                  </a:ext>
                </a:extLst>
              </a:tr>
              <a:tr h="372060">
                <a:tc>
                  <a:txBody>
                    <a:bodyPr/>
                    <a:lstStyle/>
                    <a:p>
                      <a:r>
                        <a:rPr lang="en-US" dirty="0"/>
                        <a:t>6023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8992"/>
                  </a:ext>
                </a:extLst>
              </a:tr>
              <a:tr h="372060">
                <a:tc>
                  <a:txBody>
                    <a:bodyPr/>
                    <a:lstStyle/>
                    <a:p>
                      <a:r>
                        <a:rPr lang="en-US" dirty="0"/>
                        <a:t>5598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1731"/>
                  </a:ext>
                </a:extLst>
              </a:tr>
              <a:tr h="372060">
                <a:tc>
                  <a:txBody>
                    <a:bodyPr/>
                    <a:lstStyle/>
                    <a:p>
                      <a:r>
                        <a:rPr lang="en-US" dirty="0"/>
                        <a:t>2843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0354"/>
                  </a:ext>
                </a:extLst>
              </a:tr>
              <a:tr h="372060">
                <a:tc>
                  <a:txBody>
                    <a:bodyPr/>
                    <a:lstStyle/>
                    <a:p>
                      <a:r>
                        <a:rPr lang="en-US" dirty="0"/>
                        <a:t>4498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112358"/>
                  </a:ext>
                </a:extLst>
              </a:tr>
              <a:tr h="372060">
                <a:tc>
                  <a:txBody>
                    <a:bodyPr/>
                    <a:lstStyle/>
                    <a:p>
                      <a:r>
                        <a:rPr lang="en-US" dirty="0"/>
                        <a:t>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89289"/>
                  </a:ext>
                </a:extLst>
              </a:tr>
              <a:tr h="372060">
                <a:tc>
                  <a:txBody>
                    <a:bodyPr/>
                    <a:lstStyle/>
                    <a:p>
                      <a:r>
                        <a:rPr lang="en-US" dirty="0"/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64082"/>
                  </a:ext>
                </a:extLst>
              </a:tr>
              <a:tr h="372060">
                <a:tc>
                  <a:txBody>
                    <a:bodyPr/>
                    <a:lstStyle/>
                    <a:p>
                      <a:r>
                        <a:rPr lang="en-US" dirty="0"/>
                        <a:t>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6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905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0876-5F8E-498A-81B6-09A15AC2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8538"/>
            <a:ext cx="9906000" cy="820134"/>
          </a:xfrm>
        </p:spPr>
        <p:txBody>
          <a:bodyPr/>
          <a:lstStyle/>
          <a:p>
            <a:r>
              <a:rPr lang="en-US" dirty="0"/>
              <a:t>Recommendation System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6E854-5552-4B27-957F-01CF49CF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89" y="1286774"/>
            <a:ext cx="8819495" cy="5367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2D28D-7007-41C7-B923-673E03B4CDB7}"/>
              </a:ext>
            </a:extLst>
          </p:cNvPr>
          <p:cNvSpPr txBox="1"/>
          <p:nvPr/>
        </p:nvSpPr>
        <p:spPr>
          <a:xfrm>
            <a:off x="11516411" y="6414941"/>
            <a:ext cx="50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215138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2C744B-D0FC-4156-8317-5C3AD9706051}"/>
              </a:ext>
            </a:extLst>
          </p:cNvPr>
          <p:cNvSpPr txBox="1"/>
          <p:nvPr/>
        </p:nvSpPr>
        <p:spPr>
          <a:xfrm>
            <a:off x="1141411" y="1975243"/>
            <a:ext cx="74075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https://towardsdatascience.com/fake-job-predictor-a168a315d866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https://www.analyticsvidhya.com/blog/2020/08/recommendation-system-k-nearest-neighbors/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FA00C4-858B-4AF6-B3D6-9657351FCF9E}"/>
              </a:ext>
            </a:extLst>
          </p:cNvPr>
          <p:cNvSpPr txBox="1">
            <a:spLocks/>
          </p:cNvSpPr>
          <p:nvPr/>
        </p:nvSpPr>
        <p:spPr>
          <a:xfrm>
            <a:off x="1141411" y="1002325"/>
            <a:ext cx="9906000" cy="6520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F5D5F-5FEB-4AFB-A689-3D5138764959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99816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4 Better Ways to Say &amp;quot;Thank You&amp;quot; | Inc.com">
            <a:extLst>
              <a:ext uri="{FF2B5EF4-FFF2-40B4-BE49-F238E27FC236}">
                <a16:creationId xmlns:a16="http://schemas.microsoft.com/office/drawing/2014/main" id="{460E4C31-1C47-4C3D-8AC7-3C94DBB33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0" r="1" b="2157"/>
          <a:stretch/>
        </p:blipFill>
        <p:spPr bwMode="auto">
          <a:xfrm>
            <a:off x="1302278" y="1136606"/>
            <a:ext cx="9584265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C0910E-F38C-42C1-8F14-70FADB68CBCA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14495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5A6-CAF2-4205-AC02-89CA23B7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16772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E10F-F007-4C25-96D8-A6E4C665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New graduate students are very excited to start their career.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Pandemic has reduced job opportunities.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This makes appropriate opportunity for scammers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My friend has been victim of such scam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According to CNBC, job scams has doubled in 2018  compared to 2017</a:t>
            </a:r>
          </a:p>
        </p:txBody>
      </p:sp>
      <p:pic>
        <p:nvPicPr>
          <p:cNvPr id="1026" name="Picture 2" descr="Fake recruitment and job offers - Home | Facebook">
            <a:extLst>
              <a:ext uri="{FF2B5EF4-FFF2-40B4-BE49-F238E27FC236}">
                <a16:creationId xmlns:a16="http://schemas.microsoft.com/office/drawing/2014/main" id="{AD4E9A36-C431-4E5D-9202-D347905A0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r="15079" b="2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80B50-8616-4AC9-9DDA-47C82DF21D78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43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764-5B4B-4D5C-9E53-29D1474E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77DB3B-1E6E-41DE-AE2D-69E4ABDAA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06121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D25A62-818B-46D3-A29A-561F28357046}"/>
              </a:ext>
            </a:extLst>
          </p:cNvPr>
          <p:cNvSpPr txBox="1"/>
          <p:nvPr/>
        </p:nvSpPr>
        <p:spPr>
          <a:xfrm>
            <a:off x="11665528" y="6477000"/>
            <a:ext cx="523472" cy="377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263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oup 101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5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7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580F8-926F-4738-BB23-92003105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Initial Data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E0A3-911A-484E-9915-AE36558D9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Dataset Shape = 17880,18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Data types = 5 numeric(3 are binary columns) and 10 string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Target Variable = Fraudulent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91388-884A-450A-ABFA-D37B8DA01283}"/>
              </a:ext>
            </a:extLst>
          </p:cNvPr>
          <p:cNvSpPr txBox="1"/>
          <p:nvPr/>
        </p:nvSpPr>
        <p:spPr>
          <a:xfrm flipH="1">
            <a:off x="7127925" y="2238756"/>
            <a:ext cx="329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missing values in each column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5CD5D30-915C-45E0-A3AD-5EDD46CAD080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31542-1811-4562-AAB1-918EBA19F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169" y="2801526"/>
            <a:ext cx="5013153" cy="33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7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1141B-8A53-4402-976B-B8BAB5A1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43482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ACE5-7559-4DD4-8A6E-C227402D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1238107"/>
            <a:ext cx="4459287" cy="5357955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the features which has more than 50% of missing values (</a:t>
            </a:r>
            <a:r>
              <a:rPr lang="en-US" sz="2000" dirty="0" err="1"/>
              <a:t>Salary_range</a:t>
            </a:r>
            <a:r>
              <a:rPr lang="en-US" sz="2000" dirty="0"/>
              <a:t>, department)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rows which has more that 50% of missing values(used </a:t>
            </a:r>
            <a:r>
              <a:rPr lang="en-US" sz="2000" dirty="0" err="1"/>
              <a:t>dropna</a:t>
            </a:r>
            <a:r>
              <a:rPr lang="en-US" sz="2000" dirty="0"/>
              <a:t>(thresh = 6))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Id column as pandas </a:t>
            </a:r>
            <a:r>
              <a:rPr lang="en-US" sz="2000" dirty="0" err="1"/>
              <a:t>dataframe</a:t>
            </a:r>
            <a:r>
              <a:rPr lang="en-US" sz="2000" dirty="0"/>
              <a:t> have row numbers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Split the Location Column to extract Country Name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Final Dataset – 16712 , 15 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Missing Values – “Not mentioned” used for EDA and “ ” for models.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069D1D2-618F-41FB-8BC8-01F1FF4ACC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2302" r="17132"/>
          <a:stretch/>
        </p:blipFill>
        <p:spPr>
          <a:xfrm>
            <a:off x="6096000" y="1997934"/>
            <a:ext cx="5456279" cy="35724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8B41DB30-F889-402C-959B-00FFFD8D578B}"/>
              </a:ext>
            </a:extLst>
          </p:cNvPr>
          <p:cNvSpPr txBox="1"/>
          <p:nvPr/>
        </p:nvSpPr>
        <p:spPr>
          <a:xfrm>
            <a:off x="11662526" y="6474381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2379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4357"/>
            <a:ext cx="9906768" cy="1530783"/>
          </a:xfrm>
        </p:spPr>
        <p:txBody>
          <a:bodyPr/>
          <a:lstStyle/>
          <a:p>
            <a:r>
              <a:rPr lang="en-US" dirty="0"/>
              <a:t>Job posted Visualizations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9FF0A7-92D4-427B-B268-EF469139559F}"/>
              </a:ext>
            </a:extLst>
          </p:cNvPr>
          <p:cNvSpPr txBox="1">
            <a:spLocks/>
          </p:cNvSpPr>
          <p:nvPr/>
        </p:nvSpPr>
        <p:spPr>
          <a:xfrm>
            <a:off x="1450685" y="1274885"/>
            <a:ext cx="9029745" cy="70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Most Common Required Education For Posted Jobs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B8A85-2B75-478B-B779-A664B546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59" y="1981205"/>
            <a:ext cx="9906768" cy="4241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59D3DE-811A-4B45-AE7A-66614D1A43AC}"/>
              </a:ext>
            </a:extLst>
          </p:cNvPr>
          <p:cNvSpPr txBox="1"/>
          <p:nvPr/>
        </p:nvSpPr>
        <p:spPr>
          <a:xfrm>
            <a:off x="11662527" y="6473186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1671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4357"/>
            <a:ext cx="9906768" cy="1530783"/>
          </a:xfrm>
        </p:spPr>
        <p:txBody>
          <a:bodyPr/>
          <a:lstStyle/>
          <a:p>
            <a:r>
              <a:rPr lang="en-US" dirty="0"/>
              <a:t>Job posted Visualizations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8EE42A-45C8-4BD6-AF5C-CD4C07E32571}"/>
              </a:ext>
            </a:extLst>
          </p:cNvPr>
          <p:cNvSpPr txBox="1">
            <a:spLocks/>
          </p:cNvSpPr>
          <p:nvPr/>
        </p:nvSpPr>
        <p:spPr>
          <a:xfrm>
            <a:off x="1553934" y="1273043"/>
            <a:ext cx="8957269" cy="60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Most Common Employment Type For Job Posted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3B76CD-E808-4E02-9BE2-BE1B56A1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34" y="1881070"/>
            <a:ext cx="8268213" cy="46574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59D3DE-811A-4B45-AE7A-66614D1A43AC}"/>
              </a:ext>
            </a:extLst>
          </p:cNvPr>
          <p:cNvSpPr txBox="1"/>
          <p:nvPr/>
        </p:nvSpPr>
        <p:spPr>
          <a:xfrm>
            <a:off x="11662526" y="6488668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7341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9C7-0D30-4AEA-8773-E993F47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4357"/>
            <a:ext cx="9906768" cy="1530783"/>
          </a:xfrm>
        </p:spPr>
        <p:txBody>
          <a:bodyPr/>
          <a:lstStyle/>
          <a:p>
            <a:r>
              <a:rPr lang="en-US" dirty="0"/>
              <a:t>Job posted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F8EC-2676-4691-B468-A77BB2D5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338610"/>
            <a:ext cx="5480919" cy="608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Required Experience For Posted Jobs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DF24D-3AEA-47EA-A390-7EA30CA7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52" y="1888601"/>
            <a:ext cx="8738434" cy="44858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59D3DE-811A-4B45-AE7A-66614D1A43AC}"/>
              </a:ext>
            </a:extLst>
          </p:cNvPr>
          <p:cNvSpPr txBox="1"/>
          <p:nvPr/>
        </p:nvSpPr>
        <p:spPr>
          <a:xfrm>
            <a:off x="11662526" y="6488668"/>
            <a:ext cx="5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292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3212</TotalTime>
  <Words>779</Words>
  <Application>Microsoft Office PowerPoint</Application>
  <PresentationFormat>Widescreen</PresentationFormat>
  <Paragraphs>176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Tw Cen MT</vt:lpstr>
      <vt:lpstr>Circuit</vt:lpstr>
      <vt:lpstr>Classifying Fake/Real Job Posting And Job Recommender</vt:lpstr>
      <vt:lpstr>Table of contents</vt:lpstr>
      <vt:lpstr>Problem Statement</vt:lpstr>
      <vt:lpstr>Objectives</vt:lpstr>
      <vt:lpstr>Initial Data Exploration</vt:lpstr>
      <vt:lpstr>Data Cleaning</vt:lpstr>
      <vt:lpstr>Job posted Visualizations</vt:lpstr>
      <vt:lpstr>Job posted Visualizations</vt:lpstr>
      <vt:lpstr>Job posted Visualizations</vt:lpstr>
      <vt:lpstr>Job Posted Visualizations</vt:lpstr>
      <vt:lpstr>Job Posted Visualizations</vt:lpstr>
      <vt:lpstr>Job Posted Visualizations</vt:lpstr>
      <vt:lpstr>Fraudulent Job posted Visualizations</vt:lpstr>
      <vt:lpstr>Fraudulent Job posted Visualizations</vt:lpstr>
      <vt:lpstr>Fraudulent Job posted Visualizations</vt:lpstr>
      <vt:lpstr>Fraudulent Job Posted Visualizations</vt:lpstr>
      <vt:lpstr>Fraudulent Job Posted Visualizations</vt:lpstr>
      <vt:lpstr>Fraudulent Job Posted Visualizations</vt:lpstr>
      <vt:lpstr>Exploratory Data Analysis Summary</vt:lpstr>
      <vt:lpstr>Preprocessing</vt:lpstr>
      <vt:lpstr>PowerPoint Presentation</vt:lpstr>
      <vt:lpstr>Recommendation System</vt:lpstr>
      <vt:lpstr>PowerPoint Presentation</vt:lpstr>
      <vt:lpstr>PowerPoint Presentation</vt:lpstr>
      <vt:lpstr>Recommendation System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Fake/Real Job Posting And Job Recommender</dc:title>
  <dc:creator>Solanki, Dishank</dc:creator>
  <cp:lastModifiedBy>Solanki, Dishank</cp:lastModifiedBy>
  <cp:revision>46</cp:revision>
  <dcterms:created xsi:type="dcterms:W3CDTF">2021-11-29T00:17:05Z</dcterms:created>
  <dcterms:modified xsi:type="dcterms:W3CDTF">2021-12-10T23:26:38Z</dcterms:modified>
</cp:coreProperties>
</file>